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5" r:id="rId2"/>
    <p:sldId id="274" r:id="rId3"/>
    <p:sldId id="275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276" r:id="rId20"/>
    <p:sldId id="256" r:id="rId21"/>
    <p:sldId id="277" r:id="rId22"/>
    <p:sldId id="278" r:id="rId23"/>
    <p:sldId id="279" r:id="rId24"/>
    <p:sldId id="266" r:id="rId25"/>
    <p:sldId id="280" r:id="rId26"/>
    <p:sldId id="281" r:id="rId27"/>
    <p:sldId id="282" r:id="rId28"/>
    <p:sldId id="267" r:id="rId29"/>
    <p:sldId id="284" r:id="rId30"/>
    <p:sldId id="285" r:id="rId31"/>
    <p:sldId id="286" r:id="rId32"/>
    <p:sldId id="268" r:id="rId33"/>
    <p:sldId id="287" r:id="rId34"/>
    <p:sldId id="288" r:id="rId35"/>
    <p:sldId id="289" r:id="rId36"/>
    <p:sldId id="269" r:id="rId37"/>
    <p:sldId id="290" r:id="rId38"/>
    <p:sldId id="291" r:id="rId39"/>
    <p:sldId id="292" r:id="rId4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899114173228343E-2"/>
          <c:y val="0.12232824803149606"/>
          <c:w val="0.44984711286089241"/>
          <c:h val="0.67401820866141737"/>
        </c:manualLayout>
      </c:layout>
      <c:scatterChart>
        <c:scatterStyle val="lineMarker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Y 值</c:v>
                </c:pt>
              </c:strCache>
            </c:strRef>
          </c:tx>
          <c:spPr>
            <a:ln w="28575">
              <a:noFill/>
            </a:ln>
          </c:spPr>
          <c:dPt>
            <c:idx val="1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1*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=(1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2)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a*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=(3, 3)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2*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=(4, 9)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8.5416666666666669E-2"/>
                  <c:y val="7.1874999999999994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3*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=(4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7)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9.375E-2"/>
                  <c:y val="-6.8750000000000006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b*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=(6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5)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en-US" smtClean="0">
                        <a:latin typeface="Calisto MT" pitchFamily="18" charset="0"/>
                      </a:rPr>
                      <a:t>(8</a:t>
                    </a:r>
                    <a:r>
                      <a:rPr lang="en-US" altLang="en-US">
                        <a:latin typeface="Calisto MT" pitchFamily="18" charset="0"/>
                      </a:rPr>
                      <a:t>, </a:t>
                    </a:r>
                    <a:r>
                      <a:rPr lang="en-US" altLang="en-US" smtClean="0">
                        <a:latin typeface="Calisto MT" pitchFamily="18" charset="0"/>
                      </a:rPr>
                      <a:t>2)</a:t>
                    </a:r>
                    <a:endParaRPr lang="en-US" alt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endParaRPr lang="zh-TW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xVal>
            <c:numRef>
              <c:f>工作表1!$A$2:$A$6</c:f>
              <c:numCache>
                <c:formatCode>General</c:formatCode>
                <c:ptCount val="5"/>
                <c:pt idx="0">
                  <c:v>1</c:v>
                </c:pt>
                <c:pt idx="1">
                  <c:v>3</c:v>
                </c:pt>
                <c:pt idx="2">
                  <c:v>4</c:v>
                </c:pt>
                <c:pt idx="3">
                  <c:v>9</c:v>
                </c:pt>
                <c:pt idx="4">
                  <c:v>6</c:v>
                </c:pt>
              </c:numCache>
            </c:numRef>
          </c:xVal>
          <c:yVal>
            <c:numRef>
              <c:f>工作表1!$B$2:$B$6</c:f>
              <c:numCache>
                <c:formatCode>General</c:formatCode>
                <c:ptCount val="5"/>
                <c:pt idx="0">
                  <c:v>2</c:v>
                </c:pt>
                <c:pt idx="1">
                  <c:v>3</c:v>
                </c:pt>
                <c:pt idx="2">
                  <c:v>9</c:v>
                </c:pt>
                <c:pt idx="3">
                  <c:v>5</c:v>
                </c:pt>
                <c:pt idx="4">
                  <c:v>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7567232"/>
        <c:axId val="217569920"/>
      </c:scatterChart>
      <c:valAx>
        <c:axId val="217567232"/>
        <c:scaling>
          <c:orientation val="minMax"/>
          <c:max val="10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x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0.5427066929133858"/>
              <c:y val="0.7611717519685039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217569920"/>
        <c:crosses val="autoZero"/>
        <c:crossBetween val="midCat"/>
        <c:majorUnit val="1"/>
        <c:minorUnit val="1"/>
      </c:valAx>
      <c:valAx>
        <c:axId val="217569920"/>
        <c:scaling>
          <c:orientation val="minMax"/>
          <c:max val="10"/>
        </c:scaling>
        <c:delete val="0"/>
        <c:axPos val="l"/>
        <c:majorGridlines/>
        <c:minorGridlines/>
        <c:title>
          <c:tx>
            <c:rich>
              <a:bodyPr rot="0" vert="horz"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y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6.0995734908136486E-2"/>
              <c:y val="3.5689960629921261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-60000"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217567232"/>
        <c:crosses val="autoZero"/>
        <c:crossBetween val="midCat"/>
        <c:majorUnit val="1"/>
        <c:min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899114173228343E-2"/>
          <c:y val="0.12232824803149606"/>
          <c:w val="0.44984711286089241"/>
          <c:h val="0.67401820866141737"/>
        </c:manualLayout>
      </c:layout>
      <c:scatterChart>
        <c:scatterStyle val="lineMarker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Y 值</c:v>
                </c:pt>
              </c:strCache>
            </c:strRef>
          </c:tx>
          <c:spPr>
            <a:ln w="28575">
              <a:noFill/>
            </a:ln>
          </c:spPr>
          <c:dPt>
            <c:idx val="1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1*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=(1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6)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a*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=(3, 3)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2*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=(4, 1)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3*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=(5, 10)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b*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=(6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5)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en-US" smtClean="0">
                        <a:latin typeface="Calisto MT" pitchFamily="18" charset="0"/>
                      </a:rPr>
                      <a:t>(8</a:t>
                    </a:r>
                    <a:r>
                      <a:rPr lang="en-US" altLang="en-US">
                        <a:latin typeface="Calisto MT" pitchFamily="18" charset="0"/>
                      </a:rPr>
                      <a:t>, </a:t>
                    </a:r>
                    <a:r>
                      <a:rPr lang="en-US" altLang="en-US" smtClean="0">
                        <a:latin typeface="Calisto MT" pitchFamily="18" charset="0"/>
                      </a:rPr>
                      <a:t>2)</a:t>
                    </a:r>
                    <a:endParaRPr lang="en-US" alt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endParaRPr lang="zh-TW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xVal>
            <c:numRef>
              <c:f>工作表1!$A$2:$A$6</c:f>
              <c:numCache>
                <c:formatCode>General</c:formatCode>
                <c:ptCount val="5"/>
                <c:pt idx="0">
                  <c:v>1</c:v>
                </c:pt>
                <c:pt idx="1">
                  <c:v>3</c:v>
                </c:pt>
                <c:pt idx="2">
                  <c:v>4</c:v>
                </c:pt>
                <c:pt idx="3">
                  <c:v>5</c:v>
                </c:pt>
                <c:pt idx="4">
                  <c:v>6</c:v>
                </c:pt>
              </c:numCache>
            </c:numRef>
          </c:xVal>
          <c:yVal>
            <c:numRef>
              <c:f>工作表1!$B$2:$B$6</c:f>
              <c:numCache>
                <c:formatCode>General</c:formatCode>
                <c:ptCount val="5"/>
                <c:pt idx="0">
                  <c:v>6</c:v>
                </c:pt>
                <c:pt idx="1">
                  <c:v>3</c:v>
                </c:pt>
                <c:pt idx="2">
                  <c:v>1</c:v>
                </c:pt>
                <c:pt idx="3">
                  <c:v>10</c:v>
                </c:pt>
                <c:pt idx="4">
                  <c:v>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8643968"/>
        <c:axId val="228645888"/>
      </c:scatterChart>
      <c:valAx>
        <c:axId val="228643968"/>
        <c:scaling>
          <c:orientation val="minMax"/>
          <c:max val="10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x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0.5427066929133858"/>
              <c:y val="0.7611717519685039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228645888"/>
        <c:crosses val="autoZero"/>
        <c:crossBetween val="midCat"/>
        <c:majorUnit val="1"/>
        <c:minorUnit val="1"/>
      </c:valAx>
      <c:valAx>
        <c:axId val="228645888"/>
        <c:scaling>
          <c:orientation val="minMax"/>
          <c:max val="10"/>
        </c:scaling>
        <c:delete val="0"/>
        <c:axPos val="l"/>
        <c:majorGridlines/>
        <c:minorGridlines/>
        <c:title>
          <c:tx>
            <c:rich>
              <a:bodyPr rot="0" vert="horz"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y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6.0995734908136486E-2"/>
              <c:y val="3.5689960629921261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-60000"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228643968"/>
        <c:crosses val="autoZero"/>
        <c:crossBetween val="midCat"/>
        <c:majorUnit val="1"/>
        <c:min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899114173228343E-2"/>
          <c:y val="0.12232824803149606"/>
          <c:w val="0.44984711286089241"/>
          <c:h val="0.67401820866141737"/>
        </c:manualLayout>
      </c:layout>
      <c:scatterChart>
        <c:scatterStyle val="lineMarker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Y 值</c:v>
                </c:pt>
              </c:strCache>
            </c:strRef>
          </c:tx>
          <c:spPr>
            <a:ln w="28575">
              <a:noFill/>
            </a:ln>
          </c:spPr>
          <c:dPt>
            <c:idx val="1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1*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=(1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7)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a*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=(3, 3)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2*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=(3, 1)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3*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=(5, 2)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b*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=(6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5)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en-US" smtClean="0">
                        <a:latin typeface="Calisto MT" pitchFamily="18" charset="0"/>
                      </a:rPr>
                      <a:t>(8</a:t>
                    </a:r>
                    <a:r>
                      <a:rPr lang="en-US" altLang="en-US">
                        <a:latin typeface="Calisto MT" pitchFamily="18" charset="0"/>
                      </a:rPr>
                      <a:t>, </a:t>
                    </a:r>
                    <a:r>
                      <a:rPr lang="en-US" altLang="en-US" smtClean="0">
                        <a:latin typeface="Calisto MT" pitchFamily="18" charset="0"/>
                      </a:rPr>
                      <a:t>2)</a:t>
                    </a:r>
                    <a:endParaRPr lang="en-US" alt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endParaRPr lang="zh-TW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xVal>
            <c:numRef>
              <c:f>工作表1!$A$2:$A$6</c:f>
              <c:numCache>
                <c:formatCode>General</c:formatCode>
                <c:ptCount val="5"/>
                <c:pt idx="0">
                  <c:v>1</c:v>
                </c:pt>
                <c:pt idx="1">
                  <c:v>3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</c:numCache>
            </c:numRef>
          </c:xVal>
          <c:yVal>
            <c:numRef>
              <c:f>工作表1!$B$2:$B$6</c:f>
              <c:numCache>
                <c:formatCode>General</c:formatCode>
                <c:ptCount val="5"/>
                <c:pt idx="0">
                  <c:v>7</c:v>
                </c:pt>
                <c:pt idx="1">
                  <c:v>3</c:v>
                </c:pt>
                <c:pt idx="2">
                  <c:v>1</c:v>
                </c:pt>
                <c:pt idx="3">
                  <c:v>2</c:v>
                </c:pt>
                <c:pt idx="4">
                  <c:v>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2603648"/>
        <c:axId val="232605568"/>
      </c:scatterChart>
      <c:valAx>
        <c:axId val="232603648"/>
        <c:scaling>
          <c:orientation val="minMax"/>
          <c:max val="10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x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0.5427066929133858"/>
              <c:y val="0.7611717519685039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232605568"/>
        <c:crosses val="autoZero"/>
        <c:crossBetween val="midCat"/>
        <c:majorUnit val="1"/>
        <c:minorUnit val="1"/>
      </c:valAx>
      <c:valAx>
        <c:axId val="232605568"/>
        <c:scaling>
          <c:orientation val="minMax"/>
          <c:max val="10"/>
        </c:scaling>
        <c:delete val="0"/>
        <c:axPos val="l"/>
        <c:majorGridlines/>
        <c:minorGridlines/>
        <c:title>
          <c:tx>
            <c:rich>
              <a:bodyPr rot="0" vert="horz"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y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6.0995734908136486E-2"/>
              <c:y val="3.5689960629921261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-60000"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232603648"/>
        <c:crosses val="autoZero"/>
        <c:crossBetween val="midCat"/>
        <c:majorUnit val="1"/>
        <c:min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899114173228343E-2"/>
          <c:y val="0.12232824803149606"/>
          <c:w val="0.44984711286089241"/>
          <c:h val="0.67401820866141737"/>
        </c:manualLayout>
      </c:layout>
      <c:scatterChart>
        <c:scatterStyle val="lineMarker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Y 值</c:v>
                </c:pt>
              </c:strCache>
            </c:strRef>
          </c:tx>
          <c:spPr>
            <a:ln w="28575">
              <a:noFill/>
            </a:ln>
          </c:spPr>
          <c:dPt>
            <c:idx val="1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1*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=(5, 9)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a*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=(3, 3)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2*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=(8, 6)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8.5416666666666669E-2"/>
                  <c:y val="6.25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3*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=(9, 3)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b*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=(6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5)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en-US" smtClean="0">
                        <a:latin typeface="Calisto MT" pitchFamily="18" charset="0"/>
                      </a:rPr>
                      <a:t>(8</a:t>
                    </a:r>
                    <a:r>
                      <a:rPr lang="en-US" altLang="en-US">
                        <a:latin typeface="Calisto MT" pitchFamily="18" charset="0"/>
                      </a:rPr>
                      <a:t>, </a:t>
                    </a:r>
                    <a:r>
                      <a:rPr lang="en-US" altLang="en-US" smtClean="0">
                        <a:latin typeface="Calisto MT" pitchFamily="18" charset="0"/>
                      </a:rPr>
                      <a:t>2)</a:t>
                    </a:r>
                    <a:endParaRPr lang="en-US" alt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endParaRPr lang="zh-TW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xVal>
            <c:numRef>
              <c:f>工作表1!$A$2:$A$6</c:f>
              <c:numCache>
                <c:formatCode>General</c:formatCode>
                <c:ptCount val="5"/>
                <c:pt idx="0">
                  <c:v>5</c:v>
                </c:pt>
                <c:pt idx="1">
                  <c:v>3</c:v>
                </c:pt>
                <c:pt idx="2">
                  <c:v>8</c:v>
                </c:pt>
                <c:pt idx="3">
                  <c:v>9</c:v>
                </c:pt>
                <c:pt idx="4">
                  <c:v>6</c:v>
                </c:pt>
              </c:numCache>
            </c:numRef>
          </c:xVal>
          <c:yVal>
            <c:numRef>
              <c:f>工作表1!$B$2:$B$6</c:f>
              <c:numCache>
                <c:formatCode>General</c:formatCode>
                <c:ptCount val="5"/>
                <c:pt idx="0">
                  <c:v>9</c:v>
                </c:pt>
                <c:pt idx="1">
                  <c:v>3</c:v>
                </c:pt>
                <c:pt idx="2">
                  <c:v>6</c:v>
                </c:pt>
                <c:pt idx="3">
                  <c:v>3</c:v>
                </c:pt>
                <c:pt idx="4">
                  <c:v>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2640512"/>
        <c:axId val="232642432"/>
      </c:scatterChart>
      <c:valAx>
        <c:axId val="232640512"/>
        <c:scaling>
          <c:orientation val="minMax"/>
          <c:max val="10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x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0.5427066929133858"/>
              <c:y val="0.7611717519685039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232642432"/>
        <c:crosses val="autoZero"/>
        <c:crossBetween val="midCat"/>
        <c:majorUnit val="1"/>
        <c:minorUnit val="1"/>
      </c:valAx>
      <c:valAx>
        <c:axId val="232642432"/>
        <c:scaling>
          <c:orientation val="minMax"/>
          <c:max val="10"/>
        </c:scaling>
        <c:delete val="0"/>
        <c:axPos val="l"/>
        <c:majorGridlines/>
        <c:minorGridlines/>
        <c:title>
          <c:tx>
            <c:rich>
              <a:bodyPr rot="0" vert="horz"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y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6.0995734908136486E-2"/>
              <c:y val="3.5689960629921261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-60000"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232640512"/>
        <c:crosses val="autoZero"/>
        <c:crossBetween val="midCat"/>
        <c:majorUnit val="1"/>
        <c:min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899114173228343E-2"/>
          <c:y val="0.12232824803149606"/>
          <c:w val="0.44984711286089241"/>
          <c:h val="0.67401820866141737"/>
        </c:manualLayout>
      </c:layout>
      <c:scatterChart>
        <c:scatterStyle val="lineMarker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Y 值</c:v>
                </c:pt>
              </c:strCache>
            </c:strRef>
          </c:tx>
          <c:spPr>
            <a:ln w="28575">
              <a:noFill/>
            </a:ln>
          </c:spPr>
          <c:dPt>
            <c:idx val="1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1*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=(1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4)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a*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=(3, 3)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2*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=(4, 1)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3*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=(4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7)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b*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=(6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5)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4*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=(8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2)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endParaRPr lang="zh-TW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xVal>
            <c:numRef>
              <c:f>工作表1!$A$2:$A$7</c:f>
              <c:numCache>
                <c:formatCode>General</c:formatCode>
                <c:ptCount val="6"/>
                <c:pt idx="0">
                  <c:v>1</c:v>
                </c:pt>
                <c:pt idx="1">
                  <c:v>3</c:v>
                </c:pt>
                <c:pt idx="2">
                  <c:v>4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</c:numCache>
            </c:numRef>
          </c:xVal>
          <c:yVal>
            <c:numRef>
              <c:f>工作表1!$B$2:$B$7</c:f>
              <c:numCache>
                <c:formatCode>General</c:formatCode>
                <c:ptCount val="6"/>
                <c:pt idx="0">
                  <c:v>4</c:v>
                </c:pt>
                <c:pt idx="1">
                  <c:v>3</c:v>
                </c:pt>
                <c:pt idx="2">
                  <c:v>1</c:v>
                </c:pt>
                <c:pt idx="3">
                  <c:v>7</c:v>
                </c:pt>
                <c:pt idx="4">
                  <c:v>5</c:v>
                </c:pt>
                <c:pt idx="5">
                  <c:v>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9039488"/>
        <c:axId val="139041408"/>
      </c:scatterChart>
      <c:valAx>
        <c:axId val="139039488"/>
        <c:scaling>
          <c:orientation val="minMax"/>
          <c:max val="10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x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0.5427066929133858"/>
              <c:y val="0.7611717519685039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139041408"/>
        <c:crosses val="autoZero"/>
        <c:crossBetween val="midCat"/>
        <c:majorUnit val="1"/>
        <c:minorUnit val="1"/>
      </c:valAx>
      <c:valAx>
        <c:axId val="139041408"/>
        <c:scaling>
          <c:orientation val="minMax"/>
          <c:max val="10"/>
        </c:scaling>
        <c:delete val="0"/>
        <c:axPos val="l"/>
        <c:majorGridlines/>
        <c:minorGridlines/>
        <c:title>
          <c:tx>
            <c:rich>
              <a:bodyPr rot="0" vert="horz"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y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6.0995734908136486E-2"/>
              <c:y val="3.5689960629921261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-60000"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139039488"/>
        <c:crosses val="autoZero"/>
        <c:crossBetween val="midCat"/>
        <c:majorUnit val="1"/>
        <c:min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899114173228343E-2"/>
          <c:y val="0.12232824803149606"/>
          <c:w val="0.44984711286089241"/>
          <c:h val="0.67401820866141737"/>
        </c:manualLayout>
      </c:layout>
      <c:scatterChart>
        <c:scatterStyle val="lineMarker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Y 值</c:v>
                </c:pt>
              </c:strCache>
            </c:strRef>
          </c:tx>
          <c:spPr>
            <a:ln w="28575">
              <a:noFill/>
            </a:ln>
          </c:spPr>
          <c:dPt>
            <c:idx val="1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1*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=(1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4)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a*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=(3, 3)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2*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=(4, 1)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3*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=(4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7)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b*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=(6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5)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4*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=(5, 2)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endParaRPr lang="zh-TW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xVal>
            <c:numRef>
              <c:f>工作表1!$A$2:$A$7</c:f>
              <c:numCache>
                <c:formatCode>General</c:formatCode>
                <c:ptCount val="6"/>
                <c:pt idx="0">
                  <c:v>1</c:v>
                </c:pt>
                <c:pt idx="1">
                  <c:v>3</c:v>
                </c:pt>
                <c:pt idx="2">
                  <c:v>4</c:v>
                </c:pt>
                <c:pt idx="3">
                  <c:v>4</c:v>
                </c:pt>
                <c:pt idx="4">
                  <c:v>6</c:v>
                </c:pt>
                <c:pt idx="5">
                  <c:v>5</c:v>
                </c:pt>
              </c:numCache>
            </c:numRef>
          </c:xVal>
          <c:yVal>
            <c:numRef>
              <c:f>工作表1!$B$2:$B$7</c:f>
              <c:numCache>
                <c:formatCode>General</c:formatCode>
                <c:ptCount val="6"/>
                <c:pt idx="0">
                  <c:v>4</c:v>
                </c:pt>
                <c:pt idx="1">
                  <c:v>3</c:v>
                </c:pt>
                <c:pt idx="2">
                  <c:v>1</c:v>
                </c:pt>
                <c:pt idx="3">
                  <c:v>7</c:v>
                </c:pt>
                <c:pt idx="4">
                  <c:v>5</c:v>
                </c:pt>
                <c:pt idx="5">
                  <c:v>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4590592"/>
        <c:axId val="194600960"/>
      </c:scatterChart>
      <c:valAx>
        <c:axId val="194590592"/>
        <c:scaling>
          <c:orientation val="minMax"/>
          <c:max val="10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x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0.5427066929133858"/>
              <c:y val="0.7611717519685039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194600960"/>
        <c:crosses val="autoZero"/>
        <c:crossBetween val="midCat"/>
        <c:majorUnit val="1"/>
        <c:minorUnit val="1"/>
      </c:valAx>
      <c:valAx>
        <c:axId val="194600960"/>
        <c:scaling>
          <c:orientation val="minMax"/>
          <c:max val="10"/>
        </c:scaling>
        <c:delete val="0"/>
        <c:axPos val="l"/>
        <c:majorGridlines/>
        <c:minorGridlines/>
        <c:title>
          <c:tx>
            <c:rich>
              <a:bodyPr rot="0" vert="horz"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y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6.0995734908136486E-2"/>
              <c:y val="3.5689960629921261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-60000"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194590592"/>
        <c:crosses val="autoZero"/>
        <c:crossBetween val="midCat"/>
        <c:majorUnit val="1"/>
        <c:min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899114173228343E-2"/>
          <c:y val="0.12232824803149606"/>
          <c:w val="0.44984711286089241"/>
          <c:h val="0.67401820866141737"/>
        </c:manualLayout>
      </c:layout>
      <c:scatterChart>
        <c:scatterStyle val="lineMarker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Y 值</c:v>
                </c:pt>
              </c:strCache>
            </c:strRef>
          </c:tx>
          <c:spPr>
            <a:ln w="28575">
              <a:noFill/>
            </a:ln>
          </c:spPr>
          <c:dPt>
            <c:idx val="1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1*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=(1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6)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958333333333332E-2"/>
                  <c:y val="-5.9374999999999997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a*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=(3, 3)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9.375E-2"/>
                  <c:y val="4.6875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3*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=(6, 3)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2*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=(4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7)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b*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=(6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5)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4*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=(8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2)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endParaRPr lang="zh-TW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xVal>
            <c:numRef>
              <c:f>工作表1!$A$2:$A$7</c:f>
              <c:numCache>
                <c:formatCode>General</c:formatCode>
                <c:ptCount val="6"/>
                <c:pt idx="0">
                  <c:v>1</c:v>
                </c:pt>
                <c:pt idx="1">
                  <c:v>3</c:v>
                </c:pt>
                <c:pt idx="2">
                  <c:v>6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</c:numCache>
            </c:numRef>
          </c:xVal>
          <c:yVal>
            <c:numRef>
              <c:f>工作表1!$B$2:$B$7</c:f>
              <c:numCache>
                <c:formatCode>General</c:formatCode>
                <c:ptCount val="6"/>
                <c:pt idx="0">
                  <c:v>6</c:v>
                </c:pt>
                <c:pt idx="1">
                  <c:v>3</c:v>
                </c:pt>
                <c:pt idx="2">
                  <c:v>3</c:v>
                </c:pt>
                <c:pt idx="3">
                  <c:v>7</c:v>
                </c:pt>
                <c:pt idx="4">
                  <c:v>5</c:v>
                </c:pt>
                <c:pt idx="5">
                  <c:v>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4631936"/>
        <c:axId val="194638208"/>
      </c:scatterChart>
      <c:valAx>
        <c:axId val="194631936"/>
        <c:scaling>
          <c:orientation val="minMax"/>
          <c:max val="10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x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0.5427066929133858"/>
              <c:y val="0.7611717519685039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194638208"/>
        <c:crosses val="autoZero"/>
        <c:crossBetween val="midCat"/>
        <c:majorUnit val="1"/>
        <c:minorUnit val="1"/>
      </c:valAx>
      <c:valAx>
        <c:axId val="194638208"/>
        <c:scaling>
          <c:orientation val="minMax"/>
          <c:max val="10"/>
        </c:scaling>
        <c:delete val="0"/>
        <c:axPos val="l"/>
        <c:majorGridlines/>
        <c:minorGridlines/>
        <c:title>
          <c:tx>
            <c:rich>
              <a:bodyPr rot="0" vert="horz"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y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6.0995734908136486E-2"/>
              <c:y val="3.5689960629921261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-60000"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194631936"/>
        <c:crosses val="autoZero"/>
        <c:crossBetween val="midCat"/>
        <c:majorUnit val="1"/>
        <c:min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899114173228343E-2"/>
          <c:y val="0.12232824803149606"/>
          <c:w val="0.44984711286089241"/>
          <c:h val="0.67401820866141737"/>
        </c:manualLayout>
      </c:layout>
      <c:scatterChart>
        <c:scatterStyle val="lineMarker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Y 值</c:v>
                </c:pt>
              </c:strCache>
            </c:strRef>
          </c:tx>
          <c:spPr>
            <a:ln w="28575">
              <a:noFill/>
            </a:ln>
          </c:spPr>
          <c:dPt>
            <c:idx val="1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1*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=(1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7)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a*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=(3, 3)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2*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=(2, 1)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4*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=(4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4)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b*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=(6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5)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3*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=(5, 2)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endParaRPr lang="zh-TW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xVal>
            <c:numRef>
              <c:f>工作表1!$A$2:$A$7</c:f>
              <c:numCache>
                <c:formatCode>General</c:formatCode>
                <c:ptCount val="6"/>
                <c:pt idx="0">
                  <c:v>1</c:v>
                </c:pt>
                <c:pt idx="1">
                  <c:v>3</c:v>
                </c:pt>
                <c:pt idx="2">
                  <c:v>2</c:v>
                </c:pt>
                <c:pt idx="3">
                  <c:v>4</c:v>
                </c:pt>
                <c:pt idx="4">
                  <c:v>6</c:v>
                </c:pt>
                <c:pt idx="5">
                  <c:v>5</c:v>
                </c:pt>
              </c:numCache>
            </c:numRef>
          </c:xVal>
          <c:yVal>
            <c:numRef>
              <c:f>工作表1!$B$2:$B$7</c:f>
              <c:numCache>
                <c:formatCode>General</c:formatCode>
                <c:ptCount val="6"/>
                <c:pt idx="0">
                  <c:v>7</c:v>
                </c:pt>
                <c:pt idx="1">
                  <c:v>3</c:v>
                </c:pt>
                <c:pt idx="2">
                  <c:v>1</c:v>
                </c:pt>
                <c:pt idx="3">
                  <c:v>4</c:v>
                </c:pt>
                <c:pt idx="4">
                  <c:v>5</c:v>
                </c:pt>
                <c:pt idx="5">
                  <c:v>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4427520"/>
        <c:axId val="194433792"/>
      </c:scatterChart>
      <c:valAx>
        <c:axId val="194427520"/>
        <c:scaling>
          <c:orientation val="minMax"/>
          <c:max val="10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x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0.5427066929133858"/>
              <c:y val="0.7611717519685039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194433792"/>
        <c:crosses val="autoZero"/>
        <c:crossBetween val="midCat"/>
        <c:majorUnit val="1"/>
        <c:minorUnit val="1"/>
      </c:valAx>
      <c:valAx>
        <c:axId val="194433792"/>
        <c:scaling>
          <c:orientation val="minMax"/>
          <c:max val="10"/>
        </c:scaling>
        <c:delete val="0"/>
        <c:axPos val="l"/>
        <c:majorGridlines/>
        <c:minorGridlines/>
        <c:title>
          <c:tx>
            <c:rich>
              <a:bodyPr rot="0" vert="horz"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y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6.0995734908136486E-2"/>
              <c:y val="3.5689960629921261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-60000"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194427520"/>
        <c:crosses val="autoZero"/>
        <c:crossBetween val="midCat"/>
        <c:majorUnit val="1"/>
        <c:min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899114173228343E-2"/>
          <c:y val="0.12232824803149606"/>
          <c:w val="0.44984711286089241"/>
          <c:h val="0.67401820866141737"/>
        </c:manualLayout>
      </c:layout>
      <c:scatterChart>
        <c:scatterStyle val="lineMarker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Y 值</c:v>
                </c:pt>
              </c:strCache>
            </c:strRef>
          </c:tx>
          <c:spPr>
            <a:ln w="28575">
              <a:noFill/>
            </a:ln>
          </c:spPr>
          <c:dPt>
            <c:idx val="1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Pt>
            <c:idx val="4"/>
            <c:marker>
              <c:symbol val="triangle"/>
              <c:size val="10"/>
              <c:spPr>
                <a:solidFill>
                  <a:srgbClr val="FF0000"/>
                </a:solidFill>
              </c:spPr>
            </c:marker>
            <c:bubble3D val="0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1*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=(4, 8)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958333333333332E-2"/>
                  <c:y val="-5.9374999999999997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a*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=(3, 3)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3*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=(6, 3)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8.7499999999999994E-2"/>
                  <c:y val="-5.3124999999999999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2*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=(9, 6)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rgbClr val="7030A0"/>
                        </a:solidFill>
                        <a:latin typeface="Calisto MT" pitchFamily="18" charset="0"/>
                      </a:rPr>
                      <a:t>b*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=(6</a:t>
                    </a:r>
                    <a:r>
                      <a:rPr lang="en-US" altLang="en-US" dirty="0">
                        <a:latin typeface="Calisto MT" pitchFamily="18" charset="0"/>
                      </a:rPr>
                      <a:t>, 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5)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0.10833333333333334"/>
                  <c:y val="6.5625000000000003E-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Calisto MT" pitchFamily="18" charset="0"/>
                      </a:rPr>
                      <a:t>4*</a:t>
                    </a:r>
                    <a:r>
                      <a:rPr lang="en-US" altLang="en-US" dirty="0" smtClean="0">
                        <a:latin typeface="Calisto MT" pitchFamily="18" charset="0"/>
                      </a:rPr>
                      <a:t>=(10, 2)</a:t>
                    </a:r>
                    <a:endParaRPr lang="en-US" alt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endParaRPr lang="zh-TW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</c:dLbls>
          <c:xVal>
            <c:numRef>
              <c:f>工作表1!$A$2:$A$7</c:f>
              <c:numCache>
                <c:formatCode>General</c:formatCode>
                <c:ptCount val="6"/>
                <c:pt idx="0">
                  <c:v>4</c:v>
                </c:pt>
                <c:pt idx="1">
                  <c:v>3</c:v>
                </c:pt>
                <c:pt idx="2">
                  <c:v>6</c:v>
                </c:pt>
                <c:pt idx="3">
                  <c:v>9</c:v>
                </c:pt>
                <c:pt idx="4">
                  <c:v>6</c:v>
                </c:pt>
                <c:pt idx="5">
                  <c:v>10</c:v>
                </c:pt>
              </c:numCache>
            </c:numRef>
          </c:xVal>
          <c:yVal>
            <c:numRef>
              <c:f>工作表1!$B$2:$B$7</c:f>
              <c:numCache>
                <c:formatCode>General</c:formatCode>
                <c:ptCount val="6"/>
                <c:pt idx="0">
                  <c:v>8</c:v>
                </c:pt>
                <c:pt idx="1">
                  <c:v>3</c:v>
                </c:pt>
                <c:pt idx="2">
                  <c:v>3</c:v>
                </c:pt>
                <c:pt idx="3">
                  <c:v>6</c:v>
                </c:pt>
                <c:pt idx="4">
                  <c:v>5</c:v>
                </c:pt>
                <c:pt idx="5">
                  <c:v>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4710528"/>
        <c:axId val="194716800"/>
      </c:scatterChart>
      <c:valAx>
        <c:axId val="194710528"/>
        <c:scaling>
          <c:orientation val="minMax"/>
          <c:max val="10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x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0.5427066929133858"/>
              <c:y val="0.76117175196850395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194716800"/>
        <c:crosses val="autoZero"/>
        <c:crossBetween val="midCat"/>
        <c:majorUnit val="1"/>
        <c:minorUnit val="1"/>
      </c:valAx>
      <c:valAx>
        <c:axId val="194716800"/>
        <c:scaling>
          <c:orientation val="minMax"/>
          <c:max val="10"/>
        </c:scaling>
        <c:delete val="0"/>
        <c:axPos val="l"/>
        <c:majorGridlines/>
        <c:minorGridlines/>
        <c:title>
          <c:tx>
            <c:rich>
              <a:bodyPr rot="0" vert="horz"/>
              <a:lstStyle/>
              <a:p>
                <a:pPr>
                  <a:defRPr>
                    <a:latin typeface="Calisto MT" pitchFamily="18" charset="0"/>
                  </a:defRPr>
                </a:pPr>
                <a:r>
                  <a:rPr lang="en-US" altLang="zh-TW" dirty="0" smtClean="0">
                    <a:latin typeface="Calisto MT" pitchFamily="18" charset="0"/>
                  </a:rPr>
                  <a:t>y</a:t>
                </a:r>
                <a:endParaRPr lang="zh-TW" altLang="en-US" dirty="0">
                  <a:latin typeface="Calisto MT" pitchFamily="18" charset="0"/>
                </a:endParaRPr>
              </a:p>
            </c:rich>
          </c:tx>
          <c:layout>
            <c:manualLayout>
              <c:xMode val="edge"/>
              <c:yMode val="edge"/>
              <c:x val="6.0995734908136486E-2"/>
              <c:y val="3.5689960629921261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-60000"/>
          <a:lstStyle/>
          <a:p>
            <a:pPr>
              <a:defRPr>
                <a:latin typeface="Calisto MT" pitchFamily="18" charset="0"/>
              </a:defRPr>
            </a:pPr>
            <a:endParaRPr lang="zh-TW"/>
          </a:p>
        </c:txPr>
        <c:crossAx val="194710528"/>
        <c:crosses val="autoZero"/>
        <c:crossBetween val="midCat"/>
        <c:majorUnit val="1"/>
        <c:minorUnit val="1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E201-443B-4C72-8CF7-748058BBF73B}" type="datetimeFigureOut">
              <a:rPr lang="zh-TW" altLang="en-US" smtClean="0"/>
              <a:t>2013/12/1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38876-EDA1-4A96-839C-B9AFA3DC62B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E201-443B-4C72-8CF7-748058BBF73B}" type="datetimeFigureOut">
              <a:rPr lang="zh-TW" altLang="en-US" smtClean="0"/>
              <a:t>2013/12/1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38876-EDA1-4A96-839C-B9AFA3DC62B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E201-443B-4C72-8CF7-748058BBF73B}" type="datetimeFigureOut">
              <a:rPr lang="zh-TW" altLang="en-US" smtClean="0"/>
              <a:t>2013/12/1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38876-EDA1-4A96-839C-B9AFA3DC62B9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E201-443B-4C72-8CF7-748058BBF73B}" type="datetimeFigureOut">
              <a:rPr lang="zh-TW" altLang="en-US" smtClean="0"/>
              <a:t>2013/12/1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38876-EDA1-4A96-839C-B9AFA3DC62B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E201-443B-4C72-8CF7-748058BBF73B}" type="datetimeFigureOut">
              <a:rPr lang="zh-TW" altLang="en-US" smtClean="0"/>
              <a:t>2013/12/1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38876-EDA1-4A96-839C-B9AFA3DC62B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E201-443B-4C72-8CF7-748058BBF73B}" type="datetimeFigureOut">
              <a:rPr lang="zh-TW" altLang="en-US" smtClean="0"/>
              <a:t>2013/12/1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38876-EDA1-4A96-839C-B9AFA3DC62B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E201-443B-4C72-8CF7-748058BBF73B}" type="datetimeFigureOut">
              <a:rPr lang="zh-TW" altLang="en-US" smtClean="0"/>
              <a:t>2013/12/1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38876-EDA1-4A96-839C-B9AFA3DC62B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E201-443B-4C72-8CF7-748058BBF73B}" type="datetimeFigureOut">
              <a:rPr lang="zh-TW" altLang="en-US" smtClean="0"/>
              <a:t>2013/12/1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38876-EDA1-4A96-839C-B9AFA3DC62B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E201-443B-4C72-8CF7-748058BBF73B}" type="datetimeFigureOut">
              <a:rPr lang="zh-TW" altLang="en-US" smtClean="0"/>
              <a:t>2013/12/1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38876-EDA1-4A96-839C-B9AFA3DC62B9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E201-443B-4C72-8CF7-748058BBF73B}" type="datetimeFigureOut">
              <a:rPr lang="zh-TW" altLang="en-US" smtClean="0"/>
              <a:t>2013/12/1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38876-EDA1-4A96-839C-B9AFA3DC62B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5E201-443B-4C72-8CF7-748058BBF73B}" type="datetimeFigureOut">
              <a:rPr lang="zh-TW" altLang="en-US" smtClean="0"/>
              <a:t>2013/12/1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38876-EDA1-4A96-839C-B9AFA3DC62B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B15E201-443B-4C72-8CF7-748058BBF73B}" type="datetimeFigureOut">
              <a:rPr lang="zh-TW" altLang="en-US" smtClean="0"/>
              <a:t>2013/12/1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5D38876-EDA1-4A96-839C-B9AFA3DC62B9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altLang="zh-TW" sz="6000" b="1" dirty="0">
                <a:latin typeface="Calisto MT" pitchFamily="18" charset="0"/>
                <a:cs typeface="Times New Roman" pitchFamily="18" charset="0"/>
              </a:rPr>
              <a:t>Demand </a:t>
            </a:r>
            <a:r>
              <a:rPr lang="en-US" altLang="zh-TW" sz="6000" b="1" dirty="0">
                <a:solidFill>
                  <a:schemeClr val="bg1"/>
                </a:solidFill>
                <a:latin typeface="Calisto MT" pitchFamily="18" charset="0"/>
                <a:cs typeface="Times New Roman" pitchFamily="18" charset="0"/>
              </a:rPr>
              <a:t>A</a:t>
            </a:r>
            <a:r>
              <a:rPr lang="en-US" altLang="zh-TW" sz="6000" b="1" dirty="0">
                <a:latin typeface="Calisto MT" pitchFamily="18" charset="0"/>
                <a:cs typeface="Times New Roman" pitchFamily="18" charset="0"/>
              </a:rPr>
              <a:t>llocation </a:t>
            </a:r>
            <a:r>
              <a:rPr lang="en-US" altLang="zh-TW" sz="6000" b="1" dirty="0">
                <a:solidFill>
                  <a:schemeClr val="bg1"/>
                </a:solidFill>
                <a:latin typeface="Calisto MT" pitchFamily="18" charset="0"/>
                <a:cs typeface="Times New Roman" pitchFamily="18" charset="0"/>
              </a:rPr>
              <a:t>F</a:t>
            </a:r>
            <a:r>
              <a:rPr lang="en-US" altLang="zh-TW" sz="6000" b="1" dirty="0">
                <a:latin typeface="Calisto MT" pitchFamily="18" charset="0"/>
                <a:cs typeface="Times New Roman" pitchFamily="18" charset="0"/>
              </a:rPr>
              <a:t>ormulation</a:t>
            </a:r>
            <a:endParaRPr lang="zh-TW" altLang="en-US" sz="6000" dirty="0">
              <a:latin typeface="Calisto MT" pitchFamily="18" charset="0"/>
            </a:endParaRPr>
          </a:p>
        </p:txBody>
      </p:sp>
      <p:sp>
        <p:nvSpPr>
          <p:cNvPr id="6" name="副標題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defTabSz="204788">
              <a:tabLst>
                <a:tab pos="2062163" algn="l"/>
              </a:tabLst>
            </a:pPr>
            <a:r>
              <a:rPr lang="en-US" altLang="zh-TW" b="1" dirty="0" smtClean="0">
                <a:solidFill>
                  <a:schemeClr val="tx1"/>
                </a:solidFill>
                <a:latin typeface="Calisto MT" pitchFamily="18" charset="0"/>
                <a:cs typeface="Times New Roman" pitchFamily="18" charset="0"/>
              </a:rPr>
              <a:t>Reporter </a:t>
            </a:r>
            <a:r>
              <a:rPr lang="en-US" altLang="zh-TW" b="1" dirty="0">
                <a:solidFill>
                  <a:schemeClr val="tx1"/>
                </a:solidFill>
                <a:latin typeface="Calisto MT" pitchFamily="18" charset="0"/>
                <a:cs typeface="Times New Roman" pitchFamily="18" charset="0"/>
              </a:rPr>
              <a:t>: Andy Chang</a:t>
            </a:r>
          </a:p>
          <a:p>
            <a:pPr defTabSz="204788">
              <a:tabLst>
                <a:tab pos="2062163" algn="l"/>
              </a:tabLst>
            </a:pPr>
            <a:r>
              <a:rPr lang="en-US" altLang="zh-TW" b="1" dirty="0" smtClean="0">
                <a:solidFill>
                  <a:schemeClr val="tx1"/>
                </a:solidFill>
                <a:latin typeface="Calisto MT" pitchFamily="18" charset="0"/>
                <a:cs typeface="Times New Roman" pitchFamily="18" charset="0"/>
              </a:rPr>
              <a:t>Advisor </a:t>
            </a:r>
            <a:r>
              <a:rPr lang="en-US" altLang="zh-TW" b="1" dirty="0">
                <a:solidFill>
                  <a:schemeClr val="tx1"/>
                </a:solidFill>
                <a:latin typeface="Calisto MT" pitchFamily="18" charset="0"/>
                <a:cs typeface="Times New Roman" pitchFamily="18" charset="0"/>
              </a:rPr>
              <a:t>: </a:t>
            </a:r>
            <a:r>
              <a:rPr lang="en-US" altLang="zh-TW" b="1" dirty="0" err="1">
                <a:solidFill>
                  <a:schemeClr val="tx1"/>
                </a:solidFill>
                <a:latin typeface="Calisto MT" pitchFamily="18" charset="0"/>
                <a:cs typeface="Times New Roman" pitchFamily="18" charset="0"/>
              </a:rPr>
              <a:t>Yat-wah</a:t>
            </a:r>
            <a:r>
              <a:rPr lang="en-US" altLang="zh-TW" b="1" dirty="0">
                <a:solidFill>
                  <a:schemeClr val="tx1"/>
                </a:solidFill>
                <a:latin typeface="Calisto MT" pitchFamily="18" charset="0"/>
                <a:cs typeface="Times New Roman" pitchFamily="18" charset="0"/>
              </a:rPr>
              <a:t> </a:t>
            </a:r>
            <a:r>
              <a:rPr lang="en-US" altLang="zh-TW" b="1" dirty="0" smtClean="0">
                <a:solidFill>
                  <a:schemeClr val="tx1"/>
                </a:solidFill>
                <a:latin typeface="Calisto MT" pitchFamily="18" charset="0"/>
                <a:cs typeface="Times New Roman" pitchFamily="18" charset="0"/>
              </a:rPr>
              <a:t>Wan</a:t>
            </a:r>
          </a:p>
          <a:p>
            <a:pPr defTabSz="204788">
              <a:tabLst>
                <a:tab pos="2062163" algn="l"/>
              </a:tabLst>
            </a:pPr>
            <a:r>
              <a:rPr lang="en-US" altLang="zh-TW" b="1" dirty="0" smtClean="0">
                <a:solidFill>
                  <a:schemeClr val="tx1"/>
                </a:solidFill>
                <a:latin typeface="Calisto MT" pitchFamily="18" charset="0"/>
                <a:cs typeface="Times New Roman" pitchFamily="18" charset="0"/>
              </a:rPr>
              <a:t>Date</a:t>
            </a:r>
            <a:r>
              <a:rPr lang="en-US" altLang="zh-TW" b="1" dirty="0">
                <a:solidFill>
                  <a:schemeClr val="tx1"/>
                </a:solidFill>
                <a:latin typeface="Calisto MT" pitchFamily="18" charset="0"/>
                <a:cs typeface="Times New Roman" pitchFamily="18" charset="0"/>
              </a:rPr>
              <a:t>: 2013/12/02</a:t>
            </a:r>
            <a:endParaRPr lang="zh-TW" altLang="en-US" dirty="0">
              <a:solidFill>
                <a:schemeClr val="tx1"/>
              </a:solidFill>
              <a:latin typeface="Calisto MT" pitchFamily="18" charset="0"/>
            </a:endParaRPr>
          </a:p>
          <a:p>
            <a:pPr defTabSz="204788">
              <a:tabLst>
                <a:tab pos="2062163" algn="l"/>
              </a:tabLst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0770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(3-&gt;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>
                    <a:latin typeface="Calisto MT" pitchFamily="18" charset="0"/>
                  </a:rPr>
                  <a:t>0-&gt;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:r>
                  <a:rPr lang="en-US" altLang="zh-TW" sz="2200" dirty="0">
                    <a:latin typeface="Calisto MT" pitchFamily="18" charset="0"/>
                  </a:rPr>
                  <a:t>1,2,3-</a:t>
                </a:r>
                <a:r>
                  <a:rPr lang="en-US" altLang="zh-TW" sz="2200" dirty="0">
                    <a:latin typeface="Calisto MT" pitchFamily="18" charset="0"/>
                  </a:rPr>
                  <a:t>&gt;</a:t>
                </a:r>
                <a:r>
                  <a:rPr lang="en-US" altLang="zh-TW" sz="2200" dirty="0">
                    <a:latin typeface="Calisto MT" pitchFamily="18" charset="0"/>
                  </a:rPr>
                  <a:t>a)</a:t>
                </a:r>
                <a:endParaRPr lang="en-US" altLang="zh-TW" sz="2200" dirty="0">
                  <a:latin typeface="Calisto MT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13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53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 smtClean="0">
                    <a:latin typeface="Calisto MT" pitchFamily="18" charset="0"/>
                    <a:ea typeface="Cambria Math" pitchFamily="18" charset="0"/>
                  </a:rPr>
                  <a:t>13.12172914</a:t>
                </a:r>
                <a:r>
                  <a:rPr lang="en-US" altLang="zh-TW" sz="2200" dirty="0"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0" indent="-301943"/>
                <a:r>
                  <a:rPr lang="en-US" altLang="zh-TW" dirty="0">
                    <a:latin typeface="Calisto MT" pitchFamily="18" charset="0"/>
                  </a:rPr>
                  <a:t>(0-&gt;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>
                    <a:latin typeface="Calisto MT" pitchFamily="18" charset="0"/>
                  </a:rPr>
                  <a:t>3-&gt;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(1,2,3</a:t>
                </a:r>
                <a:r>
                  <a:rPr lang="en-US" altLang="zh-TW" sz="2200" dirty="0">
                    <a:latin typeface="Calisto MT" pitchFamily="18" charset="0"/>
                  </a:rPr>
                  <a:t>,-&gt;</a:t>
                </a:r>
                <a:r>
                  <a:rPr lang="en-US" altLang="zh-TW" sz="2200" dirty="0">
                    <a:latin typeface="Calisto MT" pitchFamily="18" charset="0"/>
                  </a:rPr>
                  <a:t>b</a:t>
                </a:r>
                <a:r>
                  <a:rPr lang="en-US" altLang="zh-TW" sz="2200" dirty="0">
                    <a:latin typeface="Calisto MT" pitchFamily="18" charset="0"/>
                  </a:rPr>
                  <a:t>)</a:t>
                </a:r>
                <a:endParaRPr lang="en-US" altLang="zh-TW" sz="2200" dirty="0">
                  <a:latin typeface="Calisto MT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26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20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26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 smtClean="0">
                    <a:latin typeface="Calisto MT" pitchFamily="18" charset="0"/>
                    <a:ea typeface="Cambria Math" pitchFamily="18" charset="0"/>
                  </a:rPr>
                  <a:t>14.67017498</a:t>
                </a:r>
                <a:r>
                  <a:rPr lang="en-US" altLang="zh-TW" sz="2200" dirty="0"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</m:e>
                    </m:d>
                  </m:oMath>
                </a14:m>
                <a:endParaRPr lang="zh-TW" altLang="en-US" dirty="0"/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3381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圖表 4"/>
          <p:cNvGraphicFramePr/>
          <p:nvPr>
            <p:extLst>
              <p:ext uri="{D42A27DB-BD31-4B8C-83A1-F6EECF244321}">
                <p14:modId xmlns:p14="http://schemas.microsoft.com/office/powerpoint/2010/main" val="3386714705"/>
              </p:ext>
            </p:extLst>
          </p:nvPr>
        </p:nvGraphicFramePr>
        <p:xfrm>
          <a:off x="683568" y="263691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>
                <a:latin typeface="Calisto MT" pitchFamily="18" charset="0"/>
              </a:rPr>
              <a:t>Case </a:t>
            </a:r>
            <a:r>
              <a:rPr lang="en-US" altLang="zh-TW" sz="4000" dirty="0" smtClean="0">
                <a:latin typeface="Calisto MT" pitchFamily="18" charset="0"/>
              </a:rPr>
              <a:t>3(a:3, b:0)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TW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內容版面配置區 3"/>
              <p:cNvSpPr>
                <a:spLocks noGrp="1"/>
              </p:cNvSpPr>
              <p:nvPr>
                <p:ph sz="quarter" idx="14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20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1</m:t>
                        </m:r>
                        <m:r>
                          <a:rPr lang="en-US" altLang="zh-TW" i="1"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2</m:t>
                        </m:r>
                        <m:r>
                          <a:rPr lang="en-US" altLang="zh-TW" b="0" i="1" dirty="0" smtClean="0">
                            <a:latin typeface="Cambria Math"/>
                          </a:rPr>
                          <m:t>9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</a:rPr>
                  <a:t>   2</a:t>
                </a:r>
                <a:endParaRPr lang="en-US" altLang="zh-TW" dirty="0">
                  <a:solidFill>
                    <a:srgbClr val="FF0000"/>
                  </a:solidFill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:r>
                  <a:rPr lang="en-US" altLang="zh-TW" dirty="0" smtClean="0">
                    <a:latin typeface="Calisto MT" pitchFamily="18" charset="0"/>
                  </a:rPr>
                  <a:t>   5</a:t>
                </a:r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10</m:t>
                        </m:r>
                      </m:e>
                    </m:rad>
                  </m:oMath>
                </a14:m>
                <a:endParaRPr lang="zh-TW" altLang="en-US" dirty="0"/>
              </a:p>
            </p:txBody>
          </p:sp>
        </mc:Choice>
        <mc:Fallback>
          <p:sp>
            <p:nvSpPr>
              <p:cNvPr id="4" name="內容版面配置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4"/>
              </p:nvPr>
            </p:nvSpPr>
            <p:spPr>
              <a:blipFill rotWithShape="1">
                <a:blip r:embed="rId3"/>
                <a:stretch>
                  <a:fillRect l="-2392" t="-35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70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內容版面配置區 5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(1-&gt;a, 2-&gt;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(2-&gt;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>
                    <a:latin typeface="Calisto MT" pitchFamily="18" charset="0"/>
                  </a:rPr>
                  <a:t>1,3-</a:t>
                </a:r>
                <a:r>
                  <a:rPr lang="en-US" altLang="zh-TW" dirty="0">
                    <a:latin typeface="Calisto MT" pitchFamily="18" charset="0"/>
                  </a:rPr>
                  <a:t>&gt;b)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:r>
                  <a:rPr lang="en-US" altLang="zh-TW" dirty="0" smtClean="0">
                    <a:latin typeface="Calisto MT" pitchFamily="18" charset="0"/>
                  </a:rPr>
                  <a:t> 2</a:t>
                </a:r>
                <a14:m>
                  <m:oMath xmlns:m="http://schemas.openxmlformats.org/officeDocument/2006/math">
                    <m:r>
                      <a:rPr lang="en-US" altLang="zh-TW" b="0" i="0" dirty="0" smtClean="0">
                        <a:latin typeface="Cambria Math"/>
                      </a:rPr>
                      <m:t> </m:t>
                    </m:r>
                    <m:r>
                      <a:rPr lang="en-US" altLang="zh-TW" i="1" dirty="0">
                        <a:latin typeface="Cambria Math"/>
                      </a:rPr>
                      <m:t>+ 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2</m:t>
                        </m:r>
                        <m:r>
                          <a:rPr lang="en-US" altLang="zh-TW" b="0" i="1" dirty="0" smtClean="0">
                            <a:latin typeface="Cambria Math"/>
                          </a:rPr>
                          <m:t>9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1−2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1</a:t>
                </a:r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0.54744247</a:t>
                </a:r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1−2</m:t>
                        </m:r>
                      </m:e>
                    </m:d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</a:t>
                </a:r>
              </a:p>
              <a:p>
                <a:r>
                  <a:rPr lang="en-US" altLang="zh-TW" dirty="0">
                    <a:latin typeface="Calisto MT" pitchFamily="18" charset="0"/>
                  </a:rPr>
                  <a:t>(2-&gt;a, 1-&gt;b)</a:t>
                </a:r>
              </a:p>
              <a:p>
                <a:pPr lvl="1"/>
                <a:r>
                  <a:rPr lang="en-US" altLang="zh-TW" dirty="0" smtClean="0">
                    <a:latin typeface="Calisto MT" pitchFamily="18" charset="0"/>
                  </a:rPr>
                  <a:t>(2,3-&gt;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1-&gt;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:r>
                  <a:rPr lang="en-US" altLang="zh-TW" dirty="0" smtClean="0">
                    <a:latin typeface="Calisto MT" pitchFamily="18" charset="0"/>
                  </a:rPr>
                  <a:t> 2</a:t>
                </a:r>
                <a14:m>
                  <m:oMath xmlns:m="http://schemas.openxmlformats.org/officeDocument/2006/math">
                    <m:r>
                      <a:rPr lang="en-US" altLang="zh-TW" b="0" i="0" dirty="0" smtClean="0">
                        <a:latin typeface="Cambria Math"/>
                      </a:rPr>
                      <m:t> </m:t>
                    </m:r>
                    <m:r>
                      <a:rPr lang="en-US" altLang="zh-TW" i="1" dirty="0">
                        <a:latin typeface="Cambria Math"/>
                      </a:rPr>
                      <m:t>+</m:t>
                    </m:r>
                    <m:r>
                      <a:rPr lang="en-US" altLang="zh-TW" b="0" i="1" dirty="0" smtClean="0">
                        <a:latin typeface="Cambria Math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2</m:t>
                        </m:r>
                        <m:r>
                          <a:rPr lang="en-US" altLang="zh-TW" b="0" i="1" dirty="0" smtClean="0">
                            <a:latin typeface="Cambria Math"/>
                          </a:rPr>
                          <m:t>9</m:t>
                        </m:r>
                      </m:e>
                    </m:rad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2−1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9.621232785</a:t>
                </a:r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2−1</m:t>
                        </m:r>
                      </m:e>
                    </m:d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</a:t>
                </a:r>
              </a:p>
              <a:p>
                <a:pPr marL="0" indent="0">
                  <a:buNone/>
                </a:pPr>
                <a:endParaRPr lang="zh-TW" altLang="en-US" dirty="0"/>
              </a:p>
            </p:txBody>
          </p:sp>
        </mc:Choice>
        <mc:Fallback>
          <p:sp>
            <p:nvSpPr>
              <p:cNvPr id="6" name="內容版面配置區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6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(3-&gt;</a:t>
                </a:r>
                <a:r>
                  <a:rPr lang="en-US" altLang="zh-TW" dirty="0">
                    <a:latin typeface="Calisto MT" pitchFamily="18" charset="0"/>
                  </a:rPr>
                  <a:t>a, 0-&gt;b)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(1,2,3-&gt;a)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20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>
                      <a:rPr lang="en-US" altLang="zh-TW" sz="2200" b="0" i="1" dirty="0" smtClean="0">
                        <a:latin typeface="Cambria Math"/>
                      </a:rPr>
                      <m:t>2</m:t>
                    </m:r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3−0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 </a:t>
                </a:r>
                <a:r>
                  <a:rPr lang="en-US" altLang="zh-TW" sz="2200" dirty="0" smtClean="0">
                    <a:latin typeface="Calisto MT" pitchFamily="18" charset="0"/>
                    <a:ea typeface="Cambria Math" pitchFamily="18" charset="0"/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8.708203932</a:t>
                </a:r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3−0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0" indent="-301943"/>
                <a:r>
                  <a:rPr lang="en-US" altLang="zh-TW" dirty="0">
                    <a:latin typeface="Calisto MT" pitchFamily="18" charset="0"/>
                  </a:rPr>
                  <a:t>(0-&gt;a, 3-&gt;b)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(1,2,3,-&gt;b)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2</m:t>
                        </m:r>
                        <m:r>
                          <a:rPr lang="en-US" altLang="zh-TW" sz="2200" b="0" i="1" dirty="0" smtClean="0">
                            <a:latin typeface="Cambria Math"/>
                          </a:rPr>
                          <m:t>9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>
                      <a:rPr lang="en-US" altLang="zh-TW" sz="2200" b="0" i="1" dirty="0" smtClean="0">
                        <a:latin typeface="Cambria Math"/>
                      </a:rPr>
                      <m:t>5</m:t>
                    </m:r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0−3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1</a:t>
                </a:r>
                <a:r>
                  <a:rPr lang="en-US" altLang="zh-TW" sz="2200" dirty="0" smtClean="0">
                    <a:latin typeface="Calisto MT" pitchFamily="18" charset="0"/>
                    <a:ea typeface="Cambria Math" pitchFamily="18" charset="0"/>
                  </a:rPr>
                  <a:t>3.54744247</a:t>
                </a:r>
                <a:r>
                  <a:rPr lang="en-US" altLang="zh-TW" sz="2200" dirty="0"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0−3</m:t>
                        </m:r>
                      </m:e>
                    </m:d>
                  </m:oMath>
                </a14:m>
                <a:endParaRPr lang="zh-TW" altLang="en-US" dirty="0"/>
              </a:p>
              <a:p>
                <a:pPr marL="0" indent="0">
                  <a:buNone/>
                </a:pPr>
                <a:endParaRPr lang="zh-TW" altLang="en-US" dirty="0"/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0646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9.621232785</a:t>
                </a:r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2−1</m:t>
                        </m:r>
                      </m:e>
                    </m:d>
                  </m:oMath>
                </a14:m>
                <a:r>
                  <a:rPr lang="en-US" altLang="zh-TW" dirty="0" smtClean="0">
                    <a:solidFill>
                      <a:schemeClr val="tx2"/>
                    </a:solidFill>
                    <a:latin typeface="Calisto MT" pitchFamily="18" charset="0"/>
                  </a:rPr>
                  <a:t>------(1)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8.708203932</a:t>
                </a:r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3−0</m:t>
                        </m:r>
                      </m:e>
                    </m:d>
                  </m:oMath>
                </a14:m>
                <a:r>
                  <a:rPr lang="en-US" altLang="zh-TW" dirty="0" smtClean="0">
                    <a:latin typeface="Calisto MT" pitchFamily="18" charset="0"/>
                  </a:rPr>
                  <a:t>------(2)</a:t>
                </a:r>
              </a:p>
              <a:p>
                <a:r>
                  <a:rPr lang="en-US" altLang="zh-TW" dirty="0" smtClean="0">
                    <a:latin typeface="Calisto MT" pitchFamily="18" charset="0"/>
                  </a:rPr>
                  <a:t>(1)=(2),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 smtClean="0">
                    <a:latin typeface="Calisto MT" pitchFamily="18" charset="0"/>
                  </a:rPr>
                  <a:t>=1, we get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altLang="zh-TW" dirty="0" smtClean="0">
                    <a:latin typeface="Calisto MT" pitchFamily="18" charset="0"/>
                  </a:rPr>
                  <a:t>=0.456514426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altLang="zh-TW" dirty="0" smtClean="0">
                    <a:latin typeface="Calisto MT" pitchFamily="18" charset="0"/>
                  </a:rPr>
                  <a:t> &gt; 0.456514426, the best allocation is a-&gt;2, b-&gt;1</a:t>
                </a:r>
              </a:p>
              <a:p>
                <a:pPr marL="0" indent="0">
                  <a:buNone/>
                </a:pPr>
                <a:r>
                  <a:rPr lang="en-US" altLang="zh-TW" dirty="0" smtClean="0">
                    <a:latin typeface="Calisto MT" pitchFamily="18" charset="0"/>
                  </a:rPr>
                  <a:t>    </a:t>
                </a:r>
              </a:p>
              <a:p>
                <a:endParaRPr lang="en-US" altLang="zh-TW" dirty="0" smtClean="0">
                  <a:latin typeface="Calisto MT" pitchFamily="18" charset="0"/>
                </a:endParaRPr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17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5405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圖表 4"/>
          <p:cNvGraphicFramePr/>
          <p:nvPr>
            <p:extLst>
              <p:ext uri="{D42A27DB-BD31-4B8C-83A1-F6EECF244321}">
                <p14:modId xmlns:p14="http://schemas.microsoft.com/office/powerpoint/2010/main" val="2397262617"/>
              </p:ext>
            </p:extLst>
          </p:nvPr>
        </p:nvGraphicFramePr>
        <p:xfrm>
          <a:off x="683568" y="263691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>
                <a:latin typeface="Calisto MT" pitchFamily="18" charset="0"/>
              </a:rPr>
              <a:t>Case </a:t>
            </a:r>
            <a:r>
              <a:rPr lang="en-US" altLang="zh-TW" sz="4000" dirty="0" smtClean="0">
                <a:latin typeface="Calisto MT" pitchFamily="18" charset="0"/>
              </a:rPr>
              <a:t>4(a:0, b:3)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TW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內容版面配置區 3"/>
              <p:cNvSpPr>
                <a:spLocks noGrp="1"/>
              </p:cNvSpPr>
              <p:nvPr>
                <p:ph sz="quarter" idx="14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1</m:t>
                        </m:r>
                        <m:r>
                          <a:rPr lang="en-US" altLang="zh-TW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40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17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34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:r>
                  <a:rPr lang="en-US" altLang="zh-TW" dirty="0" smtClean="0">
                    <a:latin typeface="Calisto MT" pitchFamily="18" charset="0"/>
                  </a:rPr>
                  <a:t>   6</a:t>
                </a:r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13</m:t>
                        </m:r>
                      </m:e>
                    </m:rad>
                  </m:oMath>
                </a14:m>
                <a:endParaRPr lang="zh-TW" altLang="en-US" dirty="0"/>
              </a:p>
            </p:txBody>
          </p:sp>
        </mc:Choice>
        <mc:Fallback>
          <p:sp>
            <p:nvSpPr>
              <p:cNvPr id="4" name="內容版面配置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4"/>
              </p:nvPr>
            </p:nvSpPr>
            <p:spPr>
              <a:blipFill rotWithShape="1">
                <a:blip r:embed="rId3"/>
                <a:stretch>
                  <a:fillRect l="-2392" t="-35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4795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內容版面配置區 5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(1-&gt;a, 2-&gt;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lvl="1"/>
                <a:r>
                  <a:rPr lang="en-US" altLang="zh-TW" dirty="0" smtClean="0">
                    <a:latin typeface="Calisto MT" pitchFamily="18" charset="0"/>
                  </a:rPr>
                  <a:t>(1-&gt;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2,3-</a:t>
                </a:r>
                <a:r>
                  <a:rPr lang="en-US" altLang="zh-TW" dirty="0">
                    <a:latin typeface="Calisto MT" pitchFamily="18" charset="0"/>
                  </a:rPr>
                  <a:t>&gt;b)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:r>
                  <a:rPr lang="en-US" altLang="zh-TW" dirty="0">
                    <a:latin typeface="Calisto MT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40</m:t>
                        </m:r>
                      </m:e>
                    </m:rad>
                    <m:r>
                      <a:rPr lang="en-US" altLang="zh-TW" dirty="0">
                        <a:latin typeface="Cambria Math"/>
                      </a:rPr>
                      <m:t> </m:t>
                    </m:r>
                    <m:r>
                      <a:rPr lang="en-US" altLang="zh-TW" i="1" dirty="0">
                        <a:latin typeface="Cambria Math"/>
                      </a:rPr>
                      <m:t>+ 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1</m:t>
                        </m:r>
                        <m:r>
                          <a:rPr lang="en-US" altLang="zh-TW" b="0" i="1" dirty="0" smtClean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1−2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12.16617457</a:t>
                </a:r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1−2</m:t>
                        </m:r>
                      </m:e>
                    </m:d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 </a:t>
                </a:r>
              </a:p>
              <a:p>
                <a:r>
                  <a:rPr lang="en-US" altLang="zh-TW" dirty="0">
                    <a:latin typeface="Calisto MT" pitchFamily="18" charset="0"/>
                  </a:rPr>
                  <a:t>(2-&gt;a, 1-&gt;b)</a:t>
                </a:r>
              </a:p>
              <a:p>
                <a:pPr lvl="1"/>
                <a:r>
                  <a:rPr lang="en-US" altLang="zh-TW" dirty="0" smtClean="0">
                    <a:latin typeface="Calisto MT" pitchFamily="18" charset="0"/>
                  </a:rPr>
                  <a:t>(1,3-</a:t>
                </a:r>
                <a:r>
                  <a:rPr lang="en-US" altLang="zh-TW" dirty="0">
                    <a:latin typeface="Calisto MT" pitchFamily="18" charset="0"/>
                  </a:rPr>
                  <a:t>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2-&gt;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:r>
                  <a:rPr lang="en-US" altLang="zh-TW" dirty="0">
                    <a:latin typeface="Calisto MT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40</m:t>
                        </m:r>
                      </m:e>
                    </m:rad>
                    <m:r>
                      <a:rPr lang="en-US" altLang="zh-TW" dirty="0">
                        <a:latin typeface="Cambria Math"/>
                      </a:rPr>
                      <m:t> </m:t>
                    </m:r>
                    <m:r>
                      <a:rPr lang="en-US" altLang="zh-TW" i="1" dirty="0">
                        <a:latin typeface="Cambria Math"/>
                      </a:rPr>
                      <m:t>+</m:t>
                    </m:r>
                    <m:r>
                      <a:rPr lang="en-US" altLang="zh-TW" b="0" i="1" dirty="0" smtClean="0">
                        <a:latin typeface="Cambria Math"/>
                      </a:rPr>
                      <m:t>6</m:t>
                    </m:r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2−1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1</a:t>
                </a:r>
                <a:r>
                  <a:rPr lang="en-US" altLang="zh-TW" dirty="0" smtClean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4.5606233</a:t>
                </a:r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2−1</m:t>
                        </m:r>
                      </m:e>
                    </m:d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</a:t>
                </a:r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         </a:t>
                </a:r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marL="0" indent="0">
                  <a:buNone/>
                </a:pPr>
                <a:endParaRPr lang="zh-TW" altLang="en-US" dirty="0"/>
              </a:p>
            </p:txBody>
          </p:sp>
        </mc:Choice>
        <mc:Fallback>
          <p:sp>
            <p:nvSpPr>
              <p:cNvPr id="6" name="內容版面配置區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657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(3-&gt;</a:t>
                </a:r>
                <a:r>
                  <a:rPr lang="en-US" altLang="zh-TW" dirty="0">
                    <a:latin typeface="Calisto MT" pitchFamily="18" charset="0"/>
                  </a:rPr>
                  <a:t>a, 0-&gt;b)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(1,2,3-&gt;a)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40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34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>
                      <a:rPr lang="en-US" altLang="zh-TW" sz="2200" b="0" i="1" dirty="0" smtClean="0">
                        <a:latin typeface="Cambria Math"/>
                      </a:rPr>
                      <m:t>6</m:t>
                    </m:r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3−0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 </a:t>
                </a:r>
                <a:r>
                  <a:rPr lang="en-US" altLang="zh-TW" sz="2200" dirty="0" smtClean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 smtClean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18.15550722</a:t>
                </a:r>
                <a:r>
                  <a:rPr lang="en-US" altLang="zh-TW" sz="2200" dirty="0">
                    <a:solidFill>
                      <a:schemeClr val="tx2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3−0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0" indent="-301943"/>
                <a:r>
                  <a:rPr lang="en-US" altLang="zh-TW" dirty="0">
                    <a:latin typeface="Calisto MT" pitchFamily="18" charset="0"/>
                  </a:rPr>
                  <a:t>(0-&gt;a, 3-&gt;b)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(1,2,3,-&gt;b)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17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1</m:t>
                        </m:r>
                        <m:r>
                          <a:rPr lang="en-US" altLang="zh-TW" sz="2200" b="0" i="1" dirty="0" smtClean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0−3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9.964724879</a:t>
                </a:r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0−3</m:t>
                        </m:r>
                      </m:e>
                    </m:d>
                  </m:oMath>
                </a14:m>
                <a:endParaRPr lang="zh-TW" altLang="en-US" dirty="0"/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953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274320"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40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40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4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4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4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12.16617457</a:t>
                </a:r>
                <a:r>
                  <a:rPr lang="en-US" altLang="zh-TW" sz="24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400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4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4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4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4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1−2</m:t>
                        </m:r>
                      </m:e>
                    </m:d>
                  </m:oMath>
                </a14:m>
                <a:r>
                  <a:rPr lang="en-US" altLang="zh-TW" sz="24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9.964724879</a:t>
                </a:r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0−3</m:t>
                        </m:r>
                      </m:e>
                    </m:d>
                  </m:oMath>
                </a14:m>
                <a:endParaRPr lang="en-US" altLang="zh-TW" dirty="0" smtClean="0"/>
              </a:p>
              <a:p>
                <a:r>
                  <a:rPr lang="en-US" altLang="zh-TW" dirty="0">
                    <a:latin typeface="Calisto MT" pitchFamily="18" charset="0"/>
                  </a:rPr>
                  <a:t>(1)=(2),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=1, we get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:r>
                  <a:rPr lang="en-US" altLang="zh-TW" dirty="0" smtClean="0">
                    <a:latin typeface="Calisto MT" pitchFamily="18" charset="0"/>
                  </a:rPr>
                  <a:t>1.100724846</a:t>
                </a:r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 </a:t>
                </a:r>
                <a:r>
                  <a:rPr lang="en-US" altLang="zh-TW" dirty="0" smtClean="0">
                    <a:latin typeface="Calisto MT" pitchFamily="18" charset="0"/>
                  </a:rPr>
                  <a:t>&gt; 1.100724846, </a:t>
                </a:r>
                <a:r>
                  <a:rPr lang="en-US" altLang="zh-TW" dirty="0">
                    <a:latin typeface="Calisto MT" pitchFamily="18" charset="0"/>
                  </a:rPr>
                  <a:t>the best allocation is a-</a:t>
                </a:r>
                <a:r>
                  <a:rPr lang="en-US" altLang="zh-TW" dirty="0" smtClean="0">
                    <a:latin typeface="Calisto MT" pitchFamily="18" charset="0"/>
                  </a:rPr>
                  <a:t>&gt;1, </a:t>
                </a:r>
                <a:r>
                  <a:rPr lang="en-US" altLang="zh-TW" dirty="0">
                    <a:latin typeface="Calisto MT" pitchFamily="18" charset="0"/>
                  </a:rPr>
                  <a:t>b-</a:t>
                </a:r>
                <a:r>
                  <a:rPr lang="en-US" altLang="zh-TW" dirty="0" smtClean="0">
                    <a:latin typeface="Calisto MT" pitchFamily="18" charset="0"/>
                  </a:rPr>
                  <a:t>&gt;2</a:t>
                </a:r>
                <a:endParaRPr lang="en-US" altLang="zh-TW" dirty="0">
                  <a:latin typeface="Calisto MT" pitchFamily="18" charset="0"/>
                </a:endParaRPr>
              </a:p>
              <a:p>
                <a:pPr marL="0" indent="0">
                  <a:buNone/>
                </a:pPr>
                <a:endParaRPr lang="en-US" altLang="zh-TW" dirty="0" smtClean="0"/>
              </a:p>
              <a:p>
                <a:endParaRPr lang="zh-TW" altLang="en-US" dirty="0"/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17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664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6000" dirty="0" smtClean="0">
                <a:latin typeface="Calisto MT" pitchFamily="18" charset="0"/>
              </a:rPr>
              <a:t>Even customers</a:t>
            </a:r>
            <a:br>
              <a:rPr lang="en-US" altLang="zh-TW" sz="6000" dirty="0" smtClean="0">
                <a:latin typeface="Calisto MT" pitchFamily="18" charset="0"/>
              </a:rPr>
            </a:br>
            <a:r>
              <a:rPr lang="en-US" altLang="zh-TW" sz="6000" dirty="0" smtClean="0">
                <a:latin typeface="Calisto MT" pitchFamily="18" charset="0"/>
              </a:rPr>
              <a:t>example : 4  </a:t>
            </a:r>
            <a:endParaRPr lang="zh-TW" altLang="en-US" sz="6000" dirty="0">
              <a:latin typeface="Calisto MT" pitchFamily="18" charset="0"/>
            </a:endParaRPr>
          </a:p>
        </p:txBody>
      </p:sp>
      <p:sp>
        <p:nvSpPr>
          <p:cNvPr id="2" name="內容版面配置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 smtClean="0"/>
          </a:p>
          <a:p>
            <a:pPr marL="0" indent="0">
              <a:buNone/>
            </a:pPr>
            <a:r>
              <a:rPr lang="en-US" altLang="zh-TW" dirty="0" smtClean="0"/>
              <a:t> </a:t>
            </a:r>
          </a:p>
          <a:p>
            <a:pPr lvl="1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0916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>
                    <a:solidFill>
                      <a:srgbClr val="CC00FF"/>
                    </a:solidFill>
                    <a:latin typeface="Calisto MT" pitchFamily="18" charset="0"/>
                    <a:ea typeface="Cambria Math" pitchFamily="18" charset="0"/>
                  </a:rPr>
                  <a:t>Allocation </a:t>
                </a:r>
                <a:r>
                  <a:rPr lang="en-US" altLang="zh-TW" dirty="0" smtClean="0">
                    <a:solidFill>
                      <a:srgbClr val="CC00FF"/>
                    </a:solidFill>
                    <a:latin typeface="Calisto MT" pitchFamily="18" charset="0"/>
                    <a:ea typeface="Cambria Math" pitchFamily="18" charset="0"/>
                  </a:rPr>
                  <a:t>method : </a:t>
                </a:r>
                <a:endParaRPr lang="en-US" altLang="zh-TW" dirty="0">
                  <a:solidFill>
                    <a:srgbClr val="CC00FF"/>
                  </a:solidFill>
                  <a:latin typeface="Calisto MT" pitchFamily="18" charset="0"/>
                  <a:ea typeface="Cambria Math" pitchFamily="18" charset="0"/>
                </a:endParaRPr>
              </a:p>
              <a:p>
                <a:pPr marL="0" indent="0">
                  <a:buNone/>
                </a:pPr>
                <a:r>
                  <a:rPr lang="en-US" altLang="zh-TW" dirty="0">
                    <a:solidFill>
                      <a:srgbClr val="CC00FF"/>
                    </a:solidFill>
                    <a:latin typeface="Calisto MT" pitchFamily="18" charset="0"/>
                    <a:ea typeface="Cambria Math" pitchFamily="18" charset="0"/>
                  </a:rPr>
                  <a:t> </a:t>
                </a:r>
                <a:r>
                  <a:rPr lang="en-US" altLang="zh-TW" dirty="0">
                    <a:solidFill>
                      <a:srgbClr val="CC00FF"/>
                    </a:solidFill>
                    <a:latin typeface="Calisto MT" pitchFamily="18" charset="0"/>
                    <a:ea typeface="Cambria Math" pitchFamily="18" charset="0"/>
                  </a:rPr>
                  <a:t>   </a:t>
                </a:r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distance </a:t>
                </a:r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+ demand quantity</a:t>
                </a:r>
                <a:endParaRPr lang="en-US" altLang="zh-TW" dirty="0">
                  <a:solidFill>
                    <a:srgbClr val="FF0000"/>
                  </a:solidFill>
                  <a:latin typeface="Calisto MT" pitchFamily="18" charset="0"/>
                  <a:ea typeface="Cambria Math" pitchFamily="18" charset="0"/>
                </a:endParaRPr>
              </a:p>
              <a:p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Notation : 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400" i="1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zh-TW" sz="2400" i="1">
                            <a:latin typeface="Cambria Math"/>
                            <a:cs typeface="Times New Roman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TW" sz="2400" i="1">
                            <a:latin typeface="Cambria Math"/>
                            <a:cs typeface="Times New Roman" pitchFamily="18" charset="0"/>
                          </a:rPr>
                          <m:t>𝑖𝑎</m:t>
                        </m:r>
                      </m:sub>
                    </m:sSub>
                    <m:r>
                      <a:rPr lang="en-US" altLang="zh-TW" sz="2400">
                        <a:latin typeface="Cambria Math"/>
                        <a:cs typeface="Times New Roman" pitchFamily="18" charset="0"/>
                      </a:rPr>
                      <m:t>,</m:t>
                    </m:r>
                    <m:sSub>
                      <m:sSubPr>
                        <m:ctrlPr>
                          <a:rPr lang="en-US" altLang="zh-TW" sz="2400" i="1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zh-TW" sz="2400" i="1">
                            <a:latin typeface="Cambria Math"/>
                            <a:cs typeface="Times New Roman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TW" sz="2400" i="1">
                            <a:latin typeface="Cambria Math"/>
                            <a:cs typeface="Times New Roman" pitchFamily="18" charset="0"/>
                          </a:rPr>
                          <m:t>𝑖𝑏</m:t>
                        </m:r>
                      </m:sub>
                    </m:sSub>
                    <m:r>
                      <a:rPr lang="en-US" altLang="zh-TW" sz="2400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altLang="zh-TW" sz="2400" dirty="0">
                    <a:latin typeface="Calisto MT" pitchFamily="18" charset="0"/>
                    <a:cs typeface="Times New Roman" pitchFamily="18" charset="0"/>
                  </a:rPr>
                  <a:t>: the distance </a:t>
                </a:r>
                <a:r>
                  <a:rPr lang="en-US" altLang="zh-TW" sz="2400" dirty="0" smtClean="0">
                    <a:latin typeface="Calisto MT" pitchFamily="18" charset="0"/>
                    <a:cs typeface="Times New Roman" pitchFamily="18" charset="0"/>
                  </a:rPr>
                  <a:t>between customer </a:t>
                </a:r>
                <a:r>
                  <a:rPr lang="en-US" altLang="zh-TW" sz="2400" i="1" dirty="0" err="1">
                    <a:latin typeface="Calisto MT" pitchFamily="18" charset="0"/>
                    <a:cs typeface="Times New Roman" pitchFamily="18" charset="0"/>
                  </a:rPr>
                  <a:t>i</a:t>
                </a:r>
                <a:r>
                  <a:rPr lang="en-US" altLang="zh-TW" sz="2400" dirty="0">
                    <a:latin typeface="Calisto MT" pitchFamily="18" charset="0"/>
                    <a:cs typeface="Times New Roman" pitchFamily="18" charset="0"/>
                  </a:rPr>
                  <a:t> and retailer </a:t>
                </a:r>
                <a:r>
                  <a:rPr lang="en-US" altLang="zh-TW" sz="2400" i="1" dirty="0">
                    <a:latin typeface="Calisto MT" pitchFamily="18" charset="0"/>
                    <a:cs typeface="Times New Roman" pitchFamily="18" charset="0"/>
                  </a:rPr>
                  <a:t>a, b</a:t>
                </a:r>
                <a:r>
                  <a:rPr lang="en-US" altLang="zh-TW" sz="2400" dirty="0" smtClean="0">
                    <a:latin typeface="Calisto MT" pitchFamily="18" charset="0"/>
                    <a:cs typeface="Times New Roman" pitchFamily="18" charset="0"/>
                  </a:rPr>
                  <a:t>.</a:t>
                </a:r>
                <a:endParaRPr lang="en-US" altLang="zh-TW" sz="2400" i="1" dirty="0" smtClean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4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4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zh-TW" sz="2400" dirty="0">
                            <a:latin typeface="Cambria Math" pitchFamily="18" charset="0"/>
                            <a:ea typeface="Cambria Math" pitchFamily="18" charset="0"/>
                          </a:rPr>
                          <m:t>𝑖</m:t>
                        </m:r>
                        <m:r>
                          <a:rPr lang="en-US" altLang="zh-TW" sz="2400" dirty="0">
                            <a:latin typeface="Cambria Math" pitchFamily="18" charset="0"/>
                            <a:ea typeface="Cambria Math" pitchFamily="18" charset="0"/>
                          </a:rPr>
                          <m:t> </m:t>
                        </m:r>
                      </m:sub>
                    </m:sSub>
                    <m:r>
                      <a:rPr lang="en-US" altLang="zh-TW" sz="2400" dirty="0">
                        <a:latin typeface="Cambria Math" pitchFamily="18" charset="0"/>
                        <a:ea typeface="Cambria Math" pitchFamily="18" charset="0"/>
                      </a:rPr>
                      <m:t>:</m:t>
                    </m:r>
                    <m:r>
                      <m:rPr>
                        <m:sty m:val="p"/>
                      </m:rPr>
                      <a:rPr lang="en-US" altLang="zh-TW" sz="2400" dirty="0">
                        <a:latin typeface="Cambria Math" pitchFamily="18" charset="0"/>
                        <a:ea typeface="Cambria Math" pitchFamily="18" charset="0"/>
                      </a:rPr>
                      <m:t>the</m:t>
                    </m:r>
                  </m:oMath>
                </a14:m>
                <a:r>
                  <a:rPr lang="en-US" altLang="zh-TW" sz="2400" dirty="0">
                    <a:latin typeface="Calisto MT" pitchFamily="18" charset="0"/>
                    <a:ea typeface="Cambria Math" pitchFamily="18" charset="0"/>
                  </a:rPr>
                  <a:t> demand quantity of customer </a:t>
                </a:r>
                <a:r>
                  <a:rPr lang="en-US" altLang="zh-TW" sz="2400" i="1" dirty="0" err="1">
                    <a:latin typeface="Calisto MT" pitchFamily="18" charset="0"/>
                    <a:ea typeface="Cambria Math" pitchFamily="18" charset="0"/>
                  </a:rPr>
                  <a:t>i</a:t>
                </a:r>
                <a:endParaRPr lang="en-US" altLang="zh-TW" sz="2400" i="1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4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4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zh-TW" sz="2400" dirty="0">
                            <a:latin typeface="Cambria Math" pitchFamily="18" charset="0"/>
                            <a:ea typeface="Cambria Math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sz="2400" dirty="0">
                    <a:latin typeface="Calisto MT" pitchFamily="18" charset="0"/>
                    <a:ea typeface="Cambria Math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4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4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zh-TW" sz="2400" dirty="0">
                            <a:latin typeface="Cambria Math" pitchFamily="18" charset="0"/>
                            <a:ea typeface="Cambria Math" pitchFamily="18" charset="0"/>
                          </a:rPr>
                          <m:t>𝑏</m:t>
                        </m:r>
                        <m:r>
                          <a:rPr lang="en-US" altLang="zh-TW" sz="2400" dirty="0">
                            <a:latin typeface="Cambria Math" pitchFamily="18" charset="0"/>
                            <a:ea typeface="Cambria Math" pitchFamily="18" charset="0"/>
                          </a:rPr>
                          <m:t> </m:t>
                        </m:r>
                      </m:sub>
                    </m:sSub>
                    <m:r>
                      <a:rPr lang="en-US" altLang="zh-TW" sz="2400" dirty="0">
                        <a:latin typeface="Cambria Math" pitchFamily="18" charset="0"/>
                        <a:ea typeface="Cambria Math" pitchFamily="18" charset="0"/>
                      </a:rPr>
                      <m:t>:</m:t>
                    </m:r>
                  </m:oMath>
                </a14:m>
                <a:r>
                  <a:rPr lang="en-US" altLang="zh-TW" sz="2400" dirty="0">
                    <a:latin typeface="Calisto MT" pitchFamily="18" charset="0"/>
                    <a:ea typeface="Cambria Math" pitchFamily="18" charset="0"/>
                  </a:rPr>
                  <a:t> the demand quantity of retailer </a:t>
                </a:r>
                <a:r>
                  <a:rPr lang="en-US" altLang="zh-TW" sz="2400" i="1" dirty="0">
                    <a:latin typeface="Calisto MT" pitchFamily="18" charset="0"/>
                    <a:ea typeface="Cambria Math" pitchFamily="18" charset="0"/>
                  </a:rPr>
                  <a:t>a, b </a:t>
                </a:r>
              </a:p>
              <a:p>
                <a:pPr lvl="1"/>
                <a:r>
                  <a:rPr lang="en-US" altLang="zh-TW" sz="2400" i="1" dirty="0">
                    <a:latin typeface="Calisto MT" pitchFamily="18" charset="0"/>
                    <a:ea typeface="Cambria Math" pitchFamily="18" charset="0"/>
                  </a:rPr>
                  <a:t>Q</a:t>
                </a:r>
                <a:r>
                  <a:rPr lang="en-US" altLang="zh-TW" sz="2400" dirty="0">
                    <a:latin typeface="Calisto MT" pitchFamily="18" charset="0"/>
                    <a:ea typeface="Cambria Math" pitchFamily="18" charset="0"/>
                  </a:rPr>
                  <a:t> : the total </a:t>
                </a:r>
                <a:r>
                  <a:rPr lang="en-US" altLang="zh-TW" sz="2400" dirty="0">
                    <a:latin typeface="Calisto MT" pitchFamily="18" charset="0"/>
                    <a:ea typeface="Cambria Math" pitchFamily="18" charset="0"/>
                  </a:rPr>
                  <a:t>demand</a:t>
                </a:r>
                <a:endParaRPr lang="en-US" altLang="zh-TW" sz="2400" dirty="0">
                  <a:latin typeface="Calisto MT" pitchFamily="18" charset="0"/>
                  <a:ea typeface="Cambria Math" pitchFamily="18" charset="0"/>
                </a:endParaRPr>
              </a:p>
              <a:p>
                <a:endParaRPr lang="zh-TW" altLang="en-US" dirty="0"/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b="1" dirty="0">
                <a:latin typeface="Calisto MT" pitchFamily="18" charset="0"/>
                <a:cs typeface="Times New Roman" pitchFamily="18" charset="0"/>
              </a:rPr>
              <a:t>Demand allocation modeling</a:t>
            </a:r>
            <a:endParaRPr lang="zh-TW" altLang="en-US" sz="4000" dirty="0">
              <a:latin typeface="Calisto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08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圖表 4"/>
          <p:cNvGraphicFramePr/>
          <p:nvPr>
            <p:extLst>
              <p:ext uri="{D42A27DB-BD31-4B8C-83A1-F6EECF244321}">
                <p14:modId xmlns:p14="http://schemas.microsoft.com/office/powerpoint/2010/main" val="3029085965"/>
              </p:ext>
            </p:extLst>
          </p:nvPr>
        </p:nvGraphicFramePr>
        <p:xfrm>
          <a:off x="683568" y="263691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 smtClean="0">
                <a:latin typeface="Calisto MT" pitchFamily="18" charset="0"/>
              </a:rPr>
              <a:t>Case 1(a:2, b:2)</a:t>
            </a:r>
            <a:endParaRPr lang="zh-TW" altLang="en-US" sz="4000" dirty="0">
              <a:latin typeface="Calisto MT" pitchFamily="18" charset="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TW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內容版面配置區 6"/>
              <p:cNvSpPr>
                <a:spLocks noGrp="1"/>
              </p:cNvSpPr>
              <p:nvPr>
                <p:ph sz="quarter" idx="14"/>
              </p:nvPr>
            </p:nvSpPr>
            <p:spPr/>
            <p:txBody>
              <a:bodyPr>
                <a:no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altLang="zh-TW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endParaRPr lang="en-US" altLang="zh-TW" dirty="0" smtClean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1</m:t>
                        </m:r>
                        <m:r>
                          <a:rPr lang="en-US" altLang="zh-TW" b="0" i="1" smtClean="0"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 smtClean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26</m:t>
                        </m:r>
                      </m:e>
                    </m:rad>
                  </m:oMath>
                </a14:m>
                <a:endParaRPr lang="en-US" altLang="zh-TW" dirty="0" smtClean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endParaRPr lang="en-US" altLang="zh-TW" dirty="0" smtClean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2</m:t>
                        </m:r>
                        <m:r>
                          <a:rPr lang="en-US" altLang="zh-TW" b="0" i="1" smtClean="0"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 smtClean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20</m:t>
                        </m:r>
                      </m:e>
                    </m:rad>
                  </m:oMath>
                </a14:m>
                <a:endParaRPr lang="en-US" altLang="zh-TW" dirty="0" smtClean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 smtClean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17</m:t>
                        </m:r>
                      </m:e>
                    </m:rad>
                  </m:oMath>
                </a14:m>
                <a:endParaRPr lang="en-US" altLang="zh-TW" dirty="0" smtClean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en-US" altLang="zh-TW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8</m:t>
                        </m:r>
                      </m:e>
                    </m:rad>
                  </m:oMath>
                </a14:m>
                <a:endParaRPr lang="en-US" altLang="zh-TW" dirty="0" smtClean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</a:rPr>
                          <m:t>4</m:t>
                        </m:r>
                        <m:r>
                          <a:rPr lang="en-US" altLang="zh-TW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 smtClean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26</m:t>
                        </m:r>
                      </m:e>
                    </m:rad>
                  </m:oMath>
                </a14:m>
                <a:endParaRPr lang="en-US" altLang="zh-TW" dirty="0" smtClean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4</m:t>
                        </m:r>
                        <m:r>
                          <a:rPr lang="en-US" altLang="zh-TW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13</m:t>
                        </m:r>
                      </m:e>
                    </m:rad>
                  </m:oMath>
                </a14:m>
                <a:endParaRPr lang="zh-TW" altLang="en-US" dirty="0">
                  <a:solidFill>
                    <a:srgbClr val="FF0000"/>
                  </a:solidFill>
                  <a:latin typeface="Calisto MT" pitchFamily="18" charset="0"/>
                </a:endParaRPr>
              </a:p>
            </p:txBody>
          </p:sp>
        </mc:Choice>
        <mc:Fallback>
          <p:sp>
            <p:nvSpPr>
              <p:cNvPr id="7" name="內容版面配置區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4"/>
              </p:nvPr>
            </p:nvSpPr>
            <p:spPr>
              <a:blipFill rotWithShape="1">
                <a:blip r:embed="rId3"/>
                <a:stretch>
                  <a:fillRect t="-354" b="-16106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876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內容版面配置區 5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(1-&gt;a, 3-&gt;b)</a:t>
                </a:r>
              </a:p>
              <a:p>
                <a:pPr lvl="1"/>
                <a:r>
                  <a:rPr lang="en-US" altLang="zh-TW" dirty="0" smtClean="0">
                    <a:latin typeface="Calisto MT" pitchFamily="18" charset="0"/>
                  </a:rPr>
                  <a:t>(1-&gt;a, 2,3,4-&gt;b)</a:t>
                </a:r>
              </a:p>
              <a:p>
                <a:pPr lvl="1"/>
                <a:r>
                  <a:rPr lang="en-US" altLang="zh-TW" dirty="0" smtClean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b="0" i="1" smtClean="0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 smtClean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b="0" i="1" dirty="0" smtClean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20</m:t>
                        </m:r>
                      </m:e>
                    </m:rad>
                    <m:r>
                      <a:rPr lang="en-US" altLang="zh-TW" b="0" i="1" dirty="0" smtClean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en-US" altLang="zh-TW" b="0" i="1" dirty="0" smtClean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TW" dirty="0" smtClean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b="0" i="1" smtClean="0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</m:e>
                    </m:d>
                  </m:oMath>
                </a14:m>
                <a:endParaRPr lang="en-US" altLang="zh-TW" dirty="0" smtClean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*13.14218233+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</m:e>
                    </m:d>
                  </m:oMath>
                </a14:m>
                <a:r>
                  <a:rPr lang="en-US" altLang="zh-TW" b="0" dirty="0" smtClean="0">
                    <a:latin typeface="Calisto MT" pitchFamily="18" charset="0"/>
                    <a:ea typeface="Cambria Math" pitchFamily="18" charset="0"/>
                  </a:rPr>
                  <a:t> </a:t>
                </a:r>
              </a:p>
              <a:p>
                <a:r>
                  <a:rPr lang="en-US" altLang="zh-TW" dirty="0" smtClean="0">
                    <a:latin typeface="Calisto MT" pitchFamily="18" charset="0"/>
                  </a:rPr>
                  <a:t>(3-&gt;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1-&gt;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(</a:t>
                </a:r>
                <a:r>
                  <a:rPr lang="en-US" altLang="zh-TW" dirty="0" smtClean="0">
                    <a:latin typeface="Calisto MT" pitchFamily="18" charset="0"/>
                  </a:rPr>
                  <a:t>1,2,3-&gt;a, 4-</a:t>
                </a:r>
                <a:r>
                  <a:rPr lang="en-US" altLang="zh-TW" dirty="0">
                    <a:latin typeface="Calisto MT" pitchFamily="18" charset="0"/>
                  </a:rPr>
                  <a:t>&gt;b)</a:t>
                </a:r>
              </a:p>
              <a:p>
                <a:pPr lvl="1"/>
                <a:r>
                  <a:rPr lang="en-US" altLang="zh-TW" dirty="0" smtClean="0">
                    <a:latin typeface="Calisto MT" pitchFamily="18" charset="0"/>
                  </a:rPr>
                  <a:t>Min </a:t>
                </a:r>
                <a:r>
                  <a:rPr lang="en-US" altLang="zh-TW" dirty="0">
                    <a:latin typeface="Calisto MT" pitchFamily="18" charset="0"/>
                  </a:rPr>
                  <a:t>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17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b="0" i="1" smtClean="0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b="0" dirty="0" smtClean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12.20079286</a:t>
                </a:r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b="0" i="1" smtClean="0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</a:t>
                </a:r>
                <a:r>
                  <a:rPr lang="en-US" altLang="zh-TW" b="0" dirty="0" smtClean="0">
                    <a:latin typeface="Calisto MT" pitchFamily="18" charset="0"/>
                    <a:ea typeface="Cambria Math" pitchFamily="18" charset="0"/>
                  </a:rPr>
                  <a:t>         </a:t>
                </a:r>
              </a:p>
              <a:p>
                <a:pPr lvl="2"/>
                <a:endParaRPr lang="en-US" altLang="zh-TW" dirty="0" smtClean="0">
                  <a:latin typeface="Calisto MT" pitchFamily="18" charset="0"/>
                </a:endParaRPr>
              </a:p>
            </p:txBody>
          </p:sp>
        </mc:Choice>
        <mc:Fallback>
          <p:sp>
            <p:nvSpPr>
              <p:cNvPr id="6" name="內容版面配置區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TW" altLang="en-US" sz="4000" dirty="0">
              <a:latin typeface="Calisto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52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(2-&gt;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2-&gt;</a:t>
                </a:r>
                <a:r>
                  <a:rPr lang="en-US" altLang="zh-TW" dirty="0">
                    <a:latin typeface="Calisto MT" pitchFamily="18" charset="0"/>
                  </a:rPr>
                  <a:t>b</a:t>
                </a:r>
                <a:r>
                  <a:rPr lang="en-US" altLang="zh-TW" dirty="0" smtClean="0">
                    <a:latin typeface="Calisto MT" pitchFamily="18" charset="0"/>
                  </a:rPr>
                  <a:t>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:r>
                  <a:rPr lang="en-US" altLang="zh-TW" sz="2200" dirty="0" smtClean="0">
                    <a:latin typeface="Calisto MT" pitchFamily="18" charset="0"/>
                  </a:rPr>
                  <a:t>1,2-&gt;</a:t>
                </a:r>
                <a:r>
                  <a:rPr lang="en-US" altLang="zh-TW" sz="2200" dirty="0">
                    <a:latin typeface="Calisto MT" pitchFamily="18" charset="0"/>
                  </a:rPr>
                  <a:t>a, </a:t>
                </a:r>
                <a:r>
                  <a:rPr lang="en-US" altLang="zh-TW" sz="2200" dirty="0" smtClean="0">
                    <a:latin typeface="Calisto MT" pitchFamily="18" charset="0"/>
                  </a:rPr>
                  <a:t>3,4-</a:t>
                </a:r>
                <a:r>
                  <a:rPr lang="en-US" altLang="zh-TW" sz="2200" dirty="0">
                    <a:latin typeface="Calisto MT" pitchFamily="18" charset="0"/>
                  </a:rPr>
                  <a:t>&gt;b</a:t>
                </a:r>
                <a:r>
                  <a:rPr lang="en-US" altLang="zh-TW" sz="2200" dirty="0" smtClean="0">
                    <a:latin typeface="Calisto MT" pitchFamily="18" charset="0"/>
                  </a:rPr>
                  <a:t>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b="0" i="1" smtClean="0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b="0" i="1" smtClean="0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e>
                    </m:d>
                  </m:oMath>
                </a14:m>
                <a:endParaRPr lang="en-US" altLang="zh-TW" sz="2200" dirty="0" smtClean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</a:t>
                </a:r>
                <a:r>
                  <a:rPr lang="en-US" altLang="zh-TW" sz="2200" dirty="0" smtClean="0">
                    <a:latin typeface="Calisto MT" pitchFamily="18" charset="0"/>
                    <a:ea typeface="Cambria Math" pitchFamily="18" charset="0"/>
                  </a:rPr>
                  <a:t>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*10.90611436</a:t>
                </a:r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e>
                    </m:d>
                  </m:oMath>
                </a14:m>
                <a:endParaRPr lang="en-US" altLang="zh-TW" sz="2200" dirty="0" smtClean="0">
                  <a:latin typeface="Calisto MT" pitchFamily="18" charset="0"/>
                  <a:ea typeface="Cambria Math" pitchFamily="18" charset="0"/>
                </a:endParaRPr>
              </a:p>
              <a:p>
                <a:pPr marL="0" indent="-301943"/>
                <a:r>
                  <a:rPr lang="en-US" altLang="zh-TW" dirty="0" smtClean="0">
                    <a:latin typeface="Calisto MT" pitchFamily="18" charset="0"/>
                  </a:rPr>
                  <a:t>(4-&gt;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0-&gt;</a:t>
                </a:r>
                <a:r>
                  <a:rPr lang="en-US" altLang="zh-TW" dirty="0">
                    <a:latin typeface="Calisto MT" pitchFamily="18" charset="0"/>
                  </a:rPr>
                  <a:t>b</a:t>
                </a:r>
                <a:r>
                  <a:rPr lang="en-US" altLang="zh-TW" dirty="0" smtClean="0">
                    <a:latin typeface="Calisto MT" pitchFamily="18" charset="0"/>
                  </a:rPr>
                  <a:t>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:r>
                  <a:rPr lang="en-US" altLang="zh-TW" sz="2200" dirty="0" smtClean="0">
                    <a:latin typeface="Calisto MT" pitchFamily="18" charset="0"/>
                  </a:rPr>
                  <a:t>1,2,3,4-&gt;a)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17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26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b="0" i="1" smtClean="0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b="0" i="1" smtClean="0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</m:e>
                    </m:d>
                  </m:oMath>
                </a14:m>
                <a:endParaRPr lang="en-US" altLang="zh-TW" sz="2200" dirty="0" smtClean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</a:t>
                </a:r>
                <a:r>
                  <a:rPr lang="en-US" altLang="zh-TW" sz="2200" dirty="0" smtClean="0">
                    <a:latin typeface="Calisto MT" pitchFamily="18" charset="0"/>
                    <a:ea typeface="Cambria Math" pitchFamily="18" charset="0"/>
                  </a:rPr>
                  <a:t>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 smtClean="0">
                    <a:latin typeface="Calisto MT" pitchFamily="18" charset="0"/>
                    <a:ea typeface="Cambria Math" pitchFamily="18" charset="0"/>
                  </a:rPr>
                  <a:t>*13.69426109</a:t>
                </a:r>
                <a:r>
                  <a:rPr lang="en-US" altLang="zh-TW" sz="2200" dirty="0"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endParaRPr lang="en-US" altLang="zh-TW" sz="2200" dirty="0">
                  <a:latin typeface="Calisto MT" pitchFamily="18" charset="0"/>
                </a:endParaRPr>
              </a:p>
              <a:p>
                <a:pPr marL="581343" lvl="2" indent="-301943"/>
                <a:endParaRPr lang="en-US" altLang="zh-TW" sz="2200" dirty="0" smtClean="0">
                  <a:latin typeface="Calisto MT" pitchFamily="18" charset="0"/>
                </a:endParaRPr>
              </a:p>
              <a:p>
                <a:pPr marL="566737" lvl="3" indent="0">
                  <a:buNone/>
                </a:pPr>
                <a:endParaRPr lang="en-US" altLang="zh-TW" dirty="0" smtClean="0">
                  <a:latin typeface="Calisto MT" pitchFamily="18" charset="0"/>
                </a:endParaRPr>
              </a:p>
              <a:p>
                <a:pPr marL="0" indent="0">
                  <a:buNone/>
                </a:pPr>
                <a:endParaRPr lang="en-US" altLang="zh-TW" dirty="0">
                  <a:latin typeface="Calisto MT" pitchFamily="18" charset="0"/>
                </a:endParaRPr>
              </a:p>
              <a:p>
                <a:pPr marL="0" indent="-301943"/>
                <a:endParaRPr lang="en-US" altLang="zh-TW" sz="26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endParaRPr lang="en-US" altLang="zh-TW" sz="2200" dirty="0" smtClean="0">
                  <a:latin typeface="Calisto MT" pitchFamily="18" charset="0"/>
                </a:endParaRPr>
              </a:p>
              <a:p>
                <a:endParaRPr lang="en-US" altLang="zh-TW" dirty="0">
                  <a:latin typeface="Calisto MT" pitchFamily="18" charset="0"/>
                </a:endParaRPr>
              </a:p>
              <a:p>
                <a:endParaRPr lang="zh-TW" altLang="en-US" dirty="0"/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06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-301943"/>
                <a:r>
                  <a:rPr lang="en-US" altLang="zh-TW" dirty="0" smtClean="0">
                    <a:latin typeface="Calisto MT" pitchFamily="18" charset="0"/>
                  </a:rPr>
                  <a:t>(0-&gt;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4-&gt;</a:t>
                </a:r>
                <a:r>
                  <a:rPr lang="en-US" altLang="zh-TW" dirty="0">
                    <a:latin typeface="Calisto MT" pitchFamily="18" charset="0"/>
                  </a:rPr>
                  <a:t>b</a:t>
                </a:r>
                <a:r>
                  <a:rPr lang="en-US" altLang="zh-TW" dirty="0">
                    <a:latin typeface="Calisto MT" pitchFamily="18" charset="0"/>
                  </a:rPr>
                  <a:t>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:r>
                  <a:rPr lang="en-US" altLang="zh-TW" sz="2200" dirty="0">
                    <a:latin typeface="Calisto MT" pitchFamily="18" charset="0"/>
                  </a:rPr>
                  <a:t>1,2,3,4-</a:t>
                </a:r>
                <a:r>
                  <a:rPr lang="en-US" altLang="zh-TW" sz="2200" dirty="0" smtClean="0">
                    <a:latin typeface="Calisto MT" pitchFamily="18" charset="0"/>
                  </a:rPr>
                  <a:t>&gt;b)</a:t>
                </a:r>
                <a:endParaRPr lang="en-US" altLang="zh-TW" sz="2200" dirty="0">
                  <a:latin typeface="Calisto MT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26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20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b="0" i="1" smtClean="0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b="0" i="1" smtClean="0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</a:t>
                </a:r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 smtClean="0">
                    <a:latin typeface="Calisto MT" pitchFamily="18" charset="0"/>
                    <a:ea typeface="Cambria Math" pitchFamily="18" charset="0"/>
                  </a:rPr>
                  <a:t>16.00513387</a:t>
                </a:r>
                <a:r>
                  <a:rPr lang="en-US" altLang="zh-TW" sz="2200" dirty="0"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b="0" i="1" smtClean="0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b="0" i="1" smtClean="0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279400" lvl="2" indent="0">
                  <a:buNone/>
                </a:pPr>
                <a:endParaRPr lang="en-US" altLang="zh-TW" sz="2200" dirty="0">
                  <a:latin typeface="Calisto MT" pitchFamily="18" charset="0"/>
                </a:endParaRPr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17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768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圖表 4"/>
          <p:cNvGraphicFramePr/>
          <p:nvPr>
            <p:extLst>
              <p:ext uri="{D42A27DB-BD31-4B8C-83A1-F6EECF244321}">
                <p14:modId xmlns:p14="http://schemas.microsoft.com/office/powerpoint/2010/main" val="4253567504"/>
              </p:ext>
            </p:extLst>
          </p:nvPr>
        </p:nvGraphicFramePr>
        <p:xfrm>
          <a:off x="683568" y="263691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>
                <a:latin typeface="Calisto MT" pitchFamily="18" charset="0"/>
              </a:rPr>
              <a:t>Case 2</a:t>
            </a:r>
            <a:r>
              <a:rPr lang="en-US" altLang="zh-TW" sz="4000" dirty="0" smtClean="0">
                <a:latin typeface="Calisto MT" pitchFamily="18" charset="0"/>
              </a:rPr>
              <a:t>(a:3, b:1)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TW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內容版面配置區 3"/>
              <p:cNvSpPr>
                <a:spLocks noGrp="1"/>
              </p:cNvSpPr>
              <p:nvPr>
                <p:ph sz="quarter" idx="14"/>
              </p:nvPr>
            </p:nvSpPr>
            <p:spPr/>
            <p:txBody>
              <a:bodyPr>
                <a:no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1</m:t>
                        </m:r>
                        <m:r>
                          <a:rPr lang="en-US" altLang="zh-TW" i="1"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26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20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17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8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4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4</m:t>
                        </m:r>
                        <m:r>
                          <a:rPr lang="en-US" altLang="zh-TW" i="1"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10</m:t>
                        </m:r>
                      </m:e>
                    </m:rad>
                  </m:oMath>
                </a14:m>
                <a:endParaRPr lang="zh-TW" altLang="en-US" dirty="0">
                  <a:latin typeface="Calisto MT" pitchFamily="18" charset="0"/>
                </a:endParaRPr>
              </a:p>
            </p:txBody>
          </p:sp>
        </mc:Choice>
        <mc:Fallback>
          <p:sp>
            <p:nvSpPr>
              <p:cNvPr id="4" name="內容版面配置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4"/>
              </p:nvPr>
            </p:nvSpPr>
            <p:spPr>
              <a:blipFill rotWithShape="1">
                <a:blip r:embed="rId3"/>
                <a:stretch>
                  <a:fillRect t="-354" b="-1628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702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內容版面配置區 5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(1-&gt;a, 3-&gt;b)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(1-&gt;a, 2,3,4-&gt;b)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20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1</m:t>
                        </m:r>
                        <m:r>
                          <a:rPr lang="en-US" altLang="zh-TW" b="0" i="1" dirty="0" smtClean="0">
                            <a:latin typeface="Cambria Math"/>
                          </a:rPr>
                          <m:t>0</m:t>
                        </m:r>
                      </m:e>
                    </m:rad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12.69890872</a:t>
                </a:r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1−3</m:t>
                        </m:r>
                      </m:e>
                    </m:d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</a:t>
                </a:r>
              </a:p>
              <a:p>
                <a:r>
                  <a:rPr lang="en-US" altLang="zh-TW" dirty="0">
                    <a:latin typeface="Calisto MT" pitchFamily="18" charset="0"/>
                  </a:rPr>
                  <a:t>(3-&gt;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>
                    <a:latin typeface="Calisto MT" pitchFamily="18" charset="0"/>
                  </a:rPr>
                  <a:t>1-&gt;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(</a:t>
                </a:r>
                <a:r>
                  <a:rPr lang="en-US" altLang="zh-TW" dirty="0" smtClean="0">
                    <a:latin typeface="Calisto MT" pitchFamily="18" charset="0"/>
                  </a:rPr>
                  <a:t>1,2,4-&gt;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3-&gt;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Min </a:t>
                </a:r>
                <a:r>
                  <a:rPr lang="en-US" altLang="zh-TW" dirty="0">
                    <a:latin typeface="Calisto MT" pitchFamily="18" charset="0"/>
                  </a:rPr>
                  <a:t>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9.536631057</a:t>
                </a:r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</a:t>
                </a:r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</a:t>
                </a:r>
              </a:p>
            </p:txBody>
          </p:sp>
        </mc:Choice>
        <mc:Fallback>
          <p:sp>
            <p:nvSpPr>
              <p:cNvPr id="6" name="內容版面配置區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9695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(2-&gt;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>
                    <a:latin typeface="Calisto MT" pitchFamily="18" charset="0"/>
                  </a:rPr>
                  <a:t>2-&gt;</a:t>
                </a:r>
                <a:r>
                  <a:rPr lang="en-US" altLang="zh-TW" dirty="0">
                    <a:latin typeface="Calisto MT" pitchFamily="18" charset="0"/>
                  </a:rPr>
                  <a:t>b</a:t>
                </a:r>
                <a:r>
                  <a:rPr lang="en-US" altLang="zh-TW" dirty="0">
                    <a:latin typeface="Calisto MT" pitchFamily="18" charset="0"/>
                  </a:rPr>
                  <a:t>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:r>
                  <a:rPr lang="en-US" altLang="zh-TW" sz="2200" dirty="0">
                    <a:latin typeface="Calisto MT" pitchFamily="18" charset="0"/>
                  </a:rPr>
                  <a:t>1,2-&gt;</a:t>
                </a:r>
                <a:r>
                  <a:rPr lang="en-US" altLang="zh-TW" sz="2200" dirty="0">
                    <a:latin typeface="Calisto MT" pitchFamily="18" charset="0"/>
                  </a:rPr>
                  <a:t>a, </a:t>
                </a:r>
                <a:r>
                  <a:rPr lang="en-US" altLang="zh-TW" sz="2200" dirty="0">
                    <a:latin typeface="Calisto MT" pitchFamily="18" charset="0"/>
                  </a:rPr>
                  <a:t>3,4-</a:t>
                </a:r>
                <a:r>
                  <a:rPr lang="en-US" altLang="zh-TW" sz="2200" dirty="0">
                    <a:latin typeface="Calisto MT" pitchFamily="18" charset="0"/>
                  </a:rPr>
                  <a:t>&gt;b</a:t>
                </a:r>
                <a:r>
                  <a:rPr lang="en-US" altLang="zh-TW" sz="2200" dirty="0">
                    <a:latin typeface="Calisto MT" pitchFamily="18" charset="0"/>
                  </a:rPr>
                  <a:t>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1</m:t>
                        </m:r>
                        <m:r>
                          <a:rPr lang="en-US" altLang="zh-TW" sz="2200" b="0" i="1" dirty="0" smtClean="0">
                            <a:latin typeface="Cambria Math"/>
                          </a:rPr>
                          <m:t>0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</a:t>
                </a:r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10.46284074</a:t>
                </a:r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2−2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0" indent="-301943"/>
                <a:r>
                  <a:rPr lang="en-US" altLang="zh-TW" dirty="0">
                    <a:latin typeface="Calisto MT" pitchFamily="18" charset="0"/>
                  </a:rPr>
                  <a:t>(4-&gt;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>
                    <a:latin typeface="Calisto MT" pitchFamily="18" charset="0"/>
                  </a:rPr>
                  <a:t>0-&gt;</a:t>
                </a:r>
                <a:r>
                  <a:rPr lang="en-US" altLang="zh-TW" dirty="0">
                    <a:latin typeface="Calisto MT" pitchFamily="18" charset="0"/>
                  </a:rPr>
                  <a:t>b</a:t>
                </a:r>
                <a:r>
                  <a:rPr lang="en-US" altLang="zh-TW" dirty="0">
                    <a:latin typeface="Calisto MT" pitchFamily="18" charset="0"/>
                  </a:rPr>
                  <a:t>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:r>
                  <a:rPr lang="en-US" altLang="zh-TW" sz="2200" dirty="0">
                    <a:latin typeface="Calisto MT" pitchFamily="18" charset="0"/>
                  </a:rPr>
                  <a:t>1,2,3,4-&gt;a)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17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</a:t>
                </a:r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 smtClean="0">
                    <a:latin typeface="Calisto MT" pitchFamily="18" charset="0"/>
                    <a:ea typeface="Cambria Math" pitchFamily="18" charset="0"/>
                  </a:rPr>
                  <a:t>10.83130956</a:t>
                </a:r>
                <a:r>
                  <a:rPr lang="en-US" altLang="zh-TW" sz="2200" dirty="0"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4−0</m:t>
                        </m:r>
                      </m:e>
                    </m:d>
                  </m:oMath>
                </a14:m>
                <a:endParaRPr lang="zh-TW" altLang="en-US" dirty="0"/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510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-301943"/>
                <a:r>
                  <a:rPr lang="en-US" altLang="zh-TW" dirty="0" smtClean="0">
                    <a:latin typeface="Calisto MT" pitchFamily="18" charset="0"/>
                  </a:rPr>
                  <a:t>(0-&gt;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>
                    <a:latin typeface="Calisto MT" pitchFamily="18" charset="0"/>
                  </a:rPr>
                  <a:t>4-&gt;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(1,2,3,4-</a:t>
                </a:r>
                <a:r>
                  <a:rPr lang="en-US" altLang="zh-TW" sz="2200" dirty="0">
                    <a:latin typeface="Calisto MT" pitchFamily="18" charset="0"/>
                  </a:rPr>
                  <a:t>&gt;b)</a:t>
                </a:r>
                <a:endParaRPr lang="en-US" altLang="zh-TW" sz="2200" dirty="0">
                  <a:latin typeface="Calisto MT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26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20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1</m:t>
                        </m:r>
                        <m:r>
                          <a:rPr lang="en-US" altLang="zh-TW" sz="2200" b="0" i="1" dirty="0" smtClean="0">
                            <a:latin typeface="Cambria Math"/>
                          </a:rPr>
                          <m:t>0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 smtClean="0">
                    <a:latin typeface="Calisto MT" pitchFamily="18" charset="0"/>
                    <a:ea typeface="Cambria Math" pitchFamily="18" charset="0"/>
                  </a:rPr>
                  <a:t>15.56186025</a:t>
                </a:r>
                <a:r>
                  <a:rPr lang="en-US" altLang="zh-TW" sz="2200" dirty="0"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4</m:t>
                        </m:r>
                      </m:e>
                    </m:d>
                  </m:oMath>
                </a14:m>
                <a:endParaRPr lang="en-US" altLang="zh-TW" sz="2200" dirty="0" smtClean="0">
                  <a:latin typeface="Calisto MT" pitchFamily="18" charset="0"/>
                  <a:ea typeface="Cambria Math" pitchFamily="18" charset="0"/>
                </a:endParaRPr>
              </a:p>
              <a:p>
                <a:pPr marL="0" indent="-301943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9.536631057</a:t>
                </a:r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3−1</m:t>
                        </m:r>
                      </m:e>
                    </m:d>
                  </m:oMath>
                </a14:m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------(1)</a:t>
                </a:r>
              </a:p>
              <a:p>
                <a:pPr marL="0" indent="-301943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10.46284074</a:t>
                </a:r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2−2</m:t>
                        </m:r>
                      </m:e>
                    </m:d>
                  </m:oMath>
                </a14:m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------(2)</a:t>
                </a:r>
              </a:p>
              <a:p>
                <a:pPr marL="0" indent="-301943"/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(1)=(2),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=1, we get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=0.463104841</a:t>
                </a:r>
              </a:p>
              <a:p>
                <a:pPr marL="0" indent="-301943"/>
                <a14:m>
                  <m:oMath xmlns:m="http://schemas.openxmlformats.org/officeDocument/2006/math">
                    <m:r>
                      <a:rPr lang="en-US" altLang="zh-TW" i="1" smtClean="0">
                        <a:latin typeface="Cambria Math"/>
                        <a:ea typeface="Cambria Math"/>
                      </a:rPr>
                      <m:t>∴</m:t>
                    </m:r>
                  </m:oMath>
                </a14:m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r>
                      <a:rPr lang="en-US" altLang="zh-TW" i="1" dirty="0" smtClean="0">
                        <a:latin typeface="Cambria Math"/>
                        <a:ea typeface="Cambria Math"/>
                      </a:rPr>
                      <m:t>&lt;</m:t>
                    </m:r>
                  </m:oMath>
                </a14:m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 0.463104841, the best allocation is 3-&gt;a, 1-&gt;b</a:t>
                </a:r>
              </a:p>
              <a:p>
                <a:pPr marL="0" indent="-301943"/>
                <a:endParaRPr lang="en-US" altLang="zh-TW" dirty="0" smtClean="0">
                  <a:latin typeface="Calisto MT" pitchFamily="18" charset="0"/>
                  <a:ea typeface="Cambria Math" pitchFamily="18" charset="0"/>
                </a:endParaRPr>
              </a:p>
              <a:p>
                <a:pPr marL="0" indent="-301943"/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2128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圖表 4"/>
          <p:cNvGraphicFramePr/>
          <p:nvPr>
            <p:extLst>
              <p:ext uri="{D42A27DB-BD31-4B8C-83A1-F6EECF244321}">
                <p14:modId xmlns:p14="http://schemas.microsoft.com/office/powerpoint/2010/main" val="2767381872"/>
              </p:ext>
            </p:extLst>
          </p:nvPr>
        </p:nvGraphicFramePr>
        <p:xfrm>
          <a:off x="683568" y="263691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>
                <a:latin typeface="Calisto MT" pitchFamily="18" charset="0"/>
              </a:rPr>
              <a:t>Case </a:t>
            </a:r>
            <a:r>
              <a:rPr lang="en-US" altLang="zh-TW" sz="4000" dirty="0" smtClean="0">
                <a:latin typeface="Calisto MT" pitchFamily="18" charset="0"/>
              </a:rPr>
              <a:t>3(a:1, b:3)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TW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內容版面配置區 3"/>
              <p:cNvSpPr>
                <a:spLocks noGrp="1"/>
              </p:cNvSpPr>
              <p:nvPr>
                <p:ph sz="quarter" idx="14"/>
              </p:nvPr>
            </p:nvSpPr>
            <p:spPr/>
            <p:txBody>
              <a:bodyPr>
                <a:no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13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1</m:t>
                        </m:r>
                        <m:r>
                          <a:rPr lang="en-US" altLang="zh-TW" i="1"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26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17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8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:r>
                  <a:rPr lang="en-US" altLang="zh-TW" dirty="0" smtClean="0">
                    <a:latin typeface="Calisto MT" pitchFamily="18" charset="0"/>
                  </a:rPr>
                  <a:t>   3</a:t>
                </a:r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</a:rPr>
                  <a:t>   2</a:t>
                </a:r>
                <a:endParaRPr lang="en-US" altLang="zh-TW" dirty="0">
                  <a:solidFill>
                    <a:srgbClr val="FF0000"/>
                  </a:solidFill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4</m:t>
                        </m:r>
                        <m:r>
                          <a:rPr lang="en-US" altLang="zh-TW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26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4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13</m:t>
                        </m:r>
                      </m:e>
                    </m:rad>
                  </m:oMath>
                </a14:m>
                <a:endParaRPr lang="zh-TW" altLang="en-US" dirty="0">
                  <a:solidFill>
                    <a:srgbClr val="FF0000"/>
                  </a:solidFill>
                  <a:latin typeface="Calisto MT" pitchFamily="18" charset="0"/>
                </a:endParaRPr>
              </a:p>
            </p:txBody>
          </p:sp>
        </mc:Choice>
        <mc:Fallback>
          <p:sp>
            <p:nvSpPr>
              <p:cNvPr id="4" name="內容版面配置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4"/>
              </p:nvPr>
            </p:nvSpPr>
            <p:spPr>
              <a:blipFill rotWithShape="1">
                <a:blip r:embed="rId3"/>
                <a:stretch>
                  <a:fillRect l="-2392" t="-354" b="-1345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519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(1-&gt;a, 3-&gt;b)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(1-&gt;a, 2,3,4-&gt;b)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13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>
                      <a:rPr lang="en-US" altLang="zh-TW" b="0" i="1" dirty="0" smtClean="0">
                        <a:latin typeface="Cambria Math"/>
                      </a:rPr>
                      <m:t>2</m:t>
                    </m:r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1</m:t>
                        </m:r>
                        <m:r>
                          <a:rPr lang="en-US" altLang="zh-TW" b="0" i="1" dirty="0" smtClean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1−3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12.03952968</a:t>
                </a:r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1−3</m:t>
                        </m:r>
                      </m:e>
                    </m:d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 </a:t>
                </a:r>
              </a:p>
              <a:p>
                <a:r>
                  <a:rPr lang="en-US" altLang="zh-TW" dirty="0">
                    <a:latin typeface="Calisto MT" pitchFamily="18" charset="0"/>
                  </a:rPr>
                  <a:t>(3-&gt;a, 1-&gt;b)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(</a:t>
                </a:r>
                <a:r>
                  <a:rPr lang="en-US" altLang="zh-TW" dirty="0" smtClean="0">
                    <a:latin typeface="Calisto MT" pitchFamily="18" charset="0"/>
                  </a:rPr>
                  <a:t>1,2,3-&gt;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4-&gt;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13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17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>
                      <a:rPr lang="en-US" altLang="zh-TW" b="0" i="1" dirty="0" smtClean="0">
                        <a:latin typeface="Cambria Math"/>
                      </a:rPr>
                      <m:t>3</m:t>
                    </m:r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3−1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 smtClean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14.33420818</a:t>
                </a:r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3−1</m:t>
                        </m:r>
                      </m:e>
                    </m:d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</a:t>
                </a:r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1767" b="-265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151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r>
                  <a:rPr lang="en-US" altLang="zh-TW" sz="2600" dirty="0">
                    <a:latin typeface="Calisto MT" pitchFamily="18" charset="0"/>
                  </a:rPr>
                  <a:t>Assumption :</a:t>
                </a:r>
              </a:p>
              <a:p>
                <a:pPr lvl="1"/>
                <a:r>
                  <a:rPr lang="en-US" altLang="zh-TW" sz="2600" dirty="0">
                    <a:latin typeface="Calisto MT" pitchFamily="18" charset="0"/>
                  </a:rPr>
                  <a:t>Two types of customers : odd and even</a:t>
                </a:r>
              </a:p>
              <a:p>
                <a:pPr lvl="1"/>
                <a:r>
                  <a:rPr lang="en-US" altLang="zh-TW" sz="2600" dirty="0">
                    <a:latin typeface="Calisto MT" pitchFamily="18" charset="0"/>
                  </a:rPr>
                  <a:t>Each customer needs 1 demand	</a:t>
                </a:r>
                <a:endParaRPr lang="en-US" altLang="zh-TW" sz="2600" dirty="0" smtClean="0">
                  <a:latin typeface="Calisto MT" pitchFamily="18" charset="0"/>
                  <a:ea typeface="Cambria Math" pitchFamily="18" charset="0"/>
                </a:endParaRPr>
              </a:p>
              <a:p>
                <a:r>
                  <a:rPr lang="en-US" altLang="zh-TW" sz="2600" dirty="0" smtClean="0">
                    <a:latin typeface="Calisto MT" pitchFamily="18" charset="0"/>
                    <a:ea typeface="Cambria Math" pitchFamily="18" charset="0"/>
                  </a:rPr>
                  <a:t>Function :</a:t>
                </a:r>
              </a:p>
              <a:p>
                <a:pPr lvl="1"/>
                <a:r>
                  <a:rPr lang="en-US" altLang="zh-TW" sz="2600" dirty="0">
                    <a:latin typeface="Calisto MT" pitchFamily="18" charset="0"/>
                    <a:ea typeface="Cambria Math" pitchFamily="18" charset="0"/>
                  </a:rPr>
                  <a:t>Min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6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TW" sz="2600">
                            <a:latin typeface="Cambria Math"/>
                            <a:ea typeface="Cambria Math" pitchFamily="18" charset="0"/>
                          </a:rPr>
                          <m:t>z</m:t>
                        </m:r>
                        <m:r>
                          <a:rPr lang="en-US" altLang="zh-TW" sz="2600">
                            <a:latin typeface="Cambria Math"/>
                            <a:ea typeface="Cambria Math" pitchFamily="18" charset="0"/>
                          </a:rPr>
                          <m:t>=</m:t>
                        </m:r>
                        <m:r>
                          <a:rPr lang="en-US" altLang="zh-TW" sz="26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600" b="0" i="1" smtClean="0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  <m:nary>
                      <m:naryPr>
                        <m:chr m:val="∑"/>
                        <m:ctrlPr>
                          <a:rPr lang="en-US" altLang="zh-TW" sz="2600" i="1">
                            <a:latin typeface="Cambria Math"/>
                            <a:ea typeface="Cambria Math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TW" sz="2600">
                            <a:latin typeface="Cambria Math" pitchFamily="18" charset="0"/>
                            <a:ea typeface="Cambria Math" pitchFamily="18" charset="0"/>
                          </a:rPr>
                          <m:t>𝑖</m:t>
                        </m:r>
                        <m:r>
                          <a:rPr lang="en-US" altLang="zh-TW" sz="2600">
                            <a:latin typeface="Cambria Math" pitchFamily="18" charset="0"/>
                            <a:ea typeface="Cambria Math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TW" sz="2600">
                            <a:latin typeface="Cambria Math" pitchFamily="18" charset="0"/>
                            <a:ea typeface="Cambria Math" pitchFamily="18" charset="0"/>
                          </a:rPr>
                          <m:t>𝑘</m:t>
                        </m:r>
                      </m:sup>
                      <m:e>
                        <m:sSub>
                          <m:sSubPr>
                            <m:ctrlPr>
                              <a:rPr lang="en-US" altLang="zh-TW" sz="2600" i="1">
                                <a:latin typeface="Cambria Math"/>
                                <a:ea typeface="Cambria Math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600">
                                <a:latin typeface="Cambria Math" pitchFamily="18" charset="0"/>
                                <a:ea typeface="Cambria Math" pitchFamily="18" charset="0"/>
                              </a:rPr>
                              <m:t>[</m:t>
                            </m:r>
                            <m:r>
                              <a:rPr lang="en-US" altLang="zh-TW" sz="2600" b="0" i="1" smtClean="0">
                                <a:latin typeface="Cambria Math"/>
                                <a:ea typeface="Cambria Math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altLang="zh-TW" sz="2600">
                                <a:latin typeface="Cambria Math" pitchFamily="18" charset="0"/>
                                <a:ea typeface="Cambria Math" pitchFamily="18" charset="0"/>
                              </a:rPr>
                              <m:t>𝑖𝑎</m:t>
                            </m:r>
                          </m:sub>
                        </m:sSub>
                      </m:e>
                    </m:nary>
                    <m:sSub>
                      <m:sSubPr>
                        <m:ctrlPr>
                          <a:rPr lang="en-US" altLang="zh-TW" sz="26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600"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en-US" altLang="zh-TW" sz="2600">
                            <a:latin typeface="Cambria Math" pitchFamily="18" charset="0"/>
                            <a:ea typeface="Cambria Math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TW" sz="2600" dirty="0"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600" dirty="0">
                            <a:latin typeface="Cambria Math" pitchFamily="18" charset="0"/>
                            <a:ea typeface="Cambria Math" pitchFamily="18" charset="0"/>
                          </a:rPr>
                          <m:t> </m:t>
                        </m:r>
                        <m:r>
                          <a:rPr lang="en-US" altLang="zh-TW" sz="2600" b="0" i="1" dirty="0" smtClean="0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TW" sz="2600" dirty="0">
                            <a:latin typeface="Cambria Math" pitchFamily="18" charset="0"/>
                            <a:ea typeface="Cambria Math" pitchFamily="18" charset="0"/>
                          </a:rPr>
                          <m:t>𝑖𝑏</m:t>
                        </m:r>
                      </m:sub>
                    </m:sSub>
                    <m:sSub>
                      <m:sSubPr>
                        <m:ctrlPr>
                          <a:rPr lang="en-US" altLang="zh-TW" sz="26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600">
                            <a:latin typeface="Cambria Math" pitchFamily="18" charset="0"/>
                            <a:ea typeface="Cambria Math" pitchFamily="18" charset="0"/>
                          </a:rPr>
                          <m:t> (1−</m:t>
                        </m:r>
                        <m:r>
                          <a:rPr lang="en-US" altLang="zh-TW" sz="2600"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en-US" altLang="zh-TW" sz="2600">
                            <a:latin typeface="Cambria Math" pitchFamily="18" charset="0"/>
                            <a:ea typeface="Cambria Math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TW" sz="2600" dirty="0">
                    <a:latin typeface="Calisto MT" pitchFamily="18" charset="0"/>
                    <a:ea typeface="Cambria Math" pitchFamily="18" charset="0"/>
                  </a:rPr>
                  <a:t>)]+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6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600" i="1" dirty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sz="2600" i="1" dirty="0">
                                <a:latin typeface="Cambria Math"/>
                                <a:ea typeface="Cambria Math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𝑎</m:t>
                            </m:r>
                          </m:sub>
                        </m:sSub>
                        <m:r>
                          <a:rPr lang="en-US" altLang="zh-TW" sz="2600" dirty="0">
                            <a:latin typeface="Cambria Math" pitchFamily="18" charset="0"/>
                            <a:ea typeface="Cambria Math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TW" sz="2600" i="1" dirty="0">
                                <a:latin typeface="Cambria Math"/>
                                <a:ea typeface="Cambria Math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</m:oMath>
                </a14:m>
                <a:endParaRPr lang="en-US" altLang="zh-TW" sz="2600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sz="2600" dirty="0">
                    <a:latin typeface="Calisto MT" pitchFamily="18" charset="0"/>
                    <a:ea typeface="Cambria Math" pitchFamily="18" charset="0"/>
                  </a:rPr>
                  <a:t>s.t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6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600">
                            <a:latin typeface="Cambria Math" pitchFamily="18" charset="0"/>
                            <a:ea typeface="Cambria Math" pitchFamily="18" charset="0"/>
                          </a:rPr>
                          <m:t>   </m:t>
                        </m:r>
                        <m:r>
                          <a:rPr lang="en-US" altLang="zh-TW" sz="2600">
                            <a:latin typeface="Cambria Math" pitchFamily="18" charset="0"/>
                            <a:ea typeface="Cambria Math" pitchFamily="18" charset="0"/>
                          </a:rPr>
                          <m:t>𝑋</m:t>
                        </m:r>
                      </m:e>
                      <m:sub>
                        <m:r>
                          <a:rPr lang="en-US" altLang="zh-TW" sz="2600">
                            <a:latin typeface="Cambria Math" pitchFamily="18" charset="0"/>
                            <a:ea typeface="Cambria Math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zh-TW" sz="2600" dirty="0">
                    <a:latin typeface="Calisto MT" pitchFamily="18" charset="0"/>
                    <a:ea typeface="Cambria Math" pitchFamily="18" charset="0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TW" sz="2600" i="1" dirty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TW" sz="2600" i="1" dirty="0">
                                <a:latin typeface="Cambria Math"/>
                                <a:ea typeface="Cambria Math" pitchFamily="18" charset="0"/>
                              </a:rPr>
                            </m:ctrlPr>
                          </m:eqArrPr>
                          <m:e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1,    </m:t>
                            </m:r>
                            <m:r>
                              <m:rPr>
                                <m:sty m:val="p"/>
                              </m:rP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if</m:t>
                            </m:r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customer</m:t>
                            </m:r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 </m:t>
                            </m:r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𝑖</m:t>
                            </m:r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is</m:t>
                            </m:r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allocated</m:t>
                            </m:r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to</m:t>
                            </m:r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retailer</m:t>
                            </m:r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 </m:t>
                            </m:r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𝑎</m:t>
                            </m:r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.</m:t>
                            </m:r>
                          </m:e>
                          <m:e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0 , </m:t>
                            </m:r>
                            <m:r>
                              <m:rPr>
                                <m:sty m:val="p"/>
                              </m:rP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otherwise</m:t>
                            </m:r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en-US" altLang="zh-TW" sz="2600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sz="2600" dirty="0">
                    <a:latin typeface="Calisto MT" pitchFamily="18" charset="0"/>
                    <a:ea typeface="Cambria Math" pitchFamily="18" charset="0"/>
                  </a:rPr>
                  <a:t>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zh-TW" sz="2600" dirty="0">
                            <a:latin typeface="Cambria Math" pitchFamily="18" charset="0"/>
                            <a:ea typeface="Cambria Math" pitchFamily="18" charset="0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sz="2600" dirty="0">
                    <a:latin typeface="Calisto MT" pitchFamily="18" charset="0"/>
                    <a:ea typeface="Cambria Math" pitchFamily="18" charset="0"/>
                  </a:rPr>
                  <a:t>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altLang="zh-TW" sz="2600" i="1" dirty="0">
                            <a:latin typeface="Cambria Math"/>
                            <a:ea typeface="Cambria Math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TW" sz="2600" dirty="0">
                            <a:latin typeface="Cambria Math" pitchFamily="18" charset="0"/>
                            <a:ea typeface="Cambria Math" pitchFamily="18" charset="0"/>
                          </a:rPr>
                          <m:t>𝑖</m:t>
                        </m:r>
                        <m:r>
                          <a:rPr lang="en-US" altLang="zh-TW" sz="2600" dirty="0">
                            <a:latin typeface="Cambria Math" pitchFamily="18" charset="0"/>
                            <a:ea typeface="Cambria Math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TW" sz="2600" dirty="0">
                            <a:latin typeface="Cambria Math" pitchFamily="18" charset="0"/>
                            <a:ea typeface="Cambria Math" pitchFamily="18" charset="0"/>
                          </a:rPr>
                          <m:t>𝑘</m:t>
                        </m:r>
                      </m:sup>
                      <m:e>
                        <m:sSub>
                          <m:sSubPr>
                            <m:ctrlPr>
                              <a:rPr lang="en-US" altLang="zh-TW" sz="2600" i="1" dirty="0">
                                <a:latin typeface="Cambria Math"/>
                                <a:ea typeface="Cambria Math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𝑞</m:t>
                            </m:r>
                          </m:e>
                          <m:sub>
                            <m:r>
                              <a:rPr lang="en-US" altLang="zh-TW" sz="2600" dirty="0">
                                <a:latin typeface="Cambria Math" pitchFamily="18" charset="0"/>
                                <a:ea typeface="Cambria Math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en-US" altLang="zh-TW" sz="2600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sz="2600" dirty="0">
                    <a:latin typeface="Calisto MT" pitchFamily="18" charset="0"/>
                    <a:ea typeface="Cambria Math" pitchFamily="18" charset="0"/>
                  </a:rPr>
                  <a:t>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zh-TW" sz="2600" dirty="0">
                            <a:latin typeface="Cambria Math" pitchFamily="18" charset="0"/>
                            <a:ea typeface="Cambria Math" pitchFamily="18" charset="0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sz="2600" dirty="0">
                    <a:latin typeface="Calisto MT" pitchFamily="18" charset="0"/>
                    <a:ea typeface="Cambria Math" pitchFamily="18" charset="0"/>
                  </a:rPr>
                  <a:t>=</a:t>
                </a:r>
                <a:r>
                  <a:rPr lang="en-US" altLang="zh-TW" sz="2600" i="1" dirty="0">
                    <a:latin typeface="Calisto MT" pitchFamily="18" charset="0"/>
                    <a:ea typeface="Cambria Math" pitchFamily="18" charset="0"/>
                  </a:rPr>
                  <a:t>Q</a:t>
                </a:r>
                <a:r>
                  <a:rPr lang="en-US" altLang="zh-TW" sz="2600" dirty="0">
                    <a:latin typeface="Calisto MT" pitchFamily="18" charset="0"/>
                    <a:ea typeface="Cambria Math" pitchFamily="18" charset="0"/>
                  </a:rPr>
                  <a:t>-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zh-TW" sz="2600" dirty="0">
                            <a:latin typeface="Cambria Math" pitchFamily="18" charset="0"/>
                            <a:ea typeface="Cambria Math" pitchFamily="18" charset="0"/>
                          </a:rPr>
                          <m:t>𝑎</m:t>
                        </m:r>
                      </m:sub>
                    </m:sSub>
                  </m:oMath>
                </a14:m>
                <a:endParaRPr lang="en-US" altLang="zh-TW" sz="2600" dirty="0" smtClean="0">
                  <a:latin typeface="Calisto MT" pitchFamily="18" charset="0"/>
                </a:endParaRPr>
              </a:p>
              <a:p>
                <a:endParaRPr lang="zh-TW" altLang="en-US" dirty="0"/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388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258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(2-&gt;</a:t>
                </a:r>
                <a:r>
                  <a:rPr lang="en-US" altLang="zh-TW" dirty="0">
                    <a:latin typeface="Calisto MT" pitchFamily="18" charset="0"/>
                  </a:rPr>
                  <a:t>a, 2-&gt;b)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:r>
                  <a:rPr lang="en-US" altLang="zh-TW" sz="2200" dirty="0" smtClean="0">
                    <a:latin typeface="Calisto MT" pitchFamily="18" charset="0"/>
                  </a:rPr>
                  <a:t>1,3-&gt;</a:t>
                </a:r>
                <a:r>
                  <a:rPr lang="en-US" altLang="zh-TW" sz="2200" dirty="0">
                    <a:latin typeface="Calisto MT" pitchFamily="18" charset="0"/>
                  </a:rPr>
                  <a:t>a, </a:t>
                </a:r>
                <a:r>
                  <a:rPr lang="en-US" altLang="zh-TW" sz="2200" dirty="0" smtClean="0">
                    <a:latin typeface="Calisto MT" pitchFamily="18" charset="0"/>
                  </a:rPr>
                  <a:t>2,4-</a:t>
                </a:r>
                <a:r>
                  <a:rPr lang="en-US" altLang="zh-TW" sz="2200" dirty="0">
                    <a:latin typeface="Calisto MT" pitchFamily="18" charset="0"/>
                  </a:rPr>
                  <a:t>&gt;b)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13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>
                      <a:rPr lang="en-US" altLang="zh-TW" sz="2200" b="0" i="1" dirty="0" smtClean="0">
                        <a:latin typeface="Cambria Math"/>
                      </a:rPr>
                      <m:t>3</m:t>
                    </m:r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1</m:t>
                        </m:r>
                        <m:r>
                          <a:rPr lang="en-US" altLang="zh-TW" sz="2200" b="0" i="1" dirty="0" smtClean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2−2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13.03952968</a:t>
                </a:r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2−2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0" indent="-301943"/>
                <a:r>
                  <a:rPr lang="en-US" altLang="zh-TW" dirty="0">
                    <a:latin typeface="Calisto MT" pitchFamily="18" charset="0"/>
                  </a:rPr>
                  <a:t>(4-&gt;a, 0-&gt;b)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(1,2,3,4-&gt;a)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13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17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>
                      <a:rPr lang="en-US" altLang="zh-TW" sz="2200" b="0" i="1" dirty="0" smtClean="0">
                        <a:latin typeface="Cambria Math"/>
                      </a:rPr>
                      <m:t>3</m:t>
                    </m:r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26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4−0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 smtClean="0">
                    <a:latin typeface="Calisto MT" pitchFamily="18" charset="0"/>
                    <a:ea typeface="Cambria Math" pitchFamily="18" charset="0"/>
                  </a:rPr>
                  <a:t>15.82767641</a:t>
                </a:r>
                <a:r>
                  <a:rPr lang="en-US" altLang="zh-TW" sz="2200" dirty="0"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4−0</m:t>
                        </m:r>
                      </m:e>
                    </m:d>
                  </m:oMath>
                </a14:m>
                <a:endParaRPr lang="zh-TW" altLang="en-US" dirty="0"/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1767" b="-265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748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-301943"/>
                <a:r>
                  <a:rPr lang="en-US" altLang="zh-TW" dirty="0" smtClean="0">
                    <a:latin typeface="Calisto MT" pitchFamily="18" charset="0"/>
                  </a:rPr>
                  <a:t>(0-&gt;</a:t>
                </a:r>
                <a:r>
                  <a:rPr lang="en-US" altLang="zh-TW" dirty="0">
                    <a:latin typeface="Calisto MT" pitchFamily="18" charset="0"/>
                  </a:rPr>
                  <a:t>a, 4-&gt;b)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(1,2,3,4-&gt;b)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26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8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>
                      <a:rPr lang="en-US" altLang="zh-TW" sz="2200" b="0" i="1" dirty="0" smtClean="0">
                        <a:latin typeface="Cambria Math"/>
                      </a:rPr>
                      <m:t>2</m:t>
                    </m:r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1</m:t>
                        </m:r>
                        <m:r>
                          <a:rPr lang="en-US" altLang="zh-TW" sz="2200" b="0" i="1" dirty="0" smtClean="0">
                            <a:latin typeface="Cambria Math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0−4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 smtClean="0">
                    <a:latin typeface="Calisto MT" pitchFamily="18" charset="0"/>
                    <a:ea typeface="Cambria Math" pitchFamily="18" charset="0"/>
                  </a:rPr>
                  <a:t>13.53299791</a:t>
                </a:r>
                <a:r>
                  <a:rPr lang="en-US" altLang="zh-TW" sz="2200" dirty="0"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0−4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0" lvl="1" indent="-301943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40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40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4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4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4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12.03952968</a:t>
                </a:r>
                <a:r>
                  <a:rPr lang="en-US" altLang="zh-TW" sz="24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400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4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4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4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4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1−3</m:t>
                        </m:r>
                      </m:e>
                    </m:d>
                  </m:oMath>
                </a14:m>
                <a:r>
                  <a:rPr lang="en-US" altLang="zh-TW" sz="2400" dirty="0" smtClean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------(</a:t>
                </a:r>
                <a:r>
                  <a:rPr lang="en-US" altLang="zh-TW" sz="24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1)</a:t>
                </a:r>
              </a:p>
              <a:p>
                <a:pPr marL="0" indent="-301943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13.03952968</a:t>
                </a:r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2−2</m:t>
                        </m:r>
                      </m:e>
                    </m:d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------(2)</a:t>
                </a:r>
              </a:p>
              <a:p>
                <a:pPr marL="0" indent="-301943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(1)=(2),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=1, we get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=</a:t>
                </a:r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0.5</a:t>
                </a:r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marL="0" indent="-301943"/>
                <a14:m>
                  <m:oMath xmlns:m="http://schemas.openxmlformats.org/officeDocument/2006/math">
                    <m:r>
                      <a:rPr lang="en-US" altLang="zh-TW" i="1">
                        <a:latin typeface="Cambria Math"/>
                        <a:ea typeface="Cambria Math"/>
                      </a:rPr>
                      <m:t>∴</m:t>
                    </m:r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r>
                      <a:rPr lang="en-US" altLang="zh-TW" i="1" dirty="0">
                        <a:latin typeface="Cambria Math"/>
                        <a:ea typeface="Cambria Math"/>
                      </a:rPr>
                      <m:t>&lt;</m:t>
                    </m:r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</a:t>
                </a:r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0.5, </a:t>
                </a:r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the best allocation is </a:t>
                </a:r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1-&gt;</a:t>
                </a:r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3-&gt;</a:t>
                </a:r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b</a:t>
                </a:r>
              </a:p>
              <a:p>
                <a:pPr marL="0" indent="0">
                  <a:buNone/>
                </a:pPr>
                <a:endParaRPr lang="zh-TW" altLang="en-US" dirty="0"/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120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圖表 4"/>
          <p:cNvGraphicFramePr/>
          <p:nvPr>
            <p:extLst>
              <p:ext uri="{D42A27DB-BD31-4B8C-83A1-F6EECF244321}">
                <p14:modId xmlns:p14="http://schemas.microsoft.com/office/powerpoint/2010/main" val="479656527"/>
              </p:ext>
            </p:extLst>
          </p:nvPr>
        </p:nvGraphicFramePr>
        <p:xfrm>
          <a:off x="683568" y="263691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>
                <a:latin typeface="Calisto MT" pitchFamily="18" charset="0"/>
              </a:rPr>
              <a:t>Case </a:t>
            </a:r>
            <a:r>
              <a:rPr lang="en-US" altLang="zh-TW" sz="4000" dirty="0" smtClean="0">
                <a:latin typeface="Calisto MT" pitchFamily="18" charset="0"/>
              </a:rPr>
              <a:t>4(a:4, b:0)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TW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內容版面配置區 3"/>
              <p:cNvSpPr>
                <a:spLocks noGrp="1"/>
              </p:cNvSpPr>
              <p:nvPr>
                <p:ph sz="quarter" idx="14"/>
              </p:nvPr>
            </p:nvSpPr>
            <p:spPr/>
            <p:txBody>
              <a:bodyPr>
                <a:no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20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1</m:t>
                        </m:r>
                        <m:r>
                          <a:rPr lang="en-US" altLang="zh-TW" i="1"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2</m:t>
                        </m:r>
                        <m:r>
                          <a:rPr lang="en-US" altLang="zh-TW" b="0" i="1" dirty="0" smtClean="0">
                            <a:latin typeface="Cambria Math"/>
                          </a:rPr>
                          <m:t>9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32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10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4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4</m:t>
                        </m:r>
                        <m:r>
                          <a:rPr lang="en-US" altLang="zh-TW" i="1"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endParaRPr lang="zh-TW" altLang="en-US" dirty="0">
                  <a:latin typeface="Calisto MT" pitchFamily="18" charset="0"/>
                </a:endParaRPr>
              </a:p>
            </p:txBody>
          </p:sp>
        </mc:Choice>
        <mc:Fallback>
          <p:sp>
            <p:nvSpPr>
              <p:cNvPr id="4" name="內容版面配置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4"/>
              </p:nvPr>
            </p:nvSpPr>
            <p:spPr>
              <a:blipFill rotWithShape="1">
                <a:blip r:embed="rId3"/>
                <a:stretch>
                  <a:fillRect t="-354" b="-16283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069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內容版面配置區 5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(1-&gt;a, 3-&gt;b)</a:t>
                </a:r>
              </a:p>
              <a:p>
                <a:pPr lvl="1"/>
                <a:r>
                  <a:rPr lang="en-US" altLang="zh-TW" dirty="0" smtClean="0">
                    <a:latin typeface="Calisto MT" pitchFamily="18" charset="0"/>
                  </a:rPr>
                  <a:t>(2-&gt;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1,3,4-</a:t>
                </a:r>
                <a:r>
                  <a:rPr lang="en-US" altLang="zh-TW" dirty="0">
                    <a:latin typeface="Calisto MT" pitchFamily="18" charset="0"/>
                  </a:rPr>
                  <a:t>&gt;b)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29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10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1−3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 smtClean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13.01957842</a:t>
                </a:r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1−3</m:t>
                        </m:r>
                      </m:e>
                    </m:d>
                  </m:oMath>
                </a14:m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 </a:t>
                </a:r>
              </a:p>
              <a:p>
                <a:r>
                  <a:rPr lang="en-US" altLang="zh-TW" dirty="0">
                    <a:latin typeface="Calisto MT" pitchFamily="18" charset="0"/>
                  </a:rPr>
                  <a:t>(3-&gt;a, 1-&gt;b)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(</a:t>
                </a:r>
                <a:r>
                  <a:rPr lang="en-US" altLang="zh-TW" dirty="0">
                    <a:latin typeface="Calisto MT" pitchFamily="18" charset="0"/>
                  </a:rPr>
                  <a:t>1,2,3-&gt;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>
                    <a:latin typeface="Calisto MT" pitchFamily="18" charset="0"/>
                  </a:rPr>
                  <a:t>4-&gt;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20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3−1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11.18033989</a:t>
                </a:r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3−1</m:t>
                        </m:r>
                      </m:e>
                    </m:d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</a:t>
                </a:r>
              </a:p>
              <a:p>
                <a:pPr marL="0" indent="0">
                  <a:buNone/>
                </a:pPr>
                <a:endParaRPr lang="zh-TW" altLang="en-US" dirty="0"/>
              </a:p>
            </p:txBody>
          </p:sp>
        </mc:Choice>
        <mc:Fallback>
          <p:sp>
            <p:nvSpPr>
              <p:cNvPr id="6" name="內容版面配置區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0664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(2-&gt;</a:t>
                </a:r>
                <a:r>
                  <a:rPr lang="en-US" altLang="zh-TW" dirty="0">
                    <a:latin typeface="Calisto MT" pitchFamily="18" charset="0"/>
                  </a:rPr>
                  <a:t>a, 2-&gt;b)</a:t>
                </a:r>
              </a:p>
              <a:p>
                <a:pPr marL="581343" lvl="2" indent="-301943"/>
                <a:r>
                  <a:rPr lang="en-US" altLang="zh-TW" sz="2200" dirty="0" smtClean="0">
                    <a:latin typeface="Calisto MT" pitchFamily="18" charset="0"/>
                  </a:rPr>
                  <a:t>(2,3-</a:t>
                </a:r>
                <a:r>
                  <a:rPr lang="en-US" altLang="zh-TW" sz="2200" dirty="0">
                    <a:latin typeface="Calisto MT" pitchFamily="18" charset="0"/>
                  </a:rPr>
                  <a:t>&gt;</a:t>
                </a:r>
                <a:r>
                  <a:rPr lang="en-US" altLang="zh-TW" sz="2200" dirty="0">
                    <a:latin typeface="Calisto MT" pitchFamily="18" charset="0"/>
                  </a:rPr>
                  <a:t>a, </a:t>
                </a:r>
                <a:r>
                  <a:rPr lang="en-US" altLang="zh-TW" sz="2200" dirty="0" smtClean="0">
                    <a:latin typeface="Calisto MT" pitchFamily="18" charset="0"/>
                  </a:rPr>
                  <a:t>1,4-</a:t>
                </a:r>
                <a:r>
                  <a:rPr lang="en-US" altLang="zh-TW" sz="2200" dirty="0">
                    <a:latin typeface="Calisto MT" pitchFamily="18" charset="0"/>
                  </a:rPr>
                  <a:t>&gt;b)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29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2−2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1</a:t>
                </a:r>
                <a:r>
                  <a:rPr lang="en-US" altLang="zh-TW" sz="2200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2.09336874</a:t>
                </a:r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2−2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0" indent="-301943"/>
                <a:r>
                  <a:rPr lang="en-US" altLang="zh-TW" dirty="0">
                    <a:latin typeface="Calisto MT" pitchFamily="18" charset="0"/>
                  </a:rPr>
                  <a:t>(4-&gt;a, 0-&gt;b)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(1,2,3,4-&gt;a)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20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4−0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1</a:t>
                </a:r>
                <a:r>
                  <a:rPr lang="en-US" altLang="zh-TW" sz="2200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0.35848547</a:t>
                </a:r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4−0</m:t>
                        </m:r>
                      </m:e>
                    </m:d>
                  </m:oMath>
                </a14:m>
                <a:endParaRPr lang="zh-TW" altLang="en-US" dirty="0"/>
              </a:p>
              <a:p>
                <a:pPr marL="0" indent="0">
                  <a:buNone/>
                </a:pPr>
                <a:endParaRPr lang="zh-TW" altLang="en-US" dirty="0"/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2646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25000" lnSpcReduction="20000"/>
              </a:bodyPr>
              <a:lstStyle/>
              <a:p>
                <a:pPr marL="0" indent="-301943"/>
                <a:r>
                  <a:rPr lang="en-US" altLang="zh-TW" sz="7600" dirty="0" smtClean="0">
                    <a:latin typeface="Calisto MT" pitchFamily="18" charset="0"/>
                  </a:rPr>
                  <a:t>(0-&gt;</a:t>
                </a:r>
                <a:r>
                  <a:rPr lang="en-US" altLang="zh-TW" sz="7600" dirty="0">
                    <a:latin typeface="Calisto MT" pitchFamily="18" charset="0"/>
                  </a:rPr>
                  <a:t>a, 4-&gt;b)</a:t>
                </a:r>
              </a:p>
              <a:p>
                <a:pPr marL="581343" lvl="2" indent="-301943"/>
                <a:r>
                  <a:rPr lang="en-US" altLang="zh-TW" sz="7600" dirty="0">
                    <a:latin typeface="Calisto MT" pitchFamily="18" charset="0"/>
                  </a:rPr>
                  <a:t>(1,2,3,4-&gt;b)</a:t>
                </a:r>
              </a:p>
              <a:p>
                <a:pPr marL="581343" lvl="2" indent="-301943"/>
                <a:r>
                  <a:rPr lang="en-US" altLang="zh-TW" sz="76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76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76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7600" i="1" dirty="0">
                            <a:latin typeface="Cambria Math"/>
                          </a:rPr>
                          <m:t>2</m:t>
                        </m:r>
                        <m:r>
                          <a:rPr lang="en-US" altLang="zh-TW" sz="7600" b="0" i="1" dirty="0" smtClean="0">
                            <a:latin typeface="Cambria Math"/>
                          </a:rPr>
                          <m:t>9</m:t>
                        </m:r>
                      </m:e>
                    </m:rad>
                    <m:r>
                      <a:rPr lang="en-US" altLang="zh-TW" sz="76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76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7600" b="0" i="1" dirty="0" smtClean="0">
                            <a:latin typeface="Cambria Math"/>
                          </a:rPr>
                          <m:t>32</m:t>
                        </m:r>
                      </m:e>
                    </m:rad>
                    <m:r>
                      <a:rPr lang="en-US" altLang="zh-TW" sz="76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7600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7600" b="0" i="1" dirty="0" smtClean="0">
                            <a:latin typeface="Cambria Math"/>
                          </a:rPr>
                          <m:t>10</m:t>
                        </m:r>
                      </m:e>
                    </m:rad>
                    <m:r>
                      <a:rPr lang="en-US" altLang="zh-TW" sz="76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76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7600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TW" sz="76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  <m:t>0−4</m:t>
                        </m:r>
                      </m:e>
                    </m:d>
                  </m:oMath>
                </a14:m>
                <a:endParaRPr lang="en-US" altLang="zh-TW" sz="76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16.44036469</a:t>
                </a:r>
                <a:r>
                  <a:rPr lang="en-US" altLang="zh-TW" sz="7600" dirty="0"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  <m:t>0−4</m:t>
                        </m:r>
                      </m:e>
                    </m:d>
                  </m:oMath>
                </a14:m>
                <a:endParaRPr lang="en-US" altLang="zh-TW" sz="7600" dirty="0">
                  <a:latin typeface="Calisto MT" pitchFamily="18" charset="0"/>
                  <a:ea typeface="Cambria Math" pitchFamily="18" charset="0"/>
                </a:endParaRPr>
              </a:p>
              <a:p>
                <a:pPr marL="279400" lvl="2" indent="-301943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*1</a:t>
                </a:r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0.35848547</a:t>
                </a:r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4−0</m:t>
                        </m:r>
                      </m:e>
                    </m:d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------(</a:t>
                </a:r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1)</a:t>
                </a:r>
              </a:p>
              <a:p>
                <a:pPr marL="0" indent="-301943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*1</a:t>
                </a:r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2.09336874</a:t>
                </a:r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2−2</m:t>
                        </m:r>
                      </m:e>
                    </m:d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------(2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)</a:t>
                </a:r>
              </a:p>
              <a:p>
                <a:pPr marL="0" indent="-301943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11.18033989</a:t>
                </a:r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3−1</m:t>
                        </m:r>
                      </m:e>
                    </m:d>
                  </m:oMath>
                </a14:m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------(3)</a:t>
                </a:r>
                <a:endParaRPr lang="en-US" altLang="zh-TW" sz="7600" dirty="0">
                  <a:latin typeface="Calisto MT" pitchFamily="18" charset="0"/>
                  <a:ea typeface="Cambria Math" pitchFamily="18" charset="0"/>
                </a:endParaRPr>
              </a:p>
              <a:p>
                <a:pPr marL="0" indent="-301943"/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(1)=(2),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=1, we get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=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0.433720817</a:t>
                </a:r>
              </a:p>
              <a:p>
                <a:pPr marL="0" indent="-301943"/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(2)=(3),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=1, we get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=0.456514425</a:t>
                </a:r>
              </a:p>
              <a:p>
                <a:pPr marL="0" indent="-301943"/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(1)=(3),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=1, we get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=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0.41092721</a:t>
                </a:r>
              </a:p>
              <a:p>
                <a:pPr marL="0" indent="-301943"/>
                <a14:m>
                  <m:oMath xmlns:m="http://schemas.openxmlformats.org/officeDocument/2006/math">
                    <m:r>
                      <a:rPr lang="en-US" altLang="zh-TW" sz="7600" i="1">
                        <a:latin typeface="Cambria Math"/>
                        <a:ea typeface="Cambria Math"/>
                      </a:rPr>
                      <m:t>∴</m:t>
                    </m:r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r>
                      <a:rPr lang="en-US" altLang="zh-TW" sz="7600" i="1" dirty="0">
                        <a:latin typeface="Cambria Math"/>
                        <a:ea typeface="Cambria Math"/>
                      </a:rPr>
                      <m:t>&lt;</m:t>
                    </m:r>
                    <m:r>
                      <m:rPr>
                        <m:nor/>
                      </m:rPr>
                      <a:rPr lang="en-US" altLang="zh-TW" sz="7600" dirty="0">
                        <a:latin typeface="Calisto MT" pitchFamily="18" charset="0"/>
                        <a:ea typeface="Cambria Math" pitchFamily="18" charset="0"/>
                      </a:rPr>
                      <m:t>0.41092721</m:t>
                    </m:r>
                  </m:oMath>
                </a14:m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, </a:t>
                </a:r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the best allocation is 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4-&gt;</a:t>
                </a:r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a, 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0-&gt;b</a:t>
                </a:r>
              </a:p>
              <a:p>
                <a:pPr marL="0" indent="-301943"/>
                <a14:m>
                  <m:oMath xmlns:m="http://schemas.openxmlformats.org/officeDocument/2006/math">
                    <m:r>
                      <a:rPr lang="en-US" altLang="zh-TW" sz="7600" i="1">
                        <a:latin typeface="Cambria Math"/>
                        <a:ea typeface="Cambria Math"/>
                      </a:rPr>
                      <m:t>∴</m:t>
                    </m:r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TW" sz="7600" dirty="0">
                        <a:latin typeface="Calisto MT" pitchFamily="18" charset="0"/>
                        <a:ea typeface="Cambria Math" pitchFamily="18" charset="0"/>
                      </a:rPr>
                      <m:t>0.41092721</m:t>
                    </m:r>
                  </m:oMath>
                </a14:m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TW" sz="7600" i="1" dirty="0" smtClean="0">
                        <a:latin typeface="Cambria Math"/>
                        <a:ea typeface="Cambria Math"/>
                      </a:rPr>
                      <m:t>&lt;</m:t>
                    </m:r>
                    <m:sSub>
                      <m:sSubPr>
                        <m:ctrlPr>
                          <a:rPr lang="en-US" altLang="zh-TW" sz="7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r>
                      <a:rPr lang="en-US" altLang="zh-TW" sz="7600" i="1" dirty="0">
                        <a:latin typeface="Cambria Math"/>
                        <a:ea typeface="Cambria Math"/>
                      </a:rPr>
                      <m:t>&lt;</m:t>
                    </m:r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 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0.456514425, </a:t>
                </a:r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the best allocation is 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3-&gt;</a:t>
                </a:r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a, 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1-&gt;b</a:t>
                </a:r>
              </a:p>
              <a:p>
                <a:pPr marL="0" indent="-301943"/>
                <a14:m>
                  <m:oMath xmlns:m="http://schemas.openxmlformats.org/officeDocument/2006/math">
                    <m:r>
                      <a:rPr lang="en-US" altLang="zh-TW" sz="7600" i="1">
                        <a:latin typeface="Cambria Math"/>
                        <a:ea typeface="Cambria Math"/>
                      </a:rPr>
                      <m:t>∴</m:t>
                    </m:r>
                    <m:sSub>
                      <m:sSubPr>
                        <m:ctrlPr>
                          <a:rPr lang="en-US" altLang="zh-TW" sz="7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TW" sz="7600" i="1" dirty="0" smtClean="0">
                        <a:latin typeface="Cambria Math"/>
                        <a:ea typeface="Cambria Math"/>
                      </a:rPr>
                      <m:t>&gt;</m:t>
                    </m:r>
                  </m:oMath>
                </a14:m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 0.456514425</a:t>
                </a:r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, the best allocation is 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2-&gt;</a:t>
                </a:r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a, 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2-&gt;</a:t>
                </a:r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b</a:t>
                </a:r>
              </a:p>
              <a:p>
                <a:pPr marL="0" indent="-301943"/>
                <a:endParaRPr lang="en-US" altLang="zh-TW" sz="7600" dirty="0" smtClean="0">
                  <a:latin typeface="Calisto MT" pitchFamily="18" charset="0"/>
                  <a:ea typeface="Cambria Math" pitchFamily="18" charset="0"/>
                </a:endParaRPr>
              </a:p>
              <a:p>
                <a:pPr marL="0" indent="0">
                  <a:buNone/>
                </a:pPr>
                <a:endParaRPr lang="zh-TW" altLang="en-US" sz="3400" dirty="0"/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741" t="-2827" r="-247" b="-20141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8352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圖表 4"/>
          <p:cNvGraphicFramePr/>
          <p:nvPr>
            <p:extLst>
              <p:ext uri="{D42A27DB-BD31-4B8C-83A1-F6EECF244321}">
                <p14:modId xmlns:p14="http://schemas.microsoft.com/office/powerpoint/2010/main" val="828463690"/>
              </p:ext>
            </p:extLst>
          </p:nvPr>
        </p:nvGraphicFramePr>
        <p:xfrm>
          <a:off x="683568" y="263691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>
                <a:latin typeface="Calisto MT" pitchFamily="18" charset="0"/>
              </a:rPr>
              <a:t>Case </a:t>
            </a:r>
            <a:r>
              <a:rPr lang="en-US" altLang="zh-TW" sz="4000" dirty="0" smtClean="0">
                <a:latin typeface="Calisto MT" pitchFamily="18" charset="0"/>
              </a:rPr>
              <a:t>5(a:0, b:4)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TW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內容版面配置區 3"/>
              <p:cNvSpPr>
                <a:spLocks noGrp="1"/>
              </p:cNvSpPr>
              <p:nvPr>
                <p:ph sz="quarter" idx="14"/>
              </p:nvPr>
            </p:nvSpPr>
            <p:spPr/>
            <p:txBody>
              <a:bodyPr>
                <a:no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1</m:t>
                        </m:r>
                        <m:r>
                          <a:rPr lang="en-US" altLang="zh-TW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26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13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4</m:t>
                        </m:r>
                        <m:r>
                          <a:rPr lang="en-US" altLang="zh-TW" i="1" dirty="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0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:r>
                  <a:rPr lang="en-US" altLang="zh-TW" dirty="0" smtClean="0">
                    <a:latin typeface="Calisto MT" pitchFamily="18" charset="0"/>
                  </a:rPr>
                  <a:t>   3</a:t>
                </a:r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</a:rPr>
                  <a:t>   2</a:t>
                </a:r>
                <a:endParaRPr lang="en-US" altLang="zh-TW" dirty="0">
                  <a:solidFill>
                    <a:srgbClr val="FF0000"/>
                  </a:solidFill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4</m:t>
                        </m:r>
                        <m:r>
                          <a:rPr lang="en-US" altLang="zh-TW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50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4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</a:rPr>
                  <a:t>   5</a:t>
                </a:r>
                <a:endParaRPr lang="zh-TW" altLang="en-US" dirty="0">
                  <a:solidFill>
                    <a:srgbClr val="FF0000"/>
                  </a:solidFill>
                  <a:latin typeface="Calisto MT" pitchFamily="18" charset="0"/>
                </a:endParaRPr>
              </a:p>
            </p:txBody>
          </p:sp>
        </mc:Choice>
        <mc:Fallback>
          <p:sp>
            <p:nvSpPr>
              <p:cNvPr id="4" name="內容版面配置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4"/>
              </p:nvPr>
            </p:nvSpPr>
            <p:spPr>
              <a:blipFill rotWithShape="1">
                <a:blip r:embed="rId3"/>
                <a:stretch>
                  <a:fillRect l="-2392" t="-354" b="-1238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015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內容版面配置區 5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(1-&gt;a, 3-&gt;b)</a:t>
                </a:r>
              </a:p>
              <a:p>
                <a:pPr lvl="1"/>
                <a:r>
                  <a:rPr lang="en-US" altLang="zh-TW" dirty="0" smtClean="0">
                    <a:latin typeface="Calisto MT" pitchFamily="18" charset="0"/>
                  </a:rPr>
                  <a:t>(3-&gt;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1,2,4-</a:t>
                </a:r>
                <a:r>
                  <a:rPr lang="en-US" altLang="zh-TW" dirty="0">
                    <a:latin typeface="Calisto MT" pitchFamily="18" charset="0"/>
                  </a:rPr>
                  <a:t>&gt;b)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:r>
                  <a:rPr lang="en-US" altLang="zh-TW" dirty="0" smtClean="0">
                    <a:latin typeface="Calisto MT" pitchFamily="18" charset="0"/>
                  </a:rPr>
                  <a:t>3 </a:t>
                </a:r>
                <a14:m>
                  <m:oMath xmlns:m="http://schemas.openxmlformats.org/officeDocument/2006/math">
                    <m:r>
                      <a:rPr lang="en-US" altLang="zh-TW" i="1" dirty="0">
                        <a:latin typeface="Cambria Math"/>
                      </a:rPr>
                      <m:t>+</m:t>
                    </m:r>
                    <m:r>
                      <a:rPr lang="en-US" altLang="zh-TW" b="0" i="1" dirty="0" smtClean="0">
                        <a:latin typeface="Cambria Math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13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10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>
                      <a:rPr lang="en-US" altLang="zh-TW" b="0" i="1" dirty="0" smtClean="0">
                        <a:latin typeface="Cambria Math"/>
                      </a:rPr>
                      <m:t>5</m:t>
                    </m:r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1−3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14.76782894</a:t>
                </a:r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1−3</m:t>
                        </m:r>
                      </m:e>
                    </m:d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 </a:t>
                </a:r>
              </a:p>
              <a:p>
                <a:r>
                  <a:rPr lang="en-US" altLang="zh-TW" dirty="0">
                    <a:latin typeface="Calisto MT" pitchFamily="18" charset="0"/>
                  </a:rPr>
                  <a:t>(3-&gt;a, 1-&gt;b)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(</a:t>
                </a:r>
                <a:r>
                  <a:rPr lang="en-US" altLang="zh-TW" dirty="0" smtClean="0">
                    <a:latin typeface="Calisto MT" pitchFamily="18" charset="0"/>
                  </a:rPr>
                  <a:t>1,3,4-&gt;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2-&gt;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2</m:t>
                        </m:r>
                        <m:r>
                          <a:rPr lang="en-US" altLang="zh-TW" b="0" i="1" dirty="0" smtClean="0">
                            <a:latin typeface="Cambria Math"/>
                          </a:rPr>
                          <m:t>6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>
                      <a:rPr lang="en-US" altLang="zh-TW" b="0" i="1" dirty="0" smtClean="0">
                        <a:latin typeface="Cambria Math"/>
                      </a:rPr>
                      <m:t>3</m:t>
                    </m:r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5</m:t>
                        </m:r>
                        <m:r>
                          <a:rPr lang="en-US" altLang="zh-TW" b="0" i="1" dirty="0" smtClean="0">
                            <a:latin typeface="Cambria Math"/>
                          </a:rPr>
                          <m:t>0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3−1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18.33236499</a:t>
                </a:r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3−1</m:t>
                        </m:r>
                      </m:e>
                    </m:d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</a:t>
                </a:r>
              </a:p>
              <a:p>
                <a:pPr marL="0" indent="0">
                  <a:buNone/>
                </a:pPr>
                <a:endParaRPr lang="zh-TW" altLang="en-US" dirty="0"/>
              </a:p>
            </p:txBody>
          </p:sp>
        </mc:Choice>
        <mc:Fallback>
          <p:sp>
            <p:nvSpPr>
              <p:cNvPr id="6" name="內容版面配置區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4937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(2-&gt;</a:t>
                </a:r>
                <a:r>
                  <a:rPr lang="en-US" altLang="zh-TW" dirty="0">
                    <a:latin typeface="Calisto MT" pitchFamily="18" charset="0"/>
                  </a:rPr>
                  <a:t>a, 2-&gt;b)</a:t>
                </a:r>
              </a:p>
              <a:p>
                <a:pPr marL="581343" lvl="2" indent="-301943"/>
                <a:r>
                  <a:rPr lang="en-US" altLang="zh-TW" sz="2200" dirty="0" smtClean="0">
                    <a:latin typeface="Calisto MT" pitchFamily="18" charset="0"/>
                  </a:rPr>
                  <a:t>(1,3-</a:t>
                </a:r>
                <a:r>
                  <a:rPr lang="en-US" altLang="zh-TW" sz="2200" dirty="0">
                    <a:latin typeface="Calisto MT" pitchFamily="18" charset="0"/>
                  </a:rPr>
                  <a:t>&gt;a, </a:t>
                </a:r>
                <a:r>
                  <a:rPr lang="en-US" altLang="zh-TW" sz="2200" dirty="0" smtClean="0">
                    <a:latin typeface="Calisto MT" pitchFamily="18" charset="0"/>
                  </a:rPr>
                  <a:t>2,4-</a:t>
                </a:r>
                <a:r>
                  <a:rPr lang="en-US" altLang="zh-TW" sz="2200" dirty="0">
                    <a:latin typeface="Calisto MT" pitchFamily="18" charset="0"/>
                  </a:rPr>
                  <a:t>&gt;b)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26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>
                      <a:rPr lang="en-US" altLang="zh-TW" sz="2200" b="0" i="1" dirty="0" smtClean="0">
                        <a:latin typeface="Cambria Math"/>
                      </a:rPr>
                      <m:t>3</m:t>
                    </m:r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10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>
                      <a:rPr lang="en-US" altLang="zh-TW" sz="2200" b="0" i="1" dirty="0" smtClean="0">
                        <a:latin typeface="Cambria Math"/>
                      </a:rPr>
                      <m:t>5</m:t>
                    </m:r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2−2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16.26129717</a:t>
                </a:r>
                <a:r>
                  <a:rPr lang="en-US" altLang="zh-TW" sz="2200" dirty="0">
                    <a:solidFill>
                      <a:srgbClr val="FF0000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2−2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0" indent="-301943"/>
                <a:r>
                  <a:rPr lang="en-US" altLang="zh-TW" dirty="0">
                    <a:latin typeface="Calisto MT" pitchFamily="18" charset="0"/>
                  </a:rPr>
                  <a:t>(4-&gt;a, 0-&gt;b)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(1,2,3,4-&gt;a)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i="1" dirty="0">
                            <a:latin typeface="Cambria Math"/>
                          </a:rPr>
                          <m:t>2</m:t>
                        </m:r>
                        <m:r>
                          <a:rPr lang="en-US" altLang="zh-TW" sz="2200" b="0" i="1" dirty="0" smtClean="0">
                            <a:latin typeface="Cambria Math"/>
                          </a:rPr>
                          <m:t>6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4</m:t>
                        </m:r>
                        <m:r>
                          <a:rPr lang="en-US" altLang="zh-TW" sz="2200" i="1" dirty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>
                      <a:rPr lang="en-US" altLang="zh-TW" sz="2200" b="0" i="1" dirty="0" smtClean="0">
                        <a:latin typeface="Cambria Math"/>
                      </a:rPr>
                      <m:t>3</m:t>
                    </m:r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50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4−0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 smtClean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21.87829126</a:t>
                </a:r>
                <a:r>
                  <a:rPr lang="en-US" altLang="zh-TW" sz="2200" dirty="0">
                    <a:solidFill>
                      <a:schemeClr val="tx2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4−0</m:t>
                        </m:r>
                      </m:e>
                    </m:d>
                  </m:oMath>
                </a14:m>
                <a:endParaRPr lang="zh-TW" altLang="en-US" dirty="0"/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937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25000" lnSpcReduction="20000"/>
              </a:bodyPr>
              <a:lstStyle/>
              <a:p>
                <a:pPr marL="0" indent="-301943"/>
                <a:r>
                  <a:rPr lang="en-US" altLang="zh-TW" sz="7600" dirty="0" smtClean="0">
                    <a:latin typeface="Calisto MT" pitchFamily="18" charset="0"/>
                  </a:rPr>
                  <a:t>(0-&gt;</a:t>
                </a:r>
                <a:r>
                  <a:rPr lang="en-US" altLang="zh-TW" sz="7600" dirty="0">
                    <a:latin typeface="Calisto MT" pitchFamily="18" charset="0"/>
                  </a:rPr>
                  <a:t>a, 4-&gt;b)</a:t>
                </a:r>
              </a:p>
              <a:p>
                <a:pPr marL="581343" lvl="2" indent="-301943"/>
                <a:r>
                  <a:rPr lang="en-US" altLang="zh-TW" sz="7600" dirty="0">
                    <a:latin typeface="Calisto MT" pitchFamily="18" charset="0"/>
                  </a:rPr>
                  <a:t>(1,2,3,4-&gt;b)</a:t>
                </a:r>
              </a:p>
              <a:p>
                <a:pPr marL="581343" lvl="2" indent="-301943"/>
                <a:r>
                  <a:rPr lang="en-US" altLang="zh-TW" sz="76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76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76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7600" b="0" i="1" dirty="0" smtClean="0">
                            <a:latin typeface="Cambria Math"/>
                          </a:rPr>
                          <m:t>13</m:t>
                        </m:r>
                      </m:e>
                    </m:rad>
                    <m:r>
                      <a:rPr lang="en-US" altLang="zh-TW" sz="76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76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7600" b="0" i="1" dirty="0" smtClean="0">
                            <a:latin typeface="Cambria Math"/>
                          </a:rPr>
                          <m:t>10</m:t>
                        </m:r>
                      </m:e>
                    </m:rad>
                    <m:r>
                      <a:rPr lang="en-US" altLang="zh-TW" sz="7600" i="1" dirty="0">
                        <a:latin typeface="Cambria Math"/>
                      </a:rPr>
                      <m:t>+</m:t>
                    </m:r>
                    <m:r>
                      <a:rPr lang="en-US" altLang="zh-TW" sz="7600" b="0" i="1" dirty="0" smtClean="0">
                        <a:latin typeface="Cambria Math"/>
                      </a:rPr>
                      <m:t>2</m:t>
                    </m:r>
                    <m:r>
                      <a:rPr lang="en-US" altLang="zh-TW" sz="7600" i="1" dirty="0">
                        <a:latin typeface="Cambria Math"/>
                      </a:rPr>
                      <m:t>+</m:t>
                    </m:r>
                    <m:r>
                      <a:rPr lang="en-US" altLang="zh-TW" sz="7600" b="0" i="1" dirty="0" smtClean="0">
                        <a:latin typeface="Cambria Math"/>
                      </a:rPr>
                      <m:t>5</m:t>
                    </m:r>
                  </m:oMath>
                </a14:m>
                <a:r>
                  <a:rPr lang="en-US" altLang="zh-TW" sz="76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  <m:t>0−4</m:t>
                        </m:r>
                      </m:e>
                    </m:d>
                  </m:oMath>
                </a14:m>
                <a:endParaRPr lang="en-US" altLang="zh-TW" sz="76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7600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7600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13.76782894</a:t>
                </a:r>
                <a:r>
                  <a:rPr lang="en-US" altLang="zh-TW" sz="7600" dirty="0">
                    <a:solidFill>
                      <a:srgbClr val="FF0000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76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7600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0−4</m:t>
                        </m:r>
                      </m:e>
                    </m:d>
                  </m:oMath>
                </a14:m>
                <a:endParaRPr lang="en-US" altLang="zh-TW" sz="7600" dirty="0">
                  <a:latin typeface="Calisto MT" pitchFamily="18" charset="0"/>
                  <a:ea typeface="Cambria Math" pitchFamily="18" charset="0"/>
                </a:endParaRPr>
              </a:p>
              <a:p>
                <a:pPr marL="0" lvl="1" indent="-301943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13.76782894</a:t>
                </a:r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0−4</m:t>
                        </m:r>
                      </m:e>
                    </m:d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------(1)</a:t>
                </a:r>
              </a:p>
              <a:p>
                <a:pPr marL="0" indent="-301943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16.26129717</a:t>
                </a:r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2−2</m:t>
                        </m:r>
                      </m:e>
                    </m:d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------(2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)</a:t>
                </a:r>
              </a:p>
              <a:p>
                <a:pPr marL="0" lvl="1" indent="-301943"/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14.76782894</a:t>
                </a:r>
                <a:r>
                  <a:rPr lang="en-US" altLang="zh-TW" sz="76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76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1−3</m:t>
                        </m:r>
                      </m:e>
                    </m:d>
                  </m:oMath>
                </a14:m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------(3)</a:t>
                </a:r>
                <a:endParaRPr lang="en-US" altLang="zh-TW" sz="7600" dirty="0">
                  <a:latin typeface="Calisto MT" pitchFamily="18" charset="0"/>
                  <a:ea typeface="Cambria Math" pitchFamily="18" charset="0"/>
                </a:endParaRPr>
              </a:p>
              <a:p>
                <a:pPr marL="0" indent="-301943"/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(1)=(2),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=1, we get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=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0.623367057</a:t>
                </a:r>
              </a:p>
              <a:p>
                <a:pPr marL="0" indent="-301943"/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(2)=(3),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=1, we get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=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0.746734115</a:t>
                </a:r>
              </a:p>
              <a:p>
                <a:pPr marL="0" indent="-301943"/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(1)=(3),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=1, we get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=0.5</a:t>
                </a:r>
                <a:endParaRPr lang="en-US" altLang="zh-TW" sz="7600" dirty="0">
                  <a:latin typeface="Calisto MT" pitchFamily="18" charset="0"/>
                  <a:ea typeface="Cambria Math" pitchFamily="18" charset="0"/>
                </a:endParaRPr>
              </a:p>
              <a:p>
                <a:pPr marL="0" indent="-301943"/>
                <a14:m>
                  <m:oMath xmlns:m="http://schemas.openxmlformats.org/officeDocument/2006/math">
                    <m:r>
                      <a:rPr lang="en-US" altLang="zh-TW" sz="7600" i="1">
                        <a:latin typeface="Cambria Math"/>
                        <a:ea typeface="Cambria Math"/>
                      </a:rPr>
                      <m:t>∴</m:t>
                    </m:r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7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r>
                      <a:rPr lang="en-US" altLang="zh-TW" sz="7600" i="1" dirty="0">
                        <a:latin typeface="Cambria Math"/>
                        <a:ea typeface="Cambria Math"/>
                      </a:rPr>
                      <m:t>&lt;</m:t>
                    </m:r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 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0.5, </a:t>
                </a:r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the best allocation is 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0-&gt;</a:t>
                </a:r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a, 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4-&gt;b</a:t>
                </a:r>
              </a:p>
              <a:p>
                <a:pPr marL="0" indent="-301943"/>
                <a14:m>
                  <m:oMath xmlns:m="http://schemas.openxmlformats.org/officeDocument/2006/math">
                    <m:r>
                      <a:rPr lang="en-US" altLang="zh-TW" sz="7600" i="1">
                        <a:latin typeface="Cambria Math"/>
                        <a:ea typeface="Cambria Math"/>
                      </a:rPr>
                      <m:t>∴</m:t>
                    </m:r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 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0.5 </a:t>
                </a:r>
                <a14:m>
                  <m:oMath xmlns:m="http://schemas.openxmlformats.org/officeDocument/2006/math">
                    <m:r>
                      <a:rPr lang="en-US" altLang="zh-TW" sz="7600" i="1" dirty="0" smtClean="0">
                        <a:latin typeface="Cambria Math"/>
                        <a:ea typeface="Cambria Math"/>
                      </a:rPr>
                      <m:t>&lt;</m:t>
                    </m:r>
                    <m:sSub>
                      <m:sSubPr>
                        <m:ctrlPr>
                          <a:rPr lang="en-US" altLang="zh-TW" sz="7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r>
                      <a:rPr lang="en-US" altLang="zh-TW" sz="7600" i="1" dirty="0">
                        <a:latin typeface="Cambria Math"/>
                        <a:ea typeface="Cambria Math"/>
                      </a:rPr>
                      <m:t>&lt;</m:t>
                    </m:r>
                  </m:oMath>
                </a14:m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 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0.746734115, </a:t>
                </a:r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the best allocation is 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1-&gt;</a:t>
                </a:r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a, 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3-&gt;b</a:t>
                </a:r>
              </a:p>
              <a:p>
                <a:pPr marL="0" indent="-301943"/>
                <a14:m>
                  <m:oMath xmlns:m="http://schemas.openxmlformats.org/officeDocument/2006/math">
                    <m:r>
                      <a:rPr lang="en-US" altLang="zh-TW" sz="7600" i="1">
                        <a:latin typeface="Cambria Math"/>
                        <a:ea typeface="Cambria Math"/>
                      </a:rPr>
                      <m:t>∴ </m:t>
                    </m:r>
                    <m:sSub>
                      <m:sSubPr>
                        <m:ctrlPr>
                          <a:rPr lang="en-US" altLang="zh-TW" sz="76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76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TW" sz="7600" i="1" dirty="0" smtClean="0">
                        <a:latin typeface="Cambria Math"/>
                        <a:ea typeface="Cambria Math"/>
                      </a:rPr>
                      <m:t>&gt;</m:t>
                    </m:r>
                  </m:oMath>
                </a14:m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 0.746734115, the </a:t>
                </a:r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best allocation is 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2-&gt;</a:t>
                </a:r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a, </a:t>
                </a:r>
                <a:r>
                  <a:rPr lang="en-US" altLang="zh-TW" sz="7600" dirty="0" smtClean="0">
                    <a:latin typeface="Calisto MT" pitchFamily="18" charset="0"/>
                    <a:ea typeface="Cambria Math" pitchFamily="18" charset="0"/>
                  </a:rPr>
                  <a:t>2-&gt;</a:t>
                </a:r>
                <a:r>
                  <a:rPr lang="en-US" altLang="zh-TW" sz="7600" dirty="0">
                    <a:latin typeface="Calisto MT" pitchFamily="18" charset="0"/>
                    <a:ea typeface="Cambria Math" pitchFamily="18" charset="0"/>
                  </a:rPr>
                  <a:t>b</a:t>
                </a:r>
              </a:p>
              <a:p>
                <a:pPr marL="0" indent="-301943"/>
                <a:endParaRPr lang="en-US" altLang="zh-TW" sz="2900" dirty="0">
                  <a:latin typeface="Calisto MT" pitchFamily="18" charset="0"/>
                  <a:ea typeface="Cambria Math" pitchFamily="18" charset="0"/>
                </a:endParaRPr>
              </a:p>
              <a:p>
                <a:pPr marL="0" indent="0">
                  <a:buNone/>
                </a:pPr>
                <a:endParaRPr lang="zh-TW" altLang="en-US" dirty="0"/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741" t="-2827" b="-1996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347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6000" dirty="0" smtClean="0">
                <a:latin typeface="Calisto MT" pitchFamily="18" charset="0"/>
              </a:rPr>
              <a:t>Odd customers</a:t>
            </a:r>
            <a:br>
              <a:rPr lang="en-US" altLang="zh-TW" sz="6000" dirty="0" smtClean="0">
                <a:latin typeface="Calisto MT" pitchFamily="18" charset="0"/>
              </a:rPr>
            </a:br>
            <a:r>
              <a:rPr lang="en-US" altLang="zh-TW" sz="6000" dirty="0" smtClean="0">
                <a:latin typeface="Calisto MT" pitchFamily="18" charset="0"/>
              </a:rPr>
              <a:t>example : 3  </a:t>
            </a:r>
            <a:endParaRPr lang="zh-TW" altLang="en-US" sz="6000" dirty="0">
              <a:latin typeface="Calisto MT" pitchFamily="18" charset="0"/>
            </a:endParaRPr>
          </a:p>
        </p:txBody>
      </p:sp>
      <p:sp>
        <p:nvSpPr>
          <p:cNvPr id="2" name="內容版面配置區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 smtClean="0"/>
          </a:p>
          <a:p>
            <a:pPr marL="0" indent="0">
              <a:buNone/>
            </a:pPr>
            <a:r>
              <a:rPr lang="en-US" altLang="zh-TW" dirty="0" smtClean="0"/>
              <a:t> </a:t>
            </a:r>
          </a:p>
          <a:p>
            <a:pPr lvl="1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0296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圖表 4"/>
          <p:cNvGraphicFramePr/>
          <p:nvPr>
            <p:extLst>
              <p:ext uri="{D42A27DB-BD31-4B8C-83A1-F6EECF244321}">
                <p14:modId xmlns:p14="http://schemas.microsoft.com/office/powerpoint/2010/main" val="3883977666"/>
              </p:ext>
            </p:extLst>
          </p:nvPr>
        </p:nvGraphicFramePr>
        <p:xfrm>
          <a:off x="683568" y="263691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>
                <a:latin typeface="Calisto MT" pitchFamily="18" charset="0"/>
              </a:rPr>
              <a:t>Case </a:t>
            </a:r>
            <a:r>
              <a:rPr lang="en-US" altLang="zh-TW" sz="4000" dirty="0" smtClean="0">
                <a:latin typeface="Calisto MT" pitchFamily="18" charset="0"/>
              </a:rPr>
              <a:t>1(a:1, </a:t>
            </a:r>
            <a:r>
              <a:rPr lang="en-US" altLang="zh-TW" sz="4000" dirty="0">
                <a:latin typeface="Calisto MT" pitchFamily="18" charset="0"/>
              </a:rPr>
              <a:t>b:2)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TW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內容版面配置區 3"/>
              <p:cNvSpPr>
                <a:spLocks noGrp="1"/>
              </p:cNvSpPr>
              <p:nvPr>
                <p:ph sz="quarter" idx="14"/>
              </p:nvPr>
            </p:nvSpPr>
            <p:spPr/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1</m:t>
                        </m:r>
                        <m:r>
                          <a:rPr lang="en-US" altLang="zh-TW" i="1"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34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37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  <m:t>20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40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</a:rPr>
                  <a:t>   3</a:t>
                </a:r>
                <a:endParaRPr lang="en-US" altLang="zh-TW" dirty="0">
                  <a:solidFill>
                    <a:srgbClr val="FF0000"/>
                  </a:solidFill>
                  <a:latin typeface="Calisto MT" pitchFamily="18" charset="0"/>
                </a:endParaRPr>
              </a:p>
              <a:p>
                <a:pPr marL="0" indent="0">
                  <a:buNone/>
                </a:pPr>
                <a:endParaRPr lang="en-US" altLang="zh-TW" dirty="0">
                  <a:latin typeface="Calisto MT" pitchFamily="18" charset="0"/>
                </a:endParaRPr>
              </a:p>
              <a:p>
                <a:endParaRPr lang="zh-TW" altLang="en-US" dirty="0"/>
              </a:p>
            </p:txBody>
          </p:sp>
        </mc:Choice>
        <mc:Fallback>
          <p:sp>
            <p:nvSpPr>
              <p:cNvPr id="4" name="內容版面配置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4"/>
              </p:nvPr>
            </p:nvSpPr>
            <p:spPr>
              <a:blipFill rotWithShape="1">
                <a:blip r:embed="rId3"/>
                <a:stretch>
                  <a:fillRect l="-2392" t="-35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479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內容版面配置區 5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(1-&gt;a, 2-&gt;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lvl="1"/>
                <a:r>
                  <a:rPr lang="en-US" altLang="zh-TW" dirty="0" smtClean="0">
                    <a:latin typeface="Calisto MT" pitchFamily="18" charset="0"/>
                  </a:rPr>
                  <a:t>(1-&gt;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2,3-&gt;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TW" dirty="0">
                    <a:latin typeface="Calisto MT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TW" i="1" dirty="0">
                        <a:latin typeface="Cambria Math"/>
                      </a:rPr>
                      <m:t>+</m:t>
                    </m:r>
                    <m:r>
                      <a:rPr lang="en-US" altLang="zh-TW" i="1" dirty="0">
                        <a:latin typeface="Cambria Math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20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>
                      <a:rPr lang="en-US" altLang="zh-TW" b="0" i="1" dirty="0" smtClean="0">
                        <a:latin typeface="Cambria Math"/>
                      </a:rPr>
                      <m:t>3</m:t>
                    </m:r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1−</m:t>
                        </m:r>
                        <m:r>
                          <a:rPr lang="en-US" altLang="zh-TW" b="0" i="1" smtClean="0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9.708203932</a:t>
                </a:r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1−</m:t>
                        </m:r>
                        <m:r>
                          <a:rPr lang="en-US" altLang="zh-TW" b="0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 </a:t>
                </a:r>
              </a:p>
              <a:p>
                <a:r>
                  <a:rPr lang="en-US" altLang="zh-TW" dirty="0" smtClean="0">
                    <a:latin typeface="Calisto MT" pitchFamily="18" charset="0"/>
                  </a:rPr>
                  <a:t>(2-&gt;</a:t>
                </a:r>
                <a:r>
                  <a:rPr lang="en-US" altLang="zh-TW" dirty="0">
                    <a:latin typeface="Calisto MT" pitchFamily="18" charset="0"/>
                  </a:rPr>
                  <a:t>a, 1-&gt;b)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(</a:t>
                </a:r>
                <a:r>
                  <a:rPr lang="en-US" altLang="zh-TW" dirty="0" smtClean="0">
                    <a:latin typeface="Calisto MT" pitchFamily="18" charset="0"/>
                  </a:rPr>
                  <a:t>1,2-&gt;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3-&gt;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37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>
                      <a:rPr lang="en-US" altLang="zh-TW" b="0" i="1" dirty="0" smtClean="0">
                        <a:latin typeface="Cambria Math"/>
                      </a:rPr>
                      <m:t>3</m:t>
                    </m:r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 smtClean="0">
                    <a:latin typeface="Calisto MT" pitchFamily="18" charset="0"/>
                    <a:ea typeface="Cambria Math" pitchFamily="18" charset="0"/>
                  </a:rPr>
                  <a:t>11.31883051</a:t>
                </a:r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b="0" i="1" smtClean="0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</a:t>
                </a:r>
              </a:p>
              <a:p>
                <a:pPr marL="0" indent="0">
                  <a:buNone/>
                </a:pPr>
                <a:endParaRPr lang="zh-TW" altLang="en-US" dirty="0"/>
              </a:p>
            </p:txBody>
          </p:sp>
        </mc:Choice>
        <mc:Fallback>
          <p:sp>
            <p:nvSpPr>
              <p:cNvPr id="6" name="內容版面配置區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713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(3-&gt;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0-&gt;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:r>
                  <a:rPr lang="en-US" altLang="zh-TW" sz="2200" dirty="0" smtClean="0">
                    <a:latin typeface="Calisto MT" pitchFamily="18" charset="0"/>
                  </a:rPr>
                  <a:t>1,2,3-</a:t>
                </a:r>
                <a:r>
                  <a:rPr lang="en-US" altLang="zh-TW" sz="2200" dirty="0">
                    <a:latin typeface="Calisto MT" pitchFamily="18" charset="0"/>
                  </a:rPr>
                  <a:t>&gt;</a:t>
                </a:r>
                <a:r>
                  <a:rPr lang="en-US" altLang="zh-TW" sz="2200" dirty="0" smtClean="0">
                    <a:latin typeface="Calisto MT" pitchFamily="18" charset="0"/>
                  </a:rPr>
                  <a:t>a)</a:t>
                </a:r>
                <a:endParaRPr lang="en-US" altLang="zh-TW" sz="2200" dirty="0">
                  <a:latin typeface="Calisto MT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37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40</m:t>
                        </m:r>
                      </m:e>
                    </m:rad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b="0" i="1" smtClean="0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b="0" i="1" smtClean="0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 smtClean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14.64338583</a:t>
                </a:r>
                <a:r>
                  <a:rPr lang="en-US" altLang="zh-TW" sz="2200" dirty="0">
                    <a:solidFill>
                      <a:schemeClr val="tx2"/>
                    </a:solidFill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  <m:r>
                          <a:rPr lang="en-US" altLang="zh-TW" sz="2200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b="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0" indent="-301943"/>
                <a:r>
                  <a:rPr lang="en-US" altLang="zh-TW" dirty="0" smtClean="0">
                    <a:latin typeface="Calisto MT" pitchFamily="18" charset="0"/>
                  </a:rPr>
                  <a:t>(0-&gt;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3-&gt;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(1,2,3</a:t>
                </a:r>
                <a:r>
                  <a:rPr lang="en-US" altLang="zh-TW" sz="2200" dirty="0" smtClean="0">
                    <a:latin typeface="Calisto MT" pitchFamily="18" charset="0"/>
                  </a:rPr>
                  <a:t>,-&gt;</a:t>
                </a:r>
                <a:r>
                  <a:rPr lang="en-US" altLang="zh-TW" sz="2200" dirty="0">
                    <a:latin typeface="Calisto MT" pitchFamily="18" charset="0"/>
                  </a:rPr>
                  <a:t>b</a:t>
                </a:r>
                <a:r>
                  <a:rPr lang="en-US" altLang="zh-TW" sz="2200" dirty="0" smtClean="0">
                    <a:latin typeface="Calisto MT" pitchFamily="18" charset="0"/>
                  </a:rPr>
                  <a:t>)</a:t>
                </a:r>
                <a:endParaRPr lang="en-US" altLang="zh-TW" sz="2200" dirty="0">
                  <a:latin typeface="Calisto MT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34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sz="2200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sz="2200" b="0" i="1" dirty="0" smtClean="0">
                            <a:latin typeface="Cambria Math"/>
                          </a:rPr>
                          <m:t>20</m:t>
                        </m:r>
                      </m:e>
                    </m:rad>
                    <m:r>
                      <a:rPr lang="en-US" altLang="zh-TW" sz="2200" i="1" dirty="0">
                        <a:latin typeface="Cambria Math"/>
                      </a:rPr>
                      <m:t>+</m:t>
                    </m:r>
                    <m:r>
                      <a:rPr lang="en-US" altLang="zh-TW" sz="2200" i="1" dirty="0">
                        <a:latin typeface="Cambria Math"/>
                      </a:rPr>
                      <m:t>3</m:t>
                    </m:r>
                  </m:oMath>
                </a14:m>
                <a:r>
                  <a:rPr lang="en-US" altLang="zh-TW" sz="2200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b="0" i="1" smtClean="0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b="0" i="1" smtClean="0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</m:e>
                    </m:d>
                  </m:oMath>
                </a14:m>
                <a:endParaRPr lang="en-US" altLang="zh-TW" sz="2200" dirty="0">
                  <a:latin typeface="Calisto MT" pitchFamily="18" charset="0"/>
                  <a:ea typeface="Cambria Math" pitchFamily="18" charset="0"/>
                </a:endParaRPr>
              </a:p>
              <a:p>
                <a:pPr marL="581343" lvl="2" indent="-301943"/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sz="2200" dirty="0"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sz="2200" dirty="0" smtClean="0">
                    <a:latin typeface="Calisto MT" pitchFamily="18" charset="0"/>
                    <a:ea typeface="Cambria Math" pitchFamily="18" charset="0"/>
                  </a:rPr>
                  <a:t>13.30308785</a:t>
                </a:r>
                <a:r>
                  <a:rPr lang="en-US" altLang="zh-TW" sz="2200" dirty="0">
                    <a:latin typeface="Calisto MT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200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sz="2200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sz="2200" b="0" i="1" smtClean="0">
                            <a:latin typeface="Cambria Math"/>
                            <a:ea typeface="Cambria Math" pitchFamily="18" charset="0"/>
                          </a:rPr>
                          <m:t>0</m:t>
                        </m:r>
                        <m:r>
                          <a:rPr lang="en-US" altLang="zh-TW" sz="2200" i="1">
                            <a:latin typeface="Cambria Math"/>
                            <a:ea typeface="Cambria Math" pitchFamily="18" charset="0"/>
                          </a:rPr>
                          <m:t>−</m:t>
                        </m:r>
                        <m:r>
                          <a:rPr lang="en-US" altLang="zh-TW" sz="2200" b="0" i="1" smtClean="0">
                            <a:latin typeface="Cambria Math"/>
                            <a:ea typeface="Cambria Math" pitchFamily="18" charset="0"/>
                          </a:rPr>
                          <m:t>3</m:t>
                        </m:r>
                      </m:e>
                    </m:d>
                  </m:oMath>
                </a14:m>
                <a:endParaRPr lang="zh-TW" altLang="en-US" dirty="0"/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4687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圖表 4"/>
          <p:cNvGraphicFramePr/>
          <p:nvPr>
            <p:extLst>
              <p:ext uri="{D42A27DB-BD31-4B8C-83A1-F6EECF244321}">
                <p14:modId xmlns:p14="http://schemas.microsoft.com/office/powerpoint/2010/main" val="1241719239"/>
              </p:ext>
            </p:extLst>
          </p:nvPr>
        </p:nvGraphicFramePr>
        <p:xfrm>
          <a:off x="683568" y="263691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4000" dirty="0">
                <a:latin typeface="Calisto MT" pitchFamily="18" charset="0"/>
              </a:rPr>
              <a:t>Case </a:t>
            </a:r>
            <a:r>
              <a:rPr lang="en-US" altLang="zh-TW" sz="4000" dirty="0" smtClean="0">
                <a:latin typeface="Calisto MT" pitchFamily="18" charset="0"/>
              </a:rPr>
              <a:t>2(a:2</a:t>
            </a:r>
            <a:r>
              <a:rPr lang="en-US" altLang="zh-TW" sz="4000" dirty="0">
                <a:latin typeface="Calisto MT" pitchFamily="18" charset="0"/>
              </a:rPr>
              <a:t>, </a:t>
            </a:r>
            <a:r>
              <a:rPr lang="en-US" altLang="zh-TW" sz="4000" dirty="0" smtClean="0">
                <a:latin typeface="Calisto MT" pitchFamily="18" charset="0"/>
              </a:rPr>
              <a:t>b:1)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zh-TW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內容版面配置區 3"/>
              <p:cNvSpPr>
                <a:spLocks noGrp="1"/>
              </p:cNvSpPr>
              <p:nvPr>
                <p:ph sz="quarter" idx="14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1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13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1</m:t>
                        </m:r>
                        <m:r>
                          <a:rPr lang="en-US" altLang="zh-TW" i="1"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26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2</m:t>
                        </m:r>
                        <m:r>
                          <a:rPr lang="en-US" altLang="zh-TW" i="1"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20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latin typeface="Cambria Math"/>
                          </a:rPr>
                          <m:t>𝑎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53</m:t>
                        </m:r>
                      </m:e>
                    </m:rad>
                  </m:oMath>
                </a14:m>
                <a:endParaRPr lang="en-US" altLang="zh-TW" dirty="0">
                  <a:latin typeface="Calisto MT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𝑑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𝑏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26</m:t>
                        </m:r>
                      </m:e>
                    </m:rad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</a:rPr>
                  <a:t>   </a:t>
                </a:r>
                <a:endParaRPr lang="en-US" altLang="zh-TW" dirty="0">
                  <a:latin typeface="Calisto MT" pitchFamily="18" charset="0"/>
                </a:endParaRPr>
              </a:p>
              <a:p>
                <a:pPr marL="0" indent="0">
                  <a:buNone/>
                </a:pPr>
                <a:endParaRPr lang="zh-TW" altLang="en-US" dirty="0"/>
              </a:p>
            </p:txBody>
          </p:sp>
        </mc:Choice>
        <mc:Fallback>
          <p:sp>
            <p:nvSpPr>
              <p:cNvPr id="4" name="內容版面配置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4"/>
              </p:nvPr>
            </p:nvSpPr>
            <p:spPr>
              <a:blipFill rotWithShape="1">
                <a:blip r:embed="rId3"/>
                <a:stretch>
                  <a:fillRect t="-35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45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內容版面配置區 1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altLang="zh-TW" dirty="0" smtClean="0">
                    <a:latin typeface="Calisto MT" pitchFamily="18" charset="0"/>
                  </a:rPr>
                  <a:t>(1-&gt;a, 2-&gt;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lvl="1"/>
                <a:r>
                  <a:rPr lang="en-US" altLang="zh-TW" dirty="0" smtClean="0">
                    <a:latin typeface="Calisto MT" pitchFamily="18" charset="0"/>
                  </a:rPr>
                  <a:t>(2-&gt;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 smtClean="0">
                    <a:latin typeface="Calisto MT" pitchFamily="18" charset="0"/>
                  </a:rPr>
                  <a:t>1,3-</a:t>
                </a:r>
                <a:r>
                  <a:rPr lang="en-US" altLang="zh-TW" dirty="0">
                    <a:latin typeface="Calisto MT" pitchFamily="18" charset="0"/>
                  </a:rPr>
                  <a:t>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TW" dirty="0">
                    <a:latin typeface="Calisto MT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TW" i="1" dirty="0">
                        <a:latin typeface="Cambria Math"/>
                      </a:rPr>
                      <m:t>+ 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i="1" dirty="0">
                            <a:latin typeface="Cambria Math"/>
                          </a:rPr>
                          <m:t>2</m:t>
                        </m:r>
                        <m:r>
                          <a:rPr lang="en-US" altLang="zh-TW" b="0" i="1" dirty="0" smtClean="0">
                            <a:latin typeface="Cambria Math"/>
                          </a:rPr>
                          <m:t>6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26</m:t>
                        </m:r>
                      </m:e>
                    </m:rad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1−</m:t>
                        </m:r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1</a:t>
                </a:r>
                <a:r>
                  <a:rPr lang="en-US" altLang="zh-TW" dirty="0" smtClean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2.434107</a:t>
                </a:r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chemeClr val="tx2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1−</m:t>
                        </m:r>
                        <m:r>
                          <a:rPr lang="en-US" altLang="zh-TW" i="1">
                            <a:solidFill>
                              <a:schemeClr val="tx2"/>
                            </a:solidFill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en-US" altLang="zh-TW" dirty="0">
                    <a:solidFill>
                      <a:schemeClr val="tx2"/>
                    </a:solidFill>
                    <a:latin typeface="Calisto MT" pitchFamily="18" charset="0"/>
                    <a:ea typeface="Cambria Math" pitchFamily="18" charset="0"/>
                  </a:rPr>
                  <a:t> </a:t>
                </a:r>
              </a:p>
              <a:p>
                <a:r>
                  <a:rPr lang="en-US" altLang="zh-TW" dirty="0">
                    <a:latin typeface="Calisto MT" pitchFamily="18" charset="0"/>
                  </a:rPr>
                  <a:t>(2-&gt;</a:t>
                </a:r>
                <a:r>
                  <a:rPr lang="en-US" altLang="zh-TW" dirty="0">
                    <a:latin typeface="Calisto MT" pitchFamily="18" charset="0"/>
                  </a:rPr>
                  <a:t>a, 1-&gt;b)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(</a:t>
                </a:r>
                <a:r>
                  <a:rPr lang="en-US" altLang="zh-TW" dirty="0">
                    <a:latin typeface="Calisto MT" pitchFamily="18" charset="0"/>
                  </a:rPr>
                  <a:t>1,2-&gt;</a:t>
                </a:r>
                <a:r>
                  <a:rPr lang="en-US" altLang="zh-TW" dirty="0">
                    <a:latin typeface="Calisto MT" pitchFamily="18" charset="0"/>
                  </a:rPr>
                  <a:t>a, </a:t>
                </a:r>
                <a:r>
                  <a:rPr lang="en-US" altLang="zh-TW" dirty="0">
                    <a:latin typeface="Calisto MT" pitchFamily="18" charset="0"/>
                  </a:rPr>
                  <a:t>3-&gt;</a:t>
                </a:r>
                <a:r>
                  <a:rPr lang="en-US" altLang="zh-TW" dirty="0">
                    <a:latin typeface="Calisto MT" pitchFamily="18" charset="0"/>
                  </a:rPr>
                  <a:t>b)</a:t>
                </a:r>
              </a:p>
              <a:p>
                <a:pPr lvl="1"/>
                <a:r>
                  <a:rPr lang="en-US" altLang="zh-TW" dirty="0">
                    <a:latin typeface="Calisto MT" pitchFamily="18" charset="0"/>
                  </a:rPr>
                  <a:t>Min cost=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latin typeface="Calisto MT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13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5</m:t>
                        </m:r>
                      </m:e>
                    </m:rad>
                    <m:r>
                      <a:rPr lang="en-US" altLang="zh-TW" i="1" dirty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en-US" altLang="zh-TW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TW" b="0" i="1" dirty="0" smtClean="0">
                            <a:latin typeface="Cambria Math"/>
                          </a:rPr>
                          <m:t>26</m:t>
                        </m:r>
                      </m:e>
                    </m:rad>
                  </m:oMath>
                </a14:m>
                <a:r>
                  <a:rPr lang="en-US" altLang="zh-TW" dirty="0">
                    <a:latin typeface="Calisto MT" pitchFamily="18" charset="0"/>
                  </a:rPr>
                  <a:t>)+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  <m:r>
                          <a:rPr lang="en-US" altLang="zh-TW" i="1">
                            <a:latin typeface="Cambria Math"/>
                            <a:ea typeface="Cambria Math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altLang="zh-TW" dirty="0">
                  <a:latin typeface="Calisto MT" pitchFamily="18" charset="0"/>
                  <a:ea typeface="Cambria Math" pitchFamily="18" charset="0"/>
                </a:endParaRPr>
              </a:p>
              <a:p>
                <a:pPr lvl="1"/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*</a:t>
                </a:r>
                <a:r>
                  <a:rPr lang="en-US" altLang="zh-TW" dirty="0" smtClean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10.94063877</a:t>
                </a:r>
                <a:r>
                  <a:rPr lang="en-US" altLang="zh-TW" dirty="0">
                    <a:solidFill>
                      <a:srgbClr val="FF0000"/>
                    </a:solidFill>
                    <a:latin typeface="Calisto MT" pitchFamily="18" charset="0"/>
                    <a:ea typeface="Cambria Math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dirty="0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sSubPr>
                      <m:e>
                        <m:r>
                          <a:rPr lang="en-US" altLang="zh-TW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TW" dirty="0">
                            <a:solidFill>
                              <a:srgbClr val="FF0000"/>
                            </a:solidFill>
                            <a:latin typeface="Cambria Math" pitchFamily="18" charset="0"/>
                            <a:ea typeface="Cambria Math" pitchFamily="18" charset="0"/>
                          </a:rPr>
                          <m:t>𝑞</m:t>
                        </m:r>
                      </m:sub>
                    </m:sSub>
                    <m:d>
                      <m:dPr>
                        <m:begChr m:val="|"/>
                        <m:endChr m:val="|"/>
                        <m:ctrlP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2</m:t>
                        </m:r>
                        <m:r>
                          <a:rPr lang="en-US" altLang="zh-TW" i="1">
                            <a:solidFill>
                              <a:srgbClr val="FF0000"/>
                            </a:solidFill>
                            <a:latin typeface="Cambria Math"/>
                            <a:ea typeface="Cambria Math" pitchFamily="18" charset="0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altLang="zh-TW" dirty="0">
                    <a:latin typeface="Calisto MT" pitchFamily="18" charset="0"/>
                    <a:ea typeface="Cambria Math" pitchFamily="18" charset="0"/>
                  </a:rPr>
                  <a:t>          </a:t>
                </a:r>
              </a:p>
              <a:p>
                <a:pPr marL="0" indent="0">
                  <a:buNone/>
                </a:pPr>
                <a:endParaRPr lang="zh-TW" altLang="en-US" dirty="0"/>
              </a:p>
            </p:txBody>
          </p:sp>
        </mc:Choice>
        <mc:Fallback>
          <p:sp>
            <p:nvSpPr>
              <p:cNvPr id="2" name="內容版面配置區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35" t="-282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5503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606</TotalTime>
  <Words>3871</Words>
  <Application>Microsoft Office PowerPoint</Application>
  <PresentationFormat>如螢幕大小 (4:3)</PresentationFormat>
  <Paragraphs>376</Paragraphs>
  <Slides>39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39</vt:i4>
      </vt:variant>
    </vt:vector>
  </HeadingPairs>
  <TitlesOfParts>
    <vt:vector size="40" baseType="lpstr">
      <vt:lpstr>波形</vt:lpstr>
      <vt:lpstr>Demand Allocation Formulation</vt:lpstr>
      <vt:lpstr>Demand allocation modeling</vt:lpstr>
      <vt:lpstr>PowerPoint 簡報</vt:lpstr>
      <vt:lpstr>Odd customers example : 3  </vt:lpstr>
      <vt:lpstr>Case 1(a:1, b:2)</vt:lpstr>
      <vt:lpstr>PowerPoint 簡報</vt:lpstr>
      <vt:lpstr>PowerPoint 簡報</vt:lpstr>
      <vt:lpstr>Case 2(a:2, b:1)</vt:lpstr>
      <vt:lpstr>PowerPoint 簡報</vt:lpstr>
      <vt:lpstr>PowerPoint 簡報</vt:lpstr>
      <vt:lpstr>Case 3(a:3, b:0)</vt:lpstr>
      <vt:lpstr>PowerPoint 簡報</vt:lpstr>
      <vt:lpstr>PowerPoint 簡報</vt:lpstr>
      <vt:lpstr>PowerPoint 簡報</vt:lpstr>
      <vt:lpstr>Case 4(a:0, b:3)</vt:lpstr>
      <vt:lpstr>PowerPoint 簡報</vt:lpstr>
      <vt:lpstr>PowerPoint 簡報</vt:lpstr>
      <vt:lpstr>PowerPoint 簡報</vt:lpstr>
      <vt:lpstr>Even customers example : 4  </vt:lpstr>
      <vt:lpstr>Case 1(a:2, b:2)</vt:lpstr>
      <vt:lpstr>PowerPoint 簡報</vt:lpstr>
      <vt:lpstr>PowerPoint 簡報</vt:lpstr>
      <vt:lpstr>PowerPoint 簡報</vt:lpstr>
      <vt:lpstr>Case 2(a:3, b:1)</vt:lpstr>
      <vt:lpstr>PowerPoint 簡報</vt:lpstr>
      <vt:lpstr>PowerPoint 簡報</vt:lpstr>
      <vt:lpstr>PowerPoint 簡報</vt:lpstr>
      <vt:lpstr>Case 3(a:1, b:3)</vt:lpstr>
      <vt:lpstr>PowerPoint 簡報</vt:lpstr>
      <vt:lpstr>PowerPoint 簡報</vt:lpstr>
      <vt:lpstr>PowerPoint 簡報</vt:lpstr>
      <vt:lpstr>Case 4(a:4, b:0)</vt:lpstr>
      <vt:lpstr>PowerPoint 簡報</vt:lpstr>
      <vt:lpstr>PowerPoint 簡報</vt:lpstr>
      <vt:lpstr>PowerPoint 簡報</vt:lpstr>
      <vt:lpstr>Case 5(a:0, b:4)</vt:lpstr>
      <vt:lpstr>PowerPoint 簡報</vt:lpstr>
      <vt:lpstr>PowerPoint 簡報</vt:lpstr>
      <vt:lpstr>PowerPoint 簡報</vt:lpstr>
    </vt:vector>
  </TitlesOfParts>
  <Company>ndhu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xaing</dc:creator>
  <cp:lastModifiedBy>xaing</cp:lastModifiedBy>
  <cp:revision>54</cp:revision>
  <dcterms:created xsi:type="dcterms:W3CDTF">2013-11-29T10:51:34Z</dcterms:created>
  <dcterms:modified xsi:type="dcterms:W3CDTF">2013-12-01T19:49:19Z</dcterms:modified>
</cp:coreProperties>
</file>