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1"/>
  </p:notesMasterIdLst>
  <p:sldIdLst>
    <p:sldId id="264" r:id="rId2"/>
    <p:sldId id="485" r:id="rId3"/>
    <p:sldId id="486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7" r:id="rId14"/>
    <p:sldId id="408" r:id="rId15"/>
    <p:sldId id="409" r:id="rId16"/>
    <p:sldId id="410" r:id="rId17"/>
    <p:sldId id="411" r:id="rId18"/>
    <p:sldId id="412" r:id="rId19"/>
    <p:sldId id="484" r:id="rId2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441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38.wmf"/><Relationship Id="rId4" Type="http://schemas.openxmlformats.org/officeDocument/2006/relationships/image" Target="../media/image4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F40AF-9DE0-4918-8FB3-C0B621AD3DC1}" type="datetimeFigureOut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60E78-71C8-4D01-A699-C3BBADB8BDD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55BCA4-6023-4925-936D-F5A7F973BB0D}" type="slidenum">
              <a:rPr lang="en-US" altLang="zh-TW"/>
              <a:pPr/>
              <a:t>2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14454-E706-461F-875A-A6888AC4F961}" type="slidenum">
              <a:rPr lang="en-US" altLang="zh-TW"/>
              <a:pPr/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C5A06BB-A000-486B-861B-B270AFA12292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396E-D73B-4FB6-B80C-C02E123B1827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7EB7B-42E4-4821-BB2F-72F83FFB6B04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965C8-74B5-438F-8AD1-A9CB2403D8F2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AF3EF55-6393-4DDE-90AA-CAF600C5608A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AD6B3-17BC-4CFC-B7AC-1B4F95B37F1B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59C63-B7E7-4EE8-A4C9-77C5D15E4019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F5847-009A-40FF-9635-795A0F066479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E4EF-E211-4655-AFD7-55216F007988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17BE8-3CAA-40D4-A5F3-9BFAFDB838BC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9728-D7CE-4248-9796-C277CEC4D517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464C967-5F29-42B6-95B3-576ADD531E01}" type="datetime1">
              <a:rPr lang="zh-TW" altLang="en-US" smtClean="0"/>
              <a:pPr/>
              <a:t>2012/10/2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88DED66-A564-4D04-9011-93BA85726C0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30.bin"/><Relationship Id="rId4" Type="http://schemas.openxmlformats.org/officeDocument/2006/relationships/oleObject" Target="../embeddings/oleObject2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3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35.bin"/><Relationship Id="rId4" Type="http://schemas.openxmlformats.org/officeDocument/2006/relationships/oleObject" Target="../embeddings/oleObject3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42.bin"/><Relationship Id="rId4" Type="http://schemas.openxmlformats.org/officeDocument/2006/relationships/oleObject" Target="../embeddings/oleObject4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4.bin"/><Relationship Id="rId5" Type="http://schemas.openxmlformats.org/officeDocument/2006/relationships/oleObject" Target="../embeddings/oleObject53.bin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435901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+mj-ea"/>
              </a:rPr>
              <a:t>財務金融學系</a:t>
            </a:r>
            <a:r>
              <a:rPr lang="en-US" altLang="zh-TW" b="1" dirty="0" smtClean="0">
                <a:solidFill>
                  <a:srgbClr val="00206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002060"/>
                </a:solidFill>
                <a:latin typeface="+mj-ea"/>
              </a:rPr>
            </a:br>
            <a:r>
              <a:rPr lang="zh-TW" altLang="en-US" b="1" dirty="0" smtClean="0">
                <a:solidFill>
                  <a:srgbClr val="002060"/>
                </a:solidFill>
                <a:latin typeface="+mj-ea"/>
              </a:rPr>
              <a:t>蕭育仁 助理教授</a:t>
            </a:r>
            <a:r>
              <a:rPr lang="en-US" altLang="zh-TW" b="1" dirty="0" smtClean="0">
                <a:solidFill>
                  <a:schemeClr val="tx1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r>
              <a:rPr lang="en-US" altLang="zh-TW" b="1" dirty="0" smtClean="0">
                <a:solidFill>
                  <a:srgbClr val="FF0000"/>
                </a:solidFill>
              </a:rPr>
              <a:t> e-mail: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yujen@mail.ndhu.edu.t</a:t>
            </a: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cs typeface="Times New Roman" pitchFamily="18" charset="0"/>
              </a:rPr>
              <a:t>Office: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C420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cs typeface="Times New Roman" pitchFamily="18" charset="0"/>
              </a:rPr>
              <a:t>Office hour: </a:t>
            </a: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Thursday afternoon or 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  <a:t>            by  appointment </a:t>
            </a:r>
            <a:br>
              <a:rPr lang="en-US" altLang="zh-TW" dirty="0" smtClean="0">
                <a:solidFill>
                  <a:schemeClr val="tx1"/>
                </a:solidFill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zh-TW" b="1" dirty="0" smtClean="0">
                <a:solidFill>
                  <a:srgbClr val="FF0000"/>
                </a:solidFill>
                <a:latin typeface="+mj-ea"/>
              </a:rPr>
              <a:t/>
            </a:r>
            <a:br>
              <a:rPr lang="en-US" altLang="zh-TW" b="1" dirty="0" smtClean="0">
                <a:solidFill>
                  <a:srgbClr val="FF0000"/>
                </a:solidFill>
                <a:latin typeface="+mj-ea"/>
              </a:rPr>
            </a:br>
            <a:endParaRPr lang="zh-TW" altLang="en-US" b="1" dirty="0">
              <a:solidFill>
                <a:srgbClr val="FF0000"/>
              </a:solidFill>
              <a:latin typeface="+mj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33143" y="285728"/>
            <a:ext cx="483978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extrusionH="57150" contourW="25400" prstMaterial="matte">
              <a:bevelT w="25400" h="55880" prst="slope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altLang="zh-TW" sz="6000" b="1" cap="none" spc="50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  <a:p>
            <a:pPr algn="ctr"/>
            <a:r>
              <a:rPr lang="en-US" altLang="zh-TW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『</a:t>
            </a:r>
            <a:r>
              <a:rPr lang="zh-TW" altLang="en-US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財務管理</a:t>
            </a:r>
            <a:r>
              <a:rPr lang="en-US" altLang="zh-TW" sz="6000" b="1" cap="none" spc="5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ea"/>
                <a:ea typeface="+mj-ea"/>
              </a:rPr>
              <a:t>』</a:t>
            </a:r>
            <a:endParaRPr lang="zh-TW" altLang="en-US" sz="6000" b="1" cap="none" spc="5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ea"/>
              <a:ea typeface="+mj-ea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10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r>
              <a:rPr lang="en-US" altLang="zh-TW" sz="2800" dirty="0" smtClean="0"/>
              <a:t>2. </a:t>
            </a:r>
            <a:r>
              <a:rPr lang="zh-TW" altLang="zh-TW" sz="2800" dirty="0" smtClean="0"/>
              <a:t>投資組合商品</a:t>
            </a:r>
            <a:r>
              <a:rPr lang="zh-TW" altLang="en-US" sz="2800" dirty="0" smtClean="0"/>
              <a:t>：</a:t>
            </a:r>
            <a:endParaRPr lang="en-US" altLang="zh-TW" sz="2800" dirty="0" smtClean="0"/>
          </a:p>
          <a:p>
            <a:pPr lvl="0">
              <a:buNone/>
            </a:pPr>
            <a:r>
              <a:rPr lang="zh-TW" altLang="zh-TW" sz="2800" dirty="0" smtClean="0"/>
              <a:t>投資組合商品變異數計算公式</a:t>
            </a:r>
            <a:r>
              <a:rPr lang="en-US" altLang="zh-TW" sz="2800" dirty="0" smtClean="0"/>
              <a:t>(Variance)</a:t>
            </a:r>
          </a:p>
          <a:p>
            <a:pPr lvl="0">
              <a:buNone/>
            </a:pPr>
            <a:r>
              <a:rPr lang="en-US" altLang="zh-TW" sz="2800" dirty="0" smtClean="0"/>
              <a:t> </a:t>
            </a:r>
            <a:endParaRPr lang="zh-TW" altLang="zh-TW" sz="2800" dirty="0" smtClean="0"/>
          </a:p>
          <a:p>
            <a:pPr lvl="0">
              <a:buNone/>
            </a:pPr>
            <a:r>
              <a:rPr lang="zh-TW" altLang="zh-TW" sz="2800" dirty="0" smtClean="0"/>
              <a:t>投資組合商品標準差計算公式</a:t>
            </a:r>
            <a:r>
              <a:rPr lang="en-US" altLang="zh-TW" sz="2800" dirty="0" smtClean="0"/>
              <a:t>(Standard deviation)</a:t>
            </a:r>
          </a:p>
          <a:p>
            <a:pPr lvl="0">
              <a:buNone/>
            </a:pPr>
            <a:r>
              <a:rPr lang="en-US" altLang="zh-TW" sz="2800" dirty="0" smtClean="0"/>
              <a:t> </a:t>
            </a:r>
          </a:p>
          <a:p>
            <a:pPr lvl="0">
              <a:buNone/>
            </a:pPr>
            <a:r>
              <a:rPr lang="zh-TW" altLang="zh-TW" sz="2800" dirty="0" smtClean="0"/>
              <a:t>投資組合商品變異係數計算公式</a:t>
            </a:r>
            <a:r>
              <a:rPr lang="en-US" altLang="zh-TW" sz="2800" dirty="0" smtClean="0"/>
              <a:t>(Variance coefficient)(CV):</a:t>
            </a:r>
            <a:r>
              <a:rPr lang="zh-TW" altLang="zh-TW" sz="2800" dirty="0" smtClean="0"/>
              <a:t>以變異數或標準差所衡量的風險屬於絕對性的風險，而變異係數是衡量相對風險，計算如下：</a:t>
            </a:r>
            <a:endParaRPr lang="en-US" altLang="zh-TW" sz="2800" dirty="0" smtClean="0"/>
          </a:p>
          <a:p>
            <a:pPr lvl="0">
              <a:buNone/>
            </a:pPr>
            <a:r>
              <a:rPr lang="en-US" altLang="zh-TW" sz="2800" dirty="0" smtClean="0"/>
              <a:t>   </a:t>
            </a:r>
            <a:r>
              <a:rPr lang="zh-TW" altLang="zh-TW" sz="2800" dirty="0" smtClean="0"/>
              <a:t>變異係數</a:t>
            </a:r>
            <a:r>
              <a:rPr lang="en-US" altLang="zh-TW" sz="2800" dirty="0" smtClean="0"/>
              <a:t>(C.V.)=</a:t>
            </a:r>
            <a:endParaRPr lang="zh-TW" altLang="zh-TW" sz="2400" dirty="0" smtClean="0"/>
          </a:p>
          <a:p>
            <a:pPr marL="274320" lvl="3" indent="-274320">
              <a:spcBef>
                <a:spcPts val="600"/>
              </a:spcBef>
              <a:buClr>
                <a:schemeClr val="accent1"/>
              </a:buClr>
              <a:buSzPct val="76000"/>
              <a:buNone/>
            </a:pPr>
            <a:endParaRPr lang="zh-TW" altLang="zh-TW" sz="1600" dirty="0" smtClean="0"/>
          </a:p>
          <a:p>
            <a:endParaRPr lang="zh-TW" altLang="en-US" dirty="0"/>
          </a:p>
        </p:txBody>
      </p:sp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1969" name="Object 1"/>
          <p:cNvGraphicFramePr>
            <a:graphicFrameLocks noChangeAspect="1"/>
          </p:cNvGraphicFramePr>
          <p:nvPr/>
        </p:nvGraphicFramePr>
        <p:xfrm>
          <a:off x="2143108" y="2214554"/>
          <a:ext cx="2643206" cy="500066"/>
        </p:xfrm>
        <a:graphic>
          <a:graphicData uri="http://schemas.openxmlformats.org/presentationml/2006/ole">
            <p:oleObj spid="_x0000_s211969" name="方程式" r:id="rId3" imgW="1409088" imgH="266584" progId="Equation.3">
              <p:embed/>
            </p:oleObj>
          </a:graphicData>
        </a:graphic>
      </p:graphicFrame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1971" name="Object 3"/>
          <p:cNvGraphicFramePr>
            <a:graphicFrameLocks noChangeAspect="1"/>
          </p:cNvGraphicFramePr>
          <p:nvPr/>
        </p:nvGraphicFramePr>
        <p:xfrm>
          <a:off x="3000364" y="3214686"/>
          <a:ext cx="1357322" cy="594990"/>
        </p:xfrm>
        <a:graphic>
          <a:graphicData uri="http://schemas.openxmlformats.org/presentationml/2006/ole">
            <p:oleObj spid="_x0000_s211971" name="方程式" r:id="rId4" imgW="698197" imgH="304668" progId="Equation.3">
              <p:embed/>
            </p:oleObj>
          </a:graphicData>
        </a:graphic>
      </p:graphicFrame>
      <p:sp>
        <p:nvSpPr>
          <p:cNvPr id="21197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/>
        </p:nvGraphicFramePr>
        <p:xfrm>
          <a:off x="3286116" y="5214950"/>
          <a:ext cx="1000132" cy="1042691"/>
        </p:xfrm>
        <a:graphic>
          <a:graphicData uri="http://schemas.openxmlformats.org/presentationml/2006/ole">
            <p:oleObj spid="_x0000_s211973" name="方程式" r:id="rId5" imgW="444307" imgH="469696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11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b="1" dirty="0" smtClean="0"/>
              <a:t>7.3</a:t>
            </a:r>
            <a:r>
              <a:rPr lang="zh-TW" altLang="zh-TW" b="1" dirty="0" smtClean="0"/>
              <a:t>投資組合預期報酬率與風險</a:t>
            </a:r>
            <a:endParaRPr lang="zh-TW" altLang="zh-TW" dirty="0" smtClean="0"/>
          </a:p>
          <a:p>
            <a:pPr>
              <a:buNone/>
            </a:pPr>
            <a:r>
              <a:rPr lang="en-US" altLang="zh-TW" b="1" dirty="0" smtClean="0"/>
              <a:t>   </a:t>
            </a:r>
            <a:r>
              <a:rPr lang="zh-TW" altLang="zh-TW" dirty="0" smtClean="0"/>
              <a:t>當投資人將其資金投資分散於兩種以上之投資標的時，及形成投資組合。</a:t>
            </a:r>
          </a:p>
          <a:p>
            <a:pPr>
              <a:buNone/>
            </a:pPr>
            <a:r>
              <a:rPr lang="en-US" altLang="zh-TW" dirty="0" smtClean="0"/>
              <a:t>Example 1:</a:t>
            </a:r>
            <a:endParaRPr lang="zh-TW" altLang="zh-TW" dirty="0" smtClean="0"/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假若投資組合有</a:t>
            </a:r>
            <a:r>
              <a:rPr lang="en-US" altLang="zh-TW" dirty="0" smtClean="0"/>
              <a:t>A</a:t>
            </a:r>
            <a:r>
              <a:rPr lang="zh-TW" altLang="zh-TW" dirty="0" smtClean="0"/>
              <a:t>與</a:t>
            </a:r>
            <a:r>
              <a:rPr lang="en-US" altLang="zh-TW" dirty="0" smtClean="0"/>
              <a:t>B</a:t>
            </a:r>
            <a:r>
              <a:rPr lang="zh-TW" altLang="zh-TW" dirty="0" smtClean="0"/>
              <a:t>兩種投資商品，其預期報酬率分別為</a:t>
            </a:r>
            <a:r>
              <a:rPr lang="en-US" altLang="zh-TW" dirty="0" smtClean="0"/>
              <a:t>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 </a:t>
            </a:r>
            <a:r>
              <a:rPr lang="zh-TW" altLang="zh-TW" dirty="0" smtClean="0"/>
              <a:t>，權數分別為</a:t>
            </a:r>
            <a:r>
              <a:rPr lang="en-US" altLang="zh-TW" dirty="0" smtClean="0"/>
              <a:t> </a:t>
            </a:r>
            <a:r>
              <a:rPr lang="zh-TW" altLang="zh-TW" dirty="0" smtClean="0"/>
              <a:t>與</a:t>
            </a:r>
            <a:r>
              <a:rPr lang="en-US" altLang="zh-TW" dirty="0" smtClean="0"/>
              <a:t> </a:t>
            </a:r>
            <a:r>
              <a:rPr lang="zh-TW" altLang="zh-TW" dirty="0" smtClean="0"/>
              <a:t>，則投資組合之預期報酬率和變異數分別為</a:t>
            </a:r>
          </a:p>
          <a:p>
            <a:pPr lvl="0">
              <a:buNone/>
            </a:pPr>
            <a:r>
              <a:rPr lang="en-US" altLang="zh-TW" dirty="0" smtClean="0"/>
              <a:t>   1.</a:t>
            </a:r>
            <a:r>
              <a:rPr lang="zh-TW" altLang="zh-TW" dirty="0" smtClean="0"/>
              <a:t>投資組合預期報酬率</a:t>
            </a:r>
            <a:endParaRPr lang="en-US" altLang="zh-TW" dirty="0" smtClean="0"/>
          </a:p>
          <a:p>
            <a:pPr lvl="0">
              <a:buNone/>
            </a:pPr>
            <a:endParaRPr lang="en-US" altLang="zh-TW" dirty="0" smtClean="0"/>
          </a:p>
          <a:p>
            <a:pPr lvl="0"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0945" name="Object 1"/>
          <p:cNvGraphicFramePr>
            <a:graphicFrameLocks noChangeAspect="1"/>
          </p:cNvGraphicFramePr>
          <p:nvPr/>
        </p:nvGraphicFramePr>
        <p:xfrm>
          <a:off x="1142975" y="4929198"/>
          <a:ext cx="4071967" cy="454461"/>
        </p:xfrm>
        <a:graphic>
          <a:graphicData uri="http://schemas.openxmlformats.org/presentationml/2006/ole">
            <p:oleObj spid="_x0000_s210945" name="方程式" r:id="rId3" imgW="2133600" imgH="241300" progId="Equation.3">
              <p:embed/>
            </p:oleObj>
          </a:graphicData>
        </a:graphic>
      </p:graphicFrame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0947" name="Object 3"/>
          <p:cNvGraphicFramePr>
            <a:graphicFrameLocks noChangeAspect="1"/>
          </p:cNvGraphicFramePr>
          <p:nvPr/>
        </p:nvGraphicFramePr>
        <p:xfrm>
          <a:off x="5572132" y="4929198"/>
          <a:ext cx="1285884" cy="356329"/>
        </p:xfrm>
        <a:graphic>
          <a:graphicData uri="http://schemas.openxmlformats.org/presentationml/2006/ole">
            <p:oleObj spid="_x0000_s210947" name="方程式" r:id="rId4" imgW="787058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12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投資組合變異數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r>
              <a:rPr lang="zh-TW" altLang="zh-TW" dirty="0" smtClean="0"/>
              <a:t>其中，為兩種投資商品之共變異數</a:t>
            </a:r>
          </a:p>
          <a:p>
            <a:r>
              <a:rPr lang="en-US" altLang="zh-TW" dirty="0" smtClean="0"/>
              <a:t>           </a:t>
            </a:r>
            <a:r>
              <a:rPr lang="zh-TW" altLang="zh-TW" dirty="0" smtClean="0"/>
              <a:t>為兩種投資商品之相關係數，其值介於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pPr>
              <a:buNone/>
            </a:pPr>
            <a:endParaRPr lang="zh-TW" altLang="en-US" dirty="0"/>
          </a:p>
        </p:txBody>
      </p:sp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2993" name="Object 1"/>
          <p:cNvGraphicFramePr>
            <a:graphicFrameLocks noChangeAspect="1"/>
          </p:cNvGraphicFramePr>
          <p:nvPr/>
        </p:nvGraphicFramePr>
        <p:xfrm>
          <a:off x="1571604" y="1714488"/>
          <a:ext cx="6967266" cy="1643074"/>
        </p:xfrm>
        <a:graphic>
          <a:graphicData uri="http://schemas.openxmlformats.org/presentationml/2006/ole">
            <p:oleObj spid="_x0000_s212993" name="方程式" r:id="rId3" imgW="4203700" imgH="990600" progId="Equation.3">
              <p:embed/>
            </p:oleObj>
          </a:graphicData>
        </a:graphic>
      </p:graphicFrame>
      <p:sp>
        <p:nvSpPr>
          <p:cNvPr id="2129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2995" name="Object 3"/>
          <p:cNvGraphicFramePr>
            <a:graphicFrameLocks noChangeAspect="1"/>
          </p:cNvGraphicFramePr>
          <p:nvPr/>
        </p:nvGraphicFramePr>
        <p:xfrm>
          <a:off x="1285852" y="4071942"/>
          <a:ext cx="500066" cy="410769"/>
        </p:xfrm>
        <a:graphic>
          <a:graphicData uri="http://schemas.openxmlformats.org/presentationml/2006/ole">
            <p:oleObj spid="_x0000_s212995" name="方程式" r:id="rId4" imgW="266353" imgH="215619" progId="Equation.3">
              <p:embed/>
            </p:oleObj>
          </a:graphicData>
        </a:graphic>
      </p:graphicFrame>
      <p:sp>
        <p:nvSpPr>
          <p:cNvPr id="2129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7500958" y="4143380"/>
          <a:ext cx="1320050" cy="357190"/>
        </p:xfrm>
        <a:graphic>
          <a:graphicData uri="http://schemas.openxmlformats.org/presentationml/2006/ole">
            <p:oleObj spid="_x0000_s212997" name="方程式" r:id="rId5" imgW="812447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13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zh-TW" altLang="zh-TW" dirty="0" smtClean="0"/>
              <a:t>【討論】多角化的意涵＞＞相關係數</a:t>
            </a:r>
          </a:p>
          <a:p>
            <a:pPr lvl="0"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若</a:t>
            </a:r>
            <a:r>
              <a:rPr lang="en-US" altLang="zh-TW" dirty="0" smtClean="0"/>
              <a:t>A</a:t>
            </a:r>
            <a:r>
              <a:rPr lang="zh-TW" altLang="zh-TW" dirty="0" smtClean="0"/>
              <a:t>與</a:t>
            </a:r>
            <a:r>
              <a:rPr lang="en-US" altLang="zh-TW" dirty="0" smtClean="0"/>
              <a:t>B</a:t>
            </a:r>
            <a:r>
              <a:rPr lang="zh-TW" altLang="zh-TW" dirty="0" smtClean="0"/>
              <a:t>兩種投資商品之報酬率為完全負相關</a:t>
            </a:r>
            <a:r>
              <a:rPr lang="en-US" altLang="zh-TW" dirty="0" smtClean="0"/>
              <a:t>(            )</a:t>
            </a:r>
            <a:endParaRPr lang="zh-TW" altLang="zh-TW" dirty="0" smtClean="0"/>
          </a:p>
          <a:p>
            <a:pPr lvl="0">
              <a:buNone/>
            </a:pPr>
            <a:r>
              <a:rPr lang="en-US" altLang="zh-TW" dirty="0" smtClean="0"/>
              <a:t>   1.</a:t>
            </a:r>
            <a:r>
              <a:rPr lang="zh-TW" altLang="zh-TW" dirty="0" smtClean="0"/>
              <a:t>投資組合預期報酬率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4017" name="Object 1"/>
          <p:cNvGraphicFramePr>
            <a:graphicFrameLocks noChangeAspect="1"/>
          </p:cNvGraphicFramePr>
          <p:nvPr/>
        </p:nvGraphicFramePr>
        <p:xfrm>
          <a:off x="785785" y="2714620"/>
          <a:ext cx="3840507" cy="428628"/>
        </p:xfrm>
        <a:graphic>
          <a:graphicData uri="http://schemas.openxmlformats.org/presentationml/2006/ole">
            <p:oleObj spid="_x0000_s214017" name="方程式" r:id="rId3" imgW="2133600" imgH="241300" progId="Equation.3">
              <p:embed/>
            </p:oleObj>
          </a:graphicData>
        </a:graphic>
      </p:graphicFrame>
      <p:sp>
        <p:nvSpPr>
          <p:cNvPr id="2140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4019" name="Object 3"/>
          <p:cNvGraphicFramePr>
            <a:graphicFrameLocks noChangeAspect="1"/>
          </p:cNvGraphicFramePr>
          <p:nvPr/>
        </p:nvGraphicFramePr>
        <p:xfrm>
          <a:off x="5072066" y="2714620"/>
          <a:ext cx="1357322" cy="376125"/>
        </p:xfrm>
        <a:graphic>
          <a:graphicData uri="http://schemas.openxmlformats.org/presentationml/2006/ole">
            <p:oleObj spid="_x0000_s214019" name="方程式" r:id="rId4" imgW="787058" imgH="215806" progId="Equation.3">
              <p:embed/>
            </p:oleObj>
          </a:graphicData>
        </a:graphic>
      </p:graphicFrame>
      <p:sp>
        <p:nvSpPr>
          <p:cNvPr id="2140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40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4023" name="Object 7"/>
          <p:cNvGraphicFramePr>
            <a:graphicFrameLocks noChangeAspect="1"/>
          </p:cNvGraphicFramePr>
          <p:nvPr/>
        </p:nvGraphicFramePr>
        <p:xfrm>
          <a:off x="7286644" y="1785926"/>
          <a:ext cx="1071570" cy="391208"/>
        </p:xfrm>
        <a:graphic>
          <a:graphicData uri="http://schemas.openxmlformats.org/presentationml/2006/ole">
            <p:oleObj spid="_x0000_s214023" name="方程式" r:id="rId5" imgW="596641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 2.</a:t>
            </a:r>
            <a:r>
              <a:rPr lang="zh-TW" altLang="zh-TW" dirty="0" smtClean="0"/>
              <a:t>投資組合變異數</a:t>
            </a:r>
            <a:endParaRPr lang="zh-TW" altLang="en-US" dirty="0"/>
          </a:p>
        </p:txBody>
      </p:sp>
      <p:graphicFrame>
        <p:nvGraphicFramePr>
          <p:cNvPr id="215042" name="Object 2"/>
          <p:cNvGraphicFramePr>
            <a:graphicFrameLocks noChangeAspect="1"/>
          </p:cNvGraphicFramePr>
          <p:nvPr/>
        </p:nvGraphicFramePr>
        <p:xfrm>
          <a:off x="1571604" y="1785926"/>
          <a:ext cx="6287945" cy="4786346"/>
        </p:xfrm>
        <a:graphic>
          <a:graphicData uri="http://schemas.openxmlformats.org/presentationml/2006/ole">
            <p:oleObj spid="_x0000_s215042" name="方程式" r:id="rId3" imgW="5105400" imgH="38862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15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en-US" altLang="zh-TW" dirty="0" smtClean="0"/>
              <a:t>3.</a:t>
            </a:r>
            <a:r>
              <a:rPr lang="zh-TW" altLang="zh-TW" dirty="0" smtClean="0"/>
              <a:t>無風險投資組合</a:t>
            </a:r>
            <a:r>
              <a:rPr lang="en-US" altLang="zh-TW" dirty="0" smtClean="0"/>
              <a:t>(         )</a:t>
            </a:r>
            <a:endParaRPr lang="zh-TW" altLang="zh-TW" dirty="0" smtClean="0"/>
          </a:p>
          <a:p>
            <a:pPr>
              <a:buNone/>
            </a:pPr>
            <a:r>
              <a:rPr lang="zh-TW" altLang="zh-TW" dirty="0" smtClean="0"/>
              <a:t>當投資人適當的分配資金在此兩種投資商品上，即可形成無風險投資組合</a:t>
            </a:r>
          </a:p>
          <a:p>
            <a:pPr>
              <a:buNone/>
            </a:pPr>
            <a:r>
              <a:rPr lang="en-US" altLang="zh-TW" dirty="0" smtClean="0"/>
              <a:t>                               </a:t>
            </a:r>
            <a:r>
              <a:rPr lang="zh-TW" altLang="zh-TW" dirty="0" smtClean="0"/>
              <a:t>； </a:t>
            </a:r>
            <a:endParaRPr lang="zh-TW" altLang="en-US" dirty="0"/>
          </a:p>
        </p:txBody>
      </p:sp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6065" name="Object 1"/>
          <p:cNvGraphicFramePr>
            <a:graphicFrameLocks noChangeAspect="1"/>
          </p:cNvGraphicFramePr>
          <p:nvPr/>
        </p:nvGraphicFramePr>
        <p:xfrm>
          <a:off x="3286116" y="1285860"/>
          <a:ext cx="714348" cy="372056"/>
        </p:xfrm>
        <a:graphic>
          <a:graphicData uri="http://schemas.openxmlformats.org/presentationml/2006/ole">
            <p:oleObj spid="_x0000_s216065" name="方程式" r:id="rId3" imgW="457200" imgH="241300" progId="Equation.3">
              <p:embed/>
            </p:oleObj>
          </a:graphicData>
        </a:graphic>
      </p:graphicFrame>
      <p:sp>
        <p:nvSpPr>
          <p:cNvPr id="2160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6067" name="Object 3"/>
          <p:cNvGraphicFramePr>
            <a:graphicFrameLocks noChangeAspect="1"/>
          </p:cNvGraphicFramePr>
          <p:nvPr/>
        </p:nvGraphicFramePr>
        <p:xfrm>
          <a:off x="1500166" y="2500306"/>
          <a:ext cx="1571604" cy="738654"/>
        </p:xfrm>
        <a:graphic>
          <a:graphicData uri="http://schemas.openxmlformats.org/presentationml/2006/ole">
            <p:oleObj spid="_x0000_s216067" name="方程式" r:id="rId4" imgW="952087" imgH="444307" progId="Equation.3">
              <p:embed/>
            </p:oleObj>
          </a:graphicData>
        </a:graphic>
      </p:graphicFrame>
      <p:sp>
        <p:nvSpPr>
          <p:cNvPr id="2160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6069" name="Object 5"/>
          <p:cNvGraphicFramePr>
            <a:graphicFrameLocks noChangeAspect="1"/>
          </p:cNvGraphicFramePr>
          <p:nvPr/>
        </p:nvGraphicFramePr>
        <p:xfrm>
          <a:off x="4143372" y="2500306"/>
          <a:ext cx="1519906" cy="714356"/>
        </p:xfrm>
        <a:graphic>
          <a:graphicData uri="http://schemas.openxmlformats.org/presentationml/2006/ole">
            <p:oleObj spid="_x0000_s216069" name="方程式" r:id="rId5" imgW="952087" imgH="444307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r>
              <a:rPr lang="zh-TW" altLang="zh-TW" dirty="0" smtClean="0"/>
              <a:t>若</a:t>
            </a:r>
            <a:r>
              <a:rPr lang="en-US" altLang="zh-TW" dirty="0" smtClean="0"/>
              <a:t>A</a:t>
            </a:r>
            <a:r>
              <a:rPr lang="zh-TW" altLang="zh-TW" dirty="0" smtClean="0"/>
              <a:t>與</a:t>
            </a:r>
            <a:r>
              <a:rPr lang="en-US" altLang="zh-TW" dirty="0" smtClean="0"/>
              <a:t>B</a:t>
            </a:r>
            <a:r>
              <a:rPr lang="zh-TW" altLang="zh-TW" dirty="0" smtClean="0"/>
              <a:t>兩種投資商品之報酬率的相關係數介於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pPr lvl="0">
              <a:buNone/>
            </a:pPr>
            <a:r>
              <a:rPr lang="en-US" altLang="zh-TW" dirty="0" smtClean="0"/>
              <a:t>2.</a:t>
            </a:r>
            <a:r>
              <a:rPr lang="zh-TW" altLang="zh-TW" dirty="0" smtClean="0"/>
              <a:t>投資組合變異數</a:t>
            </a:r>
            <a:endParaRPr lang="en-US" altLang="zh-TW" dirty="0" smtClean="0"/>
          </a:p>
          <a:p>
            <a:pPr lvl="0">
              <a:buNone/>
            </a:pPr>
            <a:endParaRPr lang="en-US" altLang="zh-TW" dirty="0" smtClean="0"/>
          </a:p>
          <a:p>
            <a:pPr lvl="0"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3.</a:t>
            </a:r>
            <a:r>
              <a:rPr lang="zh-TW" altLang="zh-TW" dirty="0" smtClean="0"/>
              <a:t>最小變異投資組合</a:t>
            </a:r>
            <a:r>
              <a:rPr lang="en-US" altLang="zh-TW" dirty="0" smtClean="0"/>
              <a:t>(Minimum Variance Portfolio)</a:t>
            </a:r>
            <a:endParaRPr lang="zh-TW" altLang="zh-TW" dirty="0" smtClean="0"/>
          </a:p>
          <a:p>
            <a:pPr lvl="0"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7089" name="Object 1"/>
          <p:cNvGraphicFramePr>
            <a:graphicFrameLocks noChangeAspect="1"/>
          </p:cNvGraphicFramePr>
          <p:nvPr/>
        </p:nvGraphicFramePr>
        <p:xfrm>
          <a:off x="7286644" y="1280536"/>
          <a:ext cx="1357322" cy="367275"/>
        </p:xfrm>
        <a:graphic>
          <a:graphicData uri="http://schemas.openxmlformats.org/presentationml/2006/ole">
            <p:oleObj spid="_x0000_s217089" name="方程式" r:id="rId3" imgW="812447" imgH="215806" progId="Equation.3">
              <p:embed/>
            </p:oleObj>
          </a:graphicData>
        </a:graphic>
      </p:graphicFrame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170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7093" name="Object 5"/>
          <p:cNvGraphicFramePr>
            <a:graphicFrameLocks noChangeAspect="1"/>
          </p:cNvGraphicFramePr>
          <p:nvPr/>
        </p:nvGraphicFramePr>
        <p:xfrm>
          <a:off x="1643042" y="2214554"/>
          <a:ext cx="5583015" cy="1000132"/>
        </p:xfrm>
        <a:graphic>
          <a:graphicData uri="http://schemas.openxmlformats.org/presentationml/2006/ole">
            <p:oleObj spid="_x0000_s217093" name="方程式" r:id="rId4" imgW="4203700" imgH="749300" progId="Equation.3">
              <p:embed/>
            </p:oleObj>
          </a:graphicData>
        </a:graphic>
      </p:graphicFrame>
      <p:sp>
        <p:nvSpPr>
          <p:cNvPr id="21709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7095" name="Object 7"/>
          <p:cNvGraphicFramePr>
            <a:graphicFrameLocks noChangeAspect="1"/>
          </p:cNvGraphicFramePr>
          <p:nvPr/>
        </p:nvGraphicFramePr>
        <p:xfrm>
          <a:off x="2071670" y="3571876"/>
          <a:ext cx="5888628" cy="1428760"/>
        </p:xfrm>
        <a:graphic>
          <a:graphicData uri="http://schemas.openxmlformats.org/presentationml/2006/ole">
            <p:oleObj spid="_x0000_s217095" name="方程式" r:id="rId5" imgW="4203700" imgH="1016000" progId="Equation.3">
              <p:embed/>
            </p:oleObj>
          </a:graphicData>
        </a:graphic>
      </p:graphicFrame>
      <p:sp>
        <p:nvSpPr>
          <p:cNvPr id="2170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7097" name="Object 9"/>
          <p:cNvGraphicFramePr>
            <a:graphicFrameLocks noChangeAspect="1"/>
          </p:cNvGraphicFramePr>
          <p:nvPr/>
        </p:nvGraphicFramePr>
        <p:xfrm>
          <a:off x="2143108" y="5000636"/>
          <a:ext cx="5705477" cy="1643074"/>
        </p:xfrm>
        <a:graphic>
          <a:graphicData uri="http://schemas.openxmlformats.org/presentationml/2006/ole">
            <p:oleObj spid="_x0000_s217097" name="方程式" r:id="rId6" imgW="4203700" imgH="12065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zh-TW" sz="2400" dirty="0" smtClean="0"/>
              <a:t>【討論】多角化投資的意涵＞＞分散風險理論</a:t>
            </a:r>
          </a:p>
          <a:p>
            <a:pPr>
              <a:buNone/>
            </a:pPr>
            <a:r>
              <a:rPr lang="en-US" altLang="zh-TW" sz="2200" dirty="0" smtClean="0"/>
              <a:t>   </a:t>
            </a:r>
            <a:r>
              <a:rPr lang="zh-TW" altLang="zh-TW" sz="2200" dirty="0" smtClean="0"/>
              <a:t>多角化投資</a:t>
            </a:r>
            <a:r>
              <a:rPr lang="en-US" altLang="zh-TW" sz="2200" dirty="0" smtClean="0"/>
              <a:t>(Diversification)</a:t>
            </a:r>
            <a:r>
              <a:rPr lang="zh-TW" altLang="zh-TW" sz="2200" dirty="0" smtClean="0"/>
              <a:t>指持有多種不同投資商品來分散風險的投資行為。可藉由多角化投資而分散掉的個別分險</a:t>
            </a:r>
            <a:r>
              <a:rPr lang="en-US" altLang="zh-TW" sz="2200" dirty="0" smtClean="0"/>
              <a:t>(firm specific risk)</a:t>
            </a:r>
            <a:r>
              <a:rPr lang="zh-TW" altLang="zh-TW" sz="2200" dirty="0" smtClean="0"/>
              <a:t>，或稱為可風散風險</a:t>
            </a:r>
            <a:r>
              <a:rPr lang="en-US" altLang="zh-TW" sz="2200" dirty="0" smtClean="0"/>
              <a:t>(Diversifiable Risk)</a:t>
            </a:r>
            <a:r>
              <a:rPr lang="zh-TW" altLang="zh-TW" sz="2200" dirty="0" smtClean="0"/>
              <a:t>與非系統性風險</a:t>
            </a:r>
            <a:r>
              <a:rPr lang="en-US" altLang="zh-TW" sz="2200" dirty="0" smtClean="0"/>
              <a:t>(Unsystematic Risk)</a:t>
            </a:r>
            <a:r>
              <a:rPr lang="zh-TW" altLang="zh-TW" sz="2200" dirty="0" smtClean="0"/>
              <a:t>；而無法利用多角化投資而分散掉的分險，稱為不可風散風險</a:t>
            </a:r>
            <a:r>
              <a:rPr lang="en-US" altLang="zh-TW" sz="2200" dirty="0" smtClean="0"/>
              <a:t>(</a:t>
            </a:r>
            <a:r>
              <a:rPr lang="en-US" altLang="zh-TW" sz="2200" dirty="0" err="1" smtClean="0"/>
              <a:t>Undiversifiable</a:t>
            </a:r>
            <a:r>
              <a:rPr lang="en-US" altLang="zh-TW" sz="2200" dirty="0" smtClean="0"/>
              <a:t> Risk)</a:t>
            </a:r>
            <a:r>
              <a:rPr lang="zh-TW" altLang="zh-TW" sz="2200" dirty="0" smtClean="0"/>
              <a:t>與系統性風險</a:t>
            </a:r>
            <a:r>
              <a:rPr lang="en-US" altLang="zh-TW" sz="2200" dirty="0" smtClean="0"/>
              <a:t>(Systematic Risk)</a:t>
            </a:r>
          </a:p>
          <a:p>
            <a:pPr>
              <a:buNone/>
            </a:pPr>
            <a:endParaRPr lang="zh-TW" altLang="zh-TW" sz="2000" dirty="0" smtClean="0"/>
          </a:p>
          <a:p>
            <a:r>
              <a:rPr lang="zh-TW" altLang="zh-TW" b="1" dirty="0" smtClean="0"/>
              <a:t>【證明】</a:t>
            </a:r>
            <a:endParaRPr lang="zh-TW" altLang="zh-TW" dirty="0" smtClean="0"/>
          </a:p>
          <a:p>
            <a:pPr lvl="0">
              <a:buNone/>
            </a:pPr>
            <a:r>
              <a:rPr lang="en-US" altLang="zh-TW" dirty="0" smtClean="0"/>
              <a:t>1.</a:t>
            </a:r>
            <a:r>
              <a:rPr lang="zh-TW" altLang="zh-TW" dirty="0" smtClean="0"/>
              <a:t>假設投資組合內包含</a:t>
            </a:r>
            <a:r>
              <a:rPr lang="en-US" altLang="zh-TW" dirty="0" smtClean="0"/>
              <a:t>N</a:t>
            </a:r>
            <a:r>
              <a:rPr lang="zh-TW" altLang="zh-TW" dirty="0" smtClean="0"/>
              <a:t>種投資商品，同時每種投資商品的權重完全相同，</a:t>
            </a:r>
            <a:r>
              <a:rPr lang="en-US" altLang="zh-TW" b="1" dirty="0" smtClean="0"/>
              <a:t> </a:t>
            </a:r>
            <a:endParaRPr lang="zh-TW" altLang="zh-TW" dirty="0" smtClean="0"/>
          </a:p>
          <a:p>
            <a:pPr lvl="0">
              <a:buNone/>
            </a:pPr>
            <a:r>
              <a:rPr lang="en-US" altLang="zh-TW" dirty="0" smtClean="0"/>
              <a:t>2. </a:t>
            </a:r>
            <a:r>
              <a:rPr lang="zh-TW" altLang="zh-TW" dirty="0" smtClean="0"/>
              <a:t>投資組合內，每種投資商品的變異數</a:t>
            </a:r>
            <a:r>
              <a:rPr lang="en-US" altLang="zh-TW" dirty="0" smtClean="0"/>
              <a:t>     </a:t>
            </a:r>
            <a:r>
              <a:rPr lang="zh-TW" altLang="zh-TW" dirty="0" smtClean="0"/>
              <a:t>皆等於</a:t>
            </a:r>
            <a:r>
              <a:rPr lang="en-US" altLang="zh-TW" dirty="0" smtClean="0"/>
              <a:t> </a:t>
            </a:r>
            <a:endParaRPr lang="zh-TW" altLang="zh-TW" dirty="0" smtClean="0"/>
          </a:p>
          <a:p>
            <a:pPr lvl="0">
              <a:buNone/>
            </a:pPr>
            <a:r>
              <a:rPr lang="en-US" altLang="zh-TW" dirty="0" smtClean="0"/>
              <a:t>3. </a:t>
            </a:r>
            <a:r>
              <a:rPr lang="zh-TW" altLang="zh-TW" dirty="0" smtClean="0"/>
              <a:t>投資組合的平均共變異數為</a:t>
            </a:r>
          </a:p>
          <a:p>
            <a:endParaRPr lang="zh-TW" altLang="en-US" dirty="0"/>
          </a:p>
        </p:txBody>
      </p:sp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8113" name="Object 1"/>
          <p:cNvGraphicFramePr>
            <a:graphicFrameLocks noChangeAspect="1"/>
          </p:cNvGraphicFramePr>
          <p:nvPr/>
        </p:nvGraphicFramePr>
        <p:xfrm>
          <a:off x="3786182" y="4643446"/>
          <a:ext cx="785818" cy="512490"/>
        </p:xfrm>
        <a:graphic>
          <a:graphicData uri="http://schemas.openxmlformats.org/presentationml/2006/ole">
            <p:oleObj spid="_x0000_s218113" name="方程式" r:id="rId3" imgW="660113" imgH="431613" progId="Equation.3">
              <p:embed/>
            </p:oleObj>
          </a:graphicData>
        </a:graphic>
      </p:graphicFrame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6215074" y="5143512"/>
          <a:ext cx="357190" cy="388250"/>
        </p:xfrm>
        <a:graphic>
          <a:graphicData uri="http://schemas.openxmlformats.org/presentationml/2006/ole">
            <p:oleObj spid="_x0000_s218115" name="方程式" r:id="rId4" imgW="215713" imgH="241091" progId="Equation.3">
              <p:embed/>
            </p:oleObj>
          </a:graphicData>
        </a:graphic>
      </p:graphicFrame>
      <p:sp>
        <p:nvSpPr>
          <p:cNvPr id="2181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8117" name="Object 5"/>
          <p:cNvGraphicFramePr>
            <a:graphicFrameLocks noChangeAspect="1"/>
          </p:cNvGraphicFramePr>
          <p:nvPr/>
        </p:nvGraphicFramePr>
        <p:xfrm>
          <a:off x="7572396" y="5143512"/>
          <a:ext cx="428628" cy="391356"/>
        </p:xfrm>
        <a:graphic>
          <a:graphicData uri="http://schemas.openxmlformats.org/presentationml/2006/ole">
            <p:oleObj spid="_x0000_s218117" name="方程式" r:id="rId5" imgW="215713" imgH="203024" progId="Equation.3">
              <p:embed/>
            </p:oleObj>
          </a:graphicData>
        </a:graphic>
      </p:graphicFrame>
      <p:sp>
        <p:nvSpPr>
          <p:cNvPr id="21812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8119" name="Object 7"/>
          <p:cNvGraphicFramePr>
            <a:graphicFrameLocks noChangeAspect="1"/>
          </p:cNvGraphicFramePr>
          <p:nvPr/>
        </p:nvGraphicFramePr>
        <p:xfrm>
          <a:off x="4929190" y="5572139"/>
          <a:ext cx="1357322" cy="1075107"/>
        </p:xfrm>
        <a:graphic>
          <a:graphicData uri="http://schemas.openxmlformats.org/presentationml/2006/ole">
            <p:oleObj spid="_x0000_s218119" name="方程式" r:id="rId6" imgW="965200" imgH="7620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pPr>
              <a:buNone/>
            </a:pPr>
            <a:r>
              <a:rPr lang="zh-TW" altLang="zh-TW" dirty="0" smtClean="0"/>
              <a:t>其中：</a:t>
            </a:r>
            <a:r>
              <a:rPr lang="en-US" altLang="zh-TW" dirty="0" smtClean="0"/>
              <a:t>         </a:t>
            </a:r>
            <a:r>
              <a:rPr lang="zh-TW" altLang="zh-TW" dirty="0" smtClean="0"/>
              <a:t>為投資組合之非系統性風險</a:t>
            </a:r>
          </a:p>
          <a:p>
            <a:pPr>
              <a:buNone/>
            </a:pPr>
            <a:r>
              <a:rPr lang="en-US" altLang="zh-TW" dirty="0" smtClean="0"/>
              <a:t>                    </a:t>
            </a:r>
            <a:r>
              <a:rPr lang="zh-TW" altLang="zh-TW" dirty="0" smtClean="0"/>
              <a:t>為投資組合之系統性風險</a:t>
            </a:r>
          </a:p>
          <a:p>
            <a:pPr>
              <a:buNone/>
            </a:pPr>
            <a:r>
              <a:rPr lang="en-US" altLang="zh-TW" dirty="0" smtClean="0"/>
              <a:t>   </a:t>
            </a:r>
            <a:r>
              <a:rPr lang="zh-TW" altLang="zh-TW" dirty="0" smtClean="0"/>
              <a:t>當投資組合內包含</a:t>
            </a:r>
            <a:r>
              <a:rPr lang="en-US" altLang="zh-TW" dirty="0" smtClean="0"/>
              <a:t>N</a:t>
            </a:r>
            <a:r>
              <a:rPr lang="zh-TW" altLang="zh-TW" dirty="0" smtClean="0"/>
              <a:t>種投資商品</a:t>
            </a:r>
            <a:r>
              <a:rPr lang="en-US" altLang="zh-TW" dirty="0" smtClean="0"/>
              <a:t>            </a:t>
            </a:r>
            <a:r>
              <a:rPr lang="zh-TW" altLang="zh-TW" dirty="0" smtClean="0"/>
              <a:t>時，投資組合的變異數將等於平均共變異數。</a:t>
            </a:r>
          </a:p>
          <a:p>
            <a:endParaRPr lang="zh-TW" altLang="en-US" dirty="0"/>
          </a:p>
        </p:txBody>
      </p:sp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9137" name="Object 1"/>
          <p:cNvGraphicFramePr>
            <a:graphicFrameLocks noChangeAspect="1"/>
          </p:cNvGraphicFramePr>
          <p:nvPr/>
        </p:nvGraphicFramePr>
        <p:xfrm>
          <a:off x="1571604" y="1214422"/>
          <a:ext cx="5947779" cy="2857520"/>
        </p:xfrm>
        <a:graphic>
          <a:graphicData uri="http://schemas.openxmlformats.org/presentationml/2006/ole">
            <p:oleObj spid="_x0000_s219137" name="方程式" r:id="rId3" imgW="4381500" imgH="2108200" progId="Equation.3">
              <p:embed/>
            </p:oleObj>
          </a:graphicData>
        </a:graphic>
      </p:graphicFrame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9139" name="Object 3"/>
          <p:cNvGraphicFramePr>
            <a:graphicFrameLocks noChangeAspect="1"/>
          </p:cNvGraphicFramePr>
          <p:nvPr/>
        </p:nvGraphicFramePr>
        <p:xfrm>
          <a:off x="1643042" y="4000504"/>
          <a:ext cx="500034" cy="525677"/>
        </p:xfrm>
        <a:graphic>
          <a:graphicData uri="http://schemas.openxmlformats.org/presentationml/2006/ole">
            <p:oleObj spid="_x0000_s219139" name="方程式" r:id="rId4" imgW="368140" imgH="393529" progId="Equation.3">
              <p:embed/>
            </p:oleObj>
          </a:graphicData>
        </a:graphic>
      </p:graphicFrame>
      <p:sp>
        <p:nvSpPr>
          <p:cNvPr id="2191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9141" name="Object 5"/>
          <p:cNvGraphicFramePr>
            <a:graphicFrameLocks noChangeAspect="1"/>
          </p:cNvGraphicFramePr>
          <p:nvPr/>
        </p:nvGraphicFramePr>
        <p:xfrm>
          <a:off x="1428728" y="4429132"/>
          <a:ext cx="857256" cy="543331"/>
        </p:xfrm>
        <a:graphic>
          <a:graphicData uri="http://schemas.openxmlformats.org/presentationml/2006/ole">
            <p:oleObj spid="_x0000_s219141" name="方程式" r:id="rId5" imgW="672840" imgH="431640" progId="Equation.3">
              <p:embed/>
            </p:oleObj>
          </a:graphicData>
        </a:graphic>
      </p:graphicFrame>
      <p:sp>
        <p:nvSpPr>
          <p:cNvPr id="2191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9143" name="Object 7"/>
          <p:cNvGraphicFramePr>
            <a:graphicFrameLocks noChangeAspect="1"/>
          </p:cNvGraphicFramePr>
          <p:nvPr/>
        </p:nvGraphicFramePr>
        <p:xfrm>
          <a:off x="2928926" y="5929330"/>
          <a:ext cx="3661774" cy="500066"/>
        </p:xfrm>
        <a:graphic>
          <a:graphicData uri="http://schemas.openxmlformats.org/presentationml/2006/ole">
            <p:oleObj spid="_x0000_s219143" name="方程式" r:id="rId6" imgW="2159000" imgH="292100" progId="Equation.3">
              <p:embed/>
            </p:oleObj>
          </a:graphicData>
        </a:graphic>
      </p:graphicFrame>
      <p:sp>
        <p:nvSpPr>
          <p:cNvPr id="2191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19145" name="Object 9"/>
          <p:cNvGraphicFramePr>
            <a:graphicFrameLocks noChangeAspect="1"/>
          </p:cNvGraphicFramePr>
          <p:nvPr/>
        </p:nvGraphicFramePr>
        <p:xfrm>
          <a:off x="5357818" y="5072074"/>
          <a:ext cx="1174068" cy="428628"/>
        </p:xfrm>
        <a:graphic>
          <a:graphicData uri="http://schemas.openxmlformats.org/presentationml/2006/ole">
            <p:oleObj spid="_x0000_s219145" name="方程式" r:id="rId7" imgW="596641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Exercise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19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股票</a:t>
            </a:r>
            <a:r>
              <a:rPr lang="en-US" altLang="zh-TW" dirty="0" smtClean="0"/>
              <a:t>A</a:t>
            </a:r>
            <a:r>
              <a:rPr lang="zh-TW" altLang="en-US" dirty="0" smtClean="0"/>
              <a:t>預期報酬率為</a:t>
            </a:r>
            <a:r>
              <a:rPr lang="en-US" altLang="zh-TW" dirty="0" smtClean="0"/>
              <a:t>20%</a:t>
            </a:r>
            <a:r>
              <a:rPr lang="zh-TW" altLang="en-US" dirty="0" smtClean="0"/>
              <a:t>，標準差為</a:t>
            </a:r>
            <a:r>
              <a:rPr lang="en-US" altLang="zh-TW" dirty="0" smtClean="0"/>
              <a:t>0.2</a:t>
            </a:r>
            <a:r>
              <a:rPr lang="zh-TW" altLang="en-US" dirty="0" smtClean="0"/>
              <a:t>，股票</a:t>
            </a:r>
            <a:r>
              <a:rPr lang="en-US" altLang="zh-TW" dirty="0" smtClean="0"/>
              <a:t>B</a:t>
            </a:r>
            <a:r>
              <a:rPr lang="zh-TW" altLang="en-US" dirty="0" smtClean="0"/>
              <a:t>預期報酬率為</a:t>
            </a:r>
            <a:r>
              <a:rPr lang="en-US" altLang="zh-TW" dirty="0" smtClean="0"/>
              <a:t>50%</a:t>
            </a:r>
            <a:r>
              <a:rPr lang="zh-TW" altLang="en-US" dirty="0" smtClean="0"/>
              <a:t>，標準差為</a:t>
            </a:r>
            <a:r>
              <a:rPr lang="en-US" altLang="zh-TW" dirty="0" smtClean="0"/>
              <a:t>0.4</a:t>
            </a:r>
            <a:r>
              <a:rPr lang="zh-TW" altLang="en-US" dirty="0" smtClean="0"/>
              <a:t>，</a:t>
            </a:r>
            <a:r>
              <a:rPr lang="en-US" altLang="zh-TW" dirty="0" smtClean="0"/>
              <a:t>A,B</a:t>
            </a:r>
            <a:r>
              <a:rPr lang="zh-TW" altLang="en-US" dirty="0" smtClean="0"/>
              <a:t>股票的共變數為</a:t>
            </a:r>
            <a:r>
              <a:rPr lang="en-US" altLang="zh-TW" dirty="0" smtClean="0"/>
              <a:t>0.01</a:t>
            </a:r>
            <a:r>
              <a:rPr lang="zh-TW" altLang="en-US" dirty="0" smtClean="0"/>
              <a:t>，如投資人欲將</a:t>
            </a:r>
            <a:r>
              <a:rPr lang="en-US" altLang="zh-TW" dirty="0" smtClean="0"/>
              <a:t>A,B</a:t>
            </a:r>
            <a:r>
              <a:rPr lang="zh-TW" altLang="en-US" dirty="0" smtClean="0"/>
              <a:t>股票漸成風險最小的投資組合，試求該投資組合中</a:t>
            </a:r>
            <a:r>
              <a:rPr lang="en-US" altLang="zh-TW" dirty="0" smtClean="0"/>
              <a:t>A</a:t>
            </a:r>
            <a:r>
              <a:rPr lang="zh-TW" altLang="en-US" dirty="0" smtClean="0"/>
              <a:t>股票所佔的比率為</a:t>
            </a:r>
            <a:r>
              <a:rPr lang="en-US" altLang="zh-TW" dirty="0" smtClean="0"/>
              <a:t>? B</a:t>
            </a:r>
            <a:r>
              <a:rPr lang="zh-TW" altLang="en-US" dirty="0" smtClean="0"/>
              <a:t>股票所佔的比率為，該投資組合的預期報酬率為</a:t>
            </a:r>
            <a:r>
              <a:rPr lang="en-US" altLang="zh-TW" dirty="0" smtClean="0"/>
              <a:t>?</a:t>
            </a:r>
            <a:r>
              <a:rPr lang="zh-TW" altLang="en-US" dirty="0" smtClean="0"/>
              <a:t>該投資組合的變異數為</a:t>
            </a:r>
            <a:r>
              <a:rPr lang="en-US" altLang="zh-TW" dirty="0" smtClean="0"/>
              <a:t>?A,B</a:t>
            </a:r>
            <a:r>
              <a:rPr lang="zh-TW" altLang="en-US" dirty="0" smtClean="0"/>
              <a:t>股票的相關係數為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 anchor="ctr">
            <a:normAutofit fontScale="90000"/>
          </a:bodyPr>
          <a:lstStyle/>
          <a:p>
            <a:r>
              <a:rPr lang="en-US" altLang="zh-TW" sz="2400" dirty="0" err="1" smtClean="0">
                <a:ea typeface="新細明體" charset="-120"/>
              </a:rPr>
              <a:t>Figure:</a:t>
            </a:r>
            <a:r>
              <a:rPr lang="en-US" altLang="zh-TW" sz="2400" b="0" dirty="0" err="1" smtClean="0">
                <a:ea typeface="新細明體" charset="-120"/>
              </a:rPr>
              <a:t>Value</a:t>
            </a:r>
            <a:r>
              <a:rPr lang="en-US" altLang="zh-TW" sz="2400" b="0" dirty="0" smtClean="0">
                <a:ea typeface="新細明體" charset="-120"/>
              </a:rPr>
              <a:t> </a:t>
            </a:r>
            <a:r>
              <a:rPr lang="en-US" altLang="zh-TW" sz="2400" b="0" dirty="0">
                <a:ea typeface="新細明體" charset="-120"/>
              </a:rPr>
              <a:t>of $100 Invested at the End of 1925 in U.S. Large Stocks (S&amp;P 500), Small Stocks, World Stocks, Corporate Bonds, and Treasury Bills</a:t>
            </a:r>
            <a:endParaRPr lang="en-US" altLang="zh-TW" sz="2400" dirty="0">
              <a:ea typeface="新細明體" charset="-120"/>
            </a:endParaRPr>
          </a:p>
        </p:txBody>
      </p:sp>
      <p:pic>
        <p:nvPicPr>
          <p:cNvPr id="25606" name="Picture 6" descr="fig11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616075"/>
            <a:ext cx="6477000" cy="475932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533400" y="303213"/>
            <a:ext cx="8610600" cy="992187"/>
          </a:xfrm>
        </p:spPr>
        <p:txBody>
          <a:bodyPr anchor="ctr">
            <a:normAutofit fontScale="90000"/>
          </a:bodyPr>
          <a:lstStyle/>
          <a:p>
            <a:r>
              <a:rPr lang="en-US" altLang="zh-TW" sz="2400">
                <a:ea typeface="新細明體" charset="-120"/>
              </a:rPr>
              <a:t>Table </a:t>
            </a:r>
            <a:r>
              <a:rPr lang="en-US" altLang="zh-TW" sz="2400" smtClean="0">
                <a:ea typeface="新細明體" charset="-120"/>
              </a:rPr>
              <a:t>:</a:t>
            </a:r>
            <a:r>
              <a:rPr lang="en-US" altLang="zh-TW" sz="2400" b="0" smtClean="0">
                <a:ea typeface="新細明體" charset="-120"/>
              </a:rPr>
              <a:t>Realized </a:t>
            </a:r>
            <a:r>
              <a:rPr lang="en-US" altLang="zh-TW" sz="2400" b="0" dirty="0">
                <a:ea typeface="新細明體" charset="-120"/>
              </a:rPr>
              <a:t>Returns, in Percent (%) for Small Stocks, the S&amp;P 500, Corporate Bonds, and Treasury Bills, Year-End 1925–1935</a:t>
            </a:r>
            <a:endParaRPr lang="en-US" altLang="zh-TW" sz="2400" dirty="0">
              <a:ea typeface="新細明體" charset="-120"/>
            </a:endParaRPr>
          </a:p>
        </p:txBody>
      </p:sp>
      <p:pic>
        <p:nvPicPr>
          <p:cNvPr id="26630" name="Picture 6" descr="tbl11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563" y="2057400"/>
            <a:ext cx="8016875" cy="3829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altLang="zh-TW" b="1" dirty="0" smtClean="0"/>
              <a:t>7.1</a:t>
            </a:r>
            <a:r>
              <a:rPr lang="zh-TW" altLang="zh-TW" b="1" dirty="0" smtClean="0"/>
              <a:t>報酬率</a:t>
            </a:r>
            <a:r>
              <a:rPr lang="en-US" altLang="zh-TW" b="1" dirty="0" smtClean="0"/>
              <a:t>(Return)</a:t>
            </a:r>
            <a:endParaRPr lang="zh-TW" altLang="zh-TW" dirty="0" smtClean="0"/>
          </a:p>
          <a:p>
            <a:pPr lvl="0">
              <a:buNone/>
            </a:pPr>
            <a:r>
              <a:rPr lang="zh-TW" altLang="zh-TW" dirty="0" smtClean="0"/>
              <a:t>報酬的來源</a:t>
            </a:r>
          </a:p>
          <a:p>
            <a:pPr lvl="0"/>
            <a:r>
              <a:rPr lang="zh-TW" altLang="zh-TW" dirty="0" smtClean="0"/>
              <a:t>股票</a:t>
            </a:r>
            <a:r>
              <a:rPr lang="en-US" altLang="zh-TW" dirty="0" smtClean="0"/>
              <a:t>(Stock):Capital gain (loss) &amp; Cash dividend</a:t>
            </a:r>
            <a:endParaRPr lang="zh-TW" altLang="zh-TW" dirty="0" smtClean="0"/>
          </a:p>
          <a:p>
            <a:pPr lvl="0"/>
            <a:r>
              <a:rPr lang="zh-TW" altLang="zh-TW" dirty="0" smtClean="0"/>
              <a:t>債券</a:t>
            </a:r>
            <a:r>
              <a:rPr lang="en-US" altLang="zh-TW" dirty="0" smtClean="0"/>
              <a:t>:Capital gain (loss) &amp; Coupon</a:t>
            </a:r>
            <a:endParaRPr lang="zh-TW" altLang="zh-TW" dirty="0" smtClean="0"/>
          </a:p>
          <a:p>
            <a:pPr lvl="0">
              <a:buNone/>
            </a:pPr>
            <a:r>
              <a:rPr lang="zh-TW" altLang="zh-TW" dirty="0" smtClean="0"/>
              <a:t>投資報酬率</a:t>
            </a:r>
            <a:r>
              <a:rPr lang="en-US" altLang="zh-TW" dirty="0" smtClean="0"/>
              <a:t>:</a:t>
            </a:r>
            <a:r>
              <a:rPr lang="zh-TW" altLang="zh-TW" dirty="0" smtClean="0"/>
              <a:t>指投資收益佔投資成本百分比</a:t>
            </a:r>
          </a:p>
          <a:p>
            <a:pPr lvl="0"/>
            <a:r>
              <a:rPr lang="zh-TW" altLang="zh-TW" dirty="0" smtClean="0"/>
              <a:t>單期報酬率</a:t>
            </a:r>
            <a:r>
              <a:rPr lang="en-US" altLang="zh-TW" dirty="0" smtClean="0"/>
              <a:t>:</a:t>
            </a:r>
            <a:r>
              <a:rPr lang="zh-TW" altLang="zh-TW" dirty="0" smtClean="0"/>
              <a:t>是指某一投資期間</a:t>
            </a:r>
            <a:r>
              <a:rPr lang="en-US" altLang="zh-TW" dirty="0" smtClean="0"/>
              <a:t>(</a:t>
            </a:r>
            <a:r>
              <a:rPr lang="zh-TW" altLang="zh-TW" dirty="0" smtClean="0"/>
              <a:t>如一週、一月、一季、一年</a:t>
            </a:r>
            <a:r>
              <a:rPr lang="en-US" altLang="zh-TW" dirty="0" smtClean="0"/>
              <a:t>)</a:t>
            </a:r>
            <a:r>
              <a:rPr lang="zh-TW" altLang="zh-TW" dirty="0" smtClean="0"/>
              <a:t>內，只進行一次買賣的報酬率</a:t>
            </a:r>
            <a:endParaRPr lang="en-US" altLang="zh-TW" dirty="0" smtClean="0"/>
          </a:p>
          <a:p>
            <a:pPr lvl="0"/>
            <a:endParaRPr lang="en-US" altLang="zh-TW" dirty="0" smtClean="0"/>
          </a:p>
          <a:p>
            <a:pPr lvl="0"/>
            <a:endParaRPr lang="en-US" altLang="zh-TW" dirty="0" smtClean="0"/>
          </a:p>
          <a:p>
            <a:r>
              <a:rPr lang="zh-TW" altLang="zh-TW" dirty="0" smtClean="0"/>
              <a:t>其中</a:t>
            </a:r>
            <a:r>
              <a:rPr lang="en-US" altLang="zh-TW" dirty="0" smtClean="0"/>
              <a:t>    </a:t>
            </a:r>
            <a:r>
              <a:rPr lang="zh-TW" altLang="zh-TW" dirty="0" smtClean="0"/>
              <a:t>：單期報酬率</a:t>
            </a:r>
          </a:p>
          <a:p>
            <a:r>
              <a:rPr lang="en-US" altLang="zh-TW" dirty="0" smtClean="0"/>
              <a:t>  </a:t>
            </a:r>
            <a:r>
              <a:rPr lang="zh-TW" altLang="zh-TW" dirty="0" smtClean="0"/>
              <a:t>：期初買進價格</a:t>
            </a:r>
          </a:p>
          <a:p>
            <a:r>
              <a:rPr lang="en-US" altLang="zh-TW" dirty="0" smtClean="0"/>
              <a:t>  </a:t>
            </a:r>
            <a:r>
              <a:rPr lang="zh-TW" altLang="zh-TW" dirty="0" smtClean="0"/>
              <a:t>：期末賣出價格</a:t>
            </a:r>
          </a:p>
          <a:p>
            <a:r>
              <a:rPr lang="en-US" altLang="zh-TW" dirty="0" smtClean="0"/>
              <a:t>  </a:t>
            </a:r>
            <a:r>
              <a:rPr lang="zh-TW" altLang="zh-TW" dirty="0" smtClean="0"/>
              <a:t>：第</a:t>
            </a:r>
            <a:r>
              <a:rPr lang="en-US" altLang="zh-TW" dirty="0" smtClean="0"/>
              <a:t>t</a:t>
            </a:r>
            <a:r>
              <a:rPr lang="zh-TW" altLang="zh-TW" dirty="0" smtClean="0"/>
              <a:t>期內的現金股利</a:t>
            </a:r>
          </a:p>
          <a:p>
            <a:r>
              <a:rPr lang="en-US" altLang="zh-TW" dirty="0" smtClean="0"/>
              <a:t>  </a:t>
            </a:r>
            <a:r>
              <a:rPr lang="zh-TW" altLang="zh-TW" dirty="0" smtClean="0"/>
              <a:t>：股利收益率</a:t>
            </a:r>
            <a:r>
              <a:rPr lang="en-US" altLang="zh-TW" dirty="0" smtClean="0"/>
              <a:t>(Dividend yield)</a:t>
            </a:r>
            <a:endParaRPr lang="zh-TW" altLang="zh-TW" dirty="0" smtClean="0"/>
          </a:p>
          <a:p>
            <a:r>
              <a:rPr lang="en-US" altLang="zh-TW" dirty="0" smtClean="0"/>
              <a:t>  </a:t>
            </a:r>
            <a:r>
              <a:rPr lang="zh-TW" altLang="zh-TW" dirty="0" smtClean="0"/>
              <a:t>：資本收益率</a:t>
            </a:r>
            <a:r>
              <a:rPr lang="en-US" altLang="zh-TW" dirty="0" smtClean="0"/>
              <a:t>(Capital gain yield)</a:t>
            </a:r>
            <a:endParaRPr lang="zh-TW" altLang="zh-TW" dirty="0" smtClean="0"/>
          </a:p>
          <a:p>
            <a:pPr lvl="0"/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1167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3428992" y="3214686"/>
          <a:ext cx="4129724" cy="785818"/>
        </p:xfrm>
        <a:graphic>
          <a:graphicData uri="http://schemas.openxmlformats.org/presentationml/2006/ole">
            <p:oleObj spid="_x0000_s116738" name="方程式" r:id="rId3" imgW="2349500" imgH="444500" progId="Equation.3">
              <p:embed/>
            </p:oleObj>
          </a:graphicData>
        </a:graphic>
      </p:graphicFrame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1357290" y="3939592"/>
          <a:ext cx="285752" cy="360950"/>
        </p:xfrm>
        <a:graphic>
          <a:graphicData uri="http://schemas.openxmlformats.org/presentationml/2006/ole">
            <p:oleObj spid="_x0000_s116740" name="方程式" r:id="rId4" imgW="177646" imgH="228402" progId="Equation.3">
              <p:embed/>
            </p:oleObj>
          </a:graphicData>
        </a:graphic>
      </p:graphicFrame>
      <p:sp>
        <p:nvSpPr>
          <p:cNvPr id="1167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42" name="Object 6"/>
          <p:cNvGraphicFramePr>
            <a:graphicFrameLocks noChangeAspect="1"/>
          </p:cNvGraphicFramePr>
          <p:nvPr/>
        </p:nvGraphicFramePr>
        <p:xfrm>
          <a:off x="642910" y="4286256"/>
          <a:ext cx="357190" cy="342902"/>
        </p:xfrm>
        <a:graphic>
          <a:graphicData uri="http://schemas.openxmlformats.org/presentationml/2006/ole">
            <p:oleObj spid="_x0000_s116742" name="方程式" r:id="rId5" imgW="241300" imgH="228600" progId="Equation.3">
              <p:embed/>
            </p:oleObj>
          </a:graphicData>
        </a:graphic>
      </p:graphicFrame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44" name="Object 8"/>
          <p:cNvGraphicFramePr>
            <a:graphicFrameLocks noChangeAspect="1"/>
          </p:cNvGraphicFramePr>
          <p:nvPr/>
        </p:nvGraphicFramePr>
        <p:xfrm>
          <a:off x="714348" y="4643446"/>
          <a:ext cx="238127" cy="357190"/>
        </p:xfrm>
        <a:graphic>
          <a:graphicData uri="http://schemas.openxmlformats.org/presentationml/2006/ole">
            <p:oleObj spid="_x0000_s116744" name="方程式" r:id="rId6" imgW="152334" imgH="228501" progId="Equation.3">
              <p:embed/>
            </p:oleObj>
          </a:graphicData>
        </a:graphic>
      </p:graphicFrame>
      <p:sp>
        <p:nvSpPr>
          <p:cNvPr id="1167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46" name="Object 10"/>
          <p:cNvGraphicFramePr>
            <a:graphicFrameLocks noChangeAspect="1"/>
          </p:cNvGraphicFramePr>
          <p:nvPr/>
        </p:nvGraphicFramePr>
        <p:xfrm>
          <a:off x="714348" y="4929198"/>
          <a:ext cx="285752" cy="342902"/>
        </p:xfrm>
        <a:graphic>
          <a:graphicData uri="http://schemas.openxmlformats.org/presentationml/2006/ole">
            <p:oleObj spid="_x0000_s116746" name="方程式" r:id="rId7" imgW="190500" imgH="228600" progId="Equation.3">
              <p:embed/>
            </p:oleObj>
          </a:graphicData>
        </a:graphic>
      </p:graphicFrame>
      <p:sp>
        <p:nvSpPr>
          <p:cNvPr id="11674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48" name="Object 12"/>
          <p:cNvGraphicFramePr>
            <a:graphicFrameLocks noChangeAspect="1"/>
          </p:cNvGraphicFramePr>
          <p:nvPr/>
        </p:nvGraphicFramePr>
        <p:xfrm>
          <a:off x="714348" y="5143512"/>
          <a:ext cx="295275" cy="447675"/>
        </p:xfrm>
        <a:graphic>
          <a:graphicData uri="http://schemas.openxmlformats.org/presentationml/2006/ole">
            <p:oleObj spid="_x0000_s116748" name="方程式" r:id="rId8" imgW="291973" imgH="444307" progId="Equation.3">
              <p:embed/>
            </p:oleObj>
          </a:graphicData>
        </a:graphic>
      </p:graphicFrame>
      <p:sp>
        <p:nvSpPr>
          <p:cNvPr id="1167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16750" name="Object 14"/>
          <p:cNvGraphicFramePr>
            <a:graphicFrameLocks noChangeAspect="1"/>
          </p:cNvGraphicFramePr>
          <p:nvPr/>
        </p:nvGraphicFramePr>
        <p:xfrm>
          <a:off x="571472" y="5500702"/>
          <a:ext cx="561975" cy="447675"/>
        </p:xfrm>
        <a:graphic>
          <a:graphicData uri="http://schemas.openxmlformats.org/presentationml/2006/ole">
            <p:oleObj spid="_x0000_s116750" name="方程式" r:id="rId9" imgW="558558" imgH="444307" progId="Equation.3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sz="2400" dirty="0" smtClean="0"/>
              <a:t>多期報酬率</a:t>
            </a:r>
            <a:r>
              <a:rPr lang="en-US" altLang="zh-TW" sz="2400" dirty="0" smtClean="0"/>
              <a:t>:</a:t>
            </a:r>
            <a:r>
              <a:rPr lang="zh-TW" altLang="zh-TW" sz="2400" dirty="0" smtClean="0"/>
              <a:t>是指投資數期的報酬率，等於連續數個單期報酬率之加總</a:t>
            </a:r>
          </a:p>
          <a:p>
            <a:pPr lvl="1">
              <a:buNone/>
            </a:pPr>
            <a:r>
              <a:rPr lang="zh-TW" altLang="zh-TW" sz="2400" dirty="0" smtClean="0">
                <a:solidFill>
                  <a:schemeClr val="tx1"/>
                </a:solidFill>
              </a:rPr>
              <a:t>算術平均法的多期報酬率</a:t>
            </a:r>
            <a:r>
              <a:rPr lang="zh-TW" altLang="zh-TW" sz="2400" dirty="0" smtClean="0"/>
              <a:t>：</a:t>
            </a:r>
            <a:endParaRPr lang="zh-TW" altLang="zh-TW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zh-TW" altLang="zh-TW" sz="2400" dirty="0" smtClean="0">
                <a:solidFill>
                  <a:schemeClr val="tx1"/>
                </a:solidFill>
              </a:rPr>
              <a:t>幾何平均法的多期報酬率</a:t>
            </a:r>
            <a:r>
              <a:rPr lang="zh-TW" altLang="zh-TW" sz="2400" dirty="0" smtClean="0"/>
              <a:t>：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US" altLang="zh-TW" sz="2400" dirty="0" smtClean="0">
              <a:solidFill>
                <a:schemeClr val="tx1"/>
              </a:solidFill>
            </a:endParaRPr>
          </a:p>
          <a:p>
            <a:pPr lvl="0"/>
            <a:r>
              <a:rPr lang="zh-TW" altLang="zh-TW" sz="2400" dirty="0" smtClean="0"/>
              <a:t>平均報酬率</a:t>
            </a:r>
            <a:r>
              <a:rPr lang="en-US" altLang="zh-TW" sz="2400" dirty="0" smtClean="0"/>
              <a:t>:</a:t>
            </a:r>
            <a:r>
              <a:rPr lang="zh-TW" altLang="zh-TW" sz="2400" dirty="0" smtClean="0"/>
              <a:t>只在一段投資期間內，平均賺取報酬率</a:t>
            </a:r>
          </a:p>
          <a:p>
            <a:pPr>
              <a:buNone/>
            </a:pPr>
            <a:r>
              <a:rPr lang="en-US" altLang="zh-TW" sz="2400" dirty="0" smtClean="0"/>
              <a:t>   </a:t>
            </a:r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算術平均法的平均報酬率：</a:t>
            </a:r>
            <a:endParaRPr lang="en-US" altLang="zh-TW" sz="2400" dirty="0" smtClean="0"/>
          </a:p>
          <a:p>
            <a:pPr>
              <a:buNone/>
            </a:pPr>
            <a:endParaRPr lang="en-US" altLang="zh-TW" sz="2400" dirty="0" smtClean="0"/>
          </a:p>
          <a:p>
            <a:pP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/>
              <a:t>幾何平均法的平均報酬率：</a:t>
            </a:r>
            <a:r>
              <a:rPr lang="en-US" altLang="zh-TW" sz="2400" dirty="0" smtClean="0"/>
              <a:t> </a:t>
            </a:r>
            <a:endParaRPr lang="zh-TW" altLang="zh-TW" sz="2400" dirty="0" smtClean="0">
              <a:solidFill>
                <a:schemeClr val="tx1"/>
              </a:solidFill>
            </a:endParaRPr>
          </a:p>
          <a:p>
            <a:endParaRPr lang="zh-TW" altLang="en-US" dirty="0"/>
          </a:p>
        </p:txBody>
      </p:sp>
      <p:sp>
        <p:nvSpPr>
          <p:cNvPr id="2058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825" name="Object 1"/>
          <p:cNvGraphicFramePr>
            <a:graphicFrameLocks noChangeAspect="1"/>
          </p:cNvGraphicFramePr>
          <p:nvPr/>
        </p:nvGraphicFramePr>
        <p:xfrm>
          <a:off x="4572000" y="1857364"/>
          <a:ext cx="571504" cy="642942"/>
        </p:xfrm>
        <a:graphic>
          <a:graphicData uri="http://schemas.openxmlformats.org/presentationml/2006/ole">
            <p:oleObj spid="_x0000_s205825" name="方程式" r:id="rId3" imgW="380835" imgH="431613" progId="Equation.3">
              <p:embed/>
            </p:oleObj>
          </a:graphicData>
        </a:graphic>
      </p:graphicFrame>
      <p:sp>
        <p:nvSpPr>
          <p:cNvPr id="2058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827" name="Object 3"/>
          <p:cNvGraphicFramePr>
            <a:graphicFrameLocks noChangeAspect="1"/>
          </p:cNvGraphicFramePr>
          <p:nvPr/>
        </p:nvGraphicFramePr>
        <p:xfrm>
          <a:off x="4500562" y="2500306"/>
          <a:ext cx="1143008" cy="537886"/>
        </p:xfrm>
        <a:graphic>
          <a:graphicData uri="http://schemas.openxmlformats.org/presentationml/2006/ole">
            <p:oleObj spid="_x0000_s205827" name="方程式" r:id="rId4" imgW="812447" imgH="380835" progId="Equation.3">
              <p:embed/>
            </p:oleObj>
          </a:graphicData>
        </a:graphic>
      </p:graphicFrame>
      <p:sp>
        <p:nvSpPr>
          <p:cNvPr id="2058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4429124" y="3786190"/>
          <a:ext cx="1143008" cy="1016007"/>
        </p:xfrm>
        <a:graphic>
          <a:graphicData uri="http://schemas.openxmlformats.org/presentationml/2006/ole">
            <p:oleObj spid="_x0000_s205829" name="方程式" r:id="rId5" imgW="685800" imgH="609600" progId="Equation.3">
              <p:embed/>
            </p:oleObj>
          </a:graphicData>
        </a:graphic>
      </p:graphicFrame>
      <p:sp>
        <p:nvSpPr>
          <p:cNvPr id="2058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5831" name="Object 7"/>
          <p:cNvGraphicFramePr>
            <a:graphicFrameLocks noChangeAspect="1"/>
          </p:cNvGraphicFramePr>
          <p:nvPr/>
        </p:nvGraphicFramePr>
        <p:xfrm>
          <a:off x="4429124" y="4929198"/>
          <a:ext cx="2143140" cy="690408"/>
        </p:xfrm>
        <a:graphic>
          <a:graphicData uri="http://schemas.openxmlformats.org/presentationml/2006/ole">
            <p:oleObj spid="_x0000_s205831" name="方程式" r:id="rId6" imgW="14224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6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zh-TW" altLang="zh-TW" sz="2400" dirty="0" smtClean="0"/>
              <a:t>實際報酬率</a:t>
            </a:r>
            <a:r>
              <a:rPr lang="en-US" altLang="zh-TW" sz="2400" dirty="0" smtClean="0"/>
              <a:t>(Realized rate of return):</a:t>
            </a:r>
            <a:r>
              <a:rPr lang="zh-TW" altLang="zh-TW" sz="2400" dirty="0" smtClean="0"/>
              <a:t>投資人實際所獲得的報酬率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事後觀念</a:t>
            </a:r>
            <a:r>
              <a:rPr lang="en-US" altLang="zh-TW" sz="2400" dirty="0" smtClean="0"/>
              <a:t>)</a:t>
            </a:r>
            <a:endParaRPr lang="zh-TW" altLang="zh-TW" sz="2400" dirty="0" smtClean="0"/>
          </a:p>
          <a:p>
            <a:pPr lvl="1"/>
            <a:r>
              <a:rPr lang="zh-TW" altLang="zh-TW" sz="2400" dirty="0" smtClean="0">
                <a:solidFill>
                  <a:schemeClr val="tx1"/>
                </a:solidFill>
              </a:rPr>
              <a:t>單一投資商品實際報酬率</a:t>
            </a:r>
            <a:r>
              <a:rPr lang="en-US" altLang="zh-TW" sz="2400" dirty="0" smtClean="0">
                <a:solidFill>
                  <a:schemeClr val="tx1"/>
                </a:solidFill>
              </a:rPr>
              <a:t>(    )</a:t>
            </a:r>
            <a:r>
              <a:rPr lang="zh-TW" altLang="zh-TW" sz="2400" dirty="0" smtClean="0">
                <a:solidFill>
                  <a:schemeClr val="tx1"/>
                </a:solidFill>
              </a:rPr>
              <a:t>計算公式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zh-TW" altLang="zh-TW" sz="2400" dirty="0" smtClean="0">
              <a:solidFill>
                <a:schemeClr val="tx1"/>
              </a:solidFill>
            </a:endParaRPr>
          </a:p>
          <a:p>
            <a:pPr lvl="1"/>
            <a:endParaRPr lang="en-US" altLang="zh-TW" sz="2400" dirty="0" smtClean="0">
              <a:solidFill>
                <a:schemeClr val="tx1"/>
              </a:solidFill>
            </a:endParaRPr>
          </a:p>
          <a:p>
            <a:pPr lvl="1"/>
            <a:r>
              <a:rPr lang="zh-TW" altLang="zh-TW" sz="2400" dirty="0" smtClean="0">
                <a:solidFill>
                  <a:schemeClr val="tx1"/>
                </a:solidFill>
              </a:rPr>
              <a:t>投資組合商品實際報酬率</a:t>
            </a:r>
            <a:r>
              <a:rPr lang="en-US" altLang="zh-TW" sz="2400" dirty="0" smtClean="0">
                <a:solidFill>
                  <a:schemeClr val="tx1"/>
                </a:solidFill>
              </a:rPr>
              <a:t>(    )</a:t>
            </a:r>
            <a:r>
              <a:rPr lang="zh-TW" altLang="zh-TW" sz="2400" dirty="0" smtClean="0">
                <a:solidFill>
                  <a:schemeClr val="tx1"/>
                </a:solidFill>
              </a:rPr>
              <a:t>計算公式</a:t>
            </a:r>
          </a:p>
          <a:p>
            <a:pPr latinLnBrk="1">
              <a:buNone/>
            </a:pPr>
            <a:endParaRPr lang="en-US" altLang="zh-TW" sz="2800" dirty="0" smtClean="0"/>
          </a:p>
          <a:p>
            <a:pPr latinLnBrk="1">
              <a:buNone/>
            </a:pPr>
            <a:r>
              <a:rPr lang="en-US" altLang="zh-TW" sz="2800" dirty="0" smtClean="0"/>
              <a:t>             </a:t>
            </a:r>
            <a:endParaRPr lang="zh-TW" altLang="zh-TW" sz="2400" dirty="0" smtClean="0"/>
          </a:p>
          <a:p>
            <a:r>
              <a:rPr lang="en-US" altLang="zh-TW" sz="2800" dirty="0" smtClean="0"/>
              <a:t>         </a:t>
            </a:r>
            <a:r>
              <a:rPr lang="zh-TW" altLang="zh-TW" sz="2800" dirty="0" smtClean="0"/>
              <a:t>，</a:t>
            </a:r>
            <a:r>
              <a:rPr lang="en-US" altLang="zh-TW" sz="2800" dirty="0" smtClean="0"/>
              <a:t>   </a:t>
            </a:r>
            <a:r>
              <a:rPr lang="zh-TW" altLang="zh-TW" sz="2800" dirty="0" smtClean="0"/>
              <a:t>：投資在投資商品</a:t>
            </a:r>
            <a:r>
              <a:rPr lang="en-US" altLang="zh-TW" sz="2800" dirty="0" err="1" smtClean="0"/>
              <a:t>i</a:t>
            </a:r>
            <a:r>
              <a:rPr lang="zh-TW" altLang="zh-TW" sz="2800" dirty="0" smtClean="0"/>
              <a:t>的比重</a:t>
            </a:r>
            <a:endParaRPr lang="zh-TW" altLang="zh-TW" sz="2400" dirty="0" smtClean="0"/>
          </a:p>
          <a:p>
            <a:endParaRPr lang="zh-TW" altLang="en-US" dirty="0"/>
          </a:p>
        </p:txBody>
      </p:sp>
      <p:sp>
        <p:nvSpPr>
          <p:cNvPr id="2068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49" name="Object 1"/>
          <p:cNvGraphicFramePr>
            <a:graphicFrameLocks noChangeAspect="1"/>
          </p:cNvGraphicFramePr>
          <p:nvPr/>
        </p:nvGraphicFramePr>
        <p:xfrm>
          <a:off x="4500562" y="2000240"/>
          <a:ext cx="357190" cy="451187"/>
        </p:xfrm>
        <a:graphic>
          <a:graphicData uri="http://schemas.openxmlformats.org/presentationml/2006/ole">
            <p:oleObj spid="_x0000_s206849" name="方程式" r:id="rId3" imgW="177646" imgH="228402" progId="Equation.3">
              <p:embed/>
            </p:oleObj>
          </a:graphicData>
        </a:graphic>
      </p:graphicFrame>
      <p:sp>
        <p:nvSpPr>
          <p:cNvPr id="2068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51" name="Object 3"/>
          <p:cNvGraphicFramePr>
            <a:graphicFrameLocks noChangeAspect="1"/>
          </p:cNvGraphicFramePr>
          <p:nvPr/>
        </p:nvGraphicFramePr>
        <p:xfrm>
          <a:off x="4500562" y="3286124"/>
          <a:ext cx="357190" cy="425226"/>
        </p:xfrm>
        <a:graphic>
          <a:graphicData uri="http://schemas.openxmlformats.org/presentationml/2006/ole">
            <p:oleObj spid="_x0000_s206851" name="方程式" r:id="rId4" imgW="203112" imgH="241195" progId="Equation.3">
              <p:embed/>
            </p:oleObj>
          </a:graphicData>
        </a:graphic>
      </p:graphicFrame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53" name="Object 5"/>
          <p:cNvGraphicFramePr>
            <a:graphicFrameLocks noChangeAspect="1"/>
          </p:cNvGraphicFramePr>
          <p:nvPr/>
        </p:nvGraphicFramePr>
        <p:xfrm>
          <a:off x="1785918" y="2500306"/>
          <a:ext cx="3754292" cy="714380"/>
        </p:xfrm>
        <a:graphic>
          <a:graphicData uri="http://schemas.openxmlformats.org/presentationml/2006/ole">
            <p:oleObj spid="_x0000_s206853" name="方程式" r:id="rId5" imgW="2349500" imgH="444500" progId="Equation.3">
              <p:embed/>
            </p:oleObj>
          </a:graphicData>
        </a:graphic>
      </p:graphicFrame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/>
        </p:nvGraphicFramePr>
        <p:xfrm>
          <a:off x="3000364" y="3786190"/>
          <a:ext cx="1643074" cy="812509"/>
        </p:xfrm>
        <a:graphic>
          <a:graphicData uri="http://schemas.openxmlformats.org/presentationml/2006/ole">
            <p:oleObj spid="_x0000_s206855" name="方程式" r:id="rId6" imgW="863225" imgH="431613" progId="Equation.3">
              <p:embed/>
            </p:oleObj>
          </a:graphicData>
        </a:graphic>
      </p:graphicFrame>
      <p:sp>
        <p:nvSpPr>
          <p:cNvPr id="20685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714348" y="4572008"/>
          <a:ext cx="1000132" cy="714380"/>
        </p:xfrm>
        <a:graphic>
          <a:graphicData uri="http://schemas.openxmlformats.org/presentationml/2006/ole">
            <p:oleObj spid="_x0000_s206857" name="方程式" r:id="rId7" imgW="596900" imgH="431800" progId="Equation.3">
              <p:embed/>
            </p:oleObj>
          </a:graphicData>
        </a:graphic>
      </p:graphicFrame>
      <p:sp>
        <p:nvSpPr>
          <p:cNvPr id="20686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6859" name="Object 11"/>
          <p:cNvGraphicFramePr>
            <a:graphicFrameLocks noChangeAspect="1"/>
          </p:cNvGraphicFramePr>
          <p:nvPr/>
        </p:nvGraphicFramePr>
        <p:xfrm>
          <a:off x="2071670" y="4714884"/>
          <a:ext cx="428628" cy="514354"/>
        </p:xfrm>
        <a:graphic>
          <a:graphicData uri="http://schemas.openxmlformats.org/presentationml/2006/ole">
            <p:oleObj spid="_x0000_s206859" name="方程式" r:id="rId8" imgW="1905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7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sz="2400" dirty="0" smtClean="0"/>
              <a:t>預期報酬率</a:t>
            </a:r>
            <a:r>
              <a:rPr lang="en-US" altLang="zh-TW" sz="2400" dirty="0" smtClean="0"/>
              <a:t>(Expected rate of return)</a:t>
            </a:r>
            <a:endParaRPr lang="zh-TW" altLang="zh-TW" sz="2400" dirty="0" smtClean="0"/>
          </a:p>
          <a:p>
            <a:pPr>
              <a:buNone/>
            </a:pPr>
            <a:r>
              <a:rPr lang="en-US" altLang="zh-TW" sz="2400" dirty="0" smtClean="0"/>
              <a:t>   </a:t>
            </a:r>
            <a:r>
              <a:rPr lang="zh-TW" altLang="zh-TW" sz="2400" dirty="0" smtClean="0"/>
              <a:t>投資人在購買投資商品時，預期在未來所能賺到的報酬率。但預期報酬 率</a:t>
            </a:r>
            <a:r>
              <a:rPr lang="en-US" altLang="zh-TW" sz="2400" dirty="0" smtClean="0"/>
              <a:t>(</a:t>
            </a:r>
            <a:r>
              <a:rPr lang="zh-TW" altLang="zh-TW" sz="2400" dirty="0" smtClean="0"/>
              <a:t>事前觀念</a:t>
            </a:r>
            <a:r>
              <a:rPr lang="en-US" altLang="zh-TW" sz="2400" dirty="0" smtClean="0"/>
              <a:t>)</a:t>
            </a:r>
            <a:r>
              <a:rPr lang="zh-TW" altLang="zh-TW" sz="2400" dirty="0" smtClean="0"/>
              <a:t>不見得一定等於實際報酬率。</a:t>
            </a:r>
            <a:endParaRPr lang="en-US" altLang="zh-TW" sz="24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   </a:t>
            </a:r>
            <a:r>
              <a:rPr lang="zh-TW" altLang="zh-TW" sz="2400" dirty="0" smtClean="0">
                <a:solidFill>
                  <a:schemeClr val="tx1"/>
                </a:solidFill>
              </a:rPr>
              <a:t>單一投資商品預期報酬</a:t>
            </a:r>
            <a:r>
              <a:rPr lang="en-US" altLang="zh-TW" sz="2400" dirty="0" smtClean="0">
                <a:solidFill>
                  <a:schemeClr val="tx1"/>
                </a:solidFill>
              </a:rPr>
              <a:t>(       )</a:t>
            </a:r>
            <a:r>
              <a:rPr lang="zh-TW" altLang="zh-TW" sz="2400" dirty="0" smtClean="0">
                <a:solidFill>
                  <a:schemeClr val="tx1"/>
                </a:solidFill>
              </a:rPr>
              <a:t>計算公式</a:t>
            </a:r>
            <a:endParaRPr lang="en-US" altLang="zh-TW" sz="24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                       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sz="2400" dirty="0" smtClean="0">
                <a:solidFill>
                  <a:schemeClr val="tx1"/>
                </a:solidFill>
              </a:rPr>
              <a:t>    (</a:t>
            </a:r>
            <a:r>
              <a:rPr lang="zh-TW" altLang="zh-TW" sz="2400" dirty="0" smtClean="0">
                <a:solidFill>
                  <a:schemeClr val="tx1"/>
                </a:solidFill>
              </a:rPr>
              <a:t>假定單一投資商品有</a:t>
            </a:r>
            <a:r>
              <a:rPr lang="en-US" altLang="zh-TW" sz="2400" dirty="0" smtClean="0">
                <a:solidFill>
                  <a:schemeClr val="tx1"/>
                </a:solidFill>
              </a:rPr>
              <a:t>m</a:t>
            </a:r>
            <a:r>
              <a:rPr lang="zh-TW" altLang="zh-TW" sz="2400" dirty="0" smtClean="0">
                <a:solidFill>
                  <a:schemeClr val="tx1"/>
                </a:solidFill>
              </a:rPr>
              <a:t>種可能情形</a:t>
            </a:r>
            <a:r>
              <a:rPr lang="en-US" altLang="zh-TW" sz="2400" dirty="0" smtClean="0">
                <a:solidFill>
                  <a:schemeClr val="tx1"/>
                </a:solidFill>
              </a:rPr>
              <a:t>)</a:t>
            </a:r>
            <a:endParaRPr lang="zh-TW" altLang="zh-TW" sz="2400" dirty="0" smtClean="0">
              <a:solidFill>
                <a:schemeClr val="tx1"/>
              </a:solidFill>
            </a:endParaRP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sz="24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sz="2400" dirty="0" smtClean="0"/>
              <a:t>    </a:t>
            </a:r>
            <a:r>
              <a:rPr lang="zh-TW" altLang="zh-TW" sz="2400" dirty="0" smtClean="0">
                <a:solidFill>
                  <a:schemeClr val="tx1"/>
                </a:solidFill>
              </a:rPr>
              <a:t>投資組合商品實際報酬率</a:t>
            </a:r>
            <a:r>
              <a:rPr lang="en-US" altLang="zh-TW" sz="2400" dirty="0" smtClean="0">
                <a:solidFill>
                  <a:schemeClr val="tx1"/>
                </a:solidFill>
              </a:rPr>
              <a:t>(       )</a:t>
            </a:r>
            <a:r>
              <a:rPr lang="zh-TW" altLang="zh-TW" sz="2400" dirty="0" smtClean="0">
                <a:solidFill>
                  <a:schemeClr val="tx1"/>
                </a:solidFill>
              </a:rPr>
              <a:t>計算公式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r>
              <a:rPr lang="en-US" altLang="zh-TW" sz="2400" dirty="0" smtClean="0"/>
              <a:t> 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en-US" altLang="zh-TW" sz="2400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  <a:buNone/>
            </a:pPr>
            <a:endParaRPr lang="zh-TW" altLang="zh-TW" sz="2000" dirty="0" smtClean="0"/>
          </a:p>
          <a:p>
            <a:pPr>
              <a:buNone/>
            </a:pP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/>
        </p:nvGraphicFramePr>
        <p:xfrm>
          <a:off x="3885506" y="2546314"/>
          <a:ext cx="610199" cy="357190"/>
        </p:xfrm>
        <a:graphic>
          <a:graphicData uri="http://schemas.openxmlformats.org/presentationml/2006/ole">
            <p:oleObj spid="_x0000_s207873" name="方程式" r:id="rId3" imgW="393529" imgH="228501" progId="Equation.3">
              <p:embed/>
            </p:oleObj>
          </a:graphicData>
        </a:graphic>
      </p:graphicFrame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857224" y="2857496"/>
          <a:ext cx="1643075" cy="643538"/>
        </p:xfrm>
        <a:graphic>
          <a:graphicData uri="http://schemas.openxmlformats.org/presentationml/2006/ole">
            <p:oleObj spid="_x0000_s207875" name="方程式" r:id="rId4" imgW="1143000" imgH="444500" progId="Equation.3">
              <p:embed/>
            </p:oleObj>
          </a:graphicData>
        </a:graphic>
      </p:graphicFrame>
      <p:sp>
        <p:nvSpPr>
          <p:cNvPr id="2078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7877" name="Object 5"/>
          <p:cNvGraphicFramePr>
            <a:graphicFrameLocks noChangeAspect="1"/>
          </p:cNvGraphicFramePr>
          <p:nvPr/>
        </p:nvGraphicFramePr>
        <p:xfrm>
          <a:off x="2786050" y="2857496"/>
          <a:ext cx="857256" cy="660509"/>
        </p:xfrm>
        <a:graphic>
          <a:graphicData uri="http://schemas.openxmlformats.org/presentationml/2006/ole">
            <p:oleObj spid="_x0000_s207877" name="方程式" r:id="rId5" imgW="583947" imgH="444307" progId="Equation.3">
              <p:embed/>
            </p:oleObj>
          </a:graphicData>
        </a:graphic>
      </p:graphicFrame>
      <p:sp>
        <p:nvSpPr>
          <p:cNvPr id="2078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7879" name="Object 7"/>
          <p:cNvGraphicFramePr>
            <a:graphicFrameLocks noChangeAspect="1"/>
          </p:cNvGraphicFramePr>
          <p:nvPr/>
        </p:nvGraphicFramePr>
        <p:xfrm>
          <a:off x="1428728" y="4786322"/>
          <a:ext cx="4375578" cy="857256"/>
        </p:xfrm>
        <a:graphic>
          <a:graphicData uri="http://schemas.openxmlformats.org/presentationml/2006/ole">
            <p:oleObj spid="_x0000_s207879" name="方程式" r:id="rId6" imgW="2336800" imgH="457200" progId="Equation.3">
              <p:embed/>
            </p:oleObj>
          </a:graphicData>
        </a:graphic>
      </p:graphicFrame>
      <p:sp>
        <p:nvSpPr>
          <p:cNvPr id="2078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4286248" y="4357694"/>
          <a:ext cx="628654" cy="357190"/>
        </p:xfrm>
        <a:graphic>
          <a:graphicData uri="http://schemas.openxmlformats.org/presentationml/2006/ole">
            <p:oleObj spid="_x0000_s207881" name="方程式" r:id="rId7" imgW="418918" imgH="241195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8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zh-TW" altLang="zh-TW" sz="2400" dirty="0" smtClean="0"/>
              <a:t>要求報酬率</a:t>
            </a:r>
            <a:r>
              <a:rPr lang="en-US" altLang="zh-TW" sz="2400" dirty="0" smtClean="0"/>
              <a:t> (Required rate of return)</a:t>
            </a:r>
            <a:endParaRPr lang="zh-TW" altLang="zh-TW" sz="2400" dirty="0" smtClean="0"/>
          </a:p>
          <a:p>
            <a:pPr>
              <a:buNone/>
            </a:pPr>
            <a:r>
              <a:rPr lang="en-US" altLang="zh-TW" sz="2400" dirty="0" smtClean="0"/>
              <a:t>   </a:t>
            </a:r>
            <a:r>
              <a:rPr lang="zh-TW" altLang="zh-TW" sz="2400" dirty="0" smtClean="0"/>
              <a:t>指投資人在考慮風險後對某種投資商品所要求的最低報酬率</a:t>
            </a:r>
          </a:p>
          <a:p>
            <a:r>
              <a:rPr lang="en-US" altLang="zh-TW" sz="2400" dirty="0" smtClean="0"/>
              <a:t>(NOTE)</a:t>
            </a:r>
            <a:r>
              <a:rPr lang="zh-TW" altLang="zh-TW" sz="2400" dirty="0" smtClean="0"/>
              <a:t>：對於風險趨避的投資人來說，承擔較高的風險，必須要求較高的風險貼水</a:t>
            </a:r>
            <a:r>
              <a:rPr lang="en-US" altLang="zh-TW" sz="2400" dirty="0" smtClean="0"/>
              <a:t>(risk premium)</a:t>
            </a:r>
            <a:r>
              <a:rPr lang="zh-TW" altLang="zh-TW" sz="2400" dirty="0" smtClean="0"/>
              <a:t>，即要求報酬率較高</a:t>
            </a:r>
          </a:p>
          <a:p>
            <a:r>
              <a:rPr lang="zh-TW" altLang="zh-TW" sz="2400" dirty="0" smtClean="0"/>
              <a:t>要求報酬率</a:t>
            </a:r>
            <a:r>
              <a:rPr lang="en-US" altLang="zh-TW" sz="2400" dirty="0" smtClean="0"/>
              <a:t>=</a:t>
            </a:r>
            <a:r>
              <a:rPr lang="zh-TW" altLang="zh-TW" sz="2400" dirty="0" smtClean="0"/>
              <a:t>無風險報酬率</a:t>
            </a:r>
            <a:r>
              <a:rPr lang="en-US" altLang="zh-TW" sz="2400" dirty="0" smtClean="0"/>
              <a:t>(Risk-free rate)+</a:t>
            </a:r>
            <a:r>
              <a:rPr lang="zh-TW" altLang="zh-TW" sz="2400" dirty="0" smtClean="0"/>
              <a:t>風險貼水</a:t>
            </a:r>
            <a:r>
              <a:rPr lang="en-US" altLang="zh-TW" sz="2400" dirty="0" smtClean="0"/>
              <a:t>(risk premium)</a:t>
            </a:r>
            <a:endParaRPr lang="zh-TW" altLang="zh-TW" sz="2400" dirty="0" smtClean="0"/>
          </a:p>
          <a:p>
            <a:pPr lvl="0"/>
            <a:r>
              <a:rPr lang="zh-TW" altLang="zh-TW" sz="2400" dirty="0" smtClean="0"/>
              <a:t>無風險報酬率</a:t>
            </a:r>
            <a:r>
              <a:rPr lang="en-US" altLang="zh-TW" sz="2400" dirty="0" smtClean="0"/>
              <a:t> (Risk-free rate):</a:t>
            </a:r>
            <a:r>
              <a:rPr lang="zh-TW" altLang="zh-TW" sz="2400" dirty="0" smtClean="0"/>
              <a:t>投資無風險投資商品的報酬率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第</a:t>
            </a:r>
            <a:r>
              <a:rPr lang="en-US" altLang="zh-TW" b="1" dirty="0" smtClean="0"/>
              <a:t>7</a:t>
            </a:r>
            <a:r>
              <a:rPr lang="zh-TW" altLang="zh-TW" b="1" dirty="0" smtClean="0"/>
              <a:t>單元 投資報酬與風險分析</a:t>
            </a:r>
            <a:endParaRPr lang="zh-TW" altLang="en-US" dirty="0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DED66-A564-4D04-9011-93BA85726C0A}" type="slidenum">
              <a:rPr lang="zh-TW" altLang="en-US" smtClean="0"/>
              <a:pPr/>
              <a:t>9</a:t>
            </a:fld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sz="1800" b="1" dirty="0" smtClean="0"/>
              <a:t>7.2</a:t>
            </a:r>
            <a:r>
              <a:rPr lang="zh-TW" altLang="zh-TW" sz="1800" b="1" dirty="0" smtClean="0"/>
              <a:t>風險</a:t>
            </a:r>
            <a:r>
              <a:rPr lang="en-US" altLang="zh-TW" sz="1800" b="1" dirty="0" smtClean="0"/>
              <a:t>(Risk)</a:t>
            </a:r>
            <a:endParaRPr lang="en-US" altLang="zh-TW" sz="1800" dirty="0" smtClean="0"/>
          </a:p>
          <a:p>
            <a:r>
              <a:rPr lang="zh-TW" altLang="zh-TW" sz="1800" dirty="0" smtClean="0"/>
              <a:t>風險的衡量方</a:t>
            </a:r>
            <a:r>
              <a:rPr lang="zh-TW" altLang="en-US" sz="1800" dirty="0" smtClean="0"/>
              <a:t>法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1.</a:t>
            </a:r>
            <a:r>
              <a:rPr lang="zh-TW" altLang="zh-TW" sz="1800" dirty="0" smtClean="0"/>
              <a:t>單一投資商品</a:t>
            </a:r>
            <a:r>
              <a:rPr lang="zh-TW" altLang="en-US" sz="1800" dirty="0" smtClean="0"/>
              <a:t>：</a:t>
            </a:r>
            <a:endParaRPr lang="en-US" altLang="zh-TW" sz="1800" dirty="0" smtClean="0"/>
          </a:p>
          <a:p>
            <a:pPr>
              <a:buNone/>
            </a:pPr>
            <a:r>
              <a:rPr lang="en-US" altLang="zh-TW" sz="1800" dirty="0" smtClean="0"/>
              <a:t>  </a:t>
            </a:r>
            <a:r>
              <a:rPr lang="zh-TW" altLang="zh-TW" sz="1800" dirty="0" smtClean="0"/>
              <a:t>單一投資商品變異數計算公式</a:t>
            </a:r>
            <a:r>
              <a:rPr lang="en-US" altLang="zh-TW" sz="1800" dirty="0" smtClean="0"/>
              <a:t>(Variance</a:t>
            </a:r>
            <a:r>
              <a:rPr lang="en-US" altLang="zh-TW" sz="1600" dirty="0" smtClean="0"/>
              <a:t>) :</a:t>
            </a:r>
          </a:p>
          <a:p>
            <a:pPr>
              <a:buNone/>
            </a:pPr>
            <a:endParaRPr lang="en-US" altLang="zh-TW" sz="1600" dirty="0" smtClean="0"/>
          </a:p>
          <a:p>
            <a:pPr>
              <a:buNone/>
            </a:pPr>
            <a:endParaRPr lang="en-US" altLang="zh-TW" sz="1600" dirty="0" smtClean="0"/>
          </a:p>
          <a:p>
            <a:pPr lvl="0">
              <a:buNone/>
            </a:pPr>
            <a:r>
              <a:rPr lang="en-US" altLang="zh-TW" sz="1600" dirty="0" smtClean="0"/>
              <a:t>   </a:t>
            </a:r>
            <a:r>
              <a:rPr lang="zh-TW" altLang="zh-TW" sz="1800" dirty="0" smtClean="0"/>
              <a:t>單一投資商品標準差計算公式</a:t>
            </a:r>
            <a:r>
              <a:rPr lang="en-US" altLang="zh-TW" sz="1800" dirty="0" smtClean="0"/>
              <a:t>(Standard deviation) :</a:t>
            </a:r>
          </a:p>
          <a:p>
            <a:pPr lvl="0">
              <a:buNone/>
            </a:pPr>
            <a:endParaRPr lang="en-US" altLang="zh-TW" sz="1800" dirty="0" smtClean="0"/>
          </a:p>
          <a:p>
            <a:pPr lvl="0"/>
            <a:r>
              <a:rPr lang="zh-TW" altLang="zh-TW" sz="1800" dirty="0" smtClean="0"/>
              <a:t>單一投資商品變異係數計算公式</a:t>
            </a:r>
            <a:r>
              <a:rPr lang="en-US" altLang="zh-TW" sz="1800" dirty="0" smtClean="0"/>
              <a:t>(Variance coefficient)(CV):</a:t>
            </a:r>
            <a:r>
              <a:rPr lang="zh-TW" altLang="zh-TW" sz="1800" dirty="0" smtClean="0"/>
              <a:t>以變異數或標準差所衡量的風險屬於絕對性的風險，而變異係數是衡量相對風險，計算如下：</a:t>
            </a:r>
            <a:endParaRPr lang="en-US" altLang="zh-TW" sz="1800" dirty="0" smtClean="0"/>
          </a:p>
          <a:p>
            <a:pPr lvl="0">
              <a:buNone/>
            </a:pPr>
            <a:r>
              <a:rPr lang="en-US" altLang="zh-TW" sz="1800" dirty="0" smtClean="0"/>
              <a:t>    </a:t>
            </a:r>
          </a:p>
          <a:p>
            <a:pPr lvl="0">
              <a:buNone/>
            </a:pPr>
            <a:r>
              <a:rPr lang="en-US" altLang="zh-TW" sz="1800" dirty="0" smtClean="0"/>
              <a:t>     </a:t>
            </a:r>
            <a:r>
              <a:rPr lang="zh-TW" altLang="zh-TW" sz="1800" dirty="0" smtClean="0"/>
              <a:t>變異係數</a:t>
            </a:r>
            <a:r>
              <a:rPr lang="en-US" altLang="zh-TW" sz="1800" dirty="0" smtClean="0"/>
              <a:t>(C.V.)=</a:t>
            </a:r>
            <a:endParaRPr lang="zh-TW" altLang="zh-TW" sz="1800" dirty="0" smtClean="0"/>
          </a:p>
          <a:p>
            <a:pPr lvl="0">
              <a:buNone/>
            </a:pPr>
            <a:endParaRPr lang="zh-TW" altLang="zh-TW" sz="1800" dirty="0" smtClean="0"/>
          </a:p>
          <a:p>
            <a:pPr>
              <a:buNone/>
            </a:pPr>
            <a:endParaRPr lang="zh-TW" altLang="zh-TW" sz="1600" dirty="0" smtClean="0"/>
          </a:p>
          <a:p>
            <a:pPr>
              <a:buNone/>
            </a:pPr>
            <a:endParaRPr lang="zh-TW" altLang="zh-TW" sz="1600" dirty="0" smtClean="0"/>
          </a:p>
          <a:p>
            <a:endParaRPr lang="zh-TW" altLang="en-US" dirty="0"/>
          </a:p>
        </p:txBody>
      </p:sp>
      <p:sp>
        <p:nvSpPr>
          <p:cNvPr id="2088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8897" name="Object 1"/>
          <p:cNvGraphicFramePr>
            <a:graphicFrameLocks noChangeAspect="1"/>
          </p:cNvGraphicFramePr>
          <p:nvPr/>
        </p:nvGraphicFramePr>
        <p:xfrm>
          <a:off x="4714876" y="2260690"/>
          <a:ext cx="428628" cy="334866"/>
        </p:xfrm>
        <a:graphic>
          <a:graphicData uri="http://schemas.openxmlformats.org/presentationml/2006/ole">
            <p:oleObj spid="_x0000_s208897" name="方程式" r:id="rId3" imgW="304668" imgH="241195" progId="Equation.3">
              <p:embed/>
            </p:oleObj>
          </a:graphicData>
        </a:graphic>
      </p:graphicFrame>
      <p:sp>
        <p:nvSpPr>
          <p:cNvPr id="2089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8899" name="Object 3"/>
          <p:cNvGraphicFramePr>
            <a:graphicFrameLocks noChangeAspect="1"/>
          </p:cNvGraphicFramePr>
          <p:nvPr/>
        </p:nvGraphicFramePr>
        <p:xfrm>
          <a:off x="2285984" y="2714620"/>
          <a:ext cx="3843972" cy="642942"/>
        </p:xfrm>
        <a:graphic>
          <a:graphicData uri="http://schemas.openxmlformats.org/presentationml/2006/ole">
            <p:oleObj spid="_x0000_s208899" name="方程式" r:id="rId4" imgW="2679700" imgH="444500" progId="Equation.3">
              <p:embed/>
            </p:oleObj>
          </a:graphicData>
        </a:graphic>
      </p:graphicFrame>
      <p:sp>
        <p:nvSpPr>
          <p:cNvPr id="2089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8901" name="Object 5"/>
          <p:cNvGraphicFramePr>
            <a:graphicFrameLocks noChangeAspect="1"/>
          </p:cNvGraphicFramePr>
          <p:nvPr/>
        </p:nvGraphicFramePr>
        <p:xfrm>
          <a:off x="5715008" y="3286124"/>
          <a:ext cx="428628" cy="331841"/>
        </p:xfrm>
        <a:graphic>
          <a:graphicData uri="http://schemas.openxmlformats.org/presentationml/2006/ole">
            <p:oleObj spid="_x0000_s208901" name="方程式" r:id="rId5" imgW="291973" imgH="228501" progId="Equation.3">
              <p:embed/>
            </p:oleObj>
          </a:graphicData>
        </a:graphic>
      </p:graphicFrame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0" y="447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zh-TW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  <a:cs typeface="新細明體" pitchFamily="18" charset="-120"/>
              </a:rPr>
              <a:t> </a:t>
            </a:r>
            <a:endParaRPr kumimoji="1" lang="zh-TW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  <p:sp>
        <p:nvSpPr>
          <p:cNvPr id="2089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8906" name="Object 10"/>
          <p:cNvGraphicFramePr>
            <a:graphicFrameLocks noChangeAspect="1"/>
          </p:cNvGraphicFramePr>
          <p:nvPr/>
        </p:nvGraphicFramePr>
        <p:xfrm>
          <a:off x="2571736" y="4714884"/>
          <a:ext cx="714380" cy="763088"/>
        </p:xfrm>
        <a:graphic>
          <a:graphicData uri="http://schemas.openxmlformats.org/presentationml/2006/ole">
            <p:oleObj spid="_x0000_s208906" name="方程式" r:id="rId6" imgW="418918" imgH="444307" progId="Equation.3">
              <p:embed/>
            </p:oleObj>
          </a:graphicData>
        </a:graphic>
      </p:graphicFrame>
      <p:sp>
        <p:nvSpPr>
          <p:cNvPr id="2089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8908" name="Object 12"/>
          <p:cNvGraphicFramePr>
            <a:graphicFrameLocks noChangeAspect="1"/>
          </p:cNvGraphicFramePr>
          <p:nvPr/>
        </p:nvGraphicFramePr>
        <p:xfrm>
          <a:off x="3143240" y="3571876"/>
          <a:ext cx="1071570" cy="481430"/>
        </p:xfrm>
        <a:graphic>
          <a:graphicData uri="http://schemas.openxmlformats.org/presentationml/2006/ole">
            <p:oleObj spid="_x0000_s208908" name="方程式" r:id="rId7" imgW="660113" imgH="291973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匯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1479</TotalTime>
  <Words>1246</Words>
  <Application>Microsoft Office PowerPoint</Application>
  <PresentationFormat>如螢幕大小 (4:3)</PresentationFormat>
  <Paragraphs>149</Paragraphs>
  <Slides>19</Slides>
  <Notes>2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1" baseType="lpstr">
      <vt:lpstr>原創</vt:lpstr>
      <vt:lpstr>方程式</vt:lpstr>
      <vt:lpstr>             財務金融學系 蕭育仁 助理教授   e-mail: yujen@mail.ndhu.edu.tw Office: C420 Office hour: Thursday afternoon or              by  appointment     </vt:lpstr>
      <vt:lpstr>Figure:Value of $100 Invested at the End of 1925 in U.S. Large Stocks (S&amp;P 500), Small Stocks, World Stocks, Corporate Bonds, and Treasury Bills</vt:lpstr>
      <vt:lpstr>Table :Realized Returns, in Percent (%) for Small Stocks, the S&amp;P 500, Corporate Bonds, and Treasury Bills, Year-End 1925–1935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第7單元 投資報酬與風險分析</vt:lpstr>
      <vt:lpstr>Exercise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MSF_10100 Financial Management</dc:title>
  <dc:creator>Stephen</dc:creator>
  <cp:lastModifiedBy>user</cp:lastModifiedBy>
  <cp:revision>253</cp:revision>
  <dcterms:created xsi:type="dcterms:W3CDTF">2012-09-18T06:24:29Z</dcterms:created>
  <dcterms:modified xsi:type="dcterms:W3CDTF">2012-10-02T03:05:34Z</dcterms:modified>
</cp:coreProperties>
</file>