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5"/>
  </p:notesMasterIdLst>
  <p:sldIdLst>
    <p:sldId id="264" r:id="rId2"/>
    <p:sldId id="383" r:id="rId3"/>
    <p:sldId id="384" r:id="rId4"/>
    <p:sldId id="385" r:id="rId5"/>
    <p:sldId id="500" r:id="rId6"/>
    <p:sldId id="386" r:id="rId7"/>
    <p:sldId id="387" r:id="rId8"/>
    <p:sldId id="498" r:id="rId9"/>
    <p:sldId id="496" r:id="rId10"/>
    <p:sldId id="388" r:id="rId11"/>
    <p:sldId id="389" r:id="rId12"/>
    <p:sldId id="390" r:id="rId13"/>
    <p:sldId id="391" r:id="rId14"/>
    <p:sldId id="392" r:id="rId15"/>
    <p:sldId id="393" r:id="rId16"/>
    <p:sldId id="394" r:id="rId17"/>
    <p:sldId id="395" r:id="rId18"/>
    <p:sldId id="396" r:id="rId19"/>
    <p:sldId id="397" r:id="rId20"/>
    <p:sldId id="482" r:id="rId21"/>
    <p:sldId id="503" r:id="rId22"/>
    <p:sldId id="483" r:id="rId23"/>
    <p:sldId id="486" r:id="rId24"/>
    <p:sldId id="487" r:id="rId25"/>
    <p:sldId id="488" r:id="rId26"/>
    <p:sldId id="489" r:id="rId27"/>
    <p:sldId id="490" r:id="rId28"/>
    <p:sldId id="491" r:id="rId29"/>
    <p:sldId id="502" r:id="rId30"/>
    <p:sldId id="492" r:id="rId31"/>
    <p:sldId id="493" r:id="rId32"/>
    <p:sldId id="494" r:id="rId33"/>
    <p:sldId id="495" r:id="rId34"/>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4410"/>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佈景主題樣式 1 - 輔色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2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FF40AF-9DE0-4918-8FB3-C0B621AD3DC1}" type="datetimeFigureOut">
              <a:rPr lang="zh-TW" altLang="en-US" smtClean="0"/>
              <a:pPr/>
              <a:t>2013/4/19</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F60E78-71C8-4D01-A699-C3BBADB8BDD5}"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Slide Image Placeholder 1"/>
          <p:cNvSpPr>
            <a:spLocks noGrp="1" noRot="1" noChangeAspect="1" noTextEdit="1"/>
          </p:cNvSpPr>
          <p:nvPr>
            <p:ph type="sldImg"/>
          </p:nvPr>
        </p:nvSpPr>
        <p:spPr>
          <a:ln/>
        </p:spPr>
      </p:sp>
      <p:sp>
        <p:nvSpPr>
          <p:cNvPr id="209923" name="Notes Placeholder 2"/>
          <p:cNvSpPr>
            <a:spLocks noGrp="1"/>
          </p:cNvSpPr>
          <p:nvPr>
            <p:ph type="body" idx="1"/>
          </p:nvPr>
        </p:nvSpPr>
        <p:spPr>
          <a:noFill/>
          <a:ln/>
        </p:spPr>
        <p:txBody>
          <a:bodyPr/>
          <a:lstStyle/>
          <a:p>
            <a:endParaRPr lang="en-GB" smtClean="0"/>
          </a:p>
        </p:txBody>
      </p:sp>
      <p:sp>
        <p:nvSpPr>
          <p:cNvPr id="209924" name="Slide Number Placeholder 3"/>
          <p:cNvSpPr>
            <a:spLocks noGrp="1"/>
          </p:cNvSpPr>
          <p:nvPr>
            <p:ph type="sldNum" sz="quarter" idx="5"/>
          </p:nvPr>
        </p:nvSpPr>
        <p:spPr>
          <a:noFill/>
        </p:spPr>
        <p:txBody>
          <a:bodyPr/>
          <a:lstStyle/>
          <a:p>
            <a:fld id="{1C546DE6-8D1D-43BF-9ADE-AA8745A9E8E4}" type="slidenum">
              <a:rPr lang="en-US" altLang="zh-TW"/>
              <a:pPr/>
              <a:t>5</a:t>
            </a:fld>
            <a:endParaRPr lang="en-US" altLang="zh-T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Slide Image Placeholder 1"/>
          <p:cNvSpPr>
            <a:spLocks noGrp="1" noRot="1" noChangeAspect="1" noTextEdit="1"/>
          </p:cNvSpPr>
          <p:nvPr>
            <p:ph type="sldImg"/>
          </p:nvPr>
        </p:nvSpPr>
        <p:spPr>
          <a:ln/>
        </p:spPr>
      </p:sp>
      <p:sp>
        <p:nvSpPr>
          <p:cNvPr id="207875" name="Notes Placeholder 2"/>
          <p:cNvSpPr>
            <a:spLocks noGrp="1"/>
          </p:cNvSpPr>
          <p:nvPr>
            <p:ph type="body" idx="1"/>
          </p:nvPr>
        </p:nvSpPr>
        <p:spPr>
          <a:noFill/>
          <a:ln/>
        </p:spPr>
        <p:txBody>
          <a:bodyPr/>
          <a:lstStyle/>
          <a:p>
            <a:endParaRPr lang="en-GB" smtClean="0"/>
          </a:p>
        </p:txBody>
      </p:sp>
      <p:sp>
        <p:nvSpPr>
          <p:cNvPr id="207876" name="Slide Number Placeholder 3"/>
          <p:cNvSpPr>
            <a:spLocks noGrp="1"/>
          </p:cNvSpPr>
          <p:nvPr>
            <p:ph type="sldNum" sz="quarter" idx="5"/>
          </p:nvPr>
        </p:nvSpPr>
        <p:spPr>
          <a:noFill/>
        </p:spPr>
        <p:txBody>
          <a:bodyPr/>
          <a:lstStyle/>
          <a:p>
            <a:fld id="{EBC0F59A-964B-42CB-8C39-F03BDE3685C9}" type="slidenum">
              <a:rPr lang="en-US" altLang="zh-TW"/>
              <a:pPr/>
              <a:t>29</a:t>
            </a:fld>
            <a:endParaRPr lang="en-US" altLang="zh-TW"/>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8" name="標題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a:xfrm>
            <a:off x="6400800" y="6355080"/>
            <a:ext cx="2286000" cy="365760"/>
          </a:xfrm>
        </p:spPr>
        <p:txBody>
          <a:bodyPr/>
          <a:lstStyle>
            <a:lvl1pPr>
              <a:defRPr sz="1400"/>
            </a:lvl1pPr>
          </a:lstStyle>
          <a:p>
            <a:fld id="{DC5A06BB-A000-486B-861B-B270AFA12292}" type="datetime1">
              <a:rPr lang="zh-TW" altLang="en-US" smtClean="0"/>
              <a:pPr/>
              <a:t>2013/4/19</a:t>
            </a:fld>
            <a:endParaRPr lang="zh-TW" altLang="en-US"/>
          </a:p>
        </p:txBody>
      </p:sp>
      <p:sp>
        <p:nvSpPr>
          <p:cNvPr id="17" name="頁尾版面配置區 16"/>
          <p:cNvSpPr>
            <a:spLocks noGrp="1"/>
          </p:cNvSpPr>
          <p:nvPr>
            <p:ph type="ftr" sz="quarter" idx="11"/>
          </p:nvPr>
        </p:nvSpPr>
        <p:spPr>
          <a:xfrm>
            <a:off x="2898648" y="6355080"/>
            <a:ext cx="3474720" cy="365760"/>
          </a:xfrm>
        </p:spPr>
        <p:txBody>
          <a:bodyPr/>
          <a:lstStyle/>
          <a:p>
            <a:endParaRPr lang="zh-TW" altLang="en-US"/>
          </a:p>
        </p:txBody>
      </p:sp>
      <p:sp>
        <p:nvSpPr>
          <p:cNvPr id="29" name="投影片編號版面配置區 28"/>
          <p:cNvSpPr>
            <a:spLocks noGrp="1"/>
          </p:cNvSpPr>
          <p:nvPr>
            <p:ph type="sldNum" sz="quarter" idx="12"/>
          </p:nvPr>
        </p:nvSpPr>
        <p:spPr>
          <a:xfrm>
            <a:off x="1216152" y="6355080"/>
            <a:ext cx="1219200" cy="365760"/>
          </a:xfrm>
        </p:spPr>
        <p:txBody>
          <a:bodyPr/>
          <a:lstStyle/>
          <a:p>
            <a:fld id="{288DED66-A564-4D04-9011-93BA85726C0A}" type="slidenum">
              <a:rPr lang="zh-TW" altLang="en-US" smtClean="0"/>
              <a:pPr/>
              <a:t>‹#›</a:t>
            </a:fld>
            <a:endParaRPr lang="zh-TW" altLang="en-US"/>
          </a:p>
        </p:txBody>
      </p:sp>
      <p:sp>
        <p:nvSpPr>
          <p:cNvPr id="21" name="矩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矩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矩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矩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B468396E-D73B-4FB6-B80C-C02E123B1827}" type="datetime1">
              <a:rPr lang="zh-TW" altLang="en-US" smtClean="0"/>
              <a:pPr/>
              <a:t>2013/4/19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88DED66-A564-4D04-9011-93BA85726C0A}"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877EB7B-42E4-4821-BB2F-72F83FFB6B04}" type="datetime1">
              <a:rPr lang="zh-TW" altLang="en-US" smtClean="0"/>
              <a:pPr/>
              <a:t>2013/4/19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88DED66-A564-4D04-9011-93BA85726C0A}" type="slidenum">
              <a:rPr lang="zh-TW" altLang="en-US" smtClean="0"/>
              <a:pPr/>
              <a:t>‹#›</a:t>
            </a:fld>
            <a:endParaRPr lang="zh-TW" altLang="en-US"/>
          </a:p>
        </p:txBody>
      </p:sp>
      <p:sp>
        <p:nvSpPr>
          <p:cNvPr id="7" name="直線接點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等腰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接點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4" name="日期版面配置區 3"/>
          <p:cNvSpPr>
            <a:spLocks noGrp="1"/>
          </p:cNvSpPr>
          <p:nvPr>
            <p:ph type="dt" sz="half" idx="10"/>
          </p:nvPr>
        </p:nvSpPr>
        <p:spPr/>
        <p:txBody>
          <a:bodyPr/>
          <a:lstStyle/>
          <a:p>
            <a:fld id="{FED965C8-74B5-438F-8AD1-A9CB2403D8F2}" type="datetime1">
              <a:rPr lang="zh-TW" altLang="en-US" smtClean="0"/>
              <a:pPr/>
              <a:t>2013/4/19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88DED66-A564-4D04-9011-93BA85726C0A}" type="slidenum">
              <a:rPr lang="zh-TW" altLang="en-US" smtClean="0"/>
              <a:pPr/>
              <a:t>‹#›</a:t>
            </a:fld>
            <a:endParaRPr lang="zh-TW" altLang="en-US"/>
          </a:p>
        </p:txBody>
      </p:sp>
      <p:sp>
        <p:nvSpPr>
          <p:cNvPr id="8" name="內容版面配置區 7"/>
          <p:cNvSpPr>
            <a:spLocks noGrp="1"/>
          </p:cNvSpPr>
          <p:nvPr>
            <p:ph sz="quarter" idx="1"/>
          </p:nvPr>
        </p:nvSpPr>
        <p:spPr>
          <a:xfrm>
            <a:off x="457200" y="1219200"/>
            <a:ext cx="8229600" cy="493776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a:xfrm>
            <a:off x="6400800" y="6355080"/>
            <a:ext cx="2286000" cy="365760"/>
          </a:xfrm>
        </p:spPr>
        <p:txBody>
          <a:bodyPr/>
          <a:lstStyle/>
          <a:p>
            <a:fld id="{EAF3EF55-6393-4DDE-90AA-CAF600C5608A}" type="datetime1">
              <a:rPr lang="zh-TW" altLang="en-US" smtClean="0"/>
              <a:pPr/>
              <a:t>2013/4/19</a:t>
            </a:fld>
            <a:endParaRPr lang="zh-TW" altLang="en-US"/>
          </a:p>
        </p:txBody>
      </p:sp>
      <p:sp>
        <p:nvSpPr>
          <p:cNvPr id="5" name="頁尾版面配置區 4"/>
          <p:cNvSpPr>
            <a:spLocks noGrp="1"/>
          </p:cNvSpPr>
          <p:nvPr>
            <p:ph type="ftr" sz="quarter" idx="11"/>
          </p:nvPr>
        </p:nvSpPr>
        <p:spPr>
          <a:xfrm>
            <a:off x="2898648" y="6355080"/>
            <a:ext cx="3474720" cy="365760"/>
          </a:xfrm>
        </p:spPr>
        <p:txBody>
          <a:bodyPr/>
          <a:lstStyle/>
          <a:p>
            <a:endParaRPr lang="zh-TW" altLang="en-US"/>
          </a:p>
        </p:txBody>
      </p:sp>
      <p:sp>
        <p:nvSpPr>
          <p:cNvPr id="6" name="投影片編號版面配置區 5"/>
          <p:cNvSpPr>
            <a:spLocks noGrp="1"/>
          </p:cNvSpPr>
          <p:nvPr>
            <p:ph type="sldNum" sz="quarter" idx="12"/>
          </p:nvPr>
        </p:nvSpPr>
        <p:spPr>
          <a:xfrm>
            <a:off x="1069848" y="6355080"/>
            <a:ext cx="1520952" cy="365760"/>
          </a:xfrm>
        </p:spPr>
        <p:txBody>
          <a:bodyPr/>
          <a:lstStyle/>
          <a:p>
            <a:fld id="{288DED66-A564-4D04-9011-93BA85726C0A}" type="slidenum">
              <a:rPr lang="zh-TW" altLang="en-US" smtClean="0"/>
              <a:pPr/>
              <a:t>‹#›</a:t>
            </a:fld>
            <a:endParaRPr lang="zh-TW" altLang="en-US"/>
          </a:p>
        </p:txBody>
      </p:sp>
      <p:sp>
        <p:nvSpPr>
          <p:cNvPr id="7" name="矩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28600"/>
            <a:ext cx="8229600" cy="914400"/>
          </a:xfrm>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489AD6B3-17BC-4CFC-B7AC-1B4F95B37F1B}" type="datetime1">
              <a:rPr lang="zh-TW" altLang="en-US" smtClean="0"/>
              <a:pPr/>
              <a:t>2013/4/19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88DED66-A564-4D04-9011-93BA85726C0A}" type="slidenum">
              <a:rPr lang="zh-TW" altLang="en-US" smtClean="0"/>
              <a:pPr/>
              <a:t>‹#›</a:t>
            </a:fld>
            <a:endParaRPr lang="zh-TW" altLang="en-US"/>
          </a:p>
        </p:txBody>
      </p:sp>
      <p:sp>
        <p:nvSpPr>
          <p:cNvPr id="9" name="內容版面配置區 8"/>
          <p:cNvSpPr>
            <a:spLocks noGrp="1"/>
          </p:cNvSpPr>
          <p:nvPr>
            <p:ph sz="quarter" idx="1"/>
          </p:nvPr>
        </p:nvSpPr>
        <p:spPr>
          <a:xfrm>
            <a:off x="457200" y="1219200"/>
            <a:ext cx="4041648" cy="493776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632198" y="1216152"/>
            <a:ext cx="4041648" cy="493776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28600"/>
            <a:ext cx="8229600" cy="914400"/>
          </a:xfrm>
        </p:spPr>
        <p:txBody>
          <a:bodyPr anchor="ctr"/>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7" name="日期版面配置區 6"/>
          <p:cNvSpPr>
            <a:spLocks noGrp="1"/>
          </p:cNvSpPr>
          <p:nvPr>
            <p:ph type="dt" sz="half" idx="10"/>
          </p:nvPr>
        </p:nvSpPr>
        <p:spPr/>
        <p:txBody>
          <a:bodyPr/>
          <a:lstStyle/>
          <a:p>
            <a:fld id="{24859C63-B7E7-4EE8-A4C9-77C5D15E4019}" type="datetime1">
              <a:rPr lang="zh-TW" altLang="en-US" smtClean="0"/>
              <a:pPr/>
              <a:t>2013/4/19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288DED66-A564-4D04-9011-93BA85726C0A}" type="slidenum">
              <a:rPr lang="zh-TW" altLang="en-US" smtClean="0"/>
              <a:pPr/>
              <a:t>‹#›</a:t>
            </a:fld>
            <a:endParaRPr lang="zh-TW" altLang="en-US"/>
          </a:p>
        </p:txBody>
      </p:sp>
      <p:sp>
        <p:nvSpPr>
          <p:cNvPr id="11" name="內容版面配置區 10"/>
          <p:cNvSpPr>
            <a:spLocks noGrp="1"/>
          </p:cNvSpPr>
          <p:nvPr>
            <p:ph sz="quarter" idx="2"/>
          </p:nvPr>
        </p:nvSpPr>
        <p:spPr>
          <a:xfrm>
            <a:off x="457200" y="2133600"/>
            <a:ext cx="4038600" cy="40386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quarter" idx="4"/>
          </p:nvPr>
        </p:nvSpPr>
        <p:spPr>
          <a:xfrm>
            <a:off x="4648200" y="2133600"/>
            <a:ext cx="4038600" cy="40386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28600"/>
            <a:ext cx="8229600" cy="914400"/>
          </a:xfrm>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2CBF5847-009A-40FF-9635-795A0F066479}" type="datetime1">
              <a:rPr lang="zh-TW" altLang="en-US" smtClean="0"/>
              <a:pPr/>
              <a:t>2013/4/19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288DED66-A564-4D04-9011-93BA85726C0A}" type="slidenum">
              <a:rPr lang="zh-TW" altLang="en-US" smtClean="0"/>
              <a:pPr/>
              <a:t>‹#›</a:t>
            </a:fld>
            <a:endParaRPr lang="zh-TW" altLang="en-US"/>
          </a:p>
        </p:txBody>
      </p:sp>
      <p:sp>
        <p:nvSpPr>
          <p:cNvPr id="6" name="等腰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0271E4EF-E211-4655-AFD7-55216F007988}" type="datetime1">
              <a:rPr lang="zh-TW" altLang="en-US" smtClean="0"/>
              <a:pPr/>
              <a:t>2013/4/19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288DED66-A564-4D04-9011-93BA85726C0A}" type="slidenum">
              <a:rPr lang="zh-TW" altLang="en-US" smtClean="0"/>
              <a:pPr/>
              <a:t>‹#›</a:t>
            </a:fld>
            <a:endParaRPr lang="zh-TW" altLang="en-US"/>
          </a:p>
        </p:txBody>
      </p:sp>
      <p:sp>
        <p:nvSpPr>
          <p:cNvPr id="5" name="直線接點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等腰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8CF17BE8-3CAA-40D4-A5F3-9BFAFDB838BC}" type="datetime1">
              <a:rPr lang="zh-TW" altLang="en-US" smtClean="0"/>
              <a:pPr/>
              <a:t>2013/4/19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88DED66-A564-4D04-9011-93BA85726C0A}" type="slidenum">
              <a:rPr lang="zh-TW" altLang="en-US" smtClean="0"/>
              <a:pPr/>
              <a:t>‹#›</a:t>
            </a:fld>
            <a:endParaRPr lang="zh-TW" altLang="en-US"/>
          </a:p>
        </p:txBody>
      </p:sp>
      <p:sp>
        <p:nvSpPr>
          <p:cNvPr id="8" name="直線接點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接點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等腰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內容版面配置區 11"/>
          <p:cNvSpPr>
            <a:spLocks noGrp="1"/>
          </p:cNvSpPr>
          <p:nvPr>
            <p:ph sz="quarter" idx="1"/>
          </p:nvPr>
        </p:nvSpPr>
        <p:spPr>
          <a:xfrm>
            <a:off x="304800" y="304800"/>
            <a:ext cx="5715000" cy="5715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6B4A9728-D7CE-4248-9796-C277CEC4D517}" type="datetime1">
              <a:rPr lang="zh-TW" altLang="en-US" smtClean="0"/>
              <a:pPr/>
              <a:t>2013/4/19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88DED66-A564-4D04-9011-93BA85726C0A}" type="slidenum">
              <a:rPr lang="zh-TW" altLang="en-US" smtClean="0"/>
              <a:pPr/>
              <a:t>‹#›</a:t>
            </a:fld>
            <a:endParaRPr lang="zh-TW" altLang="en-US"/>
          </a:p>
        </p:txBody>
      </p:sp>
      <p:sp>
        <p:nvSpPr>
          <p:cNvPr id="8" name="直線接點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等腰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標題版面配置區 21"/>
          <p:cNvSpPr>
            <a:spLocks noGrp="1"/>
          </p:cNvSpPr>
          <p:nvPr>
            <p:ph type="title"/>
          </p:nvPr>
        </p:nvSpPr>
        <p:spPr>
          <a:xfrm>
            <a:off x="457200" y="152400"/>
            <a:ext cx="8229600" cy="990600"/>
          </a:xfrm>
          <a:prstGeom prst="rect">
            <a:avLst/>
          </a:prstGeom>
        </p:spPr>
        <p:txBody>
          <a:bodyPr vert="horz" anchor="b" anchorCtr="0">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E464C967-5F29-42B6-95B3-576ADD531E01}" type="datetime1">
              <a:rPr lang="zh-TW" altLang="en-US" smtClean="0"/>
              <a:pPr/>
              <a:t>2013/4/19</a:t>
            </a:fld>
            <a:endParaRPr lang="zh-TW" altLang="en-US"/>
          </a:p>
        </p:txBody>
      </p:sp>
      <p:sp>
        <p:nvSpPr>
          <p:cNvPr id="3" name="頁尾版面配置區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zh-TW" altLang="en-US"/>
          </a:p>
        </p:txBody>
      </p:sp>
      <p:sp>
        <p:nvSpPr>
          <p:cNvPr id="23" name="投影片編號版面配置區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288DED66-A564-4D04-9011-93BA85726C0A}" type="slidenum">
              <a:rPr lang="zh-TW" altLang="en-US" smtClean="0"/>
              <a:pPr/>
              <a:t>‹#›</a:t>
            </a:fld>
            <a:endParaRPr lang="zh-TW" altLang="en-US"/>
          </a:p>
        </p:txBody>
      </p:sp>
      <p:sp>
        <p:nvSpPr>
          <p:cNvPr id="28" name="直線接點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接點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等腰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6.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3140968"/>
            <a:ext cx="8229600" cy="4359016"/>
          </a:xfrm>
        </p:spPr>
        <p:txBody>
          <a:bodyPr>
            <a:normAutofit fontScale="90000"/>
          </a:bodyPr>
          <a:lstStyle/>
          <a:p>
            <a:pPr algn="ctr"/>
            <a:r>
              <a:rPr lang="en-US" altLang="zh-TW" b="1" dirty="0" smtClean="0">
                <a:solidFill>
                  <a:srgbClr val="FF0000"/>
                </a:solidFill>
                <a:latin typeface="+mj-ea"/>
              </a:rPr>
              <a:t/>
            </a:r>
            <a:br>
              <a:rPr lang="en-US" altLang="zh-TW" b="1" dirty="0" smtClean="0">
                <a:solidFill>
                  <a:srgbClr val="FF0000"/>
                </a:solidFill>
                <a:latin typeface="+mj-ea"/>
              </a:rPr>
            </a:br>
            <a:r>
              <a:rPr lang="en-US" altLang="zh-TW" b="1" dirty="0" smtClean="0">
                <a:solidFill>
                  <a:srgbClr val="FF0000"/>
                </a:solidFill>
                <a:latin typeface="+mj-ea"/>
              </a:rPr>
              <a:t/>
            </a:r>
            <a:br>
              <a:rPr lang="en-US" altLang="zh-TW" b="1" dirty="0" smtClean="0">
                <a:solidFill>
                  <a:srgbClr val="FF0000"/>
                </a:solidFill>
                <a:latin typeface="+mj-ea"/>
              </a:rPr>
            </a:br>
            <a:r>
              <a:rPr lang="en-US" altLang="zh-TW" b="1" dirty="0" smtClean="0">
                <a:solidFill>
                  <a:srgbClr val="FF0000"/>
                </a:solidFill>
                <a:latin typeface="+mj-ea"/>
              </a:rPr>
              <a:t/>
            </a:r>
            <a:br>
              <a:rPr lang="en-US" altLang="zh-TW" b="1" dirty="0" smtClean="0">
                <a:solidFill>
                  <a:srgbClr val="FF0000"/>
                </a:solidFill>
                <a:latin typeface="+mj-ea"/>
              </a:rPr>
            </a:br>
            <a:r>
              <a:rPr lang="en-US" altLang="zh-TW" b="1" dirty="0" smtClean="0">
                <a:solidFill>
                  <a:srgbClr val="FF0000"/>
                </a:solidFill>
                <a:latin typeface="+mj-ea"/>
              </a:rPr>
              <a:t/>
            </a:r>
            <a:br>
              <a:rPr lang="en-US" altLang="zh-TW" b="1" dirty="0" smtClean="0">
                <a:solidFill>
                  <a:srgbClr val="FF0000"/>
                </a:solidFill>
                <a:latin typeface="+mj-ea"/>
              </a:rPr>
            </a:br>
            <a:r>
              <a:rPr lang="en-US" altLang="zh-TW" b="1" dirty="0" smtClean="0">
                <a:solidFill>
                  <a:srgbClr val="FF0000"/>
                </a:solidFill>
                <a:latin typeface="+mj-ea"/>
              </a:rPr>
              <a:t/>
            </a:r>
            <a:br>
              <a:rPr lang="en-US" altLang="zh-TW" b="1" dirty="0" smtClean="0">
                <a:solidFill>
                  <a:srgbClr val="FF0000"/>
                </a:solidFill>
                <a:latin typeface="+mj-ea"/>
              </a:rPr>
            </a:br>
            <a:r>
              <a:rPr lang="en-US" altLang="zh-TW" b="1" dirty="0" smtClean="0">
                <a:solidFill>
                  <a:srgbClr val="FF0000"/>
                </a:solidFill>
                <a:latin typeface="+mj-ea"/>
              </a:rPr>
              <a:t/>
            </a:r>
            <a:br>
              <a:rPr lang="en-US" altLang="zh-TW" b="1" dirty="0" smtClean="0">
                <a:solidFill>
                  <a:srgbClr val="FF0000"/>
                </a:solidFill>
                <a:latin typeface="+mj-ea"/>
              </a:rPr>
            </a:br>
            <a:r>
              <a:rPr lang="en-US" altLang="zh-TW" b="1" dirty="0" smtClean="0">
                <a:solidFill>
                  <a:srgbClr val="FF0000"/>
                </a:solidFill>
                <a:latin typeface="+mj-ea"/>
              </a:rPr>
              <a:t/>
            </a:r>
            <a:br>
              <a:rPr lang="en-US" altLang="zh-TW" b="1" dirty="0" smtClean="0">
                <a:solidFill>
                  <a:srgbClr val="FF0000"/>
                </a:solidFill>
                <a:latin typeface="+mj-ea"/>
              </a:rPr>
            </a:br>
            <a:r>
              <a:rPr lang="en-US" altLang="zh-TW" b="1" dirty="0" smtClean="0">
                <a:solidFill>
                  <a:srgbClr val="FF0000"/>
                </a:solidFill>
                <a:latin typeface="+mj-ea"/>
              </a:rPr>
              <a:t/>
            </a:r>
            <a:br>
              <a:rPr lang="en-US" altLang="zh-TW" b="1" dirty="0" smtClean="0">
                <a:solidFill>
                  <a:srgbClr val="FF0000"/>
                </a:solidFill>
                <a:latin typeface="+mj-ea"/>
              </a:rPr>
            </a:br>
            <a:r>
              <a:rPr lang="en-US" altLang="zh-TW" b="1" dirty="0" smtClean="0">
                <a:solidFill>
                  <a:srgbClr val="FF0000"/>
                </a:solidFill>
                <a:latin typeface="+mj-ea"/>
              </a:rPr>
              <a:t/>
            </a:r>
            <a:br>
              <a:rPr lang="en-US" altLang="zh-TW" b="1" dirty="0" smtClean="0">
                <a:solidFill>
                  <a:srgbClr val="FF0000"/>
                </a:solidFill>
                <a:latin typeface="+mj-ea"/>
              </a:rPr>
            </a:br>
            <a:r>
              <a:rPr lang="en-US" altLang="zh-TW" b="1" dirty="0" smtClean="0">
                <a:solidFill>
                  <a:srgbClr val="FF0000"/>
                </a:solidFill>
                <a:latin typeface="+mj-ea"/>
              </a:rPr>
              <a:t/>
            </a:r>
            <a:br>
              <a:rPr lang="en-US" altLang="zh-TW" b="1" dirty="0" smtClean="0">
                <a:solidFill>
                  <a:srgbClr val="FF0000"/>
                </a:solidFill>
                <a:latin typeface="+mj-ea"/>
              </a:rPr>
            </a:br>
            <a:r>
              <a:rPr lang="en-US" altLang="zh-TW" b="1" dirty="0" smtClean="0">
                <a:solidFill>
                  <a:srgbClr val="FF0000"/>
                </a:solidFill>
                <a:latin typeface="+mj-ea"/>
              </a:rPr>
              <a:t/>
            </a:r>
            <a:br>
              <a:rPr lang="en-US" altLang="zh-TW" b="1" dirty="0" smtClean="0">
                <a:solidFill>
                  <a:srgbClr val="FF0000"/>
                </a:solidFill>
                <a:latin typeface="+mj-ea"/>
              </a:rPr>
            </a:br>
            <a:r>
              <a:rPr lang="en-US" altLang="zh-TW" b="1" dirty="0" smtClean="0">
                <a:solidFill>
                  <a:srgbClr val="FF0000"/>
                </a:solidFill>
                <a:latin typeface="+mj-ea"/>
              </a:rPr>
              <a:t/>
            </a:r>
            <a:br>
              <a:rPr lang="en-US" altLang="zh-TW" b="1" dirty="0" smtClean="0">
                <a:solidFill>
                  <a:srgbClr val="FF0000"/>
                </a:solidFill>
                <a:latin typeface="+mj-ea"/>
              </a:rPr>
            </a:br>
            <a:r>
              <a:rPr lang="en-US" altLang="zh-TW" b="1" dirty="0" smtClean="0">
                <a:solidFill>
                  <a:srgbClr val="FF0000"/>
                </a:solidFill>
                <a:latin typeface="+mj-ea"/>
              </a:rPr>
              <a:t/>
            </a:r>
            <a:br>
              <a:rPr lang="en-US" altLang="zh-TW" b="1" dirty="0" smtClean="0">
                <a:solidFill>
                  <a:srgbClr val="FF0000"/>
                </a:solidFill>
                <a:latin typeface="+mj-ea"/>
              </a:rPr>
            </a:br>
            <a:r>
              <a:rPr lang="zh-TW" altLang="en-US" b="1" dirty="0" smtClean="0">
                <a:solidFill>
                  <a:srgbClr val="002060"/>
                </a:solidFill>
                <a:latin typeface="+mj-ea"/>
              </a:rPr>
              <a:t>財務金融學系</a:t>
            </a:r>
            <a:r>
              <a:rPr lang="en-US" altLang="zh-TW" b="1" dirty="0" smtClean="0">
                <a:solidFill>
                  <a:srgbClr val="002060"/>
                </a:solidFill>
                <a:latin typeface="+mj-ea"/>
              </a:rPr>
              <a:t/>
            </a:r>
            <a:br>
              <a:rPr lang="en-US" altLang="zh-TW" b="1" dirty="0" smtClean="0">
                <a:solidFill>
                  <a:srgbClr val="002060"/>
                </a:solidFill>
                <a:latin typeface="+mj-ea"/>
              </a:rPr>
            </a:br>
            <a:r>
              <a:rPr lang="zh-TW" altLang="en-US" b="1" dirty="0" smtClean="0">
                <a:solidFill>
                  <a:srgbClr val="002060"/>
                </a:solidFill>
                <a:latin typeface="+mj-ea"/>
              </a:rPr>
              <a:t>蕭育仁 助理教授</a:t>
            </a:r>
            <a:r>
              <a:rPr lang="en-US" altLang="zh-TW" b="1" dirty="0" smtClean="0">
                <a:solidFill>
                  <a:schemeClr val="tx1"/>
                </a:solidFill>
                <a:latin typeface="+mj-ea"/>
              </a:rPr>
              <a:t/>
            </a:r>
            <a:br>
              <a:rPr lang="en-US" altLang="zh-TW" b="1" dirty="0" smtClean="0">
                <a:solidFill>
                  <a:schemeClr val="tx1"/>
                </a:solidFill>
                <a:latin typeface="+mj-ea"/>
              </a:rPr>
            </a:br>
            <a:r>
              <a:rPr lang="en-US" altLang="zh-TW" b="1" dirty="0" smtClean="0">
                <a:solidFill>
                  <a:srgbClr val="FF0000"/>
                </a:solidFill>
                <a:latin typeface="+mj-ea"/>
              </a:rPr>
              <a:t/>
            </a:r>
            <a:br>
              <a:rPr lang="en-US" altLang="zh-TW" b="1" dirty="0" smtClean="0">
                <a:solidFill>
                  <a:srgbClr val="FF0000"/>
                </a:solidFill>
                <a:latin typeface="+mj-ea"/>
              </a:rPr>
            </a:br>
            <a:r>
              <a:rPr lang="en-US" altLang="zh-TW" b="1" dirty="0" smtClean="0">
                <a:solidFill>
                  <a:srgbClr val="FF0000"/>
                </a:solidFill>
              </a:rPr>
              <a:t> e-mail: </a:t>
            </a:r>
            <a:r>
              <a:rPr lang="en-US" altLang="zh-TW" dirty="0" smtClean="0">
                <a:solidFill>
                  <a:schemeClr val="tx1"/>
                </a:solidFill>
                <a:cs typeface="Times New Roman" pitchFamily="18" charset="0"/>
              </a:rPr>
              <a:t>yujen@mail.ndhu.edu.t</a:t>
            </a:r>
            <a:r>
              <a:rPr lang="en-US" altLang="zh-TW" dirty="0" smtClean="0">
                <a:solidFill>
                  <a:schemeClr val="tx1"/>
                </a:solidFill>
                <a:latin typeface="Times New Roman" pitchFamily="18" charset="0"/>
                <a:cs typeface="Times New Roman" pitchFamily="18" charset="0"/>
              </a:rPr>
              <a:t>w</a:t>
            </a:r>
            <a:br>
              <a:rPr lang="en-US" altLang="zh-TW" dirty="0" smtClean="0">
                <a:solidFill>
                  <a:schemeClr val="tx1"/>
                </a:solidFill>
                <a:latin typeface="Times New Roman" pitchFamily="18" charset="0"/>
                <a:cs typeface="Times New Roman" pitchFamily="18" charset="0"/>
              </a:rPr>
            </a:br>
            <a:r>
              <a:rPr lang="en-US" altLang="zh-TW" b="1" dirty="0" smtClean="0">
                <a:solidFill>
                  <a:srgbClr val="FF0000"/>
                </a:solidFill>
                <a:cs typeface="Times New Roman" pitchFamily="18" charset="0"/>
              </a:rPr>
              <a:t>Office: </a:t>
            </a:r>
            <a:r>
              <a:rPr lang="en-US" altLang="zh-TW" dirty="0" smtClean="0">
                <a:solidFill>
                  <a:schemeClr val="tx1"/>
                </a:solidFill>
                <a:cs typeface="Times New Roman" pitchFamily="18" charset="0"/>
              </a:rPr>
              <a:t>C420</a:t>
            </a:r>
            <a:br>
              <a:rPr lang="en-US" altLang="zh-TW" dirty="0" smtClean="0">
                <a:solidFill>
                  <a:schemeClr val="tx1"/>
                </a:solidFill>
                <a:cs typeface="Times New Roman" pitchFamily="18" charset="0"/>
              </a:rPr>
            </a:br>
            <a:r>
              <a:rPr lang="en-US" altLang="zh-TW" b="1" dirty="0" smtClean="0">
                <a:solidFill>
                  <a:srgbClr val="FF0000"/>
                </a:solidFill>
                <a:cs typeface="Times New Roman" pitchFamily="18" charset="0"/>
              </a:rPr>
              <a:t>Office hour: </a:t>
            </a:r>
            <a:r>
              <a:rPr lang="en-US" altLang="zh-TW" dirty="0" smtClean="0">
                <a:solidFill>
                  <a:schemeClr val="tx1"/>
                </a:solidFill>
                <a:cs typeface="Times New Roman" pitchFamily="18" charset="0"/>
              </a:rPr>
              <a:t>Thursday afternoon or </a:t>
            </a:r>
            <a:br>
              <a:rPr lang="en-US" altLang="zh-TW" dirty="0" smtClean="0">
                <a:solidFill>
                  <a:schemeClr val="tx1"/>
                </a:solidFill>
                <a:cs typeface="Times New Roman" pitchFamily="18" charset="0"/>
              </a:rPr>
            </a:br>
            <a:r>
              <a:rPr lang="en-US" altLang="zh-TW" dirty="0" smtClean="0">
                <a:solidFill>
                  <a:schemeClr val="tx1"/>
                </a:solidFill>
                <a:cs typeface="Times New Roman" pitchFamily="18" charset="0"/>
              </a:rPr>
              <a:t>            by  appointment </a:t>
            </a:r>
            <a:br>
              <a:rPr lang="en-US" altLang="zh-TW" dirty="0" smtClean="0">
                <a:solidFill>
                  <a:schemeClr val="tx1"/>
                </a:solidFill>
                <a:cs typeface="Times New Roman" pitchFamily="18" charset="0"/>
              </a:rPr>
            </a:br>
            <a:r>
              <a:rPr lang="en-US" altLang="zh-TW" dirty="0" smtClean="0">
                <a:solidFill>
                  <a:schemeClr val="tx1"/>
                </a:solidFill>
                <a:latin typeface="Times New Roman" pitchFamily="18" charset="0"/>
                <a:cs typeface="Times New Roman" pitchFamily="18" charset="0"/>
              </a:rPr>
              <a:t/>
            </a:r>
            <a:br>
              <a:rPr lang="en-US" altLang="zh-TW" dirty="0" smtClean="0">
                <a:solidFill>
                  <a:schemeClr val="tx1"/>
                </a:solidFill>
                <a:latin typeface="Times New Roman" pitchFamily="18" charset="0"/>
                <a:cs typeface="Times New Roman" pitchFamily="18" charset="0"/>
              </a:rPr>
            </a:br>
            <a:r>
              <a:rPr lang="en-US" altLang="zh-TW" dirty="0" smtClean="0">
                <a:solidFill>
                  <a:schemeClr val="tx1"/>
                </a:solidFill>
                <a:latin typeface="Times New Roman" pitchFamily="18" charset="0"/>
                <a:cs typeface="Times New Roman" pitchFamily="18" charset="0"/>
              </a:rPr>
              <a:t/>
            </a:r>
            <a:br>
              <a:rPr lang="en-US" altLang="zh-TW" dirty="0" smtClean="0">
                <a:solidFill>
                  <a:schemeClr val="tx1"/>
                </a:solidFill>
                <a:latin typeface="Times New Roman" pitchFamily="18" charset="0"/>
                <a:cs typeface="Times New Roman" pitchFamily="18" charset="0"/>
              </a:rPr>
            </a:br>
            <a:r>
              <a:rPr lang="en-US" altLang="zh-TW" b="1" dirty="0" smtClean="0">
                <a:solidFill>
                  <a:srgbClr val="FF0000"/>
                </a:solidFill>
                <a:latin typeface="+mj-ea"/>
              </a:rPr>
              <a:t/>
            </a:r>
            <a:br>
              <a:rPr lang="en-US" altLang="zh-TW" b="1" dirty="0" smtClean="0">
                <a:solidFill>
                  <a:srgbClr val="FF0000"/>
                </a:solidFill>
                <a:latin typeface="+mj-ea"/>
              </a:rPr>
            </a:br>
            <a:endParaRPr lang="zh-TW" altLang="en-US" b="1" dirty="0">
              <a:solidFill>
                <a:srgbClr val="FF0000"/>
              </a:solidFill>
              <a:latin typeface="+mj-ea"/>
            </a:endParaRPr>
          </a:p>
        </p:txBody>
      </p:sp>
      <p:sp>
        <p:nvSpPr>
          <p:cNvPr id="5" name="矩形 4"/>
          <p:cNvSpPr/>
          <p:nvPr/>
        </p:nvSpPr>
        <p:spPr>
          <a:xfrm>
            <a:off x="2133143" y="285728"/>
            <a:ext cx="4839787" cy="1938992"/>
          </a:xfrm>
          <a:prstGeom prst="rect">
            <a:avLst/>
          </a:prstGeom>
          <a:noFill/>
        </p:spPr>
        <p:txBody>
          <a:bodyPr wrap="none" lIns="91440" tIns="45720" rIns="91440" bIns="45720">
            <a:spAutoFit/>
            <a:scene3d>
              <a:camera prst="orthographicFront"/>
              <a:lightRig rig="soft" dir="tl">
                <a:rot lat="0" lon="0" rev="0"/>
              </a:lightRig>
            </a:scene3d>
            <a:sp3d extrusionH="57150" contourW="25400" prstMaterial="matte">
              <a:bevelT w="25400" h="55880" prst="slope"/>
              <a:contourClr>
                <a:schemeClr val="accent2">
                  <a:tint val="20000"/>
                </a:schemeClr>
              </a:contourClr>
            </a:sp3d>
          </a:bodyPr>
          <a:lstStyle/>
          <a:p>
            <a:pPr algn="ctr"/>
            <a:endParaRPr lang="en-US" altLang="zh-TW" sz="6000" b="1" cap="none" spc="50" dirty="0" smtClean="0">
              <a:ln w="11430"/>
              <a:solidFill>
                <a:schemeClr val="accent2">
                  <a:lumMod val="50000"/>
                </a:schemeClr>
              </a:solidFill>
              <a:effectLst>
                <a:outerShdw blurRad="76200" dist="50800" dir="5400000" algn="tl" rotWithShape="0">
                  <a:srgbClr val="000000">
                    <a:alpha val="65000"/>
                  </a:srgbClr>
                </a:outerShdw>
              </a:effectLst>
              <a:latin typeface="+mj-ea"/>
              <a:ea typeface="+mj-ea"/>
            </a:endParaRPr>
          </a:p>
          <a:p>
            <a:pPr algn="ctr"/>
            <a:r>
              <a:rPr lang="en-US" altLang="zh-TW" sz="6000" b="1" cap="none" spc="50" dirty="0" smtClean="0">
                <a:ln w="11430"/>
                <a:solidFill>
                  <a:schemeClr val="accent2">
                    <a:lumMod val="50000"/>
                  </a:schemeClr>
                </a:solidFill>
                <a:effectLst>
                  <a:outerShdw blurRad="76200" dist="50800" dir="5400000" algn="tl" rotWithShape="0">
                    <a:srgbClr val="000000">
                      <a:alpha val="65000"/>
                    </a:srgbClr>
                  </a:outerShdw>
                </a:effectLst>
                <a:latin typeface="+mj-ea"/>
                <a:ea typeface="+mj-ea"/>
              </a:rPr>
              <a:t>『</a:t>
            </a:r>
            <a:r>
              <a:rPr lang="zh-TW" altLang="en-US" sz="6000" b="1" cap="none" spc="50" dirty="0" smtClean="0">
                <a:ln w="11430"/>
                <a:solidFill>
                  <a:schemeClr val="accent2">
                    <a:lumMod val="50000"/>
                  </a:schemeClr>
                </a:solidFill>
                <a:effectLst>
                  <a:outerShdw blurRad="76200" dist="50800" dir="5400000" algn="tl" rotWithShape="0">
                    <a:srgbClr val="000000">
                      <a:alpha val="65000"/>
                    </a:srgbClr>
                  </a:outerShdw>
                </a:effectLst>
                <a:latin typeface="+mj-ea"/>
                <a:ea typeface="+mj-ea"/>
              </a:rPr>
              <a:t>財務管理</a:t>
            </a:r>
            <a:r>
              <a:rPr lang="en-US" altLang="zh-TW" sz="6000" b="1" cap="none" spc="50" dirty="0" smtClean="0">
                <a:ln w="11430"/>
                <a:solidFill>
                  <a:schemeClr val="accent2">
                    <a:lumMod val="50000"/>
                  </a:schemeClr>
                </a:solidFill>
                <a:effectLst>
                  <a:outerShdw blurRad="76200" dist="50800" dir="5400000" algn="tl" rotWithShape="0">
                    <a:srgbClr val="000000">
                      <a:alpha val="65000"/>
                    </a:srgbClr>
                  </a:outerShdw>
                </a:effectLst>
                <a:latin typeface="+mj-ea"/>
                <a:ea typeface="+mj-ea"/>
              </a:rPr>
              <a:t>』</a:t>
            </a:r>
            <a:endParaRPr lang="zh-TW" altLang="en-US" sz="6000" b="1" cap="none" spc="50" dirty="0">
              <a:ln w="11430"/>
              <a:solidFill>
                <a:schemeClr val="accent2">
                  <a:lumMod val="50000"/>
                </a:schemeClr>
              </a:solidFill>
              <a:effectLst>
                <a:outerShdw blurRad="76200" dist="50800" dir="5400000" algn="tl" rotWithShape="0">
                  <a:srgbClr val="000000">
                    <a:alpha val="65000"/>
                  </a:srgbClr>
                </a:outerShdw>
              </a:effectLst>
              <a:latin typeface="+mj-ea"/>
              <a:ea typeface="+mj-ea"/>
            </a:endParaRPr>
          </a:p>
        </p:txBody>
      </p:sp>
      <p:sp>
        <p:nvSpPr>
          <p:cNvPr id="4" name="投影片編號版面配置區 3"/>
          <p:cNvSpPr>
            <a:spLocks noGrp="1"/>
          </p:cNvSpPr>
          <p:nvPr>
            <p:ph type="sldNum" sz="quarter" idx="12"/>
          </p:nvPr>
        </p:nvSpPr>
        <p:spPr/>
        <p:txBody>
          <a:bodyPr/>
          <a:lstStyle/>
          <a:p>
            <a:fld id="{288DED66-A564-4D04-9011-93BA85726C0A}" type="slidenum">
              <a:rPr lang="zh-TW" altLang="en-US" smtClean="0"/>
              <a:pPr/>
              <a:t>1</a:t>
            </a:fld>
            <a:endParaRPr lang="zh-TW"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endParaRPr lang="zh-TW" altLang="en-US" dirty="0"/>
          </a:p>
        </p:txBody>
      </p:sp>
      <p:sp>
        <p:nvSpPr>
          <p:cNvPr id="3" name="內容版面配置區 2"/>
          <p:cNvSpPr>
            <a:spLocks noGrp="1"/>
          </p:cNvSpPr>
          <p:nvPr>
            <p:ph sz="quarter" idx="1"/>
          </p:nvPr>
        </p:nvSpPr>
        <p:spPr/>
        <p:txBody>
          <a:bodyPr>
            <a:normAutofit fontScale="70000" lnSpcReduction="20000"/>
          </a:bodyPr>
          <a:lstStyle/>
          <a:p>
            <a:pPr>
              <a:buNone/>
            </a:pPr>
            <a:r>
              <a:rPr lang="en-US" altLang="zh-TW" dirty="0" smtClean="0"/>
              <a:t>6.4 </a:t>
            </a:r>
            <a:r>
              <a:rPr lang="zh-TW" altLang="zh-TW" dirty="0" smtClean="0"/>
              <a:t>特別股融資</a:t>
            </a:r>
            <a:r>
              <a:rPr lang="en-US" altLang="zh-TW" dirty="0" smtClean="0"/>
              <a:t>(Preferred Stock)</a:t>
            </a:r>
            <a:endParaRPr lang="zh-TW" altLang="zh-TW" dirty="0" smtClean="0"/>
          </a:p>
          <a:p>
            <a:pPr>
              <a:buNone/>
            </a:pPr>
            <a:r>
              <a:rPr lang="zh-TW" altLang="zh-TW" dirty="0" smtClean="0"/>
              <a:t>一、意義：</a:t>
            </a:r>
          </a:p>
          <a:p>
            <a:pPr>
              <a:buNone/>
            </a:pPr>
            <a:r>
              <a:rPr lang="en-US" altLang="zh-TW" dirty="0" smtClean="0"/>
              <a:t>    </a:t>
            </a:r>
            <a:r>
              <a:rPr lang="zh-TW" altLang="zh-TW" dirty="0" smtClean="0"/>
              <a:t>特別股兼具債券與普通股之性質，是一種混合證券</a:t>
            </a:r>
            <a:r>
              <a:rPr lang="en-US" altLang="zh-TW" dirty="0" smtClean="0"/>
              <a:t>(hybrid security)</a:t>
            </a:r>
            <a:r>
              <a:rPr lang="zh-TW" altLang="zh-TW" dirty="0" smtClean="0"/>
              <a:t>。特別股具有面值，每股股利固定不變，且公司必須先支付特別股股利後，才能支付普通股股利，此與債券性質類似，但假若公司未能賺到足以支付特別股股利之盈餘，公司可以暫停支付特別股股利，不會有破產之虞，此與普通股類似</a:t>
            </a:r>
          </a:p>
          <a:p>
            <a:pPr>
              <a:buNone/>
            </a:pPr>
            <a:r>
              <a:rPr lang="zh-TW" altLang="zh-TW" dirty="0" smtClean="0"/>
              <a:t>二、特性：</a:t>
            </a:r>
          </a:p>
          <a:p>
            <a:pPr>
              <a:buNone/>
            </a:pPr>
            <a:r>
              <a:rPr lang="en-US" altLang="zh-TW" dirty="0" smtClean="0"/>
              <a:t>1.</a:t>
            </a:r>
            <a:r>
              <a:rPr lang="zh-TW" altLang="zh-TW" dirty="0" smtClean="0"/>
              <a:t>領取固定股息</a:t>
            </a:r>
          </a:p>
          <a:p>
            <a:pPr>
              <a:buNone/>
            </a:pPr>
            <a:r>
              <a:rPr lang="en-US" altLang="zh-TW" dirty="0" smtClean="0"/>
              <a:t>2.</a:t>
            </a:r>
            <a:r>
              <a:rPr lang="zh-TW" altLang="zh-TW" dirty="0" smtClean="0"/>
              <a:t>優先受償權</a:t>
            </a:r>
          </a:p>
          <a:p>
            <a:pPr>
              <a:buNone/>
            </a:pPr>
            <a:r>
              <a:rPr lang="en-US" altLang="zh-TW" dirty="0" smtClean="0"/>
              <a:t>3.</a:t>
            </a:r>
            <a:r>
              <a:rPr lang="zh-TW" altLang="zh-TW" dirty="0" smtClean="0"/>
              <a:t>面值</a:t>
            </a:r>
          </a:p>
          <a:p>
            <a:pPr>
              <a:buNone/>
            </a:pPr>
            <a:r>
              <a:rPr lang="en-US" altLang="zh-TW" dirty="0" smtClean="0"/>
              <a:t>4.</a:t>
            </a:r>
            <a:r>
              <a:rPr lang="zh-TW" altLang="zh-TW" dirty="0" smtClean="0"/>
              <a:t>累積股利</a:t>
            </a:r>
          </a:p>
          <a:p>
            <a:pPr>
              <a:buNone/>
            </a:pPr>
            <a:r>
              <a:rPr lang="en-US" altLang="zh-TW" dirty="0" smtClean="0"/>
              <a:t>5.</a:t>
            </a:r>
            <a:r>
              <a:rPr lang="zh-TW" altLang="zh-TW" dirty="0" smtClean="0"/>
              <a:t>其他條款</a:t>
            </a:r>
          </a:p>
          <a:p>
            <a:pPr>
              <a:buNone/>
            </a:pPr>
            <a:r>
              <a:rPr lang="en-US" altLang="zh-TW" dirty="0" smtClean="0"/>
              <a:t>  </a:t>
            </a:r>
            <a:r>
              <a:rPr lang="zh-TW" altLang="zh-TW" dirty="0" smtClean="0"/>
              <a:t>①轉換權：允許在特別期間中，按照既定價格將特別股轉換為普通股</a:t>
            </a:r>
          </a:p>
          <a:p>
            <a:pPr>
              <a:buNone/>
            </a:pPr>
            <a:r>
              <a:rPr lang="en-US" altLang="zh-TW" dirty="0" smtClean="0"/>
              <a:t>  </a:t>
            </a:r>
            <a:r>
              <a:rPr lang="zh-TW" altLang="zh-TW" dirty="0" smtClean="0"/>
              <a:t>②投票權</a:t>
            </a:r>
            <a:r>
              <a:rPr lang="en-US" altLang="zh-TW" dirty="0" smtClean="0"/>
              <a:t>(voting)</a:t>
            </a:r>
            <a:endParaRPr lang="zh-TW" altLang="zh-TW" dirty="0" smtClean="0"/>
          </a:p>
          <a:p>
            <a:pPr>
              <a:buNone/>
            </a:pPr>
            <a:r>
              <a:rPr lang="en-US" altLang="zh-TW" dirty="0" smtClean="0"/>
              <a:t>  </a:t>
            </a:r>
            <a:r>
              <a:rPr lang="zh-TW" altLang="zh-TW" dirty="0" smtClean="0"/>
              <a:t>③參加權</a:t>
            </a:r>
            <a:r>
              <a:rPr lang="en-US" altLang="zh-TW" dirty="0" smtClean="0"/>
              <a:t>(Participating)</a:t>
            </a:r>
            <a:endParaRPr lang="zh-TW" altLang="zh-TW" dirty="0" smtClean="0"/>
          </a:p>
          <a:p>
            <a:pPr>
              <a:buNone/>
            </a:pPr>
            <a:r>
              <a:rPr lang="en-US" altLang="zh-TW" dirty="0" smtClean="0"/>
              <a:t>  </a:t>
            </a:r>
            <a:r>
              <a:rPr lang="zh-TW" altLang="zh-TW" dirty="0" smtClean="0"/>
              <a:t>④贖回條款</a:t>
            </a:r>
            <a:r>
              <a:rPr lang="en-US" altLang="zh-TW" dirty="0" smtClean="0"/>
              <a:t>(Call Provision)</a:t>
            </a:r>
            <a:endParaRPr lang="zh-TW" altLang="zh-TW" dirty="0" smtClean="0"/>
          </a:p>
          <a:p>
            <a:endParaRPr lang="zh-TW" altLang="en-US" dirty="0"/>
          </a:p>
        </p:txBody>
      </p:sp>
      <p:sp>
        <p:nvSpPr>
          <p:cNvPr id="4" name="投影片編號版面配置區 3"/>
          <p:cNvSpPr>
            <a:spLocks noGrp="1"/>
          </p:cNvSpPr>
          <p:nvPr>
            <p:ph type="sldNum" sz="quarter" idx="12"/>
          </p:nvPr>
        </p:nvSpPr>
        <p:spPr/>
        <p:txBody>
          <a:bodyPr/>
          <a:lstStyle/>
          <a:p>
            <a:fld id="{288DED66-A564-4D04-9011-93BA85726C0A}" type="slidenum">
              <a:rPr lang="zh-TW" altLang="en-US" smtClean="0"/>
              <a:pPr/>
              <a:t>10</a:t>
            </a:fld>
            <a:endParaRPr lang="zh-TW"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endParaRPr lang="zh-TW" altLang="en-US" dirty="0"/>
          </a:p>
        </p:txBody>
      </p:sp>
      <p:sp>
        <p:nvSpPr>
          <p:cNvPr id="3" name="內容版面配置區 2"/>
          <p:cNvSpPr>
            <a:spLocks noGrp="1"/>
          </p:cNvSpPr>
          <p:nvPr>
            <p:ph sz="quarter" idx="1"/>
          </p:nvPr>
        </p:nvSpPr>
        <p:spPr/>
        <p:txBody>
          <a:bodyPr/>
          <a:lstStyle/>
          <a:p>
            <a:pPr>
              <a:buNone/>
            </a:pPr>
            <a:r>
              <a:rPr lang="zh-TW" altLang="zh-TW" sz="2800" dirty="0" smtClean="0"/>
              <a:t>三、優缺點</a:t>
            </a:r>
          </a:p>
          <a:p>
            <a:pPr>
              <a:buNone/>
            </a:pPr>
            <a:r>
              <a:rPr lang="en-US" altLang="zh-TW" sz="2800" dirty="0" smtClean="0"/>
              <a:t>1.</a:t>
            </a:r>
            <a:r>
              <a:rPr lang="zh-TW" altLang="zh-TW" sz="2800" dirty="0" smtClean="0"/>
              <a:t>優點：</a:t>
            </a:r>
          </a:p>
          <a:p>
            <a:pPr>
              <a:buNone/>
            </a:pPr>
            <a:r>
              <a:rPr lang="en-US" altLang="zh-TW" sz="2800" dirty="0" smtClean="0"/>
              <a:t>  </a:t>
            </a:r>
            <a:r>
              <a:rPr lang="zh-TW" altLang="zh-TW" sz="2800" dirty="0" smtClean="0"/>
              <a:t>①固定融資成本</a:t>
            </a:r>
          </a:p>
          <a:p>
            <a:pPr>
              <a:buNone/>
            </a:pPr>
            <a:r>
              <a:rPr lang="en-US" altLang="zh-TW" sz="2800" dirty="0" smtClean="0"/>
              <a:t>  </a:t>
            </a:r>
            <a:r>
              <a:rPr lang="zh-TW" altLang="zh-TW" sz="2800" dirty="0" smtClean="0"/>
              <a:t>②無到期日與破產成本</a:t>
            </a:r>
          </a:p>
          <a:p>
            <a:pPr>
              <a:buNone/>
            </a:pPr>
            <a:r>
              <a:rPr lang="en-US" altLang="zh-TW" sz="2800" dirty="0" smtClean="0"/>
              <a:t>2.</a:t>
            </a:r>
            <a:r>
              <a:rPr lang="zh-TW" altLang="zh-TW" sz="2800" dirty="0" smtClean="0"/>
              <a:t>缺點：</a:t>
            </a:r>
          </a:p>
          <a:p>
            <a:pPr>
              <a:buNone/>
            </a:pPr>
            <a:r>
              <a:rPr lang="en-US" altLang="zh-TW" sz="2800" dirty="0" smtClean="0"/>
              <a:t>  </a:t>
            </a:r>
            <a:r>
              <a:rPr lang="zh-TW" altLang="zh-TW" sz="2800" dirty="0" smtClean="0"/>
              <a:t>①資金成本比負債高</a:t>
            </a:r>
            <a:endParaRPr lang="en-US" altLang="zh-TW" sz="2800" dirty="0" smtClean="0"/>
          </a:p>
          <a:p>
            <a:pPr>
              <a:buNone/>
            </a:pPr>
            <a:r>
              <a:rPr lang="en-US" altLang="zh-TW" sz="2800" dirty="0" smtClean="0"/>
              <a:t>  </a:t>
            </a:r>
            <a:r>
              <a:rPr lang="zh-TW" altLang="zh-TW" sz="2800" dirty="0" smtClean="0"/>
              <a:t>②無稅盾之效果</a:t>
            </a:r>
            <a:endParaRPr lang="en-US" altLang="zh-TW" sz="2800" dirty="0" smtClean="0"/>
          </a:p>
          <a:p>
            <a:pPr>
              <a:buNone/>
            </a:pPr>
            <a:r>
              <a:rPr lang="en-US" altLang="zh-TW" sz="2800" dirty="0" smtClean="0"/>
              <a:t>  </a:t>
            </a:r>
            <a:r>
              <a:rPr lang="en-US" altLang="zh-TW" sz="2800" dirty="0" smtClean="0">
                <a:latin typeface="Calibri"/>
                <a:cs typeface="Calibri"/>
              </a:rPr>
              <a:t>③</a:t>
            </a:r>
            <a:r>
              <a:rPr lang="zh-TW" altLang="zh-TW" sz="2800" dirty="0" smtClean="0"/>
              <a:t>流動性較差</a:t>
            </a:r>
          </a:p>
          <a:p>
            <a:endParaRPr lang="zh-TW" altLang="en-US" dirty="0"/>
          </a:p>
        </p:txBody>
      </p:sp>
      <p:sp>
        <p:nvSpPr>
          <p:cNvPr id="4" name="投影片編號版面配置區 3"/>
          <p:cNvSpPr>
            <a:spLocks noGrp="1"/>
          </p:cNvSpPr>
          <p:nvPr>
            <p:ph type="sldNum" sz="quarter" idx="12"/>
          </p:nvPr>
        </p:nvSpPr>
        <p:spPr/>
        <p:txBody>
          <a:bodyPr/>
          <a:lstStyle/>
          <a:p>
            <a:fld id="{288DED66-A564-4D04-9011-93BA85726C0A}" type="slidenum">
              <a:rPr lang="zh-TW" altLang="en-US" smtClean="0"/>
              <a:pPr/>
              <a:t>11</a:t>
            </a:fld>
            <a:endParaRPr lang="zh-TW"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endParaRPr lang="zh-TW" altLang="en-US" dirty="0"/>
          </a:p>
        </p:txBody>
      </p:sp>
      <p:sp>
        <p:nvSpPr>
          <p:cNvPr id="3" name="內容版面配置區 2"/>
          <p:cNvSpPr>
            <a:spLocks noGrp="1"/>
          </p:cNvSpPr>
          <p:nvPr>
            <p:ph sz="quarter" idx="1"/>
          </p:nvPr>
        </p:nvSpPr>
        <p:spPr/>
        <p:txBody>
          <a:bodyPr/>
          <a:lstStyle/>
          <a:p>
            <a:pPr>
              <a:buNone/>
            </a:pPr>
            <a:r>
              <a:rPr lang="en-US" altLang="zh-TW" dirty="0" smtClean="0"/>
              <a:t>6.5</a:t>
            </a:r>
            <a:r>
              <a:rPr lang="zh-TW" altLang="zh-TW" dirty="0" smtClean="0"/>
              <a:t>評價模式</a:t>
            </a:r>
          </a:p>
          <a:p>
            <a:pPr>
              <a:buNone/>
            </a:pPr>
            <a:r>
              <a:rPr lang="zh-TW" altLang="zh-TW" dirty="0" smtClean="0"/>
              <a:t>一、價值定義</a:t>
            </a:r>
          </a:p>
          <a:p>
            <a:pPr>
              <a:buNone/>
            </a:pPr>
            <a:r>
              <a:rPr lang="en-US" altLang="zh-TW" dirty="0" smtClean="0"/>
              <a:t>(</a:t>
            </a:r>
            <a:r>
              <a:rPr lang="zh-TW" altLang="zh-TW" dirty="0" smtClean="0"/>
              <a:t>一</a:t>
            </a:r>
            <a:r>
              <a:rPr lang="en-US" altLang="zh-TW" dirty="0" smtClean="0"/>
              <a:t>)</a:t>
            </a:r>
            <a:r>
              <a:rPr lang="zh-TW" altLang="zh-TW" dirty="0" smtClean="0"/>
              <a:t>清算價值</a:t>
            </a:r>
            <a:r>
              <a:rPr lang="en-US" altLang="zh-TW" dirty="0" smtClean="0"/>
              <a:t>(Liquidation Value)</a:t>
            </a:r>
            <a:endParaRPr lang="zh-TW" altLang="zh-TW" dirty="0" smtClean="0"/>
          </a:p>
          <a:p>
            <a:pPr>
              <a:buNone/>
            </a:pPr>
            <a:r>
              <a:rPr lang="en-US" altLang="zh-TW" dirty="0" smtClean="0"/>
              <a:t>    </a:t>
            </a:r>
            <a:r>
              <a:rPr lang="zh-TW" altLang="zh-TW" dirty="0" smtClean="0"/>
              <a:t>當公司面臨破產危機時，所要立即變現之價值</a:t>
            </a:r>
          </a:p>
          <a:p>
            <a:pPr>
              <a:buNone/>
            </a:pPr>
            <a:r>
              <a:rPr lang="en-US" altLang="zh-TW" dirty="0" smtClean="0"/>
              <a:t>(</a:t>
            </a:r>
            <a:r>
              <a:rPr lang="zh-TW" altLang="zh-TW" dirty="0" smtClean="0"/>
              <a:t>二</a:t>
            </a:r>
            <a:r>
              <a:rPr lang="en-US" altLang="zh-TW" dirty="0" smtClean="0"/>
              <a:t>)</a:t>
            </a:r>
            <a:r>
              <a:rPr lang="zh-TW" altLang="zh-TW" dirty="0" smtClean="0"/>
              <a:t>帳面價值</a:t>
            </a:r>
            <a:r>
              <a:rPr lang="en-US" altLang="zh-TW" dirty="0" smtClean="0"/>
              <a:t>(book value)</a:t>
            </a:r>
            <a:endParaRPr lang="zh-TW" altLang="zh-TW" dirty="0" smtClean="0"/>
          </a:p>
          <a:p>
            <a:pPr>
              <a:buNone/>
            </a:pPr>
            <a:r>
              <a:rPr lang="en-US" altLang="zh-TW" dirty="0" smtClean="0"/>
              <a:t>    </a:t>
            </a:r>
            <a:r>
              <a:rPr lang="zh-TW" altLang="zh-TW" dirty="0" smtClean="0"/>
              <a:t>目前公司資產負債表之股東權益價值</a:t>
            </a:r>
          </a:p>
          <a:p>
            <a:pPr>
              <a:buNone/>
            </a:pPr>
            <a:r>
              <a:rPr lang="en-US" altLang="zh-TW" dirty="0" smtClean="0"/>
              <a:t>(</a:t>
            </a:r>
            <a:r>
              <a:rPr lang="zh-TW" altLang="zh-TW" dirty="0" smtClean="0"/>
              <a:t>三</a:t>
            </a:r>
            <a:r>
              <a:rPr lang="en-US" altLang="zh-TW" dirty="0" smtClean="0"/>
              <a:t>)</a:t>
            </a:r>
            <a:r>
              <a:rPr lang="zh-TW" altLang="zh-TW" dirty="0" smtClean="0"/>
              <a:t>市場價值</a:t>
            </a:r>
            <a:r>
              <a:rPr lang="en-US" altLang="zh-TW" dirty="0" smtClean="0"/>
              <a:t>(market value)</a:t>
            </a:r>
            <a:endParaRPr lang="zh-TW" altLang="zh-TW" dirty="0" smtClean="0"/>
          </a:p>
          <a:p>
            <a:pPr>
              <a:buNone/>
            </a:pPr>
            <a:r>
              <a:rPr lang="en-US" altLang="zh-TW" dirty="0" smtClean="0"/>
              <a:t>    </a:t>
            </a:r>
            <a:r>
              <a:rPr lang="zh-TW" altLang="zh-TW" dirty="0" smtClean="0"/>
              <a:t>市場上之成交值，由市場供需決定</a:t>
            </a:r>
          </a:p>
          <a:p>
            <a:pPr>
              <a:buNone/>
            </a:pPr>
            <a:r>
              <a:rPr lang="en-US" altLang="zh-TW" dirty="0" smtClean="0"/>
              <a:t>(</a:t>
            </a:r>
            <a:r>
              <a:rPr lang="zh-TW" altLang="zh-TW" dirty="0" smtClean="0"/>
              <a:t>四</a:t>
            </a:r>
            <a:r>
              <a:rPr lang="en-US" altLang="zh-TW" dirty="0" smtClean="0"/>
              <a:t>)</a:t>
            </a:r>
            <a:r>
              <a:rPr lang="zh-TW" altLang="zh-TW" dirty="0" smtClean="0"/>
              <a:t>實質價值</a:t>
            </a:r>
            <a:r>
              <a:rPr lang="en-US" altLang="zh-TW" dirty="0" smtClean="0"/>
              <a:t>(intrinsic value)</a:t>
            </a:r>
            <a:endParaRPr lang="zh-TW" altLang="zh-TW" dirty="0" smtClean="0"/>
          </a:p>
          <a:p>
            <a:pPr>
              <a:buNone/>
            </a:pPr>
            <a:r>
              <a:rPr lang="en-US" altLang="zh-TW" dirty="0" smtClean="0"/>
              <a:t>    </a:t>
            </a:r>
            <a:r>
              <a:rPr lang="zh-TW" altLang="zh-TW" dirty="0" smtClean="0"/>
              <a:t>理論模型價值</a:t>
            </a:r>
          </a:p>
          <a:p>
            <a:endParaRPr lang="zh-TW" altLang="en-US" dirty="0"/>
          </a:p>
        </p:txBody>
      </p:sp>
      <p:sp>
        <p:nvSpPr>
          <p:cNvPr id="4" name="投影片編號版面配置區 3"/>
          <p:cNvSpPr>
            <a:spLocks noGrp="1"/>
          </p:cNvSpPr>
          <p:nvPr>
            <p:ph type="sldNum" sz="quarter" idx="12"/>
          </p:nvPr>
        </p:nvSpPr>
        <p:spPr/>
        <p:txBody>
          <a:bodyPr/>
          <a:lstStyle/>
          <a:p>
            <a:fld id="{288DED66-A564-4D04-9011-93BA85726C0A}" type="slidenum">
              <a:rPr lang="zh-TW" altLang="en-US" smtClean="0"/>
              <a:pPr/>
              <a:t>12</a:t>
            </a:fld>
            <a:endParaRPr lang="zh-TW"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endParaRPr lang="zh-TW" altLang="en-US" dirty="0"/>
          </a:p>
        </p:txBody>
      </p:sp>
      <p:sp>
        <p:nvSpPr>
          <p:cNvPr id="3" name="內容版面配置區 2"/>
          <p:cNvSpPr>
            <a:spLocks noGrp="1"/>
          </p:cNvSpPr>
          <p:nvPr>
            <p:ph sz="quarter" idx="1"/>
          </p:nvPr>
        </p:nvSpPr>
        <p:spPr/>
        <p:txBody>
          <a:bodyPr/>
          <a:lstStyle/>
          <a:p>
            <a:pPr>
              <a:buNone/>
            </a:pPr>
            <a:r>
              <a:rPr lang="zh-TW" altLang="zh-TW" dirty="0" smtClean="0"/>
              <a:t>二、方法</a:t>
            </a:r>
          </a:p>
          <a:p>
            <a:pPr>
              <a:buNone/>
            </a:pPr>
            <a:r>
              <a:rPr lang="en-US" altLang="zh-TW" dirty="0" smtClean="0"/>
              <a:t>                              </a:t>
            </a:r>
            <a:endParaRPr lang="zh-TW" altLang="zh-TW" dirty="0" smtClean="0"/>
          </a:p>
          <a:p>
            <a:pPr>
              <a:buNone/>
            </a:pPr>
            <a:endParaRPr lang="en-US" altLang="zh-TW" dirty="0" smtClean="0"/>
          </a:p>
          <a:p>
            <a:pPr>
              <a:buNone/>
            </a:pPr>
            <a:r>
              <a:rPr lang="zh-TW" altLang="zh-TW" dirty="0" smtClean="0"/>
              <a:t>三、種類</a:t>
            </a:r>
          </a:p>
          <a:p>
            <a:pPr>
              <a:buNone/>
            </a:pPr>
            <a:r>
              <a:rPr lang="zh-TW" altLang="zh-TW" dirty="0" smtClean="0"/>
              <a:t>①特別股評價</a:t>
            </a:r>
            <a:r>
              <a:rPr lang="en-US" altLang="zh-TW" dirty="0" smtClean="0"/>
              <a:t>(preferred stock valuation)</a:t>
            </a:r>
          </a:p>
          <a:p>
            <a:pPr>
              <a:buNone/>
            </a:pPr>
            <a:endParaRPr lang="en-US" altLang="zh-TW" dirty="0" smtClean="0"/>
          </a:p>
          <a:p>
            <a:pPr>
              <a:buNone/>
            </a:pPr>
            <a:endParaRPr lang="en-US" altLang="zh-TW" dirty="0" smtClean="0"/>
          </a:p>
          <a:p>
            <a:pPr>
              <a:buNone/>
            </a:pPr>
            <a:endParaRPr lang="en-US" altLang="zh-TW" dirty="0" smtClean="0"/>
          </a:p>
        </p:txBody>
      </p:sp>
      <p:sp>
        <p:nvSpPr>
          <p:cNvPr id="1024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02401" name="Object 1"/>
          <p:cNvGraphicFramePr>
            <a:graphicFrameLocks noChangeAspect="1"/>
          </p:cNvGraphicFramePr>
          <p:nvPr/>
        </p:nvGraphicFramePr>
        <p:xfrm>
          <a:off x="2571736" y="1357298"/>
          <a:ext cx="3857652" cy="1623356"/>
        </p:xfrm>
        <a:graphic>
          <a:graphicData uri="http://schemas.openxmlformats.org/presentationml/2006/ole">
            <p:oleObj spid="_x0000_s102401" r:id="rId3" imgW="2108200" imgH="889000" progId="">
              <p:embed/>
            </p:oleObj>
          </a:graphicData>
        </a:graphic>
      </p:graphicFrame>
      <p:sp>
        <p:nvSpPr>
          <p:cNvPr id="10240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02403" name="Object 3"/>
          <p:cNvGraphicFramePr>
            <a:graphicFrameLocks noChangeAspect="1"/>
          </p:cNvGraphicFramePr>
          <p:nvPr/>
        </p:nvGraphicFramePr>
        <p:xfrm>
          <a:off x="2428860" y="3714752"/>
          <a:ext cx="3214710" cy="1365907"/>
        </p:xfrm>
        <a:graphic>
          <a:graphicData uri="http://schemas.openxmlformats.org/presentationml/2006/ole">
            <p:oleObj spid="_x0000_s102403" r:id="rId4" imgW="2222500" imgH="939800" progId="">
              <p:embed/>
            </p:oleObj>
          </a:graphicData>
        </a:graphic>
      </p:graphicFrame>
      <p:sp>
        <p:nvSpPr>
          <p:cNvPr id="8" name="投影片編號版面配置區 7"/>
          <p:cNvSpPr>
            <a:spLocks noGrp="1"/>
          </p:cNvSpPr>
          <p:nvPr>
            <p:ph type="sldNum" sz="quarter" idx="12"/>
          </p:nvPr>
        </p:nvSpPr>
        <p:spPr/>
        <p:txBody>
          <a:bodyPr/>
          <a:lstStyle/>
          <a:p>
            <a:fld id="{288DED66-A564-4D04-9011-93BA85726C0A}" type="slidenum">
              <a:rPr lang="zh-TW" altLang="en-US" smtClean="0"/>
              <a:pPr/>
              <a:t>13</a:t>
            </a:fld>
            <a:endParaRPr lang="zh-TW"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endParaRPr lang="zh-TW" altLang="en-US" dirty="0"/>
          </a:p>
        </p:txBody>
      </p:sp>
      <p:sp>
        <p:nvSpPr>
          <p:cNvPr id="3" name="內容版面配置區 2"/>
          <p:cNvSpPr>
            <a:spLocks noGrp="1"/>
          </p:cNvSpPr>
          <p:nvPr>
            <p:ph sz="quarter" idx="1"/>
          </p:nvPr>
        </p:nvSpPr>
        <p:spPr/>
        <p:txBody>
          <a:bodyPr/>
          <a:lstStyle/>
          <a:p>
            <a:pPr>
              <a:buNone/>
            </a:pPr>
            <a:r>
              <a:rPr lang="zh-TW" altLang="zh-TW" dirty="0" smtClean="0"/>
              <a:t>②普通股評價</a:t>
            </a:r>
            <a:endParaRPr lang="en-US" altLang="zh-TW" dirty="0" smtClean="0"/>
          </a:p>
          <a:p>
            <a:pPr>
              <a:buNone/>
            </a:pPr>
            <a:r>
              <a:rPr lang="zh-TW" altLang="zh-TW" dirty="0" smtClean="0"/>
              <a:t>Ⅰ</a:t>
            </a:r>
            <a:r>
              <a:rPr lang="en-US" altLang="zh-TW" dirty="0" smtClean="0"/>
              <a:t>.</a:t>
            </a:r>
            <a:r>
              <a:rPr lang="zh-TW" altLang="zh-TW" dirty="0" smtClean="0"/>
              <a:t>持有</a:t>
            </a:r>
            <a:r>
              <a:rPr lang="en-US" altLang="zh-TW" dirty="0" smtClean="0"/>
              <a:t>n</a:t>
            </a:r>
            <a:r>
              <a:rPr lang="zh-TW" altLang="zh-TW" dirty="0" smtClean="0"/>
              <a:t>期之股價≣持有∞期之股價</a:t>
            </a:r>
            <a:endParaRPr lang="en-US" altLang="zh-TW" dirty="0" smtClean="0"/>
          </a:p>
          <a:p>
            <a:pPr>
              <a:buNone/>
            </a:pPr>
            <a:endParaRPr lang="en-US" altLang="zh-TW" dirty="0" smtClean="0"/>
          </a:p>
          <a:p>
            <a:pPr>
              <a:buNone/>
            </a:pPr>
            <a:endParaRPr lang="en-US" altLang="zh-TW" dirty="0" smtClean="0"/>
          </a:p>
          <a:p>
            <a:pPr>
              <a:buNone/>
            </a:pPr>
            <a:endParaRPr lang="en-US" altLang="zh-TW" dirty="0" smtClean="0"/>
          </a:p>
          <a:p>
            <a:pPr>
              <a:buNone/>
            </a:pPr>
            <a:endParaRPr lang="en-US" altLang="zh-TW" dirty="0" smtClean="0"/>
          </a:p>
          <a:p>
            <a:pPr>
              <a:buNone/>
            </a:pPr>
            <a:endParaRPr lang="en-US" altLang="zh-TW" dirty="0" smtClean="0"/>
          </a:p>
          <a:p>
            <a:pPr>
              <a:buNone/>
            </a:pPr>
            <a:r>
              <a:rPr lang="zh-TW" altLang="zh-TW" dirty="0" smtClean="0"/>
              <a:t> Ⅱ</a:t>
            </a:r>
            <a:r>
              <a:rPr lang="en-US" altLang="zh-TW" dirty="0" smtClean="0"/>
              <a:t>.</a:t>
            </a:r>
            <a:r>
              <a:rPr lang="zh-TW" altLang="zh-TW" dirty="0" smtClean="0"/>
              <a:t>股利固定</a:t>
            </a:r>
            <a:endParaRPr lang="zh-TW" altLang="en-US" dirty="0" smtClean="0"/>
          </a:p>
          <a:p>
            <a:endParaRPr lang="zh-TW" altLang="en-US" dirty="0"/>
          </a:p>
        </p:txBody>
      </p:sp>
      <p:sp>
        <p:nvSpPr>
          <p:cNvPr id="1126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12641" name="Object 1"/>
          <p:cNvGraphicFramePr>
            <a:graphicFrameLocks noChangeAspect="1"/>
          </p:cNvGraphicFramePr>
          <p:nvPr/>
        </p:nvGraphicFramePr>
        <p:xfrm>
          <a:off x="2786050" y="2285992"/>
          <a:ext cx="3429024" cy="2275182"/>
        </p:xfrm>
        <a:graphic>
          <a:graphicData uri="http://schemas.openxmlformats.org/presentationml/2006/ole">
            <p:oleObj spid="_x0000_s112641" r:id="rId3" imgW="2006600" imgH="1333500" progId="">
              <p:embed/>
            </p:oleObj>
          </a:graphicData>
        </a:graphic>
      </p:graphicFrame>
      <p:sp>
        <p:nvSpPr>
          <p:cNvPr id="11264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12643" name="Object 3"/>
          <p:cNvGraphicFramePr>
            <a:graphicFrameLocks noChangeAspect="1"/>
          </p:cNvGraphicFramePr>
          <p:nvPr/>
        </p:nvGraphicFramePr>
        <p:xfrm>
          <a:off x="2714612" y="4929198"/>
          <a:ext cx="3500462" cy="1742521"/>
        </p:xfrm>
        <a:graphic>
          <a:graphicData uri="http://schemas.openxmlformats.org/presentationml/2006/ole">
            <p:oleObj spid="_x0000_s112643" r:id="rId4" imgW="2159000" imgH="1079500" progId="">
              <p:embed/>
            </p:oleObj>
          </a:graphicData>
        </a:graphic>
      </p:graphicFrame>
      <p:sp>
        <p:nvSpPr>
          <p:cNvPr id="8" name="投影片編號版面配置區 7"/>
          <p:cNvSpPr>
            <a:spLocks noGrp="1"/>
          </p:cNvSpPr>
          <p:nvPr>
            <p:ph type="sldNum" sz="quarter" idx="12"/>
          </p:nvPr>
        </p:nvSpPr>
        <p:spPr/>
        <p:txBody>
          <a:bodyPr/>
          <a:lstStyle/>
          <a:p>
            <a:fld id="{288DED66-A564-4D04-9011-93BA85726C0A}" type="slidenum">
              <a:rPr lang="zh-TW" altLang="en-US" smtClean="0"/>
              <a:pPr/>
              <a:t>14</a:t>
            </a:fld>
            <a:endParaRPr lang="zh-TW"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endParaRPr lang="zh-TW" altLang="en-US" dirty="0"/>
          </a:p>
        </p:txBody>
      </p:sp>
      <p:sp>
        <p:nvSpPr>
          <p:cNvPr id="3" name="投影片編號版面配置區 2"/>
          <p:cNvSpPr>
            <a:spLocks noGrp="1"/>
          </p:cNvSpPr>
          <p:nvPr>
            <p:ph type="sldNum" sz="quarter" idx="12"/>
          </p:nvPr>
        </p:nvSpPr>
        <p:spPr/>
        <p:txBody>
          <a:bodyPr/>
          <a:lstStyle/>
          <a:p>
            <a:fld id="{288DED66-A564-4D04-9011-93BA85726C0A}" type="slidenum">
              <a:rPr lang="zh-TW" altLang="en-US" smtClean="0"/>
              <a:pPr/>
              <a:t>15</a:t>
            </a:fld>
            <a:endParaRPr lang="zh-TW" altLang="en-US"/>
          </a:p>
        </p:txBody>
      </p:sp>
      <p:sp>
        <p:nvSpPr>
          <p:cNvPr id="4" name="內容版面配置區 3"/>
          <p:cNvSpPr>
            <a:spLocks noGrp="1"/>
          </p:cNvSpPr>
          <p:nvPr>
            <p:ph sz="quarter" idx="1"/>
          </p:nvPr>
        </p:nvSpPr>
        <p:spPr/>
        <p:txBody>
          <a:bodyPr/>
          <a:lstStyle/>
          <a:p>
            <a:r>
              <a:rPr lang="zh-TW" altLang="zh-TW" dirty="0" smtClean="0"/>
              <a:t>Ⅲ</a:t>
            </a:r>
            <a:r>
              <a:rPr lang="en-US" altLang="zh-TW" dirty="0" smtClean="0"/>
              <a:t>.</a:t>
            </a:r>
            <a:r>
              <a:rPr lang="zh-TW" altLang="zh-TW" dirty="0" smtClean="0"/>
              <a:t>股利固定成長</a:t>
            </a:r>
            <a:r>
              <a:rPr lang="en-US" altLang="zh-TW" dirty="0" smtClean="0"/>
              <a:t>g (g≡</a:t>
            </a:r>
            <a:r>
              <a:rPr lang="zh-TW" altLang="zh-TW" dirty="0" smtClean="0"/>
              <a:t>成長率</a:t>
            </a:r>
            <a:r>
              <a:rPr lang="en-US" altLang="zh-TW" dirty="0" smtClean="0"/>
              <a:t>)</a:t>
            </a:r>
          </a:p>
          <a:p>
            <a:endParaRPr lang="en-US" altLang="zh-TW" dirty="0" smtClean="0"/>
          </a:p>
          <a:p>
            <a:endParaRPr lang="en-US" altLang="zh-TW" dirty="0" smtClean="0"/>
          </a:p>
          <a:p>
            <a:pPr>
              <a:buNone/>
            </a:pPr>
            <a:r>
              <a:rPr lang="en-US" altLang="zh-TW" dirty="0" smtClean="0"/>
              <a:t>   </a:t>
            </a:r>
            <a:r>
              <a:rPr lang="zh-TW" altLang="zh-TW" dirty="0" smtClean="0"/>
              <a:t>其中</a:t>
            </a:r>
            <a:r>
              <a:rPr lang="en-US" altLang="zh-TW" dirty="0" smtClean="0"/>
              <a:t> b = </a:t>
            </a:r>
            <a:r>
              <a:rPr lang="zh-TW" altLang="zh-TW" dirty="0" smtClean="0"/>
              <a:t>盈餘保留率；</a:t>
            </a:r>
            <a:r>
              <a:rPr lang="en-US" altLang="zh-TW" dirty="0" smtClean="0"/>
              <a:t> d = </a:t>
            </a:r>
            <a:r>
              <a:rPr lang="zh-TW" altLang="zh-TW" dirty="0" smtClean="0"/>
              <a:t>股利支付率</a:t>
            </a:r>
            <a:r>
              <a:rPr lang="en-US" altLang="zh-TW" dirty="0" smtClean="0"/>
              <a:t> =  1 </a:t>
            </a:r>
            <a:r>
              <a:rPr lang="en-US" altLang="zh-TW" smtClean="0"/>
              <a:t>– b</a:t>
            </a:r>
            <a:endParaRPr lang="zh-TW" altLang="zh-TW" dirty="0" smtClean="0"/>
          </a:p>
          <a:p>
            <a:pPr>
              <a:buNone/>
            </a:pPr>
            <a:r>
              <a:rPr lang="en-US" altLang="zh-TW" dirty="0" smtClean="0"/>
              <a:t>   ROE = </a:t>
            </a:r>
            <a:r>
              <a:rPr lang="zh-TW" altLang="zh-TW" dirty="0" smtClean="0"/>
              <a:t>股東權益報酬率</a:t>
            </a:r>
          </a:p>
          <a:p>
            <a:r>
              <a:rPr lang="en-US" altLang="zh-TW" dirty="0" smtClean="0">
                <a:solidFill>
                  <a:srgbClr val="FF0000"/>
                </a:solidFill>
              </a:rPr>
              <a:t>#</a:t>
            </a:r>
            <a:r>
              <a:rPr lang="zh-TW" altLang="zh-TW" dirty="0" smtClean="0">
                <a:solidFill>
                  <a:srgbClr val="FF0000"/>
                </a:solidFill>
              </a:rPr>
              <a:t>股利固定成長模式</a:t>
            </a:r>
            <a:r>
              <a:rPr lang="en-US" altLang="zh-TW" dirty="0" smtClean="0">
                <a:solidFill>
                  <a:srgbClr val="FF0000"/>
                </a:solidFill>
              </a:rPr>
              <a:t>(</a:t>
            </a:r>
            <a:r>
              <a:rPr lang="en-US" altLang="zh-TW" dirty="0" err="1" smtClean="0">
                <a:solidFill>
                  <a:srgbClr val="FF0000"/>
                </a:solidFill>
              </a:rPr>
              <a:t>Gorden</a:t>
            </a:r>
            <a:r>
              <a:rPr lang="en-US" altLang="zh-TW" dirty="0" smtClean="0">
                <a:solidFill>
                  <a:srgbClr val="FF0000"/>
                </a:solidFill>
              </a:rPr>
              <a:t> Model)</a:t>
            </a:r>
            <a:r>
              <a:rPr lang="zh-TW" altLang="zh-TW" dirty="0" smtClean="0">
                <a:solidFill>
                  <a:srgbClr val="FF0000"/>
                </a:solidFill>
              </a:rPr>
              <a:t>→股利固定成長</a:t>
            </a:r>
            <a:r>
              <a:rPr lang="en-US" altLang="zh-TW" dirty="0" smtClean="0">
                <a:solidFill>
                  <a:srgbClr val="FF0000"/>
                </a:solidFill>
              </a:rPr>
              <a:t>g</a:t>
            </a:r>
            <a:r>
              <a:rPr lang="zh-TW" altLang="zh-TW" dirty="0" smtClean="0">
                <a:solidFill>
                  <a:srgbClr val="FF0000"/>
                </a:solidFill>
              </a:rPr>
              <a:t>，且</a:t>
            </a:r>
            <a:r>
              <a:rPr lang="en-US" altLang="zh-TW" dirty="0" smtClean="0">
                <a:solidFill>
                  <a:srgbClr val="FF0000"/>
                </a:solidFill>
              </a:rPr>
              <a:t>k&gt;g</a:t>
            </a:r>
            <a:endParaRPr lang="zh-TW" altLang="zh-TW" dirty="0" smtClean="0">
              <a:solidFill>
                <a:srgbClr val="FF0000"/>
              </a:solidFill>
            </a:endParaRPr>
          </a:p>
          <a:p>
            <a:endParaRPr lang="zh-TW" altLang="en-US" dirty="0"/>
          </a:p>
        </p:txBody>
      </p:sp>
      <p:graphicFrame>
        <p:nvGraphicFramePr>
          <p:cNvPr id="113666" name="Object 2"/>
          <p:cNvGraphicFramePr>
            <a:graphicFrameLocks noChangeAspect="1"/>
          </p:cNvGraphicFramePr>
          <p:nvPr/>
        </p:nvGraphicFramePr>
        <p:xfrm>
          <a:off x="2285984" y="1714488"/>
          <a:ext cx="3652598" cy="785818"/>
        </p:xfrm>
        <a:graphic>
          <a:graphicData uri="http://schemas.openxmlformats.org/presentationml/2006/ole">
            <p:oleObj spid="_x0000_s113666" r:id="rId3" imgW="1993680" imgH="431640" progId="">
              <p:embed/>
            </p:oleObj>
          </a:graphicData>
        </a:graphic>
      </p:graphicFrame>
      <p:sp>
        <p:nvSpPr>
          <p:cNvPr id="11366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13667" name="Object 3"/>
          <p:cNvGraphicFramePr>
            <a:graphicFrameLocks noChangeAspect="1"/>
          </p:cNvGraphicFramePr>
          <p:nvPr/>
        </p:nvGraphicFramePr>
        <p:xfrm>
          <a:off x="2285984" y="4214818"/>
          <a:ext cx="4071966" cy="2491085"/>
        </p:xfrm>
        <a:graphic>
          <a:graphicData uri="http://schemas.openxmlformats.org/presentationml/2006/ole">
            <p:oleObj spid="_x0000_s113667" r:id="rId4" imgW="3238500" imgH="1981200" progId="">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endParaRPr lang="zh-TW" altLang="en-US" dirty="0"/>
          </a:p>
        </p:txBody>
      </p:sp>
      <p:sp>
        <p:nvSpPr>
          <p:cNvPr id="3" name="投影片編號版面配置區 2"/>
          <p:cNvSpPr>
            <a:spLocks noGrp="1"/>
          </p:cNvSpPr>
          <p:nvPr>
            <p:ph type="sldNum" sz="quarter" idx="12"/>
          </p:nvPr>
        </p:nvSpPr>
        <p:spPr/>
        <p:txBody>
          <a:bodyPr/>
          <a:lstStyle/>
          <a:p>
            <a:fld id="{288DED66-A564-4D04-9011-93BA85726C0A}" type="slidenum">
              <a:rPr lang="zh-TW" altLang="en-US" smtClean="0"/>
              <a:pPr/>
              <a:t>16</a:t>
            </a:fld>
            <a:endParaRPr lang="zh-TW" altLang="en-US"/>
          </a:p>
        </p:txBody>
      </p:sp>
      <p:sp>
        <p:nvSpPr>
          <p:cNvPr id="4" name="內容版面配置區 3"/>
          <p:cNvSpPr>
            <a:spLocks noGrp="1"/>
          </p:cNvSpPr>
          <p:nvPr>
            <p:ph sz="quarter" idx="1"/>
          </p:nvPr>
        </p:nvSpPr>
        <p:spPr/>
        <p:txBody>
          <a:bodyPr/>
          <a:lstStyle/>
          <a:p>
            <a:r>
              <a:rPr lang="en-US" altLang="zh-TW" dirty="0" smtClean="0">
                <a:solidFill>
                  <a:srgbClr val="FF0000"/>
                </a:solidFill>
              </a:rPr>
              <a:t>#</a:t>
            </a:r>
            <a:r>
              <a:rPr lang="zh-TW" altLang="zh-TW" dirty="0" smtClean="0">
                <a:solidFill>
                  <a:srgbClr val="FF0000"/>
                </a:solidFill>
              </a:rPr>
              <a:t>淨成長機會</a:t>
            </a:r>
            <a:r>
              <a:rPr lang="en-US" altLang="zh-TW" dirty="0" smtClean="0">
                <a:solidFill>
                  <a:srgbClr val="FF0000"/>
                </a:solidFill>
              </a:rPr>
              <a:t>.</a:t>
            </a:r>
            <a:r>
              <a:rPr lang="zh-TW" altLang="zh-TW" dirty="0" smtClean="0">
                <a:solidFill>
                  <a:srgbClr val="FF0000"/>
                </a:solidFill>
              </a:rPr>
              <a:t>價值模型</a:t>
            </a:r>
            <a:r>
              <a:rPr lang="en-US" altLang="zh-TW" dirty="0" smtClean="0">
                <a:solidFill>
                  <a:srgbClr val="FF0000"/>
                </a:solidFill>
              </a:rPr>
              <a:t>(Net Present Value Growth Opportunity Model</a:t>
            </a:r>
            <a:r>
              <a:rPr lang="zh-TW" altLang="zh-TW" dirty="0" smtClean="0">
                <a:solidFill>
                  <a:srgbClr val="FF0000"/>
                </a:solidFill>
              </a:rPr>
              <a:t>；</a:t>
            </a:r>
            <a:r>
              <a:rPr lang="en-US" altLang="zh-TW" dirty="0" smtClean="0">
                <a:solidFill>
                  <a:srgbClr val="FF0000"/>
                </a:solidFill>
              </a:rPr>
              <a:t>NPVGO)</a:t>
            </a:r>
            <a:r>
              <a:rPr lang="en-US" altLang="zh-TW" dirty="0" smtClean="0"/>
              <a:t>                                </a:t>
            </a:r>
            <a:endParaRPr lang="zh-TW" altLang="zh-TW" dirty="0" smtClean="0"/>
          </a:p>
          <a:p>
            <a:pPr>
              <a:buNone/>
            </a:pPr>
            <a:r>
              <a:rPr lang="zh-TW" altLang="zh-TW" dirty="0" smtClean="0"/>
              <a:t>→股利零成長之價值</a:t>
            </a:r>
            <a:r>
              <a:rPr lang="en-US" altLang="zh-TW" dirty="0" smtClean="0"/>
              <a:t>+</a:t>
            </a:r>
            <a:r>
              <a:rPr lang="zh-TW" altLang="zh-TW" dirty="0" smtClean="0"/>
              <a:t>股利成長價值</a:t>
            </a:r>
            <a:r>
              <a:rPr lang="en-US" altLang="zh-TW" dirty="0" smtClean="0"/>
              <a:t>= </a:t>
            </a:r>
            <a:endParaRPr lang="zh-TW" altLang="en-US" dirty="0"/>
          </a:p>
        </p:txBody>
      </p:sp>
      <p:sp>
        <p:nvSpPr>
          <p:cNvPr id="1146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14689" name="Object 1"/>
          <p:cNvGraphicFramePr>
            <a:graphicFrameLocks noChangeAspect="1"/>
          </p:cNvGraphicFramePr>
          <p:nvPr/>
        </p:nvGraphicFramePr>
        <p:xfrm>
          <a:off x="6000760" y="1857364"/>
          <a:ext cx="1785950" cy="854150"/>
        </p:xfrm>
        <a:graphic>
          <a:graphicData uri="http://schemas.openxmlformats.org/presentationml/2006/ole">
            <p:oleObj spid="_x0000_s114689" r:id="rId3" imgW="876300" imgH="419100" progId="">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endParaRPr lang="zh-TW" altLang="en-US" dirty="0"/>
          </a:p>
        </p:txBody>
      </p:sp>
      <p:sp>
        <p:nvSpPr>
          <p:cNvPr id="3" name="投影片編號版面配置區 2"/>
          <p:cNvSpPr>
            <a:spLocks noGrp="1"/>
          </p:cNvSpPr>
          <p:nvPr>
            <p:ph type="sldNum" sz="quarter" idx="12"/>
          </p:nvPr>
        </p:nvSpPr>
        <p:spPr/>
        <p:txBody>
          <a:bodyPr/>
          <a:lstStyle/>
          <a:p>
            <a:fld id="{288DED66-A564-4D04-9011-93BA85726C0A}" type="slidenum">
              <a:rPr lang="zh-TW" altLang="en-US" smtClean="0"/>
              <a:pPr/>
              <a:t>17</a:t>
            </a:fld>
            <a:endParaRPr lang="zh-TW" altLang="en-US"/>
          </a:p>
        </p:txBody>
      </p:sp>
      <p:sp>
        <p:nvSpPr>
          <p:cNvPr id="4" name="內容版面配置區 3"/>
          <p:cNvSpPr>
            <a:spLocks noGrp="1"/>
          </p:cNvSpPr>
          <p:nvPr>
            <p:ph sz="quarter" idx="1"/>
          </p:nvPr>
        </p:nvSpPr>
        <p:spPr/>
        <p:txBody>
          <a:bodyPr/>
          <a:lstStyle/>
          <a:p>
            <a:r>
              <a:rPr lang="en-US" altLang="zh-TW" dirty="0" smtClean="0"/>
              <a:t>#</a:t>
            </a:r>
            <a:r>
              <a:rPr lang="zh-TW" altLang="zh-TW" dirty="0" smtClean="0"/>
              <a:t>本益比</a:t>
            </a:r>
            <a:r>
              <a:rPr lang="en-US" altLang="zh-TW" dirty="0" smtClean="0"/>
              <a:t>(P/E - ratio)</a:t>
            </a:r>
            <a:r>
              <a:rPr lang="zh-TW" altLang="zh-TW" dirty="0" smtClean="0"/>
              <a:t>法</a:t>
            </a:r>
          </a:p>
          <a:p>
            <a:pPr>
              <a:buNone/>
            </a:pPr>
            <a:endParaRPr lang="zh-TW" altLang="en-US" dirty="0"/>
          </a:p>
        </p:txBody>
      </p:sp>
      <p:sp>
        <p:nvSpPr>
          <p:cNvPr id="1157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15713" name="Object 1"/>
          <p:cNvGraphicFramePr>
            <a:graphicFrameLocks noChangeAspect="1"/>
          </p:cNvGraphicFramePr>
          <p:nvPr/>
        </p:nvGraphicFramePr>
        <p:xfrm>
          <a:off x="1000100" y="1785926"/>
          <a:ext cx="6914262" cy="1143008"/>
        </p:xfrm>
        <a:graphic>
          <a:graphicData uri="http://schemas.openxmlformats.org/presentationml/2006/ole">
            <p:oleObj spid="_x0000_s115713" r:id="rId3" imgW="3517900" imgH="584200" progId="">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endParaRPr lang="zh-TW" altLang="en-US" dirty="0"/>
          </a:p>
        </p:txBody>
      </p:sp>
      <p:sp>
        <p:nvSpPr>
          <p:cNvPr id="3" name="投影片編號版面配置區 2"/>
          <p:cNvSpPr>
            <a:spLocks noGrp="1"/>
          </p:cNvSpPr>
          <p:nvPr>
            <p:ph type="sldNum" sz="quarter" idx="12"/>
          </p:nvPr>
        </p:nvSpPr>
        <p:spPr/>
        <p:txBody>
          <a:bodyPr/>
          <a:lstStyle/>
          <a:p>
            <a:fld id="{288DED66-A564-4D04-9011-93BA85726C0A}" type="slidenum">
              <a:rPr lang="zh-TW" altLang="en-US" smtClean="0"/>
              <a:pPr/>
              <a:t>18</a:t>
            </a:fld>
            <a:endParaRPr lang="zh-TW" altLang="en-US"/>
          </a:p>
        </p:txBody>
      </p:sp>
      <p:sp>
        <p:nvSpPr>
          <p:cNvPr id="4" name="內容版面配置區 3"/>
          <p:cNvSpPr>
            <a:spLocks noGrp="1"/>
          </p:cNvSpPr>
          <p:nvPr>
            <p:ph sz="quarter" idx="1"/>
          </p:nvPr>
        </p:nvSpPr>
        <p:spPr/>
        <p:txBody>
          <a:bodyPr>
            <a:normAutofit/>
          </a:bodyPr>
          <a:lstStyle/>
          <a:p>
            <a:pPr>
              <a:buNone/>
            </a:pPr>
            <a:r>
              <a:rPr lang="en-US" altLang="zh-TW" dirty="0" smtClean="0"/>
              <a:t>Note:</a:t>
            </a:r>
            <a:r>
              <a:rPr lang="zh-TW" altLang="zh-TW" dirty="0" smtClean="0"/>
              <a:t>股利發放實務</a:t>
            </a:r>
          </a:p>
          <a:p>
            <a:pPr>
              <a:buNone/>
            </a:pPr>
            <a:r>
              <a:rPr lang="en-US" altLang="zh-TW" dirty="0" smtClean="0"/>
              <a:t>   </a:t>
            </a:r>
            <a:r>
              <a:rPr lang="zh-TW" altLang="zh-TW" dirty="0" smtClean="0"/>
              <a:t>現金股利</a:t>
            </a:r>
            <a:r>
              <a:rPr lang="en-US" altLang="zh-TW" dirty="0" smtClean="0"/>
              <a:t>(</a:t>
            </a:r>
            <a:r>
              <a:rPr lang="zh-TW" altLang="zh-TW" dirty="0" smtClean="0"/>
              <a:t>除息</a:t>
            </a:r>
            <a:r>
              <a:rPr lang="en-US" altLang="zh-TW" dirty="0" smtClean="0"/>
              <a:t>)</a:t>
            </a:r>
            <a:r>
              <a:rPr lang="zh-TW" altLang="zh-TW" dirty="0" smtClean="0"/>
              <a:t>除息參考價</a:t>
            </a:r>
            <a:r>
              <a:rPr lang="en-US" altLang="zh-TW" dirty="0" smtClean="0"/>
              <a:t>=</a:t>
            </a:r>
          </a:p>
          <a:p>
            <a:pPr>
              <a:buNone/>
            </a:pPr>
            <a:r>
              <a:rPr lang="en-US" altLang="zh-TW" dirty="0" smtClean="0"/>
              <a:t>   </a:t>
            </a:r>
            <a:r>
              <a:rPr lang="zh-TW" altLang="zh-TW" dirty="0" smtClean="0"/>
              <a:t>除息前一天交易日收盤價 </a:t>
            </a:r>
            <a:r>
              <a:rPr lang="en-US" altLang="zh-TW" dirty="0" smtClean="0"/>
              <a:t>– </a:t>
            </a:r>
            <a:r>
              <a:rPr lang="zh-TW" altLang="zh-TW" dirty="0" smtClean="0"/>
              <a:t>現金股利</a:t>
            </a:r>
          </a:p>
          <a:p>
            <a:pPr>
              <a:buNone/>
            </a:pPr>
            <a:r>
              <a:rPr lang="en-US" altLang="zh-TW" dirty="0" smtClean="0"/>
              <a:t>   </a:t>
            </a:r>
          </a:p>
          <a:p>
            <a:pPr>
              <a:buNone/>
            </a:pPr>
            <a:r>
              <a:rPr lang="en-US" altLang="zh-TW" dirty="0" smtClean="0"/>
              <a:t>    </a:t>
            </a:r>
            <a:r>
              <a:rPr lang="zh-TW" altLang="zh-TW" dirty="0" smtClean="0"/>
              <a:t>股票股利</a:t>
            </a:r>
            <a:r>
              <a:rPr lang="en-US" altLang="zh-TW" dirty="0" smtClean="0"/>
              <a:t>(</a:t>
            </a:r>
            <a:r>
              <a:rPr lang="zh-TW" altLang="zh-TW" dirty="0" smtClean="0"/>
              <a:t>除權</a:t>
            </a:r>
            <a:r>
              <a:rPr lang="en-US" altLang="zh-TW" dirty="0" smtClean="0"/>
              <a:t>)</a:t>
            </a:r>
            <a:r>
              <a:rPr lang="zh-TW" altLang="zh-TW" dirty="0" smtClean="0"/>
              <a:t>除權參考價</a:t>
            </a:r>
            <a:r>
              <a:rPr lang="en-US" altLang="zh-TW" dirty="0" smtClean="0"/>
              <a:t>=</a:t>
            </a:r>
          </a:p>
          <a:p>
            <a:pPr>
              <a:buNone/>
            </a:pPr>
            <a:r>
              <a:rPr lang="en-US" altLang="zh-TW" dirty="0" smtClean="0"/>
              <a:t>   (</a:t>
            </a:r>
            <a:r>
              <a:rPr lang="zh-TW" altLang="zh-TW" dirty="0" smtClean="0"/>
              <a:t>除權前一天交易日收盤價</a:t>
            </a:r>
            <a:r>
              <a:rPr lang="en-US" altLang="zh-TW" dirty="0" smtClean="0"/>
              <a:t>)/(1 + </a:t>
            </a:r>
            <a:r>
              <a:rPr lang="zh-TW" altLang="zh-TW" dirty="0" smtClean="0"/>
              <a:t>股票配發率</a:t>
            </a:r>
            <a:r>
              <a:rPr lang="en-US" altLang="zh-TW" dirty="0" smtClean="0"/>
              <a:t>)</a:t>
            </a:r>
            <a:endParaRPr lang="zh-TW" altLang="zh-TW" dirty="0" smtClean="0"/>
          </a:p>
          <a:p>
            <a:endParaRPr lang="zh-TW"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endParaRPr lang="zh-TW" altLang="en-US" dirty="0"/>
          </a:p>
        </p:txBody>
      </p:sp>
      <p:sp>
        <p:nvSpPr>
          <p:cNvPr id="3" name="投影片編號版面配置區 2"/>
          <p:cNvSpPr>
            <a:spLocks noGrp="1"/>
          </p:cNvSpPr>
          <p:nvPr>
            <p:ph type="sldNum" sz="quarter" idx="12"/>
          </p:nvPr>
        </p:nvSpPr>
        <p:spPr/>
        <p:txBody>
          <a:bodyPr/>
          <a:lstStyle/>
          <a:p>
            <a:fld id="{288DED66-A564-4D04-9011-93BA85726C0A}" type="slidenum">
              <a:rPr lang="zh-TW" altLang="en-US" smtClean="0"/>
              <a:pPr/>
              <a:t>19</a:t>
            </a:fld>
            <a:endParaRPr lang="zh-TW" altLang="en-US"/>
          </a:p>
        </p:txBody>
      </p:sp>
      <p:sp>
        <p:nvSpPr>
          <p:cNvPr id="4" name="內容版面配置區 3"/>
          <p:cNvSpPr>
            <a:spLocks noGrp="1"/>
          </p:cNvSpPr>
          <p:nvPr>
            <p:ph sz="quarter" idx="1"/>
          </p:nvPr>
        </p:nvSpPr>
        <p:spPr/>
        <p:txBody>
          <a:bodyPr>
            <a:normAutofit fontScale="92500" lnSpcReduction="10000"/>
          </a:bodyPr>
          <a:lstStyle/>
          <a:p>
            <a:pPr>
              <a:buNone/>
            </a:pPr>
            <a:r>
              <a:rPr lang="en-US" altLang="zh-TW" dirty="0" smtClean="0"/>
              <a:t>6.6</a:t>
            </a:r>
            <a:r>
              <a:rPr lang="zh-TW" altLang="zh-TW" dirty="0" smtClean="0"/>
              <a:t>庫藏股股票</a:t>
            </a:r>
          </a:p>
          <a:p>
            <a:pPr>
              <a:buNone/>
            </a:pPr>
            <a:r>
              <a:rPr lang="zh-TW" altLang="zh-TW" dirty="0" smtClean="0"/>
              <a:t>一、意義：公司買回自己發行流通在外股票，且買回後尚未出售或未辦理減資註銷之股票</a:t>
            </a:r>
          </a:p>
          <a:p>
            <a:pPr>
              <a:buNone/>
            </a:pPr>
            <a:r>
              <a:rPr lang="zh-TW" altLang="zh-TW" dirty="0" smtClean="0"/>
              <a:t>二、功能：</a:t>
            </a:r>
          </a:p>
          <a:p>
            <a:pPr>
              <a:buNone/>
            </a:pPr>
            <a:r>
              <a:rPr lang="en-US" altLang="zh-TW" dirty="0" smtClean="0"/>
              <a:t>1.</a:t>
            </a:r>
            <a:r>
              <a:rPr lang="zh-TW" altLang="zh-TW" dirty="0" smtClean="0"/>
              <a:t>維持公司股價之穩定</a:t>
            </a:r>
          </a:p>
          <a:p>
            <a:pPr>
              <a:buNone/>
            </a:pPr>
            <a:r>
              <a:rPr lang="en-US" altLang="zh-TW" dirty="0" smtClean="0"/>
              <a:t>2.</a:t>
            </a:r>
            <a:r>
              <a:rPr lang="zh-TW" altLang="zh-TW" dirty="0" smtClean="0"/>
              <a:t>防止公司被惡意購併</a:t>
            </a:r>
          </a:p>
          <a:p>
            <a:pPr>
              <a:buNone/>
            </a:pPr>
            <a:r>
              <a:rPr lang="en-US" altLang="zh-TW" dirty="0" smtClean="0"/>
              <a:t>3.</a:t>
            </a:r>
            <a:r>
              <a:rPr lang="zh-TW" altLang="zh-TW" dirty="0" smtClean="0"/>
              <a:t>公司股權轉換使用</a:t>
            </a:r>
          </a:p>
          <a:p>
            <a:pPr>
              <a:buNone/>
            </a:pPr>
            <a:r>
              <a:rPr lang="en-US" altLang="zh-TW" dirty="0" smtClean="0"/>
              <a:t>4.</a:t>
            </a:r>
            <a:r>
              <a:rPr lang="zh-TW" altLang="zh-TW" dirty="0" smtClean="0"/>
              <a:t>調整資本結構</a:t>
            </a:r>
          </a:p>
          <a:p>
            <a:pPr>
              <a:buNone/>
            </a:pPr>
            <a:r>
              <a:rPr lang="en-US" altLang="zh-TW" dirty="0" smtClean="0"/>
              <a:t>5.</a:t>
            </a:r>
            <a:r>
              <a:rPr lang="zh-TW" altLang="zh-TW" dirty="0" smtClean="0"/>
              <a:t>收回異議股東之股票</a:t>
            </a:r>
          </a:p>
          <a:p>
            <a:pPr>
              <a:buNone/>
            </a:pPr>
            <a:r>
              <a:rPr lang="en-US" altLang="zh-TW" dirty="0" smtClean="0"/>
              <a:t>6.</a:t>
            </a:r>
            <a:r>
              <a:rPr lang="zh-TW" altLang="zh-TW" dirty="0" smtClean="0"/>
              <a:t>員工配股</a:t>
            </a:r>
          </a:p>
          <a:p>
            <a:pPr>
              <a:buNone/>
            </a:pPr>
            <a:r>
              <a:rPr lang="en-US" altLang="zh-TW" dirty="0" smtClean="0"/>
              <a:t>7.</a:t>
            </a:r>
            <a:r>
              <a:rPr lang="zh-TW" altLang="zh-TW" dirty="0" smtClean="0"/>
              <a:t>代替現金股利發放</a:t>
            </a:r>
          </a:p>
          <a:p>
            <a:r>
              <a:rPr lang="en-US" altLang="zh-TW" dirty="0" smtClean="0"/>
              <a:t>Note:</a:t>
            </a:r>
            <a:r>
              <a:rPr lang="zh-TW" altLang="zh-TW" dirty="0" smtClean="0"/>
              <a:t>買回本身股票所產生之盈餘並不課證交易稅</a:t>
            </a:r>
          </a:p>
          <a:p>
            <a:endParaRPr lang="zh-TW"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endParaRPr lang="zh-TW" altLang="en-US" dirty="0"/>
          </a:p>
        </p:txBody>
      </p:sp>
      <p:sp>
        <p:nvSpPr>
          <p:cNvPr id="3" name="內容版面配置區 2"/>
          <p:cNvSpPr>
            <a:spLocks noGrp="1"/>
          </p:cNvSpPr>
          <p:nvPr>
            <p:ph sz="quarter" idx="1"/>
          </p:nvPr>
        </p:nvSpPr>
        <p:spPr/>
        <p:txBody>
          <a:bodyPr>
            <a:normAutofit fontScale="77500" lnSpcReduction="20000"/>
          </a:bodyPr>
          <a:lstStyle/>
          <a:p>
            <a:r>
              <a:rPr lang="zh-TW" altLang="zh-TW" dirty="0" smtClean="0"/>
              <a:t>股票</a:t>
            </a:r>
            <a:r>
              <a:rPr lang="en-US" altLang="zh-TW" dirty="0" smtClean="0"/>
              <a:t>(stock)</a:t>
            </a:r>
            <a:r>
              <a:rPr lang="zh-TW" altLang="zh-TW" dirty="0" smtClean="0"/>
              <a:t>是由股份有限公司募集資金時，發行給出資人，以代表出資人對公司所有權的有價證券。股票的持有人稱為股東</a:t>
            </a:r>
            <a:r>
              <a:rPr lang="en-US" altLang="zh-TW" dirty="0" smtClean="0"/>
              <a:t>(stock holders)</a:t>
            </a:r>
            <a:endParaRPr lang="zh-TW" altLang="zh-TW" dirty="0" smtClean="0"/>
          </a:p>
          <a:p>
            <a:pPr>
              <a:buNone/>
            </a:pPr>
            <a:r>
              <a:rPr lang="en-US" altLang="zh-TW" dirty="0" smtClean="0"/>
              <a:t>   Note</a:t>
            </a:r>
            <a:r>
              <a:rPr lang="zh-TW" altLang="zh-TW" dirty="0" smtClean="0"/>
              <a:t>：國內</a:t>
            </a:r>
            <a:r>
              <a:rPr lang="zh-TW" altLang="en-US" dirty="0" smtClean="0"/>
              <a:t>上市</a:t>
            </a:r>
            <a:r>
              <a:rPr lang="zh-TW" altLang="zh-TW" dirty="0" smtClean="0"/>
              <a:t>股票面額皆以一股十元為單位，一張股票有</a:t>
            </a:r>
            <a:r>
              <a:rPr lang="en-US" altLang="zh-TW" dirty="0" smtClean="0"/>
              <a:t>1</a:t>
            </a:r>
            <a:r>
              <a:rPr lang="zh-TW" altLang="zh-TW" dirty="0" smtClean="0"/>
              <a:t>千股。</a:t>
            </a:r>
          </a:p>
          <a:p>
            <a:pPr>
              <a:buNone/>
            </a:pPr>
            <a:r>
              <a:rPr lang="en-US" altLang="zh-TW" dirty="0" smtClean="0"/>
              <a:t>6.1</a:t>
            </a:r>
            <a:r>
              <a:rPr lang="zh-TW" altLang="zh-TW" dirty="0" smtClean="0"/>
              <a:t>特性</a:t>
            </a:r>
            <a:endParaRPr lang="en-US" altLang="zh-TW" dirty="0" smtClean="0"/>
          </a:p>
          <a:p>
            <a:pPr>
              <a:buNone/>
            </a:pPr>
            <a:r>
              <a:rPr lang="en-US" altLang="zh-TW" dirty="0" smtClean="0"/>
              <a:t>    </a:t>
            </a:r>
            <a:r>
              <a:rPr lang="zh-TW" altLang="zh-TW" dirty="0" smtClean="0"/>
              <a:t>一般分可為記名式和無記名式兩種，其特性如下：</a:t>
            </a:r>
          </a:p>
          <a:p>
            <a:pPr>
              <a:buNone/>
            </a:pPr>
            <a:r>
              <a:rPr lang="zh-TW" altLang="zh-TW" dirty="0" smtClean="0"/>
              <a:t>一、永久出資</a:t>
            </a:r>
          </a:p>
          <a:p>
            <a:pPr>
              <a:buNone/>
            </a:pPr>
            <a:r>
              <a:rPr lang="en-US" altLang="zh-TW" dirty="0" smtClean="0"/>
              <a:t>    </a:t>
            </a:r>
            <a:r>
              <a:rPr lang="zh-TW" altLang="zh-TW" dirty="0" smtClean="0"/>
              <a:t>沒有到期日，且資金為永久，除非公司解散清算，否則不能向公司取回資金，不過股東在投資以後，有權利自由的出售或轉讓所持有之股票</a:t>
            </a:r>
          </a:p>
          <a:p>
            <a:pPr>
              <a:buNone/>
            </a:pPr>
            <a:r>
              <a:rPr lang="zh-TW" altLang="zh-TW" dirty="0" smtClean="0"/>
              <a:t>二、有限責任</a:t>
            </a:r>
          </a:p>
          <a:p>
            <a:pPr>
              <a:buNone/>
            </a:pPr>
            <a:r>
              <a:rPr lang="en-US" altLang="zh-TW" dirty="0" smtClean="0"/>
              <a:t>    </a:t>
            </a:r>
            <a:r>
              <a:rPr lang="zh-TW" altLang="zh-TW" dirty="0" smtClean="0"/>
              <a:t>有限責任，以出資股本為限，並不對公司之風險付無限責任</a:t>
            </a:r>
          </a:p>
          <a:p>
            <a:pPr>
              <a:buNone/>
            </a:pPr>
            <a:r>
              <a:rPr lang="zh-TW" altLang="zh-TW" dirty="0" smtClean="0"/>
              <a:t>三、公司管理權</a:t>
            </a:r>
          </a:p>
          <a:p>
            <a:pPr>
              <a:buNone/>
            </a:pPr>
            <a:r>
              <a:rPr lang="en-US" altLang="zh-TW" dirty="0" smtClean="0"/>
              <a:t>    </a:t>
            </a:r>
            <a:r>
              <a:rPr lang="zh-TW" altLang="zh-TW" dirty="0" smtClean="0"/>
              <a:t>股東出席股東會，投票選舉董事，監察人來監督管理經營公司之權利，</a:t>
            </a:r>
            <a:r>
              <a:rPr lang="en-US" altLang="zh-TW" dirty="0" smtClean="0"/>
              <a:t>  </a:t>
            </a:r>
            <a:r>
              <a:rPr lang="zh-TW" altLang="zh-TW" dirty="0" smtClean="0"/>
              <a:t>一般股東之所有權與經營權分離</a:t>
            </a:r>
            <a:endParaRPr lang="en-US" altLang="zh-TW" dirty="0" smtClean="0"/>
          </a:p>
          <a:p>
            <a:pPr>
              <a:buNone/>
            </a:pPr>
            <a:r>
              <a:rPr lang="en-US" altLang="zh-TW" dirty="0" smtClean="0"/>
              <a:t>Note:</a:t>
            </a:r>
            <a:r>
              <a:rPr lang="zh-TW" altLang="en-US" dirty="0" smtClean="0"/>
              <a:t>累積投票制</a:t>
            </a:r>
            <a:r>
              <a:rPr lang="en-US" altLang="zh-TW" dirty="0" smtClean="0"/>
              <a:t>(cumulative voting )vs.</a:t>
            </a:r>
            <a:r>
              <a:rPr lang="zh-TW" altLang="en-US" dirty="0" smtClean="0"/>
              <a:t>直接投票制 </a:t>
            </a:r>
            <a:r>
              <a:rPr lang="en-US" altLang="zh-TW" dirty="0" smtClean="0"/>
              <a:t>(straight voting)</a:t>
            </a:r>
          </a:p>
          <a:p>
            <a:pPr>
              <a:buNone/>
            </a:pPr>
            <a:r>
              <a:rPr lang="en-US" altLang="zh-TW" dirty="0" smtClean="0"/>
              <a:t>Note: </a:t>
            </a:r>
            <a:r>
              <a:rPr lang="zh-TW" altLang="en-US" dirty="0" smtClean="0"/>
              <a:t>委託書</a:t>
            </a:r>
            <a:r>
              <a:rPr lang="en-US" altLang="zh-TW" dirty="0" smtClean="0"/>
              <a:t>(proxy)</a:t>
            </a:r>
            <a:r>
              <a:rPr lang="zh-TW" altLang="en-US" dirty="0" smtClean="0"/>
              <a:t>是股東委他人參加股東大會投票的法定文件。</a:t>
            </a:r>
            <a:endParaRPr lang="zh-TW" altLang="zh-TW" dirty="0" smtClean="0"/>
          </a:p>
          <a:p>
            <a:endParaRPr lang="zh-TW" altLang="en-US" dirty="0"/>
          </a:p>
        </p:txBody>
      </p:sp>
      <p:sp>
        <p:nvSpPr>
          <p:cNvPr id="4" name="投影片編號版面配置區 3"/>
          <p:cNvSpPr>
            <a:spLocks noGrp="1"/>
          </p:cNvSpPr>
          <p:nvPr>
            <p:ph type="sldNum" sz="quarter" idx="12"/>
          </p:nvPr>
        </p:nvSpPr>
        <p:spPr/>
        <p:txBody>
          <a:bodyPr/>
          <a:lstStyle/>
          <a:p>
            <a:fld id="{288DED66-A564-4D04-9011-93BA85726C0A}" type="slidenum">
              <a:rPr lang="zh-TW" altLang="en-US" smtClean="0"/>
              <a:pPr/>
              <a:t>2</a:t>
            </a:fld>
            <a:endParaRPr lang="zh-TW"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Exercise</a:t>
            </a:r>
            <a:endParaRPr lang="zh-TW" altLang="en-US" dirty="0"/>
          </a:p>
        </p:txBody>
      </p:sp>
      <p:sp>
        <p:nvSpPr>
          <p:cNvPr id="3" name="投影片編號版面配置區 2"/>
          <p:cNvSpPr>
            <a:spLocks noGrp="1"/>
          </p:cNvSpPr>
          <p:nvPr>
            <p:ph type="sldNum" sz="quarter" idx="12"/>
          </p:nvPr>
        </p:nvSpPr>
        <p:spPr/>
        <p:txBody>
          <a:bodyPr/>
          <a:lstStyle/>
          <a:p>
            <a:fld id="{288DED66-A564-4D04-9011-93BA85726C0A}" type="slidenum">
              <a:rPr lang="zh-TW" altLang="en-US" smtClean="0"/>
              <a:pPr/>
              <a:t>20</a:t>
            </a:fld>
            <a:endParaRPr lang="zh-TW" altLang="en-US"/>
          </a:p>
        </p:txBody>
      </p:sp>
      <p:sp>
        <p:nvSpPr>
          <p:cNvPr id="4" name="內容版面配置區 3"/>
          <p:cNvSpPr>
            <a:spLocks noGrp="1"/>
          </p:cNvSpPr>
          <p:nvPr>
            <p:ph sz="quarter" idx="1"/>
          </p:nvPr>
        </p:nvSpPr>
        <p:spPr/>
        <p:txBody>
          <a:bodyPr/>
          <a:lstStyle/>
          <a:p>
            <a:pPr>
              <a:buNone/>
            </a:pPr>
            <a:r>
              <a:rPr lang="zh-TW" altLang="en-US" dirty="0" smtClean="0"/>
              <a:t>   在</a:t>
            </a:r>
            <a:r>
              <a:rPr lang="en-US" altLang="zh-TW" dirty="0" smtClean="0"/>
              <a:t>2004</a:t>
            </a:r>
            <a:r>
              <a:rPr lang="zh-TW" altLang="en-US" dirty="0" smtClean="0"/>
              <a:t>年</a:t>
            </a:r>
            <a:r>
              <a:rPr lang="en-US" altLang="zh-TW" dirty="0" smtClean="0"/>
              <a:t>1</a:t>
            </a:r>
            <a:r>
              <a:rPr lang="zh-TW" altLang="en-US" dirty="0" smtClean="0"/>
              <a:t>月時，大里公司開發出發電量為同型產品三倍的太陽能發電機。此一突破預期可使公司在未來五年中，每年都能成長</a:t>
            </a:r>
            <a:r>
              <a:rPr lang="en-US" altLang="zh-TW" dirty="0" smtClean="0"/>
              <a:t>25% </a:t>
            </a:r>
            <a:r>
              <a:rPr lang="zh-TW" altLang="en-US" dirty="0" smtClean="0"/>
              <a:t>，五年後，由於同業已加入競爭的緣故，該公司的年成長率將降到</a:t>
            </a:r>
            <a:r>
              <a:rPr lang="en-US" altLang="zh-TW" dirty="0" smtClean="0"/>
              <a:t>10% </a:t>
            </a:r>
            <a:r>
              <a:rPr lang="zh-TW" altLang="en-US" dirty="0" smtClean="0"/>
              <a:t>，且會永遠停留在這個水平。大里公司的股票必要報酬率等於</a:t>
            </a:r>
            <a:r>
              <a:rPr lang="en-US" altLang="zh-TW" dirty="0" smtClean="0"/>
              <a:t>20% </a:t>
            </a:r>
            <a:r>
              <a:rPr lang="zh-TW" altLang="en-US" dirty="0" smtClean="0"/>
              <a:t>，去年剛支付過</a:t>
            </a:r>
            <a:r>
              <a:rPr lang="en-US" altLang="zh-TW" dirty="0" smtClean="0"/>
              <a:t>3</a:t>
            </a:r>
            <a:r>
              <a:rPr lang="zh-TW" altLang="en-US" dirty="0" smtClean="0"/>
              <a:t>元的每股股利。</a:t>
            </a:r>
            <a:endParaRPr lang="en-US" altLang="zh-TW" dirty="0" smtClean="0"/>
          </a:p>
          <a:p>
            <a:pPr>
              <a:buNone/>
            </a:pPr>
            <a:r>
              <a:rPr lang="en-US" altLang="zh-TW" dirty="0" smtClean="0"/>
              <a:t>(</a:t>
            </a:r>
            <a:r>
              <a:rPr lang="zh-TW" altLang="en-US" dirty="0" smtClean="0"/>
              <a:t>一</a:t>
            </a:r>
            <a:r>
              <a:rPr lang="en-US" altLang="zh-TW" dirty="0" smtClean="0"/>
              <a:t>)</a:t>
            </a:r>
            <a:r>
              <a:rPr lang="zh-TW" altLang="en-US" dirty="0" smtClean="0"/>
              <a:t>試計算出目前的每股股價</a:t>
            </a:r>
            <a:endParaRPr lang="en-US" altLang="zh-TW" dirty="0" smtClean="0"/>
          </a:p>
          <a:p>
            <a:pPr>
              <a:buNone/>
            </a:pPr>
            <a:r>
              <a:rPr lang="en-US" altLang="zh-TW" dirty="0" smtClean="0"/>
              <a:t>(</a:t>
            </a:r>
            <a:r>
              <a:rPr lang="zh-TW" altLang="en-US" dirty="0" smtClean="0"/>
              <a:t>二</a:t>
            </a:r>
            <a:r>
              <a:rPr lang="en-US" altLang="zh-TW" dirty="0" smtClean="0"/>
              <a:t>)</a:t>
            </a:r>
            <a:r>
              <a:rPr lang="zh-TW" altLang="en-US" dirty="0" smtClean="0"/>
              <a:t>是分別算出</a:t>
            </a:r>
            <a:r>
              <a:rPr lang="en-US" altLang="zh-TW" dirty="0" smtClean="0"/>
              <a:t>2004</a:t>
            </a:r>
            <a:r>
              <a:rPr lang="zh-TW" altLang="en-US" dirty="0" smtClean="0"/>
              <a:t>年</a:t>
            </a:r>
            <a:r>
              <a:rPr lang="en-US" altLang="zh-TW" dirty="0" smtClean="0"/>
              <a:t>2008</a:t>
            </a:r>
            <a:r>
              <a:rPr lang="zh-TW" altLang="en-US" dirty="0" smtClean="0"/>
              <a:t>年間的當期股利收益率，預期資本利得收益率，以及預期總報酬率。</a:t>
            </a:r>
            <a:endParaRPr lang="zh-TW"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Exercise</a:t>
            </a:r>
            <a:endParaRPr lang="zh-TW" altLang="en-US" dirty="0"/>
          </a:p>
        </p:txBody>
      </p:sp>
      <p:sp>
        <p:nvSpPr>
          <p:cNvPr id="3" name="投影片編號版面配置區 2"/>
          <p:cNvSpPr>
            <a:spLocks noGrp="1"/>
          </p:cNvSpPr>
          <p:nvPr>
            <p:ph type="sldNum" sz="quarter" idx="12"/>
          </p:nvPr>
        </p:nvSpPr>
        <p:spPr/>
        <p:txBody>
          <a:bodyPr/>
          <a:lstStyle/>
          <a:p>
            <a:fld id="{288DED66-A564-4D04-9011-93BA85726C0A}" type="slidenum">
              <a:rPr lang="zh-TW" altLang="en-US" smtClean="0"/>
              <a:pPr/>
              <a:t>21</a:t>
            </a:fld>
            <a:endParaRPr lang="zh-TW" altLang="en-US"/>
          </a:p>
        </p:txBody>
      </p:sp>
      <p:sp>
        <p:nvSpPr>
          <p:cNvPr id="4" name="內容版面配置區 3"/>
          <p:cNvSpPr>
            <a:spLocks noGrp="1"/>
          </p:cNvSpPr>
          <p:nvPr>
            <p:ph sz="quarter" idx="1"/>
          </p:nvPr>
        </p:nvSpPr>
        <p:spPr/>
        <p:txBody>
          <a:bodyPr/>
          <a:lstStyle/>
          <a:p>
            <a:pPr lvl="0">
              <a:buNone/>
            </a:pPr>
            <a:r>
              <a:rPr lang="en-US" altLang="zh-TW" dirty="0" smtClean="0"/>
              <a:t>   </a:t>
            </a:r>
            <a:r>
              <a:rPr lang="zh-TW" altLang="zh-TW" dirty="0" smtClean="0"/>
              <a:t>財務</a:t>
            </a:r>
            <a:r>
              <a:rPr lang="zh-TW" altLang="zh-TW" dirty="0" smtClean="0"/>
              <a:t>分析師預測東華公司明年的股利會是</a:t>
            </a:r>
            <a:r>
              <a:rPr lang="en-US" altLang="zh-TW" dirty="0" smtClean="0"/>
              <a:t>3.30</a:t>
            </a:r>
            <a:r>
              <a:rPr lang="zh-TW" altLang="zh-TW" dirty="0" smtClean="0"/>
              <a:t>，後年的股利會是</a:t>
            </a:r>
            <a:r>
              <a:rPr lang="en-US" altLang="zh-TW" dirty="0" smtClean="0"/>
              <a:t>3.63</a:t>
            </a:r>
            <a:r>
              <a:rPr lang="zh-TW" altLang="zh-TW" dirty="0" smtClean="0"/>
              <a:t>、大後年的股利會是</a:t>
            </a:r>
            <a:r>
              <a:rPr lang="en-US" altLang="zh-TW" dirty="0" smtClean="0"/>
              <a:t>3.993</a:t>
            </a:r>
            <a:r>
              <a:rPr lang="zh-TW" altLang="zh-TW" dirty="0" smtClean="0"/>
              <a:t>，之後會以</a:t>
            </a:r>
            <a:r>
              <a:rPr lang="en-US" altLang="zh-TW" dirty="0" smtClean="0"/>
              <a:t>8%</a:t>
            </a:r>
            <a:r>
              <a:rPr lang="zh-TW" altLang="zh-TW" dirty="0" smtClean="0"/>
              <a:t>的成長率持續成長下去。而目前分析師分析的東華公司的權益資金成本是</a:t>
            </a:r>
            <a:r>
              <a:rPr lang="en-US" altLang="zh-TW" dirty="0" smtClean="0"/>
              <a:t>10%</a:t>
            </a:r>
            <a:r>
              <a:rPr lang="zh-TW" altLang="zh-TW" dirty="0" smtClean="0"/>
              <a:t>，請分析目前東華公司合理的股價會是多少？</a:t>
            </a:r>
          </a:p>
          <a:p>
            <a:pPr>
              <a:buNone/>
            </a:pPr>
            <a:endParaRPr lang="zh-TW"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Exercise</a:t>
            </a:r>
            <a:endParaRPr lang="zh-TW" altLang="en-US" dirty="0"/>
          </a:p>
        </p:txBody>
      </p:sp>
      <p:sp>
        <p:nvSpPr>
          <p:cNvPr id="3" name="投影片編號版面配置區 2"/>
          <p:cNvSpPr>
            <a:spLocks noGrp="1"/>
          </p:cNvSpPr>
          <p:nvPr>
            <p:ph type="sldNum" sz="quarter" idx="12"/>
          </p:nvPr>
        </p:nvSpPr>
        <p:spPr/>
        <p:txBody>
          <a:bodyPr/>
          <a:lstStyle/>
          <a:p>
            <a:fld id="{288DED66-A564-4D04-9011-93BA85726C0A}" type="slidenum">
              <a:rPr lang="zh-TW" altLang="en-US" smtClean="0"/>
              <a:pPr/>
              <a:t>22</a:t>
            </a:fld>
            <a:endParaRPr lang="zh-TW" altLang="en-US"/>
          </a:p>
        </p:txBody>
      </p:sp>
      <p:sp>
        <p:nvSpPr>
          <p:cNvPr id="4" name="內容版面配置區 3"/>
          <p:cNvSpPr>
            <a:spLocks noGrp="1"/>
          </p:cNvSpPr>
          <p:nvPr>
            <p:ph sz="quarter" idx="1"/>
          </p:nvPr>
        </p:nvSpPr>
        <p:spPr/>
        <p:txBody>
          <a:bodyPr/>
          <a:lstStyle/>
          <a:p>
            <a:r>
              <a:rPr lang="en-US" altLang="zh-TW" dirty="0" smtClean="0"/>
              <a:t>B</a:t>
            </a:r>
            <a:r>
              <a:rPr lang="zh-TW" altLang="en-US" dirty="0" smtClean="0"/>
              <a:t>公司目前股價為每股</a:t>
            </a:r>
            <a:r>
              <a:rPr lang="en-US" altLang="zh-TW" dirty="0" smtClean="0"/>
              <a:t>90</a:t>
            </a:r>
            <a:r>
              <a:rPr lang="zh-TW" altLang="en-US" dirty="0" smtClean="0"/>
              <a:t>元，市場預期其每年的現金股利為每股</a:t>
            </a:r>
            <a:r>
              <a:rPr lang="en-US" altLang="zh-TW" dirty="0" smtClean="0"/>
              <a:t>10.8</a:t>
            </a:r>
            <a:r>
              <a:rPr lang="zh-TW" altLang="en-US" dirty="0" smtClean="0"/>
              <a:t>元。該公司保留盈餘之獲利率</a:t>
            </a:r>
            <a:r>
              <a:rPr lang="en-US" altLang="zh-TW" dirty="0" smtClean="0"/>
              <a:t>(return on retained earnings)</a:t>
            </a:r>
            <a:r>
              <a:rPr lang="zh-TW" altLang="en-US" dirty="0" smtClean="0"/>
              <a:t>為每年</a:t>
            </a:r>
            <a:r>
              <a:rPr lang="en-US" altLang="zh-TW" dirty="0" smtClean="0"/>
              <a:t>16%</a:t>
            </a:r>
            <a:r>
              <a:rPr lang="zh-TW" altLang="en-US" dirty="0" smtClean="0"/>
              <a:t>，且該公司之政策為將</a:t>
            </a:r>
            <a:r>
              <a:rPr lang="en-US" altLang="zh-TW" dirty="0" smtClean="0"/>
              <a:t>62.5%</a:t>
            </a:r>
            <a:r>
              <a:rPr lang="zh-TW" altLang="en-US" dirty="0" smtClean="0"/>
              <a:t>的稅後盈餘做為現金股利發放給股東。根據股利成長模型，</a:t>
            </a:r>
            <a:r>
              <a:rPr lang="en-US" altLang="zh-TW" dirty="0" smtClean="0"/>
              <a:t>B</a:t>
            </a:r>
            <a:r>
              <a:rPr lang="zh-TW" altLang="en-US" dirty="0" smtClean="0"/>
              <a:t>公司股票適當的折現利率為每年</a:t>
            </a:r>
            <a:r>
              <a:rPr lang="en-US" altLang="zh-TW" dirty="0" smtClean="0"/>
              <a:t>?%</a:t>
            </a:r>
          </a:p>
          <a:p>
            <a:r>
              <a:rPr lang="zh-TW" altLang="en-US" dirty="0" smtClean="0"/>
              <a:t>又該公司股價成長機會價值</a:t>
            </a:r>
            <a:r>
              <a:rPr lang="en-US" altLang="zh-TW" dirty="0" smtClean="0"/>
              <a:t>NPVGO</a:t>
            </a:r>
            <a:r>
              <a:rPr lang="zh-TW" altLang="en-US" dirty="0" smtClean="0"/>
              <a:t>為</a:t>
            </a:r>
            <a:r>
              <a:rPr lang="en-US" altLang="zh-TW" dirty="0" smtClean="0"/>
              <a:t>?</a:t>
            </a:r>
            <a:r>
              <a:rPr lang="zh-TW" altLang="en-US" dirty="0" smtClean="0"/>
              <a:t>元</a:t>
            </a:r>
            <a:endParaRPr lang="zh-TW"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r>
              <a:rPr lang="en-US" altLang="zh-TW" b="1" dirty="0" smtClean="0"/>
              <a:t>-</a:t>
            </a:r>
            <a:r>
              <a:rPr lang="zh-TW" altLang="en-US" b="1" dirty="0" smtClean="0"/>
              <a:t>學術研究</a:t>
            </a:r>
            <a:endParaRPr lang="zh-TW" altLang="en-US" dirty="0"/>
          </a:p>
        </p:txBody>
      </p:sp>
      <p:sp>
        <p:nvSpPr>
          <p:cNvPr id="3" name="投影片編號版面配置區 2"/>
          <p:cNvSpPr>
            <a:spLocks noGrp="1"/>
          </p:cNvSpPr>
          <p:nvPr>
            <p:ph type="sldNum" sz="quarter" idx="12"/>
          </p:nvPr>
        </p:nvSpPr>
        <p:spPr/>
        <p:txBody>
          <a:bodyPr/>
          <a:lstStyle/>
          <a:p>
            <a:fld id="{288DED66-A564-4D04-9011-93BA85726C0A}" type="slidenum">
              <a:rPr lang="zh-TW" altLang="en-US" smtClean="0"/>
              <a:pPr/>
              <a:t>23</a:t>
            </a:fld>
            <a:endParaRPr lang="zh-TW" altLang="en-US"/>
          </a:p>
        </p:txBody>
      </p:sp>
      <p:sp>
        <p:nvSpPr>
          <p:cNvPr id="4" name="內容版面配置區 3"/>
          <p:cNvSpPr>
            <a:spLocks noGrp="1"/>
          </p:cNvSpPr>
          <p:nvPr>
            <p:ph sz="quarter" idx="1"/>
          </p:nvPr>
        </p:nvSpPr>
        <p:spPr/>
        <p:txBody>
          <a:bodyPr>
            <a:normAutofit lnSpcReduction="10000"/>
          </a:bodyPr>
          <a:lstStyle/>
          <a:p>
            <a:r>
              <a:rPr lang="en-US" altLang="zh-TW" b="1" dirty="0" smtClean="0"/>
              <a:t>Why do firms go public ?</a:t>
            </a:r>
          </a:p>
          <a:p>
            <a:r>
              <a:rPr lang="zh-TW" altLang="zh-TW" dirty="0" smtClean="0"/>
              <a:t>第一種為公司有很好的投資計劃，但沒有足夠的資金，所以公司會公開發行股票來籌措資金，但其實對於缺乏資金，有某種程度的另一種意含，就是說公司在缺錢時，其實可以去跟銀行借錢或發債，來承擔利息成本，但高利息成本代表債權人認為其為高風險的活動，因此股東一般也不願意如此做，也就是說，公司為何願意上市賣自己的股票，基本上也有分散期風險的需求。</a:t>
            </a:r>
          </a:p>
          <a:p>
            <a:r>
              <a:rPr lang="zh-TW" altLang="zh-TW" dirty="0" smtClean="0"/>
              <a:t>第二種為完全以股東利益為出發點的動機，也就是說，大公司成立一個小公司，其不直接將小公司賣給有興趣的賣方，而是將小公司之股票拿去公開市場賣較有利機。</a:t>
            </a:r>
          </a:p>
          <a:p>
            <a:endParaRPr lang="zh-TW"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r>
              <a:rPr lang="en-US" altLang="zh-TW" b="1" dirty="0" smtClean="0"/>
              <a:t>-</a:t>
            </a:r>
            <a:r>
              <a:rPr lang="zh-TW" altLang="en-US" b="1" dirty="0" smtClean="0"/>
              <a:t>學術研究</a:t>
            </a:r>
            <a:endParaRPr lang="zh-TW" altLang="en-US" dirty="0"/>
          </a:p>
        </p:txBody>
      </p:sp>
      <p:sp>
        <p:nvSpPr>
          <p:cNvPr id="3" name="投影片編號版面配置區 2"/>
          <p:cNvSpPr>
            <a:spLocks noGrp="1"/>
          </p:cNvSpPr>
          <p:nvPr>
            <p:ph type="sldNum" sz="quarter" idx="12"/>
          </p:nvPr>
        </p:nvSpPr>
        <p:spPr/>
        <p:txBody>
          <a:bodyPr/>
          <a:lstStyle/>
          <a:p>
            <a:fld id="{288DED66-A564-4D04-9011-93BA85726C0A}" type="slidenum">
              <a:rPr lang="zh-TW" altLang="en-US" smtClean="0"/>
              <a:pPr/>
              <a:t>24</a:t>
            </a:fld>
            <a:endParaRPr lang="zh-TW" altLang="en-US"/>
          </a:p>
        </p:txBody>
      </p:sp>
      <p:sp>
        <p:nvSpPr>
          <p:cNvPr id="4" name="內容版面配置區 3"/>
          <p:cNvSpPr>
            <a:spLocks noGrp="1"/>
          </p:cNvSpPr>
          <p:nvPr>
            <p:ph sz="quarter" idx="1"/>
          </p:nvPr>
        </p:nvSpPr>
        <p:spPr/>
        <p:txBody>
          <a:bodyPr>
            <a:normAutofit fontScale="85000" lnSpcReduction="10000"/>
          </a:bodyPr>
          <a:lstStyle/>
          <a:p>
            <a:r>
              <a:rPr lang="en-US" altLang="zh-TW" dirty="0" smtClean="0"/>
              <a:t>Ritter and Welch  (2002) </a:t>
            </a:r>
            <a:r>
              <a:rPr lang="zh-TW" altLang="zh-TW" dirty="0" smtClean="0"/>
              <a:t>整理出二個理論性文章的理由</a:t>
            </a:r>
            <a:r>
              <a:rPr lang="en-US" altLang="zh-TW" dirty="0" smtClean="0"/>
              <a:t>:</a:t>
            </a:r>
            <a:endParaRPr lang="zh-TW" altLang="zh-TW" dirty="0" smtClean="0"/>
          </a:p>
          <a:p>
            <a:pPr lvl="0"/>
            <a:r>
              <a:rPr lang="en-US" altLang="zh-TW" dirty="0" smtClean="0"/>
              <a:t>Life cycle theories :</a:t>
            </a:r>
            <a:r>
              <a:rPr lang="zh-TW" altLang="zh-TW" dirty="0" smtClean="0"/>
              <a:t>此理論比較根據公司自己本身的立場來探討公司是否上市，相關的主要文獻為</a:t>
            </a:r>
            <a:r>
              <a:rPr lang="en-US" altLang="zh-TW" dirty="0" err="1" smtClean="0"/>
              <a:t>Zingales</a:t>
            </a:r>
            <a:r>
              <a:rPr lang="en-US" altLang="zh-TW" dirty="0" smtClean="0"/>
              <a:t> (1995)</a:t>
            </a:r>
            <a:r>
              <a:rPr lang="zh-TW" altLang="zh-TW" dirty="0" smtClean="0"/>
              <a:t>，此篇主要是討論原有股東之所以選擇上市，是因為想在公司上市之後把公司的股權掉，自己獲得最大利益，所以此篇的模型設定下對公司</a:t>
            </a:r>
            <a:r>
              <a:rPr lang="en-US" altLang="zh-TW" dirty="0" smtClean="0"/>
              <a:t>IPO</a:t>
            </a:r>
            <a:r>
              <a:rPr lang="zh-TW" altLang="zh-TW" dirty="0" smtClean="0"/>
              <a:t>之建議如下</a:t>
            </a:r>
            <a:r>
              <a:rPr lang="en-US" altLang="zh-TW" dirty="0" smtClean="0"/>
              <a:t>:</a:t>
            </a:r>
          </a:p>
          <a:p>
            <a:pPr lvl="1"/>
            <a:r>
              <a:rPr lang="zh-TW" altLang="zh-TW" sz="2400" dirty="0" smtClean="0"/>
              <a:t>如果原有股東現金控制權滿高，或者相對來說對手的私人利益满高，此時公司根本不需</a:t>
            </a:r>
            <a:r>
              <a:rPr lang="en-US" altLang="zh-TW" sz="2400" dirty="0" smtClean="0"/>
              <a:t>IPO</a:t>
            </a:r>
            <a:r>
              <a:rPr lang="zh-TW" altLang="zh-TW" sz="2400" dirty="0" smtClean="0"/>
              <a:t>，而是等著與對手談判，從談判的過程中萃取對手的私人利益。</a:t>
            </a:r>
          </a:p>
          <a:p>
            <a:pPr lvl="1"/>
            <a:r>
              <a:rPr lang="zh-TW" altLang="zh-TW" sz="2400" dirty="0" smtClean="0"/>
              <a:t>如果原有的股東沒有私人利益，或是市場上某一個對手的私人利益很高，則應該將整個公司拿出去公司賣掉，類似</a:t>
            </a:r>
            <a:r>
              <a:rPr lang="en-US" altLang="zh-TW" sz="2400" dirty="0" smtClean="0"/>
              <a:t> (Spin-</a:t>
            </a:r>
            <a:r>
              <a:rPr lang="en-US" altLang="zh-TW" sz="2400" dirty="0" err="1" smtClean="0"/>
              <a:t>offf</a:t>
            </a:r>
            <a:r>
              <a:rPr lang="en-US" altLang="zh-TW" sz="2400" dirty="0" smtClean="0"/>
              <a:t> </a:t>
            </a:r>
            <a:r>
              <a:rPr lang="zh-TW" altLang="zh-TW" sz="2400" dirty="0" smtClean="0"/>
              <a:t>的概念</a:t>
            </a:r>
            <a:r>
              <a:rPr lang="en-US" altLang="zh-TW" sz="2400" dirty="0" smtClean="0"/>
              <a:t>)</a:t>
            </a:r>
            <a:r>
              <a:rPr lang="zh-TW" altLang="zh-TW" sz="2400" dirty="0" smtClean="0"/>
              <a:t>，也就是說公司對於控制權沒有很大的利益時，就是把公司賣掉。</a:t>
            </a:r>
          </a:p>
          <a:p>
            <a:pPr lvl="1"/>
            <a:r>
              <a:rPr lang="zh-TW" altLang="zh-TW" sz="2400" dirty="0" smtClean="0"/>
              <a:t>也許原有股東有點私人利益，對手的私人利益也不是很高的時候，</a:t>
            </a:r>
            <a:r>
              <a:rPr lang="en-US" altLang="zh-TW" sz="2400" dirty="0" smtClean="0"/>
              <a:t>(</a:t>
            </a:r>
            <a:r>
              <a:rPr lang="zh-TW" altLang="zh-TW" sz="2400" dirty="0" smtClean="0"/>
              <a:t>類似</a:t>
            </a:r>
            <a:r>
              <a:rPr lang="en-US" altLang="zh-TW" sz="2400" dirty="0" smtClean="0"/>
              <a:t>carve-out </a:t>
            </a:r>
            <a:r>
              <a:rPr lang="zh-TW" altLang="zh-TW" sz="2400" dirty="0" smtClean="0"/>
              <a:t>的概念</a:t>
            </a:r>
            <a:r>
              <a:rPr lang="en-US" altLang="zh-TW" sz="2400" dirty="0" smtClean="0"/>
              <a:t>)</a:t>
            </a:r>
            <a:r>
              <a:rPr lang="zh-TW" altLang="zh-TW" sz="2400" dirty="0" smtClean="0"/>
              <a:t>，先賣一點股票，然後再看未來情況而定，可能將手上剩餘的股票賣出，或是將原先之股票全部買回。</a:t>
            </a:r>
          </a:p>
          <a:p>
            <a:pPr lvl="0"/>
            <a:endParaRPr lang="zh-TW" altLang="zh-TW" dirty="0" smtClean="0"/>
          </a:p>
          <a:p>
            <a:endParaRPr lang="zh-TW"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r>
              <a:rPr lang="en-US" altLang="zh-TW" b="1" dirty="0" smtClean="0"/>
              <a:t>-</a:t>
            </a:r>
            <a:r>
              <a:rPr lang="zh-TW" altLang="en-US" b="1" dirty="0" smtClean="0"/>
              <a:t>學術研究</a:t>
            </a:r>
            <a:endParaRPr lang="zh-TW" altLang="en-US" dirty="0"/>
          </a:p>
        </p:txBody>
      </p:sp>
      <p:sp>
        <p:nvSpPr>
          <p:cNvPr id="3" name="投影片編號版面配置區 2"/>
          <p:cNvSpPr>
            <a:spLocks noGrp="1"/>
          </p:cNvSpPr>
          <p:nvPr>
            <p:ph type="sldNum" sz="quarter" idx="12"/>
          </p:nvPr>
        </p:nvSpPr>
        <p:spPr/>
        <p:txBody>
          <a:bodyPr/>
          <a:lstStyle/>
          <a:p>
            <a:fld id="{288DED66-A564-4D04-9011-93BA85726C0A}" type="slidenum">
              <a:rPr lang="zh-TW" altLang="en-US" smtClean="0"/>
              <a:pPr/>
              <a:t>25</a:t>
            </a:fld>
            <a:endParaRPr lang="zh-TW" altLang="en-US"/>
          </a:p>
        </p:txBody>
      </p:sp>
      <p:sp>
        <p:nvSpPr>
          <p:cNvPr id="4" name="內容版面配置區 3"/>
          <p:cNvSpPr>
            <a:spLocks noGrp="1"/>
          </p:cNvSpPr>
          <p:nvPr>
            <p:ph sz="quarter" idx="1"/>
          </p:nvPr>
        </p:nvSpPr>
        <p:spPr/>
        <p:txBody>
          <a:bodyPr/>
          <a:lstStyle/>
          <a:p>
            <a:r>
              <a:rPr lang="zh-TW" altLang="zh-TW" dirty="0" smtClean="0"/>
              <a:t>類似討論的文獻有</a:t>
            </a:r>
            <a:r>
              <a:rPr lang="en-US" altLang="zh-TW" dirty="0" err="1" smtClean="0"/>
              <a:t>Chemmannur</a:t>
            </a:r>
            <a:r>
              <a:rPr lang="en-US" altLang="zh-TW" dirty="0" smtClean="0"/>
              <a:t> and </a:t>
            </a:r>
            <a:r>
              <a:rPr lang="en-US" altLang="zh-TW" dirty="0" err="1" smtClean="0"/>
              <a:t>Fulghieh</a:t>
            </a:r>
            <a:r>
              <a:rPr lang="en-US" altLang="zh-TW" dirty="0" smtClean="0"/>
              <a:t> (1999) </a:t>
            </a:r>
            <a:r>
              <a:rPr lang="zh-TW" altLang="zh-TW" dirty="0" smtClean="0"/>
              <a:t>而</a:t>
            </a:r>
            <a:r>
              <a:rPr lang="en-US" altLang="zh-TW" dirty="0" smtClean="0"/>
              <a:t> </a:t>
            </a:r>
            <a:r>
              <a:rPr lang="en-US" altLang="zh-TW" dirty="0" err="1" smtClean="0"/>
              <a:t>Maksimoric</a:t>
            </a:r>
            <a:r>
              <a:rPr lang="en-US" altLang="zh-TW" dirty="0" smtClean="0"/>
              <a:t> and </a:t>
            </a:r>
            <a:r>
              <a:rPr lang="en-US" altLang="zh-TW" dirty="0" err="1" smtClean="0"/>
              <a:t>pichler</a:t>
            </a:r>
            <a:r>
              <a:rPr lang="en-US" altLang="zh-TW" dirty="0" smtClean="0"/>
              <a:t> (2001);Schultz and </a:t>
            </a:r>
            <a:r>
              <a:rPr lang="en-US" altLang="zh-TW" dirty="0" err="1" smtClean="0"/>
              <a:t>zaman</a:t>
            </a:r>
            <a:r>
              <a:rPr lang="en-US" altLang="zh-TW" dirty="0" smtClean="0"/>
              <a:t> (2001) </a:t>
            </a:r>
            <a:r>
              <a:rPr lang="zh-TW" altLang="zh-TW" dirty="0" smtClean="0"/>
              <a:t>認為公開交易的股票較能激勵市場的投資者，貸款者公司之客戶與供應商對公司的信心，進而提升公司之價值，事實上，如果能成為產業第一個上市的公司更有助於確立其產業領導之地位。</a:t>
            </a:r>
          </a:p>
          <a:p>
            <a:endParaRPr lang="zh-TW"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r>
              <a:rPr lang="en-US" altLang="zh-TW" b="1" dirty="0" smtClean="0"/>
              <a:t>-</a:t>
            </a:r>
            <a:r>
              <a:rPr lang="zh-TW" altLang="en-US" b="1" dirty="0" smtClean="0"/>
              <a:t>學術研究</a:t>
            </a:r>
            <a:endParaRPr lang="zh-TW" altLang="en-US" dirty="0"/>
          </a:p>
        </p:txBody>
      </p:sp>
      <p:sp>
        <p:nvSpPr>
          <p:cNvPr id="3" name="投影片編號版面配置區 2"/>
          <p:cNvSpPr>
            <a:spLocks noGrp="1"/>
          </p:cNvSpPr>
          <p:nvPr>
            <p:ph type="sldNum" sz="quarter" idx="12"/>
          </p:nvPr>
        </p:nvSpPr>
        <p:spPr/>
        <p:txBody>
          <a:bodyPr/>
          <a:lstStyle/>
          <a:p>
            <a:fld id="{288DED66-A564-4D04-9011-93BA85726C0A}" type="slidenum">
              <a:rPr lang="zh-TW" altLang="en-US" smtClean="0"/>
              <a:pPr/>
              <a:t>26</a:t>
            </a:fld>
            <a:endParaRPr lang="zh-TW" altLang="en-US"/>
          </a:p>
        </p:txBody>
      </p:sp>
      <p:sp>
        <p:nvSpPr>
          <p:cNvPr id="4" name="內容版面配置區 3"/>
          <p:cNvSpPr>
            <a:spLocks noGrp="1"/>
          </p:cNvSpPr>
          <p:nvPr>
            <p:ph sz="quarter" idx="1"/>
          </p:nvPr>
        </p:nvSpPr>
        <p:spPr/>
        <p:txBody>
          <a:bodyPr/>
          <a:lstStyle/>
          <a:p>
            <a:pPr lvl="0"/>
            <a:r>
              <a:rPr lang="en-US" altLang="zh-TW" dirty="0" smtClean="0"/>
              <a:t>Market timing theories :</a:t>
            </a:r>
            <a:r>
              <a:rPr lang="zh-TW" altLang="zh-TW" dirty="0" smtClean="0"/>
              <a:t>在理論比較根據市場因素的立場來探討公司是否該上市，相關的主要文獻為</a:t>
            </a:r>
            <a:r>
              <a:rPr lang="en-US" altLang="zh-TW" dirty="0" err="1" smtClean="0"/>
              <a:t>Lucus</a:t>
            </a:r>
            <a:r>
              <a:rPr lang="en-US" altLang="zh-TW" dirty="0" smtClean="0"/>
              <a:t> and McDonald (1990)</a:t>
            </a:r>
            <a:r>
              <a:rPr lang="zh-TW" altLang="zh-TW" dirty="0" smtClean="0"/>
              <a:t>，此篇主要是來說明管理者和投資人之間資訊不對稱，在此模型的設定下，公司會唯一發行新股的機會，只有在公司高估且具有投資機會的時候，所以為好的投資計劃，往往會發生在較佳的景氣循環時，此時的資訊不對稱成本較低，使的公司會加強外融資。</a:t>
            </a:r>
          </a:p>
          <a:p>
            <a:endParaRPr lang="zh-TW"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r>
              <a:rPr lang="en-US" altLang="zh-TW" b="1" dirty="0" smtClean="0"/>
              <a:t>-</a:t>
            </a:r>
            <a:r>
              <a:rPr lang="zh-TW" altLang="en-US" b="1" dirty="0" smtClean="0"/>
              <a:t>學術研究</a:t>
            </a:r>
            <a:endParaRPr lang="zh-TW" altLang="en-US" dirty="0"/>
          </a:p>
        </p:txBody>
      </p:sp>
      <p:sp>
        <p:nvSpPr>
          <p:cNvPr id="3" name="投影片編號版面配置區 2"/>
          <p:cNvSpPr>
            <a:spLocks noGrp="1"/>
          </p:cNvSpPr>
          <p:nvPr>
            <p:ph type="sldNum" sz="quarter" idx="12"/>
          </p:nvPr>
        </p:nvSpPr>
        <p:spPr/>
        <p:txBody>
          <a:bodyPr/>
          <a:lstStyle/>
          <a:p>
            <a:fld id="{288DED66-A564-4D04-9011-93BA85726C0A}" type="slidenum">
              <a:rPr lang="zh-TW" altLang="en-US" smtClean="0"/>
              <a:pPr/>
              <a:t>27</a:t>
            </a:fld>
            <a:endParaRPr lang="zh-TW" altLang="en-US"/>
          </a:p>
        </p:txBody>
      </p:sp>
      <p:sp>
        <p:nvSpPr>
          <p:cNvPr id="4" name="內容版面配置區 3"/>
          <p:cNvSpPr>
            <a:spLocks noGrp="1"/>
          </p:cNvSpPr>
          <p:nvPr>
            <p:ph sz="quarter" idx="1"/>
          </p:nvPr>
        </p:nvSpPr>
        <p:spPr/>
        <p:txBody>
          <a:bodyPr/>
          <a:lstStyle/>
          <a:p>
            <a:r>
              <a:rPr lang="zh-TW" altLang="zh-TW" dirty="0" smtClean="0"/>
              <a:t>由於未上市公司之資金取得不易，所以關於</a:t>
            </a:r>
            <a:r>
              <a:rPr lang="en-US" altLang="zh-TW" dirty="0" smtClean="0"/>
              <a:t> IPO</a:t>
            </a:r>
            <a:r>
              <a:rPr lang="zh-TW" altLang="zh-TW" dirty="0" smtClean="0"/>
              <a:t>的理論的檢定是相當困難的，</a:t>
            </a:r>
            <a:r>
              <a:rPr lang="en-US" altLang="zh-TW" dirty="0" err="1" smtClean="0"/>
              <a:t>Pagano</a:t>
            </a:r>
            <a:r>
              <a:rPr lang="en-US" altLang="zh-TW" dirty="0" smtClean="0"/>
              <a:t> et.al (1998) </a:t>
            </a:r>
            <a:r>
              <a:rPr lang="zh-TW" altLang="zh-TW" dirty="0" smtClean="0"/>
              <a:t>發現公司規模和所屬產業的</a:t>
            </a:r>
            <a:r>
              <a:rPr lang="en-US" altLang="zh-TW" dirty="0" smtClean="0"/>
              <a:t>M/B ratio </a:t>
            </a:r>
            <a:r>
              <a:rPr lang="zh-TW" altLang="zh-TW" dirty="0" smtClean="0"/>
              <a:t>越大，上市的可能性越大，原因是公司的規模越大越容易受到投資人的信賴，而</a:t>
            </a:r>
            <a:r>
              <a:rPr lang="en-US" altLang="zh-TW" dirty="0" smtClean="0"/>
              <a:t> M/B ratio</a:t>
            </a:r>
            <a:r>
              <a:rPr lang="zh-TW" altLang="zh-TW" dirty="0" smtClean="0"/>
              <a:t>代表公司所屬產業的未來成長性，當公司所屬產業的未來成長性越大，代表越有好的投資機會，所以公司越可能</a:t>
            </a:r>
            <a:r>
              <a:rPr lang="en-US" altLang="zh-TW" dirty="0" smtClean="0"/>
              <a:t>IPO</a:t>
            </a:r>
            <a:r>
              <a:rPr lang="zh-TW" altLang="zh-TW" dirty="0" smtClean="0"/>
              <a:t>，而</a:t>
            </a:r>
            <a:r>
              <a:rPr lang="en-US" altLang="zh-TW" dirty="0" smtClean="0"/>
              <a:t>Lowry (2002)</a:t>
            </a:r>
            <a:r>
              <a:rPr lang="zh-TW" altLang="zh-TW" dirty="0" smtClean="0"/>
              <a:t>則提出投資人的情緒，成長機會以及逆選擇之考量會影響</a:t>
            </a:r>
            <a:r>
              <a:rPr lang="en-US" altLang="zh-TW" dirty="0" smtClean="0"/>
              <a:t>IPO</a:t>
            </a:r>
            <a:r>
              <a:rPr lang="zh-TW" altLang="zh-TW" dirty="0" smtClean="0"/>
              <a:t>之發行。</a:t>
            </a:r>
          </a:p>
          <a:p>
            <a:endParaRPr lang="zh-TW"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r>
              <a:rPr lang="en-US" altLang="zh-TW" b="1" dirty="0" smtClean="0"/>
              <a:t>-</a:t>
            </a:r>
            <a:r>
              <a:rPr lang="zh-TW" altLang="en-US" b="1" dirty="0" smtClean="0"/>
              <a:t>學術研究</a:t>
            </a:r>
            <a:endParaRPr lang="zh-TW" altLang="en-US" dirty="0"/>
          </a:p>
        </p:txBody>
      </p:sp>
      <p:sp>
        <p:nvSpPr>
          <p:cNvPr id="3" name="投影片編號版面配置區 2"/>
          <p:cNvSpPr>
            <a:spLocks noGrp="1"/>
          </p:cNvSpPr>
          <p:nvPr>
            <p:ph type="sldNum" sz="quarter" idx="12"/>
          </p:nvPr>
        </p:nvSpPr>
        <p:spPr/>
        <p:txBody>
          <a:bodyPr/>
          <a:lstStyle/>
          <a:p>
            <a:fld id="{288DED66-A564-4D04-9011-93BA85726C0A}" type="slidenum">
              <a:rPr lang="zh-TW" altLang="en-US" smtClean="0"/>
              <a:pPr/>
              <a:t>28</a:t>
            </a:fld>
            <a:endParaRPr lang="zh-TW" altLang="en-US"/>
          </a:p>
        </p:txBody>
      </p:sp>
      <p:sp>
        <p:nvSpPr>
          <p:cNvPr id="4" name="內容版面配置區 3"/>
          <p:cNvSpPr>
            <a:spLocks noGrp="1"/>
          </p:cNvSpPr>
          <p:nvPr>
            <p:ph sz="quarter" idx="1"/>
          </p:nvPr>
        </p:nvSpPr>
        <p:spPr/>
        <p:txBody>
          <a:bodyPr/>
          <a:lstStyle/>
          <a:p>
            <a:r>
              <a:rPr lang="en-US" altLang="zh-TW" b="1" dirty="0" smtClean="0"/>
              <a:t>IPO </a:t>
            </a:r>
            <a:r>
              <a:rPr lang="zh-TW" altLang="zh-TW" b="1" dirty="0" smtClean="0"/>
              <a:t>的現象並非</a:t>
            </a:r>
            <a:r>
              <a:rPr lang="en-US" altLang="zh-TW" b="1" dirty="0" smtClean="0"/>
              <a:t>stationary</a:t>
            </a:r>
            <a:r>
              <a:rPr lang="zh-TW" altLang="zh-TW" b="1" dirty="0" smtClean="0"/>
              <a:t>，也就是說</a:t>
            </a:r>
            <a:r>
              <a:rPr lang="en-US" altLang="zh-TW" b="1" dirty="0" smtClean="0"/>
              <a:t>IPO</a:t>
            </a:r>
            <a:r>
              <a:rPr lang="zh-TW" altLang="zh-TW" b="1" dirty="0" smtClean="0"/>
              <a:t>具有群聚現象</a:t>
            </a:r>
            <a:r>
              <a:rPr lang="en-US" altLang="zh-TW" b="1" dirty="0" smtClean="0"/>
              <a:t>?</a:t>
            </a:r>
          </a:p>
          <a:p>
            <a:r>
              <a:rPr lang="zh-TW" altLang="zh-TW" dirty="0" smtClean="0"/>
              <a:t>在</a:t>
            </a:r>
            <a:r>
              <a:rPr lang="en-US" altLang="zh-TW" dirty="0" smtClean="0"/>
              <a:t> </a:t>
            </a:r>
            <a:r>
              <a:rPr lang="en-US" altLang="zh-TW" dirty="0" err="1" smtClean="0"/>
              <a:t>Lucus</a:t>
            </a:r>
            <a:r>
              <a:rPr lang="en-US" altLang="zh-TW" dirty="0" smtClean="0"/>
              <a:t> and </a:t>
            </a:r>
            <a:r>
              <a:rPr lang="en-US" altLang="zh-TW" dirty="0" err="1" smtClean="0"/>
              <a:t>Mcdonald</a:t>
            </a:r>
            <a:r>
              <a:rPr lang="en-US" altLang="zh-TW" dirty="0" smtClean="0"/>
              <a:t> (1990) </a:t>
            </a:r>
            <a:r>
              <a:rPr lang="zh-TW" altLang="zh-TW" dirty="0" smtClean="0"/>
              <a:t>說明</a:t>
            </a:r>
            <a:r>
              <a:rPr lang="en-US" altLang="zh-TW" dirty="0" smtClean="0"/>
              <a:t>IPO</a:t>
            </a:r>
            <a:r>
              <a:rPr lang="zh-TW" altLang="zh-TW" dirty="0" smtClean="0"/>
              <a:t>或</a:t>
            </a:r>
            <a:r>
              <a:rPr lang="en-US" altLang="zh-TW" dirty="0" smtClean="0"/>
              <a:t>SEO </a:t>
            </a:r>
            <a:r>
              <a:rPr lang="zh-TW" altLang="zh-TW" dirty="0" smtClean="0"/>
              <a:t>會在景氣好的時候，一同發行新股，因為在此篇模型設定下，公司在累積很久大好之後，公司就一定會有投資計劃，使得公司大和和景氣息息相關，而且當市場景氣轉差時，所有公司皆知道，大家就在之前發行投資計劃，所以大家就會一同發行，迼成</a:t>
            </a:r>
            <a:r>
              <a:rPr lang="en-US" altLang="zh-TW" dirty="0" smtClean="0"/>
              <a:t>IPO</a:t>
            </a:r>
            <a:r>
              <a:rPr lang="zh-TW" altLang="zh-TW" dirty="0" smtClean="0"/>
              <a:t>或</a:t>
            </a:r>
            <a:r>
              <a:rPr lang="en-US" altLang="zh-TW" dirty="0" smtClean="0"/>
              <a:t>SEO </a:t>
            </a:r>
            <a:r>
              <a:rPr lang="zh-TW" altLang="zh-TW" dirty="0" smtClean="0"/>
              <a:t>有群聚現象。</a:t>
            </a:r>
          </a:p>
          <a:p>
            <a:endParaRPr lang="zh-TW"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12"/>
          <p:cNvSpPr>
            <a:spLocks noGrp="1" noChangeArrowheads="1"/>
          </p:cNvSpPr>
          <p:nvPr>
            <p:ph type="title" idx="4294967295"/>
          </p:nvPr>
        </p:nvSpPr>
        <p:spPr>
          <a:xfrm>
            <a:off x="304800" y="379413"/>
            <a:ext cx="8610600" cy="992187"/>
          </a:xfrm>
        </p:spPr>
        <p:txBody>
          <a:bodyPr anchor="ctr"/>
          <a:lstStyle/>
          <a:p>
            <a:r>
              <a:rPr lang="en-US" altLang="zh-TW" sz="2800" b="0" dirty="0" smtClean="0">
                <a:ea typeface="新細明體" pitchFamily="18" charset="-120"/>
              </a:rPr>
              <a:t>Cyclicality </a:t>
            </a:r>
            <a:r>
              <a:rPr lang="en-US" altLang="zh-TW" sz="2800" b="0" dirty="0">
                <a:ea typeface="新細明體" pitchFamily="18" charset="-120"/>
              </a:rPr>
              <a:t>of Initial Public Offerings in the United States, (1980-2009)</a:t>
            </a:r>
            <a:endParaRPr lang="en-US" altLang="zh-TW" sz="2800" dirty="0">
              <a:ea typeface="新細明體" pitchFamily="18" charset="-120"/>
            </a:endParaRPr>
          </a:p>
        </p:txBody>
      </p:sp>
      <p:pic>
        <p:nvPicPr>
          <p:cNvPr id="88070" name="Picture 6" descr="fig14_06"/>
          <p:cNvPicPr>
            <a:picLocks noChangeAspect="1" noChangeArrowheads="1"/>
          </p:cNvPicPr>
          <p:nvPr/>
        </p:nvPicPr>
        <p:blipFill>
          <a:blip r:embed="rId3" cstate="print"/>
          <a:srcRect/>
          <a:stretch>
            <a:fillRect/>
          </a:stretch>
        </p:blipFill>
        <p:spPr bwMode="auto">
          <a:xfrm>
            <a:off x="914400" y="1493838"/>
            <a:ext cx="7096125" cy="4449762"/>
          </a:xfrm>
          <a:prstGeom prst="rect">
            <a:avLst/>
          </a:prstGeom>
          <a:noFill/>
        </p:spPr>
      </p:pic>
    </p:spTree>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endParaRPr lang="zh-TW" altLang="en-US" dirty="0"/>
          </a:p>
        </p:txBody>
      </p:sp>
      <p:sp>
        <p:nvSpPr>
          <p:cNvPr id="3" name="內容版面配置區 2"/>
          <p:cNvSpPr>
            <a:spLocks noGrp="1"/>
          </p:cNvSpPr>
          <p:nvPr>
            <p:ph sz="quarter" idx="1"/>
          </p:nvPr>
        </p:nvSpPr>
        <p:spPr/>
        <p:txBody>
          <a:bodyPr>
            <a:normAutofit/>
          </a:bodyPr>
          <a:lstStyle/>
          <a:p>
            <a:pPr>
              <a:buNone/>
            </a:pPr>
            <a:r>
              <a:rPr lang="zh-TW" altLang="zh-TW" dirty="0" smtClean="0"/>
              <a:t>四、盈餘分配權</a:t>
            </a:r>
          </a:p>
          <a:p>
            <a:pPr>
              <a:buNone/>
            </a:pPr>
            <a:r>
              <a:rPr lang="en-US" altLang="zh-TW" dirty="0" smtClean="0"/>
              <a:t>   </a:t>
            </a:r>
            <a:r>
              <a:rPr lang="zh-TW" altLang="zh-TW" dirty="0" smtClean="0"/>
              <a:t>對公司盈餘分配之權利，股利政策須經由股東大會決定</a:t>
            </a:r>
            <a:endParaRPr lang="en-US" altLang="zh-TW" dirty="0" smtClean="0"/>
          </a:p>
          <a:p>
            <a:pPr>
              <a:buNone/>
            </a:pPr>
            <a:r>
              <a:rPr lang="zh-TW" altLang="zh-TW" dirty="0" smtClean="0"/>
              <a:t>五、剩餘資產分配權</a:t>
            </a:r>
            <a:r>
              <a:rPr lang="en-US" altLang="zh-TW" dirty="0" smtClean="0"/>
              <a:t>                             </a:t>
            </a:r>
            <a:endParaRPr lang="zh-TW" altLang="zh-TW" dirty="0" smtClean="0"/>
          </a:p>
          <a:p>
            <a:pPr>
              <a:buNone/>
            </a:pPr>
            <a:r>
              <a:rPr lang="en-US" altLang="zh-TW" dirty="0" smtClean="0"/>
              <a:t>   </a:t>
            </a:r>
            <a:r>
              <a:rPr lang="zh-TW" altLang="zh-TW" dirty="0" smtClean="0"/>
              <a:t>當公司解散清算時，剩餘資產除了公司債債權人及特別股股東較普通股股東有優先受益權之外，普通股股東按持有股份數量比例分配之</a:t>
            </a:r>
          </a:p>
          <a:p>
            <a:pPr>
              <a:buNone/>
            </a:pPr>
            <a:r>
              <a:rPr lang="zh-TW" altLang="zh-TW" dirty="0" smtClean="0"/>
              <a:t>六、新股認購權→現金增資</a:t>
            </a:r>
          </a:p>
          <a:p>
            <a:pPr>
              <a:buNone/>
            </a:pPr>
            <a:r>
              <a:rPr lang="en-US" altLang="zh-TW" dirty="0" smtClean="0"/>
              <a:t>   </a:t>
            </a:r>
            <a:r>
              <a:rPr lang="zh-TW" altLang="zh-TW" dirty="0" smtClean="0"/>
              <a:t>以公司法規定，當公司發行新股時，除保留部分以供員工認購以外，其餘應由原股東按所持股份比例優先認購之。新股認購權利得與原有股份分離獨立轉讓</a:t>
            </a:r>
            <a:endParaRPr lang="zh-TW" altLang="en-US" dirty="0"/>
          </a:p>
        </p:txBody>
      </p:sp>
      <p:sp>
        <p:nvSpPr>
          <p:cNvPr id="4" name="投影片編號版面配置區 3"/>
          <p:cNvSpPr>
            <a:spLocks noGrp="1"/>
          </p:cNvSpPr>
          <p:nvPr>
            <p:ph type="sldNum" sz="quarter" idx="12"/>
          </p:nvPr>
        </p:nvSpPr>
        <p:spPr/>
        <p:txBody>
          <a:bodyPr/>
          <a:lstStyle/>
          <a:p>
            <a:fld id="{288DED66-A564-4D04-9011-93BA85726C0A}" type="slidenum">
              <a:rPr lang="zh-TW" altLang="en-US" smtClean="0"/>
              <a:pPr/>
              <a:t>3</a:t>
            </a:fld>
            <a:endParaRPr lang="zh-TW"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r>
              <a:rPr lang="en-US" altLang="zh-TW" b="1" dirty="0" smtClean="0"/>
              <a:t>-</a:t>
            </a:r>
            <a:r>
              <a:rPr lang="zh-TW" altLang="en-US" b="1" dirty="0" smtClean="0"/>
              <a:t>學術研究</a:t>
            </a:r>
            <a:endParaRPr lang="zh-TW" altLang="en-US" dirty="0"/>
          </a:p>
        </p:txBody>
      </p:sp>
      <p:sp>
        <p:nvSpPr>
          <p:cNvPr id="3" name="投影片編號版面配置區 2"/>
          <p:cNvSpPr>
            <a:spLocks noGrp="1"/>
          </p:cNvSpPr>
          <p:nvPr>
            <p:ph type="sldNum" sz="quarter" idx="12"/>
          </p:nvPr>
        </p:nvSpPr>
        <p:spPr/>
        <p:txBody>
          <a:bodyPr/>
          <a:lstStyle/>
          <a:p>
            <a:fld id="{288DED66-A564-4D04-9011-93BA85726C0A}" type="slidenum">
              <a:rPr lang="zh-TW" altLang="en-US" smtClean="0"/>
              <a:pPr/>
              <a:t>30</a:t>
            </a:fld>
            <a:endParaRPr lang="zh-TW" altLang="en-US"/>
          </a:p>
        </p:txBody>
      </p:sp>
      <p:sp>
        <p:nvSpPr>
          <p:cNvPr id="4" name="內容版面配置區 3"/>
          <p:cNvSpPr>
            <a:spLocks noGrp="1"/>
          </p:cNvSpPr>
          <p:nvPr>
            <p:ph sz="quarter" idx="1"/>
          </p:nvPr>
        </p:nvSpPr>
        <p:spPr/>
        <p:txBody>
          <a:bodyPr>
            <a:normAutofit fontScale="62500" lnSpcReduction="20000"/>
          </a:bodyPr>
          <a:lstStyle/>
          <a:p>
            <a:r>
              <a:rPr lang="zh-TW" altLang="zh-TW" b="1" dirty="0" smtClean="0"/>
              <a:t>為什麼</a:t>
            </a:r>
            <a:r>
              <a:rPr lang="en-US" altLang="zh-TW" b="1" dirty="0" smtClean="0"/>
              <a:t>IPO</a:t>
            </a:r>
            <a:r>
              <a:rPr lang="zh-TW" altLang="zh-TW" b="1" dirty="0" smtClean="0"/>
              <a:t>時要</a:t>
            </a:r>
            <a:r>
              <a:rPr lang="en-US" altLang="zh-TW" b="1" dirty="0" smtClean="0"/>
              <a:t>Under price ? </a:t>
            </a:r>
            <a:endParaRPr lang="zh-TW" altLang="zh-TW" dirty="0" smtClean="0"/>
          </a:p>
          <a:p>
            <a:pPr>
              <a:buNone/>
            </a:pPr>
            <a:r>
              <a:rPr lang="zh-TW" altLang="en-US" dirty="0" smtClean="0"/>
              <a:t>   </a:t>
            </a:r>
            <a:r>
              <a:rPr lang="en-US" altLang="zh-TW" dirty="0" smtClean="0"/>
              <a:t>IPO </a:t>
            </a:r>
            <a:r>
              <a:rPr lang="zh-TW" altLang="zh-TW" dirty="0" smtClean="0"/>
              <a:t>發行價低估的主要解釋的理由為資訊不對稱的風險補償，而</a:t>
            </a:r>
            <a:r>
              <a:rPr lang="en-US" altLang="zh-TW" dirty="0" smtClean="0"/>
              <a:t>IPO </a:t>
            </a:r>
            <a:r>
              <a:rPr lang="zh-TW" altLang="zh-TW" dirty="0" smtClean="0"/>
              <a:t>資訊不對稱又可以分為</a:t>
            </a:r>
          </a:p>
          <a:p>
            <a:pPr>
              <a:buNone/>
            </a:pPr>
            <a:r>
              <a:rPr lang="en-US" altLang="zh-TW" dirty="0" smtClean="0"/>
              <a:t>A.</a:t>
            </a:r>
            <a:r>
              <a:rPr lang="zh-TW" altLang="zh-TW" dirty="0" smtClean="0"/>
              <a:t>投資人與投資人之間資訊不對稱與</a:t>
            </a:r>
          </a:p>
          <a:p>
            <a:pPr>
              <a:buNone/>
            </a:pPr>
            <a:r>
              <a:rPr lang="en-US" altLang="zh-TW" dirty="0" smtClean="0"/>
              <a:t>B.</a:t>
            </a:r>
            <a:r>
              <a:rPr lang="zh-TW" altLang="zh-TW" dirty="0" smtClean="0"/>
              <a:t>管理當局和投資人之間的資訊不對稱</a:t>
            </a:r>
          </a:p>
          <a:p>
            <a:pPr>
              <a:buNone/>
            </a:pPr>
            <a:r>
              <a:rPr lang="zh-TW" altLang="en-US" dirty="0" smtClean="0"/>
              <a:t>   </a:t>
            </a:r>
            <a:r>
              <a:rPr lang="zh-TW" altLang="zh-TW" dirty="0" smtClean="0"/>
              <a:t>主要提出</a:t>
            </a:r>
            <a:r>
              <a:rPr lang="en-US" altLang="zh-TW" dirty="0" smtClean="0"/>
              <a:t>A</a:t>
            </a:r>
            <a:r>
              <a:rPr lang="zh-TW" altLang="zh-TW" dirty="0" smtClean="0"/>
              <a:t>類的文獻為</a:t>
            </a:r>
            <a:r>
              <a:rPr lang="en-US" altLang="zh-TW" dirty="0" smtClean="0"/>
              <a:t>Rock(1986)</a:t>
            </a:r>
            <a:r>
              <a:rPr lang="zh-TW" altLang="zh-TW" dirty="0" smtClean="0"/>
              <a:t>，他認為投資人可分二種，一種為資訊充足者</a:t>
            </a:r>
            <a:r>
              <a:rPr lang="en-US" altLang="zh-TW" dirty="0" smtClean="0"/>
              <a:t>(informed investor);</a:t>
            </a:r>
            <a:r>
              <a:rPr lang="zh-TW" altLang="zh-TW" dirty="0" smtClean="0"/>
              <a:t>另一種為資不足者</a:t>
            </a:r>
            <a:r>
              <a:rPr lang="en-US" altLang="zh-TW" dirty="0" smtClean="0"/>
              <a:t>(</a:t>
            </a:r>
            <a:r>
              <a:rPr lang="en-US" altLang="zh-TW" dirty="0" err="1" smtClean="0"/>
              <a:t>uninform</a:t>
            </a:r>
            <a:r>
              <a:rPr lang="en-US" altLang="zh-TW" dirty="0" smtClean="0"/>
              <a:t> investors)</a:t>
            </a:r>
            <a:r>
              <a:rPr lang="zh-TW" altLang="zh-TW" dirty="0" smtClean="0"/>
              <a:t>。</a:t>
            </a:r>
            <a:endParaRPr lang="en-US" altLang="zh-TW" dirty="0" smtClean="0"/>
          </a:p>
          <a:p>
            <a:r>
              <a:rPr lang="zh-TW" altLang="zh-TW" dirty="0" smtClean="0"/>
              <a:t>資訊充足者願意支付成本以掌握有關發行公司真實價值的資訊，一旦獲知其股票真正價值高於承銷價格，則為儘可能認購該新上市股票</a:t>
            </a:r>
            <a:r>
              <a:rPr lang="en-US" altLang="zh-TW" dirty="0" smtClean="0"/>
              <a:t>;</a:t>
            </a:r>
            <a:r>
              <a:rPr lang="zh-TW" altLang="zh-TW" dirty="0" smtClean="0"/>
              <a:t>若預期股票真正價低於承銷價格便不會參與申購。相反的，資訊不足者因為缺乏資訊，是以遀機方式認購新上市股票。</a:t>
            </a:r>
          </a:p>
          <a:p>
            <a:r>
              <a:rPr lang="zh-TW" altLang="zh-TW" dirty="0" smtClean="0"/>
              <a:t>作者又將新上市公司分為好公司</a:t>
            </a:r>
            <a:r>
              <a:rPr lang="en-US" altLang="zh-TW" dirty="0" smtClean="0"/>
              <a:t>(good issues)</a:t>
            </a:r>
            <a:r>
              <a:rPr lang="zh-TW" altLang="zh-TW" dirty="0" smtClean="0"/>
              <a:t>與壞公司</a:t>
            </a:r>
            <a:r>
              <a:rPr lang="en-US" altLang="zh-TW" dirty="0" smtClean="0"/>
              <a:t>(bad issues) </a:t>
            </a:r>
            <a:r>
              <a:rPr lang="zh-TW" altLang="zh-TW" dirty="0" smtClean="0"/>
              <a:t>，若為好公司發行的股票，資訊充足者訊資訊不足皆會認購，當發生超額需求時，承銷商只能以配額的方式銷，造成資訊充足者排擠資訊不足者而到配額，若是壞公司發行的股票，資訊充足者會退出市場，使得資訊不足者認購到壞公司股票機率大增，並遭受損失，此種情況亦稱為嬴家詛咒</a:t>
            </a:r>
            <a:r>
              <a:rPr lang="en-US" altLang="zh-TW" dirty="0" smtClean="0"/>
              <a:t>(winner’s curse)</a:t>
            </a:r>
            <a:r>
              <a:rPr lang="zh-TW" altLang="zh-TW" dirty="0" smtClean="0"/>
              <a:t>。因此，為了吸引資訊不足者參與發行市場，發行公司必須以折價的方式彌補資訊不足者的可能損失，減少嬴家詛咒之發生。</a:t>
            </a:r>
          </a:p>
          <a:p>
            <a:r>
              <a:rPr lang="zh-TW" altLang="zh-TW" dirty="0" smtClean="0"/>
              <a:t>在此篇模型設定下，本篇證明發行價和資訊不足者之需求為反向之關係，也就是說，當資訊充足者的需求不足以吃下整個市場之發行量時，為了吸引資訊不足者進入市場，只好降低發行價，讓資訊不足者覺得有利可圖。</a:t>
            </a:r>
            <a:endParaRPr lang="zh-TW"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r>
              <a:rPr lang="en-US" altLang="zh-TW" b="1" dirty="0" smtClean="0"/>
              <a:t>-</a:t>
            </a:r>
            <a:r>
              <a:rPr lang="zh-TW" altLang="en-US" b="1" dirty="0" smtClean="0"/>
              <a:t>學術研究</a:t>
            </a:r>
            <a:endParaRPr lang="zh-TW" altLang="en-US" dirty="0"/>
          </a:p>
        </p:txBody>
      </p:sp>
      <p:sp>
        <p:nvSpPr>
          <p:cNvPr id="3" name="投影片編號版面配置區 2"/>
          <p:cNvSpPr>
            <a:spLocks noGrp="1"/>
          </p:cNvSpPr>
          <p:nvPr>
            <p:ph type="sldNum" sz="quarter" idx="12"/>
          </p:nvPr>
        </p:nvSpPr>
        <p:spPr/>
        <p:txBody>
          <a:bodyPr/>
          <a:lstStyle/>
          <a:p>
            <a:fld id="{288DED66-A564-4D04-9011-93BA85726C0A}" type="slidenum">
              <a:rPr lang="zh-TW" altLang="en-US" smtClean="0"/>
              <a:pPr/>
              <a:t>31</a:t>
            </a:fld>
            <a:endParaRPr lang="zh-TW" altLang="en-US"/>
          </a:p>
        </p:txBody>
      </p:sp>
      <p:sp>
        <p:nvSpPr>
          <p:cNvPr id="4" name="內容版面配置區 3"/>
          <p:cNvSpPr>
            <a:spLocks noGrp="1"/>
          </p:cNvSpPr>
          <p:nvPr>
            <p:ph sz="quarter" idx="1"/>
          </p:nvPr>
        </p:nvSpPr>
        <p:spPr/>
        <p:txBody>
          <a:bodyPr/>
          <a:lstStyle/>
          <a:p>
            <a:r>
              <a:rPr lang="en-US" altLang="zh-TW" dirty="0" err="1" smtClean="0"/>
              <a:t>Koh</a:t>
            </a:r>
            <a:r>
              <a:rPr lang="en-US" altLang="zh-TW" dirty="0" smtClean="0"/>
              <a:t> and Walter(1989)</a:t>
            </a:r>
            <a:r>
              <a:rPr lang="zh-TW" altLang="zh-TW" dirty="0" smtClean="0"/>
              <a:t>用新加坡的資料證明</a:t>
            </a:r>
            <a:r>
              <a:rPr lang="en-US" altLang="zh-TW" dirty="0" smtClean="0"/>
              <a:t> winner’s curse </a:t>
            </a:r>
            <a:r>
              <a:rPr lang="zh-TW" altLang="zh-TW" dirty="0" smtClean="0"/>
              <a:t>的存在；而</a:t>
            </a:r>
            <a:r>
              <a:rPr lang="en-US" altLang="zh-TW" dirty="0" err="1" smtClean="0"/>
              <a:t>Amihud</a:t>
            </a:r>
            <a:r>
              <a:rPr lang="en-US" altLang="zh-TW" dirty="0" smtClean="0"/>
              <a:t> et.al. (2001)</a:t>
            </a:r>
            <a:r>
              <a:rPr lang="zh-TW" altLang="zh-TW" dirty="0" smtClean="0"/>
              <a:t>則支時</a:t>
            </a:r>
            <a:r>
              <a:rPr lang="en-US" altLang="zh-TW" dirty="0" smtClean="0"/>
              <a:t>informational cascade </a:t>
            </a:r>
            <a:r>
              <a:rPr lang="zh-TW" altLang="zh-TW" dirty="0" smtClean="0"/>
              <a:t>之說法，認為發行者之折價吸引部分投資者，進而產生如瀑布般連鎖效應吸引其他的投資者。</a:t>
            </a:r>
            <a:r>
              <a:rPr lang="en-US" altLang="zh-TW" dirty="0" smtClean="0"/>
              <a:t>Hanley (1993) </a:t>
            </a:r>
            <a:r>
              <a:rPr lang="zh-TW" altLang="zh-TW" dirty="0" smtClean="0"/>
              <a:t>支持循價圈購</a:t>
            </a:r>
            <a:r>
              <a:rPr lang="en-US" altLang="zh-TW" dirty="0" smtClean="0"/>
              <a:t>(book building )</a:t>
            </a:r>
            <a:r>
              <a:rPr lang="zh-TW" altLang="zh-TW" dirty="0" smtClean="0"/>
              <a:t>的過程可以從資訊充足者中得資訊，為了誘使有資訊的投資人可以誠實反應其願意購買之價格，承銷商會承諾較多的</a:t>
            </a:r>
            <a:r>
              <a:rPr lang="en-US" altLang="zh-TW" dirty="0" smtClean="0"/>
              <a:t>IPO allocation </a:t>
            </a:r>
            <a:r>
              <a:rPr lang="zh-TW" altLang="zh-TW" dirty="0" smtClean="0"/>
              <a:t>及</a:t>
            </a:r>
            <a:r>
              <a:rPr lang="en-US" altLang="zh-TW" dirty="0" smtClean="0"/>
              <a:t> underpriced (Lee et.al )(1999)  and </a:t>
            </a:r>
            <a:r>
              <a:rPr lang="en-US" altLang="zh-TW" dirty="0" err="1" smtClean="0"/>
              <a:t>Cornelli</a:t>
            </a:r>
            <a:r>
              <a:rPr lang="en-US" altLang="zh-TW" dirty="0" smtClean="0"/>
              <a:t> et.al. (2001))</a:t>
            </a:r>
            <a:endParaRPr lang="zh-TW" altLang="zh-TW" dirty="0" smtClean="0"/>
          </a:p>
          <a:p>
            <a:endParaRPr lang="zh-TW"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r>
              <a:rPr lang="en-US" altLang="zh-TW" b="1" dirty="0" smtClean="0"/>
              <a:t>-</a:t>
            </a:r>
            <a:r>
              <a:rPr lang="zh-TW" altLang="en-US" b="1" dirty="0" smtClean="0"/>
              <a:t>學術研究</a:t>
            </a:r>
            <a:endParaRPr lang="zh-TW" altLang="en-US" dirty="0"/>
          </a:p>
        </p:txBody>
      </p:sp>
      <p:sp>
        <p:nvSpPr>
          <p:cNvPr id="3" name="投影片編號版面配置區 2"/>
          <p:cNvSpPr>
            <a:spLocks noGrp="1"/>
          </p:cNvSpPr>
          <p:nvPr>
            <p:ph type="sldNum" sz="quarter" idx="12"/>
          </p:nvPr>
        </p:nvSpPr>
        <p:spPr/>
        <p:txBody>
          <a:bodyPr/>
          <a:lstStyle/>
          <a:p>
            <a:fld id="{288DED66-A564-4D04-9011-93BA85726C0A}" type="slidenum">
              <a:rPr lang="zh-TW" altLang="en-US" smtClean="0"/>
              <a:pPr/>
              <a:t>32</a:t>
            </a:fld>
            <a:endParaRPr lang="zh-TW" altLang="en-US"/>
          </a:p>
        </p:txBody>
      </p:sp>
      <p:sp>
        <p:nvSpPr>
          <p:cNvPr id="4" name="內容版面配置區 3"/>
          <p:cNvSpPr>
            <a:spLocks noGrp="1"/>
          </p:cNvSpPr>
          <p:nvPr>
            <p:ph sz="quarter" idx="1"/>
          </p:nvPr>
        </p:nvSpPr>
        <p:spPr/>
        <p:txBody>
          <a:bodyPr>
            <a:normAutofit fontScale="77500" lnSpcReduction="20000"/>
          </a:bodyPr>
          <a:lstStyle/>
          <a:p>
            <a:r>
              <a:rPr lang="zh-TW" altLang="zh-TW" dirty="0" smtClean="0"/>
              <a:t>在</a:t>
            </a:r>
            <a:r>
              <a:rPr lang="en-US" altLang="zh-TW" dirty="0" smtClean="0"/>
              <a:t>B</a:t>
            </a:r>
            <a:r>
              <a:rPr lang="zh-TW" altLang="zh-TW" dirty="0" smtClean="0"/>
              <a:t>類中</a:t>
            </a:r>
            <a:r>
              <a:rPr lang="en-US" altLang="zh-TW" dirty="0" err="1" smtClean="0"/>
              <a:t>Lucus</a:t>
            </a:r>
            <a:r>
              <a:rPr lang="en-US" altLang="zh-TW" dirty="0" smtClean="0"/>
              <a:t> and </a:t>
            </a:r>
            <a:r>
              <a:rPr lang="en-US" altLang="zh-TW" dirty="0" err="1" smtClean="0"/>
              <a:t>Mcdonald</a:t>
            </a:r>
            <a:r>
              <a:rPr lang="en-US" altLang="zh-TW" dirty="0" smtClean="0"/>
              <a:t> (1990)</a:t>
            </a:r>
            <a:r>
              <a:rPr lang="zh-TW" altLang="zh-TW" dirty="0" smtClean="0"/>
              <a:t>利用模型設定在模擬的情下，發現承銷價確實有</a:t>
            </a:r>
            <a:r>
              <a:rPr lang="en-US" altLang="zh-TW" dirty="0" err="1" smtClean="0"/>
              <a:t>underprice</a:t>
            </a:r>
            <a:r>
              <a:rPr lang="en-US" altLang="zh-TW" dirty="0" smtClean="0"/>
              <a:t> </a:t>
            </a:r>
            <a:r>
              <a:rPr lang="zh-TW" altLang="zh-TW" dirty="0" smtClean="0"/>
              <a:t>的情形，而有些文獻則提出，為了區別好公司與壞公司，好公司會故意折價，而讓壞公司無法跟進，也就是現在的犧牲可以在未來獲得補償</a:t>
            </a:r>
            <a:r>
              <a:rPr lang="en-US" altLang="zh-TW" dirty="0" smtClean="0"/>
              <a:t>(Allen and </a:t>
            </a:r>
            <a:r>
              <a:rPr lang="en-US" altLang="zh-TW" dirty="0" err="1" smtClean="0"/>
              <a:t>Fanlhaber</a:t>
            </a:r>
            <a:r>
              <a:rPr lang="en-US" altLang="zh-TW" dirty="0" smtClean="0"/>
              <a:t>(1989); Welch (1989))</a:t>
            </a:r>
            <a:r>
              <a:rPr lang="zh-TW" altLang="zh-TW" dirty="0" smtClean="0"/>
              <a:t>，但對於此</a:t>
            </a:r>
            <a:r>
              <a:rPr lang="en-US" altLang="zh-TW" dirty="0" smtClean="0"/>
              <a:t>Signal </a:t>
            </a:r>
            <a:r>
              <a:rPr lang="zh-TW" altLang="zh-TW" dirty="0" smtClean="0"/>
              <a:t>的說法，實證結果相當分歧，</a:t>
            </a:r>
            <a:r>
              <a:rPr lang="en-US" altLang="zh-TW" dirty="0" smtClean="0"/>
              <a:t>Welch (1989)</a:t>
            </a:r>
            <a:r>
              <a:rPr lang="zh-TW" altLang="zh-TW" dirty="0" smtClean="0"/>
              <a:t>發現</a:t>
            </a:r>
            <a:r>
              <a:rPr lang="en-US" altLang="zh-TW" dirty="0" smtClean="0"/>
              <a:t>IPO </a:t>
            </a:r>
            <a:r>
              <a:rPr lang="zh-TW" altLang="zh-TW" dirty="0" smtClean="0"/>
              <a:t>公司之後，有</a:t>
            </a:r>
            <a:r>
              <a:rPr lang="en-US" altLang="zh-TW" dirty="0" smtClean="0"/>
              <a:t>1/3</a:t>
            </a:r>
            <a:r>
              <a:rPr lang="zh-TW" altLang="zh-TW" dirty="0" smtClean="0"/>
              <a:t>的公司會再</a:t>
            </a:r>
            <a:r>
              <a:rPr lang="en-US" altLang="zh-TW" dirty="0" smtClean="0"/>
              <a:t>SEO; </a:t>
            </a:r>
            <a:r>
              <a:rPr lang="en-US" altLang="zh-TW" dirty="0" err="1" smtClean="0"/>
              <a:t>Jegadeesh</a:t>
            </a:r>
            <a:r>
              <a:rPr lang="en-US" altLang="zh-TW" dirty="0" smtClean="0"/>
              <a:t> et. al. (1993) </a:t>
            </a:r>
            <a:r>
              <a:rPr lang="zh-TW" altLang="zh-TW" dirty="0" smtClean="0"/>
              <a:t>發現</a:t>
            </a:r>
            <a:r>
              <a:rPr lang="en-US" altLang="zh-TW" dirty="0" smtClean="0"/>
              <a:t>IPO</a:t>
            </a:r>
            <a:r>
              <a:rPr lang="zh-TW" altLang="zh-TW" dirty="0" smtClean="0"/>
              <a:t>報酬愈高之後</a:t>
            </a:r>
            <a:r>
              <a:rPr lang="en-US" altLang="zh-TW" dirty="0" smtClean="0"/>
              <a:t>SEO</a:t>
            </a:r>
            <a:r>
              <a:rPr lang="zh-TW" altLang="zh-TW" dirty="0" smtClean="0"/>
              <a:t>的機率愈高。但</a:t>
            </a:r>
            <a:r>
              <a:rPr lang="en-US" altLang="zh-TW" dirty="0" err="1" smtClean="0"/>
              <a:t>Michaely</a:t>
            </a:r>
            <a:r>
              <a:rPr lang="en-US" altLang="zh-TW" dirty="0" smtClean="0"/>
              <a:t> and Shaw(1994) </a:t>
            </a:r>
            <a:r>
              <a:rPr lang="zh-TW" altLang="zh-TW" dirty="0" smtClean="0"/>
              <a:t>不支持</a:t>
            </a:r>
            <a:r>
              <a:rPr lang="en-US" altLang="zh-TW" dirty="0" smtClean="0"/>
              <a:t>signal </a:t>
            </a:r>
            <a:r>
              <a:rPr lang="zh-TW" altLang="zh-TW" dirty="0" smtClean="0"/>
              <a:t>的說法。</a:t>
            </a:r>
          </a:p>
          <a:p>
            <a:r>
              <a:rPr lang="zh-TW" altLang="zh-TW" dirty="0" smtClean="0"/>
              <a:t>假若</a:t>
            </a:r>
            <a:r>
              <a:rPr lang="en-US" altLang="zh-TW" dirty="0" smtClean="0"/>
              <a:t>IPO </a:t>
            </a:r>
            <a:r>
              <a:rPr lang="zh-TW" altLang="zh-TW" dirty="0" smtClean="0"/>
              <a:t>發行價低估非因資訊不對稱的理由，</a:t>
            </a:r>
            <a:r>
              <a:rPr lang="en-US" altLang="zh-TW" dirty="0" err="1" smtClean="0"/>
              <a:t>Tinic</a:t>
            </a:r>
            <a:r>
              <a:rPr lang="en-US" altLang="zh-TW" dirty="0" smtClean="0"/>
              <a:t>(1989) and Hughes et.al. (1992)</a:t>
            </a:r>
            <a:r>
              <a:rPr lang="zh-TW" altLang="zh-TW" dirty="0" smtClean="0"/>
              <a:t>提出</a:t>
            </a:r>
            <a:r>
              <a:rPr lang="en-US" altLang="zh-TW" dirty="0" smtClean="0"/>
              <a:t>IPO </a:t>
            </a:r>
            <a:r>
              <a:rPr lang="zh-TW" altLang="zh-TW" dirty="0" smtClean="0"/>
              <a:t>的折價可以減少法律責任，但此說法並未獲得</a:t>
            </a:r>
            <a:r>
              <a:rPr lang="en-US" altLang="zh-TW" dirty="0" err="1" smtClean="0"/>
              <a:t>Darke</a:t>
            </a:r>
            <a:r>
              <a:rPr lang="en-US" altLang="zh-TW" dirty="0" smtClean="0"/>
              <a:t> and </a:t>
            </a:r>
            <a:r>
              <a:rPr lang="en-US" altLang="zh-TW" dirty="0" err="1" smtClean="0"/>
              <a:t>Vetsuypens</a:t>
            </a:r>
            <a:r>
              <a:rPr lang="en-US" altLang="zh-TW" dirty="0" smtClean="0"/>
              <a:t> (1993)</a:t>
            </a:r>
            <a:r>
              <a:rPr lang="zh-TW" altLang="zh-TW" dirty="0" smtClean="0"/>
              <a:t>的實證支持。</a:t>
            </a:r>
            <a:r>
              <a:rPr lang="en-US" altLang="zh-TW" dirty="0" smtClean="0"/>
              <a:t>Baron (1982)</a:t>
            </a:r>
            <a:r>
              <a:rPr lang="zh-TW" altLang="zh-TW" dirty="0" smtClean="0"/>
              <a:t>則提出為了減少承銷商和發行者之間的代理成本，所以</a:t>
            </a:r>
            <a:r>
              <a:rPr lang="en-US" altLang="zh-TW" dirty="0" smtClean="0"/>
              <a:t>IPO </a:t>
            </a:r>
            <a:r>
              <a:rPr lang="zh-TW" altLang="zh-TW" dirty="0" smtClean="0"/>
              <a:t>時承銷價會低估，但此說法被</a:t>
            </a:r>
            <a:r>
              <a:rPr lang="en-US" altLang="zh-TW" dirty="0" err="1" smtClean="0"/>
              <a:t>Muscarella</a:t>
            </a:r>
            <a:r>
              <a:rPr lang="en-US" altLang="zh-TW" dirty="0" smtClean="0"/>
              <a:t> and </a:t>
            </a:r>
            <a:r>
              <a:rPr lang="en-US" altLang="zh-TW" dirty="0" err="1" smtClean="0"/>
              <a:t>Vetsuypens</a:t>
            </a:r>
            <a:r>
              <a:rPr lang="en-US" altLang="zh-TW" dirty="0" smtClean="0"/>
              <a:t> (1989) </a:t>
            </a:r>
            <a:r>
              <a:rPr lang="zh-TW" altLang="zh-TW" dirty="0" smtClean="0"/>
              <a:t>否定，因為他們發現承銷商本身</a:t>
            </a:r>
            <a:r>
              <a:rPr lang="en-US" altLang="zh-TW" dirty="0" smtClean="0"/>
              <a:t>IPO </a:t>
            </a:r>
            <a:r>
              <a:rPr lang="zh-TW" altLang="zh-TW" dirty="0" smtClean="0"/>
              <a:t>亦有價格低估的問題。</a:t>
            </a:r>
          </a:p>
          <a:p>
            <a:r>
              <a:rPr lang="zh-TW" altLang="zh-TW" dirty="0" smtClean="0"/>
              <a:t>之前的文獻主要都是在探討</a:t>
            </a:r>
            <a:r>
              <a:rPr lang="en-US" altLang="zh-TW" dirty="0" smtClean="0"/>
              <a:t>IPO </a:t>
            </a:r>
            <a:r>
              <a:rPr lang="zh-TW" altLang="zh-TW" dirty="0" smtClean="0"/>
              <a:t>承銷價低估的理由，</a:t>
            </a:r>
            <a:r>
              <a:rPr lang="en-US" altLang="zh-TW" dirty="0" err="1" smtClean="0"/>
              <a:t>Purnanandam</a:t>
            </a:r>
            <a:r>
              <a:rPr lang="en-US" altLang="zh-TW" dirty="0" smtClean="0"/>
              <a:t> and </a:t>
            </a:r>
            <a:r>
              <a:rPr lang="en-US" altLang="zh-TW" dirty="0" err="1" smtClean="0"/>
              <a:t>Swaminathan</a:t>
            </a:r>
            <a:r>
              <a:rPr lang="en-US" altLang="zh-TW" dirty="0" smtClean="0"/>
              <a:t> (2004) </a:t>
            </a:r>
            <a:r>
              <a:rPr lang="zh-TW" altLang="zh-TW" dirty="0" smtClean="0"/>
              <a:t>則利用</a:t>
            </a:r>
            <a:r>
              <a:rPr lang="en-US" altLang="zh-TW" dirty="0" smtClean="0"/>
              <a:t>1980</a:t>
            </a:r>
            <a:r>
              <a:rPr lang="zh-TW" altLang="zh-TW" dirty="0" smtClean="0"/>
              <a:t>至</a:t>
            </a:r>
            <a:r>
              <a:rPr lang="en-US" altLang="zh-TW" dirty="0" smtClean="0"/>
              <a:t>1997</a:t>
            </a:r>
            <a:r>
              <a:rPr lang="zh-TW" altLang="zh-TW" dirty="0" smtClean="0"/>
              <a:t>年</a:t>
            </a:r>
            <a:r>
              <a:rPr lang="en-US" altLang="zh-TW" dirty="0" smtClean="0"/>
              <a:t>2000</a:t>
            </a:r>
            <a:r>
              <a:rPr lang="zh-TW" altLang="zh-TW" dirty="0" smtClean="0"/>
              <a:t>筆</a:t>
            </a:r>
            <a:r>
              <a:rPr lang="en-US" altLang="zh-TW" dirty="0" smtClean="0"/>
              <a:t>IPO </a:t>
            </a:r>
            <a:r>
              <a:rPr lang="zh-TW" altLang="zh-TW" dirty="0" smtClean="0"/>
              <a:t>的資料去測試</a:t>
            </a:r>
            <a:r>
              <a:rPr lang="en-US" altLang="zh-TW" dirty="0" smtClean="0"/>
              <a:t>IPO</a:t>
            </a:r>
            <a:r>
              <a:rPr lang="zh-TW" altLang="zh-TW" dirty="0" smtClean="0"/>
              <a:t>承銷價是否真的有低估的現象，實證結果反而發現</a:t>
            </a:r>
            <a:r>
              <a:rPr lang="en-US" altLang="zh-TW" dirty="0" smtClean="0"/>
              <a:t>IPO </a:t>
            </a:r>
            <a:r>
              <a:rPr lang="zh-TW" altLang="zh-TW" dirty="0" smtClean="0"/>
              <a:t>承銷價有高估的情形，作者認為原因是</a:t>
            </a:r>
            <a:r>
              <a:rPr lang="en-US" altLang="zh-TW" dirty="0" smtClean="0"/>
              <a:t>IPO </a:t>
            </a:r>
            <a:r>
              <a:rPr lang="zh-TW" altLang="zh-TW" dirty="0" smtClean="0"/>
              <a:t>的投資者太專注在樂觀地對盈餘成長預測，而沒有去關心</a:t>
            </a:r>
            <a:r>
              <a:rPr lang="en-US" altLang="zh-TW" dirty="0" smtClean="0"/>
              <a:t>IPO</a:t>
            </a:r>
            <a:r>
              <a:rPr lang="zh-TW" altLang="zh-TW" dirty="0" smtClean="0"/>
              <a:t>發行公司的獲利能力。</a:t>
            </a:r>
          </a:p>
          <a:p>
            <a:endParaRPr lang="zh-TW"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r>
              <a:rPr lang="en-US" altLang="zh-TW" b="1" dirty="0" smtClean="0"/>
              <a:t>-</a:t>
            </a:r>
            <a:r>
              <a:rPr lang="zh-TW" altLang="en-US" b="1" dirty="0" smtClean="0"/>
              <a:t>學術研究</a:t>
            </a:r>
            <a:endParaRPr lang="zh-TW" altLang="en-US" dirty="0"/>
          </a:p>
        </p:txBody>
      </p:sp>
      <p:sp>
        <p:nvSpPr>
          <p:cNvPr id="3" name="投影片編號版面配置區 2"/>
          <p:cNvSpPr>
            <a:spLocks noGrp="1"/>
          </p:cNvSpPr>
          <p:nvPr>
            <p:ph type="sldNum" sz="quarter" idx="12"/>
          </p:nvPr>
        </p:nvSpPr>
        <p:spPr/>
        <p:txBody>
          <a:bodyPr/>
          <a:lstStyle/>
          <a:p>
            <a:fld id="{288DED66-A564-4D04-9011-93BA85726C0A}" type="slidenum">
              <a:rPr lang="zh-TW" altLang="en-US" smtClean="0"/>
              <a:pPr/>
              <a:t>33</a:t>
            </a:fld>
            <a:endParaRPr lang="zh-TW" altLang="en-US"/>
          </a:p>
        </p:txBody>
      </p:sp>
      <p:sp>
        <p:nvSpPr>
          <p:cNvPr id="4" name="內容版面配置區 3"/>
          <p:cNvSpPr>
            <a:spLocks noGrp="1"/>
          </p:cNvSpPr>
          <p:nvPr>
            <p:ph sz="quarter" idx="1"/>
          </p:nvPr>
        </p:nvSpPr>
        <p:spPr/>
        <p:txBody>
          <a:bodyPr>
            <a:normAutofit fontScale="62500" lnSpcReduction="20000"/>
          </a:bodyPr>
          <a:lstStyle/>
          <a:p>
            <a:r>
              <a:rPr lang="zh-TW" altLang="zh-TW" b="1" dirty="0" smtClean="0"/>
              <a:t>承銷商</a:t>
            </a:r>
            <a:r>
              <a:rPr lang="en-US" altLang="zh-TW" b="1" dirty="0" smtClean="0"/>
              <a:t>(Under Writer)</a:t>
            </a:r>
            <a:r>
              <a:rPr lang="zh-TW" altLang="zh-TW" b="1" dirty="0" smtClean="0"/>
              <a:t>角色對</a:t>
            </a:r>
            <a:r>
              <a:rPr lang="en-US" altLang="zh-TW" b="1" dirty="0" smtClean="0"/>
              <a:t>IPO</a:t>
            </a:r>
            <a:r>
              <a:rPr lang="zh-TW" altLang="zh-TW" b="1" dirty="0" smtClean="0"/>
              <a:t>的影響</a:t>
            </a:r>
            <a:r>
              <a:rPr lang="en-US" altLang="zh-TW" b="1" dirty="0" smtClean="0"/>
              <a:t>?</a:t>
            </a:r>
          </a:p>
          <a:p>
            <a:r>
              <a:rPr lang="zh-TW" altLang="zh-TW" dirty="0" smtClean="0"/>
              <a:t>由於發行者和投資者之間的資訊不對稱，使得發行者願意折價來獲取投資者的資訊，但是</a:t>
            </a:r>
            <a:r>
              <a:rPr lang="en-US" altLang="zh-TW" dirty="0" err="1" smtClean="0"/>
              <a:t>Benveniste</a:t>
            </a:r>
            <a:r>
              <a:rPr lang="en-US" altLang="zh-TW" dirty="0" smtClean="0"/>
              <a:t> and </a:t>
            </a:r>
            <a:r>
              <a:rPr lang="en-US" altLang="zh-TW" dirty="0" err="1" smtClean="0"/>
              <a:t>Spindt</a:t>
            </a:r>
            <a:r>
              <a:rPr lang="en-US" altLang="zh-TW" dirty="0" smtClean="0"/>
              <a:t>(1989);Sherman(2000); Sherman and Titman(2002) </a:t>
            </a:r>
            <a:r>
              <a:rPr lang="zh-TW" altLang="zh-TW" dirty="0" smtClean="0"/>
              <a:t>認為如果承銷商有股票分配</a:t>
            </a:r>
            <a:r>
              <a:rPr lang="en-US" altLang="zh-TW" dirty="0" smtClean="0"/>
              <a:t>(share allocation) </a:t>
            </a:r>
            <a:r>
              <a:rPr lang="zh-TW" altLang="zh-TW" dirty="0" smtClean="0"/>
              <a:t>的能力，可以降低折價的程度與增加發行量的效果。</a:t>
            </a:r>
            <a:r>
              <a:rPr lang="en-US" altLang="zh-TW" dirty="0" err="1" smtClean="0"/>
              <a:t>Loughran</a:t>
            </a:r>
            <a:r>
              <a:rPr lang="en-US" altLang="zh-TW" dirty="0" smtClean="0"/>
              <a:t> and Ritter(2002)</a:t>
            </a:r>
            <a:r>
              <a:rPr lang="zh-TW" altLang="zh-TW" dirty="0" smtClean="0"/>
              <a:t>提出雖然承銷商的股票分配能力，可以降低折價，但是承銷商和發行者之間代理問題，使得承銷商不見得會盡力這麼做。承銷商可能仍</a:t>
            </a:r>
            <a:r>
              <a:rPr lang="en-US" altLang="zh-TW" dirty="0" smtClean="0"/>
              <a:t>leave money on the table </a:t>
            </a:r>
            <a:r>
              <a:rPr lang="zh-TW" altLang="zh-TW" dirty="0" smtClean="0"/>
              <a:t>而將這些折價股票分變與承銷商友好的顧客</a:t>
            </a:r>
            <a:r>
              <a:rPr lang="en-US" altLang="zh-TW" dirty="0" smtClean="0"/>
              <a:t>(</a:t>
            </a:r>
            <a:r>
              <a:rPr lang="en-US" altLang="zh-TW" dirty="0" err="1" smtClean="0"/>
              <a:t>Sicolfi</a:t>
            </a:r>
            <a:r>
              <a:rPr lang="en-US" altLang="zh-TW" dirty="0" smtClean="0"/>
              <a:t>(1997)</a:t>
            </a:r>
            <a:r>
              <a:rPr lang="zh-TW" altLang="zh-TW" dirty="0" smtClean="0"/>
              <a:t>；</a:t>
            </a:r>
            <a:r>
              <a:rPr lang="en-US" altLang="zh-TW" dirty="0" smtClean="0"/>
              <a:t>Pulliam and Smith (2000,2001)</a:t>
            </a:r>
            <a:r>
              <a:rPr lang="zh-TW" altLang="zh-TW" dirty="0" smtClean="0"/>
              <a:t>，同時</a:t>
            </a:r>
            <a:r>
              <a:rPr lang="en-US" altLang="zh-TW" dirty="0" err="1" smtClean="0"/>
              <a:t>Loughran</a:t>
            </a:r>
            <a:r>
              <a:rPr lang="en-US" altLang="zh-TW" dirty="0" smtClean="0"/>
              <a:t> and Ritter(2002) </a:t>
            </a:r>
            <a:r>
              <a:rPr lang="zh-TW" altLang="zh-TW" dirty="0" smtClean="0"/>
              <a:t>也用展望理論</a:t>
            </a:r>
            <a:r>
              <a:rPr lang="en-US" altLang="zh-TW" dirty="0" smtClean="0"/>
              <a:t>(prospect theory) </a:t>
            </a:r>
            <a:r>
              <a:rPr lang="zh-TW" altLang="zh-TW" dirty="0" smtClean="0"/>
              <a:t>去解釋發行者如果認為發行後股價表現會不錯，對於承銷價折價的情形會較容易接受，而</a:t>
            </a:r>
            <a:r>
              <a:rPr lang="en-US" altLang="zh-TW" dirty="0" err="1" smtClean="0"/>
              <a:t>Ljungquvist</a:t>
            </a:r>
            <a:r>
              <a:rPr lang="en-US" altLang="zh-TW" dirty="0" smtClean="0"/>
              <a:t>  and Wilhelm(2005)</a:t>
            </a:r>
            <a:r>
              <a:rPr lang="zh-TW" altLang="zh-TW" dirty="0" smtClean="0"/>
              <a:t>也實證支持這樣的說法。也於承銷價</a:t>
            </a:r>
            <a:r>
              <a:rPr lang="en-US" altLang="zh-TW" dirty="0" err="1" smtClean="0"/>
              <a:t>underpricing</a:t>
            </a:r>
            <a:r>
              <a:rPr lang="en-US" altLang="zh-TW" dirty="0" smtClean="0"/>
              <a:t> </a:t>
            </a:r>
            <a:r>
              <a:rPr lang="zh-TW" altLang="zh-TW" dirty="0" smtClean="0"/>
              <a:t>所創造出來的超需求，使得發行者與承銷商有股票分配的能力</a:t>
            </a:r>
            <a:r>
              <a:rPr lang="en-US" altLang="zh-TW" dirty="0" smtClean="0"/>
              <a:t>(Booth and Chua (1996)</a:t>
            </a:r>
            <a:r>
              <a:rPr lang="zh-TW" altLang="zh-TW" dirty="0" smtClean="0"/>
              <a:t>；</a:t>
            </a:r>
            <a:r>
              <a:rPr lang="en-US" altLang="zh-TW" dirty="0" smtClean="0"/>
              <a:t>Brennan and Franks (1997))</a:t>
            </a:r>
            <a:r>
              <a:rPr lang="zh-TW" altLang="zh-TW" dirty="0" smtClean="0"/>
              <a:t>，以過去實證文獻來說，</a:t>
            </a:r>
            <a:r>
              <a:rPr lang="en-US" altLang="zh-TW" dirty="0" err="1" smtClean="0"/>
              <a:t>Hanely</a:t>
            </a:r>
            <a:r>
              <a:rPr lang="en-US" altLang="zh-TW" dirty="0" smtClean="0"/>
              <a:t> and </a:t>
            </a:r>
            <a:r>
              <a:rPr lang="en-US" altLang="zh-TW" dirty="0" err="1" smtClean="0"/>
              <a:t>Wihelm</a:t>
            </a:r>
            <a:r>
              <a:rPr lang="en-US" altLang="zh-TW" dirty="0" smtClean="0"/>
              <a:t> (1995) ; </a:t>
            </a:r>
            <a:r>
              <a:rPr lang="en-US" altLang="zh-TW" dirty="0" err="1" smtClean="0"/>
              <a:t>Cornelli</a:t>
            </a:r>
            <a:r>
              <a:rPr lang="en-US" altLang="zh-TW" dirty="0" smtClean="0"/>
              <a:t> and </a:t>
            </a:r>
            <a:r>
              <a:rPr lang="en-US" altLang="zh-TW" dirty="0" err="1" smtClean="0"/>
              <a:t>Goldreich</a:t>
            </a:r>
            <a:r>
              <a:rPr lang="en-US" altLang="zh-TW" dirty="0" smtClean="0"/>
              <a:t> (2001) </a:t>
            </a:r>
            <a:r>
              <a:rPr lang="zh-TW" altLang="zh-TW" dirty="0" smtClean="0"/>
              <a:t>皆發現大多是將股票優先分給機構投資人，而</a:t>
            </a:r>
            <a:r>
              <a:rPr lang="en-US" altLang="zh-TW" dirty="0" smtClean="0"/>
              <a:t>Stoughton and </a:t>
            </a:r>
            <a:r>
              <a:rPr lang="en-US" altLang="zh-TW" dirty="0" err="1" smtClean="0"/>
              <a:t>Zenchner</a:t>
            </a:r>
            <a:r>
              <a:rPr lang="en-US" altLang="zh-TW" dirty="0" smtClean="0"/>
              <a:t> (1998) </a:t>
            </a:r>
            <a:r>
              <a:rPr lang="zh-TW" altLang="zh-TW" dirty="0" smtClean="0"/>
              <a:t>也認為分配給大的機構投資人，具有監督公司管理者的功能。其他文獻像</a:t>
            </a:r>
            <a:r>
              <a:rPr lang="en-US" altLang="zh-TW" dirty="0" smtClean="0"/>
              <a:t> Booth and Chua(1996)</a:t>
            </a:r>
            <a:r>
              <a:rPr lang="zh-TW" altLang="zh-TW" dirty="0" smtClean="0"/>
              <a:t>也提出分給大量小額投資人，可以增加發行後的流動性，提高公司價值。</a:t>
            </a:r>
            <a:r>
              <a:rPr lang="en-US" altLang="zh-TW" dirty="0" smtClean="0"/>
              <a:t>Brennan and Franks (1997) </a:t>
            </a:r>
            <a:r>
              <a:rPr lang="zh-TW" altLang="zh-TW" dirty="0" smtClean="0"/>
              <a:t>則認為</a:t>
            </a:r>
            <a:r>
              <a:rPr lang="en-US" altLang="zh-TW" dirty="0" smtClean="0"/>
              <a:t>IPO </a:t>
            </a:r>
            <a:r>
              <a:rPr lang="zh-TW" altLang="zh-TW" dirty="0" smtClean="0"/>
              <a:t>分的愈分散，原管理當局愈不容易被趨離公司，而</a:t>
            </a:r>
            <a:r>
              <a:rPr lang="en-US" altLang="zh-TW" dirty="0" smtClean="0"/>
              <a:t>Mello and Parsons(1998)</a:t>
            </a:r>
            <a:r>
              <a:rPr lang="zh-TW" altLang="zh-TW" dirty="0" smtClean="0"/>
              <a:t>也提出二階段發行最最有效率的說法。承銷商的功能除了事前的承銷動作外，對於發行後的市場價格也可以透過安定操作</a:t>
            </a:r>
            <a:r>
              <a:rPr lang="en-US" altLang="zh-TW" dirty="0" smtClean="0"/>
              <a:t>(stabilization)</a:t>
            </a:r>
            <a:r>
              <a:rPr lang="zh-TW" altLang="zh-TW" dirty="0" smtClean="0"/>
              <a:t>來穩定</a:t>
            </a:r>
            <a:r>
              <a:rPr lang="en-US" altLang="zh-TW" dirty="0" smtClean="0"/>
              <a:t>IPO</a:t>
            </a:r>
            <a:r>
              <a:rPr lang="zh-TW" altLang="zh-TW" dirty="0" smtClean="0"/>
              <a:t>後的市場價格</a:t>
            </a:r>
            <a:r>
              <a:rPr lang="en-US" altLang="zh-TW" dirty="0" smtClean="0"/>
              <a:t>(Ellis et. al.(2000))</a:t>
            </a:r>
            <a:r>
              <a:rPr lang="zh-TW" altLang="zh-TW" dirty="0" smtClean="0"/>
              <a:t>，當然，如果</a:t>
            </a:r>
            <a:r>
              <a:rPr lang="en-US" altLang="zh-TW" dirty="0" smtClean="0"/>
              <a:t>IPO</a:t>
            </a:r>
            <a:r>
              <a:rPr lang="zh-TW" altLang="zh-TW" dirty="0" smtClean="0"/>
              <a:t>後市場強勁，投資者</a:t>
            </a:r>
            <a:r>
              <a:rPr lang="en-US" altLang="zh-TW" dirty="0" smtClean="0"/>
              <a:t>flipping </a:t>
            </a:r>
            <a:r>
              <a:rPr lang="zh-TW" altLang="zh-TW" dirty="0" smtClean="0"/>
              <a:t>的行為，承銷商是不會阻止，而且有時</a:t>
            </a:r>
            <a:r>
              <a:rPr lang="en-US" altLang="zh-TW" dirty="0" smtClean="0"/>
              <a:t>flipping </a:t>
            </a:r>
            <a:r>
              <a:rPr lang="zh-TW" altLang="zh-TW" dirty="0" smtClean="0"/>
              <a:t>的行為是有用的</a:t>
            </a:r>
            <a:r>
              <a:rPr lang="en-US" altLang="zh-TW" dirty="0" smtClean="0"/>
              <a:t>(</a:t>
            </a:r>
            <a:r>
              <a:rPr lang="en-US" altLang="zh-TW" dirty="0" err="1" smtClean="0"/>
              <a:t>Aggarwal</a:t>
            </a:r>
            <a:r>
              <a:rPr lang="en-US" altLang="zh-TW" dirty="0" smtClean="0"/>
              <a:t> (2002); </a:t>
            </a:r>
            <a:r>
              <a:rPr lang="en-US" altLang="zh-TW" dirty="0" err="1" smtClean="0"/>
              <a:t>Fishe</a:t>
            </a:r>
            <a:r>
              <a:rPr lang="en-US" altLang="zh-TW" dirty="0" smtClean="0"/>
              <a:t>(2002))</a:t>
            </a:r>
            <a:r>
              <a:rPr lang="zh-TW" altLang="zh-TW" dirty="0" smtClean="0"/>
              <a:t>。</a:t>
            </a:r>
          </a:p>
          <a:p>
            <a:r>
              <a:rPr lang="zh-TW" altLang="zh-TW" dirty="0" smtClean="0"/>
              <a:t>因此，對於發行者選擇承銷商的原因來說，折價的程度並非主因</a:t>
            </a:r>
            <a:r>
              <a:rPr lang="en-US" altLang="zh-TW" dirty="0" smtClean="0"/>
              <a:t>(</a:t>
            </a:r>
            <a:r>
              <a:rPr lang="en-US" altLang="zh-TW" dirty="0" err="1" smtClean="0"/>
              <a:t>Krigman</a:t>
            </a:r>
            <a:r>
              <a:rPr lang="en-US" altLang="zh-TW" dirty="0" smtClean="0"/>
              <a:t> et.al.(2001))</a:t>
            </a:r>
            <a:r>
              <a:rPr lang="zh-TW" altLang="zh-TW" dirty="0" smtClean="0"/>
              <a:t>，而且</a:t>
            </a:r>
            <a:r>
              <a:rPr lang="en-US" altLang="zh-TW" dirty="0" smtClean="0"/>
              <a:t> Beatty and Ritter(1986); Nanda and Yu (1997) </a:t>
            </a:r>
            <a:r>
              <a:rPr lang="zh-TW" altLang="zh-TW" dirty="0" smtClean="0"/>
              <a:t>也認為適度的折價，其實對發行者本身的股價表現會最好，所以安定操作的能</a:t>
            </a:r>
            <a:r>
              <a:rPr lang="zh-TW" altLang="en-US" dirty="0" smtClean="0"/>
              <a:t>力</a:t>
            </a:r>
            <a:r>
              <a:rPr lang="zh-TW" altLang="zh-TW" dirty="0" smtClean="0"/>
              <a:t>與承銷商的商譽，經驗才是主要的因素</a:t>
            </a:r>
            <a:r>
              <a:rPr lang="en-US" altLang="zh-TW" dirty="0" smtClean="0"/>
              <a:t>(</a:t>
            </a:r>
            <a:r>
              <a:rPr lang="en-US" altLang="zh-TW" dirty="0" err="1" smtClean="0"/>
              <a:t>Aggraual</a:t>
            </a:r>
            <a:r>
              <a:rPr lang="en-US" altLang="zh-TW" dirty="0" smtClean="0"/>
              <a:t> et.al.(2002); Logue et.al.(2002); </a:t>
            </a:r>
            <a:r>
              <a:rPr lang="en-US" altLang="zh-TW" dirty="0" err="1" smtClean="0"/>
              <a:t>Krigman</a:t>
            </a:r>
            <a:r>
              <a:rPr lang="en-US" altLang="zh-TW" dirty="0" smtClean="0"/>
              <a:t> et. al.(2001))</a:t>
            </a:r>
            <a:r>
              <a:rPr lang="zh-TW" altLang="zh-TW" dirty="0" smtClean="0"/>
              <a:t>。 </a:t>
            </a:r>
          </a:p>
          <a:p>
            <a:endParaRPr lang="zh-TW"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endParaRPr lang="zh-TW" altLang="en-US" dirty="0"/>
          </a:p>
        </p:txBody>
      </p:sp>
      <p:sp>
        <p:nvSpPr>
          <p:cNvPr id="3" name="內容版面配置區 2"/>
          <p:cNvSpPr>
            <a:spLocks noGrp="1"/>
          </p:cNvSpPr>
          <p:nvPr>
            <p:ph sz="quarter" idx="1"/>
          </p:nvPr>
        </p:nvSpPr>
        <p:spPr/>
        <p:txBody>
          <a:bodyPr>
            <a:normAutofit lnSpcReduction="10000"/>
          </a:bodyPr>
          <a:lstStyle/>
          <a:p>
            <a:pPr>
              <a:buNone/>
            </a:pPr>
            <a:r>
              <a:rPr lang="en-US" altLang="zh-TW" dirty="0" smtClean="0"/>
              <a:t>6.2 </a:t>
            </a:r>
            <a:r>
              <a:rPr lang="zh-TW" altLang="en-US" dirty="0" smtClean="0"/>
              <a:t>企業發行普通股的考量</a:t>
            </a:r>
            <a:endParaRPr lang="zh-TW" altLang="zh-TW" dirty="0" smtClean="0"/>
          </a:p>
          <a:p>
            <a:pPr>
              <a:buNone/>
            </a:pPr>
            <a:r>
              <a:rPr lang="zh-TW" altLang="zh-TW" dirty="0" smtClean="0"/>
              <a:t>一、優點：</a:t>
            </a:r>
            <a:endParaRPr lang="en-US" altLang="zh-TW" dirty="0" smtClean="0"/>
          </a:p>
          <a:p>
            <a:pPr>
              <a:buNone/>
            </a:pPr>
            <a:r>
              <a:rPr lang="en-US" altLang="zh-TW" dirty="0" smtClean="0"/>
              <a:t> 1.</a:t>
            </a:r>
            <a:r>
              <a:rPr lang="zh-TW" altLang="zh-TW" dirty="0" smtClean="0"/>
              <a:t>不需固定支付股利</a:t>
            </a:r>
            <a:endParaRPr lang="en-US" altLang="zh-TW" dirty="0" smtClean="0"/>
          </a:p>
          <a:p>
            <a:pPr>
              <a:buNone/>
            </a:pPr>
            <a:r>
              <a:rPr lang="en-US" altLang="zh-TW" dirty="0" smtClean="0"/>
              <a:t> 2.</a:t>
            </a:r>
            <a:r>
              <a:rPr lang="zh-TW" altLang="zh-TW" dirty="0" smtClean="0"/>
              <a:t>無到期日</a:t>
            </a:r>
          </a:p>
          <a:p>
            <a:pPr>
              <a:buNone/>
            </a:pPr>
            <a:r>
              <a:rPr lang="en-US" altLang="zh-TW" dirty="0" smtClean="0"/>
              <a:t> 3.</a:t>
            </a:r>
            <a:r>
              <a:rPr lang="zh-TW" altLang="zh-TW" dirty="0" smtClean="0"/>
              <a:t>普通股比重越高，增加未來舉債能力</a:t>
            </a:r>
          </a:p>
          <a:p>
            <a:pPr>
              <a:buNone/>
            </a:pPr>
            <a:r>
              <a:rPr lang="zh-TW" altLang="zh-TW" dirty="0" smtClean="0"/>
              <a:t>二、缺點：</a:t>
            </a:r>
          </a:p>
          <a:p>
            <a:pPr>
              <a:buNone/>
            </a:pPr>
            <a:r>
              <a:rPr lang="en-US" altLang="zh-TW" dirty="0" smtClean="0"/>
              <a:t> 1.</a:t>
            </a:r>
            <a:r>
              <a:rPr lang="zh-TW" altLang="zh-TW" dirty="0" smtClean="0"/>
              <a:t>發行費用最高，資金成本最高</a:t>
            </a:r>
          </a:p>
          <a:p>
            <a:pPr>
              <a:buNone/>
            </a:pPr>
            <a:r>
              <a:rPr lang="en-US" altLang="zh-TW" dirty="0" smtClean="0"/>
              <a:t> 2.</a:t>
            </a:r>
            <a:r>
              <a:rPr lang="zh-TW" altLang="zh-TW" dirty="0" smtClean="0"/>
              <a:t>普通股股利不能抵稅</a:t>
            </a:r>
          </a:p>
          <a:p>
            <a:pPr>
              <a:buNone/>
            </a:pPr>
            <a:r>
              <a:rPr lang="en-US" altLang="zh-TW" dirty="0" smtClean="0"/>
              <a:t> 3.</a:t>
            </a:r>
            <a:r>
              <a:rPr lang="zh-TW" altLang="zh-TW" dirty="0" smtClean="0"/>
              <a:t>股數增加，會稀釋</a:t>
            </a:r>
            <a:r>
              <a:rPr lang="en-US" altLang="zh-TW" dirty="0" smtClean="0"/>
              <a:t>EPS</a:t>
            </a:r>
            <a:endParaRPr lang="zh-TW" altLang="zh-TW" dirty="0" smtClean="0"/>
          </a:p>
          <a:p>
            <a:pPr>
              <a:buNone/>
            </a:pPr>
            <a:r>
              <a:rPr lang="en-US" altLang="zh-TW" dirty="0" smtClean="0"/>
              <a:t> 4.</a:t>
            </a:r>
            <a:r>
              <a:rPr lang="zh-TW" altLang="zh-TW" dirty="0" smtClean="0"/>
              <a:t>依照訊號發射理論，發行普通股會被投資人認為是股價高估而使股價下跌</a:t>
            </a:r>
          </a:p>
          <a:p>
            <a:endParaRPr lang="zh-TW" altLang="en-US" dirty="0"/>
          </a:p>
        </p:txBody>
      </p:sp>
      <p:sp>
        <p:nvSpPr>
          <p:cNvPr id="4" name="投影片編號版面配置區 3"/>
          <p:cNvSpPr>
            <a:spLocks noGrp="1"/>
          </p:cNvSpPr>
          <p:nvPr>
            <p:ph type="sldNum" sz="quarter" idx="12"/>
          </p:nvPr>
        </p:nvSpPr>
        <p:spPr/>
        <p:txBody>
          <a:bodyPr/>
          <a:lstStyle/>
          <a:p>
            <a:fld id="{288DED66-A564-4D04-9011-93BA85726C0A}" type="slidenum">
              <a:rPr lang="zh-TW" altLang="en-US" smtClean="0"/>
              <a:pPr/>
              <a:t>4</a:t>
            </a:fld>
            <a:endParaRPr lang="zh-TW"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5"/>
          <p:cNvSpPr>
            <a:spLocks noGrp="1" noChangeArrowheads="1"/>
          </p:cNvSpPr>
          <p:nvPr>
            <p:ph type="title" idx="4294967295"/>
          </p:nvPr>
        </p:nvSpPr>
        <p:spPr/>
        <p:txBody>
          <a:bodyPr anchor="ctr">
            <a:normAutofit/>
          </a:bodyPr>
          <a:lstStyle/>
          <a:p>
            <a:r>
              <a:rPr lang="en-US" altLang="zh-TW" b="0" dirty="0" smtClean="0">
                <a:ea typeface="新細明體" pitchFamily="18" charset="-120"/>
              </a:rPr>
              <a:t>Relative </a:t>
            </a:r>
            <a:r>
              <a:rPr lang="en-US" altLang="zh-TW" b="0" dirty="0">
                <a:ea typeface="新細明體" pitchFamily="18" charset="-120"/>
              </a:rPr>
              <a:t>Costs of Issuing Securities</a:t>
            </a:r>
            <a:endParaRPr lang="en-US" altLang="zh-TW" dirty="0">
              <a:ea typeface="新細明體" pitchFamily="18" charset="-120"/>
            </a:endParaRPr>
          </a:p>
        </p:txBody>
      </p:sp>
      <p:pic>
        <p:nvPicPr>
          <p:cNvPr id="90117" name="Picture 5" descr="fig14_07"/>
          <p:cNvPicPr>
            <a:picLocks noChangeAspect="1" noChangeArrowheads="1"/>
          </p:cNvPicPr>
          <p:nvPr/>
        </p:nvPicPr>
        <p:blipFill>
          <a:blip r:embed="rId3" cstate="print"/>
          <a:srcRect/>
          <a:stretch>
            <a:fillRect/>
          </a:stretch>
        </p:blipFill>
        <p:spPr bwMode="auto">
          <a:xfrm>
            <a:off x="1676400" y="1524000"/>
            <a:ext cx="6450013" cy="4546600"/>
          </a:xfrm>
          <a:prstGeom prst="rect">
            <a:avLst/>
          </a:prstGeom>
          <a:noFill/>
        </p:spPr>
      </p:pic>
    </p:spTree>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endParaRPr lang="zh-TW" altLang="en-US" dirty="0"/>
          </a:p>
        </p:txBody>
      </p:sp>
      <p:sp>
        <p:nvSpPr>
          <p:cNvPr id="3" name="內容版面配置區 2"/>
          <p:cNvSpPr>
            <a:spLocks noGrp="1"/>
          </p:cNvSpPr>
          <p:nvPr>
            <p:ph sz="quarter" idx="1"/>
          </p:nvPr>
        </p:nvSpPr>
        <p:spPr/>
        <p:txBody>
          <a:bodyPr>
            <a:normAutofit fontScale="85000" lnSpcReduction="20000"/>
          </a:bodyPr>
          <a:lstStyle/>
          <a:p>
            <a:pPr>
              <a:buNone/>
            </a:pPr>
            <a:r>
              <a:rPr lang="en-US" altLang="zh-TW" dirty="0" smtClean="0"/>
              <a:t>6.3</a:t>
            </a:r>
            <a:r>
              <a:rPr lang="zh-TW" altLang="en-US" dirty="0" smtClean="0"/>
              <a:t>股票上市的考量</a:t>
            </a:r>
            <a:endParaRPr lang="zh-TW" altLang="zh-TW" dirty="0" smtClean="0"/>
          </a:p>
          <a:p>
            <a:pPr>
              <a:buNone/>
            </a:pPr>
            <a:r>
              <a:rPr lang="zh-TW" altLang="zh-TW" dirty="0" smtClean="0"/>
              <a:t>一、承銷</a:t>
            </a:r>
            <a:r>
              <a:rPr lang="zh-TW" altLang="en-US" dirty="0" smtClean="0"/>
              <a:t>對象</a:t>
            </a:r>
            <a:r>
              <a:rPr lang="zh-TW" altLang="zh-TW" dirty="0" smtClean="0"/>
              <a:t>是否對大眾發行</a:t>
            </a:r>
          </a:p>
          <a:p>
            <a:pPr>
              <a:buNone/>
            </a:pPr>
            <a:r>
              <a:rPr lang="en-US" altLang="zh-TW" dirty="0" smtClean="0"/>
              <a:t>1.</a:t>
            </a:r>
            <a:r>
              <a:rPr lang="zh-TW" altLang="zh-TW" dirty="0" smtClean="0"/>
              <a:t>公開承銷</a:t>
            </a:r>
            <a:r>
              <a:rPr lang="en-US" altLang="zh-TW" dirty="0" smtClean="0"/>
              <a:t>(IPO)</a:t>
            </a:r>
            <a:r>
              <a:rPr lang="zh-TW" altLang="zh-TW" dirty="0" smtClean="0"/>
              <a:t>：對大眾募集資金</a:t>
            </a:r>
          </a:p>
          <a:p>
            <a:pPr>
              <a:buNone/>
            </a:pPr>
            <a:r>
              <a:rPr lang="en-US" altLang="zh-TW" dirty="0" smtClean="0"/>
              <a:t>2.</a:t>
            </a:r>
            <a:r>
              <a:rPr lang="zh-TW" altLang="zh-TW" dirty="0" smtClean="0"/>
              <a:t>私募：洽特定法人或主力</a:t>
            </a:r>
          </a:p>
          <a:p>
            <a:pPr>
              <a:buNone/>
            </a:pPr>
            <a:r>
              <a:rPr lang="zh-TW" altLang="zh-TW" dirty="0" smtClean="0"/>
              <a:t>二、承銷方式區分</a:t>
            </a:r>
          </a:p>
          <a:p>
            <a:pPr>
              <a:buNone/>
            </a:pPr>
            <a:r>
              <a:rPr lang="en-US" altLang="zh-TW" dirty="0" smtClean="0"/>
              <a:t>1.</a:t>
            </a:r>
            <a:r>
              <a:rPr lang="zh-TW" altLang="zh-TW" dirty="0" smtClean="0"/>
              <a:t>包銷</a:t>
            </a:r>
            <a:r>
              <a:rPr lang="en-US" altLang="zh-TW" dirty="0" smtClean="0"/>
              <a:t>(firm commitment)</a:t>
            </a:r>
            <a:endParaRPr lang="zh-TW" altLang="zh-TW" dirty="0" smtClean="0"/>
          </a:p>
          <a:p>
            <a:pPr>
              <a:buNone/>
            </a:pPr>
            <a:r>
              <a:rPr lang="zh-TW" altLang="zh-TW" dirty="0" smtClean="0"/>
              <a:t>①餘額包銷</a:t>
            </a:r>
            <a:r>
              <a:rPr lang="en-US" altLang="zh-TW" dirty="0" smtClean="0"/>
              <a:t>(firm commitment)</a:t>
            </a:r>
            <a:endParaRPr lang="zh-TW" altLang="zh-TW" dirty="0" smtClean="0"/>
          </a:p>
          <a:p>
            <a:pPr>
              <a:buNone/>
            </a:pPr>
            <a:r>
              <a:rPr lang="zh-TW" altLang="zh-TW" dirty="0" smtClean="0"/>
              <a:t>②確定包銷</a:t>
            </a:r>
            <a:r>
              <a:rPr lang="en-US" altLang="zh-TW" dirty="0" smtClean="0"/>
              <a:t>(standby arrangement)</a:t>
            </a:r>
            <a:endParaRPr lang="zh-TW" altLang="zh-TW" dirty="0" smtClean="0"/>
          </a:p>
          <a:p>
            <a:pPr>
              <a:buNone/>
            </a:pPr>
            <a:r>
              <a:rPr lang="en-US" altLang="zh-TW" dirty="0" smtClean="0"/>
              <a:t>    Note</a:t>
            </a:r>
            <a:r>
              <a:rPr lang="zh-TW" altLang="zh-TW" dirty="0" smtClean="0"/>
              <a:t>：</a:t>
            </a:r>
            <a:r>
              <a:rPr lang="en-US" altLang="zh-TW" dirty="0" smtClean="0"/>
              <a:t>green shoes;(</a:t>
            </a:r>
            <a:r>
              <a:rPr lang="zh-TW" altLang="zh-TW" dirty="0" smtClean="0"/>
              <a:t>綠色條款</a:t>
            </a:r>
            <a:r>
              <a:rPr lang="en-US" altLang="zh-TW" dirty="0" smtClean="0"/>
              <a:t>)</a:t>
            </a:r>
            <a:r>
              <a:rPr lang="zh-TW" altLang="en-US" dirty="0" smtClean="0"/>
              <a:t>或</a:t>
            </a:r>
            <a:r>
              <a:rPr lang="en-US" altLang="zh-TW" dirty="0" smtClean="0"/>
              <a:t>Overallotment(</a:t>
            </a:r>
            <a:r>
              <a:rPr lang="zh-TW" altLang="en-US" dirty="0" smtClean="0"/>
              <a:t>超額配售選擇權</a:t>
            </a:r>
            <a:r>
              <a:rPr lang="en-US" altLang="zh-TW" dirty="0" smtClean="0"/>
              <a:t>)</a:t>
            </a:r>
            <a:r>
              <a:rPr lang="zh-TW" altLang="zh-TW" dirty="0" smtClean="0"/>
              <a:t>→發行公司給承銷商的認股權，約定承銷商在未來的一定期間內，可以用〝特定價格〞來向公司買入一定數量</a:t>
            </a:r>
            <a:r>
              <a:rPr lang="en-US" altLang="zh-TW" dirty="0" smtClean="0"/>
              <a:t>stock</a:t>
            </a:r>
            <a:r>
              <a:rPr lang="zh-TW" altLang="zh-TW" dirty="0" smtClean="0"/>
              <a:t>。</a:t>
            </a:r>
          </a:p>
          <a:p>
            <a:pPr>
              <a:buNone/>
            </a:pPr>
            <a:r>
              <a:rPr lang="en-US" altLang="zh-TW" dirty="0" smtClean="0"/>
              <a:t>2.</a:t>
            </a:r>
            <a:r>
              <a:rPr lang="zh-TW" altLang="zh-TW" dirty="0" smtClean="0"/>
              <a:t>代銷</a:t>
            </a:r>
            <a:r>
              <a:rPr lang="en-US" altLang="zh-TW" dirty="0" smtClean="0"/>
              <a:t>(best effort):</a:t>
            </a:r>
            <a:r>
              <a:rPr lang="zh-TW" altLang="zh-TW" dirty="0" smtClean="0"/>
              <a:t>承銷期屆滿後，對於未售完之有價證券應退還發行公司</a:t>
            </a:r>
          </a:p>
          <a:p>
            <a:pPr>
              <a:buNone/>
            </a:pPr>
            <a:r>
              <a:rPr lang="en-US" altLang="zh-TW" dirty="0" smtClean="0"/>
              <a:t>    Note</a:t>
            </a:r>
            <a:r>
              <a:rPr lang="zh-TW" altLang="zh-TW" dirty="0" smtClean="0"/>
              <a:t>：台灣之三種方式 ① 公開申購 ② 競價拍賣 ③ 詢價圈購</a:t>
            </a:r>
          </a:p>
          <a:p>
            <a:pPr>
              <a:buNone/>
            </a:pPr>
            <a:endParaRPr lang="zh-TW" altLang="en-US" dirty="0"/>
          </a:p>
        </p:txBody>
      </p:sp>
      <p:sp>
        <p:nvSpPr>
          <p:cNvPr id="4" name="投影片編號版面配置區 3"/>
          <p:cNvSpPr>
            <a:spLocks noGrp="1"/>
          </p:cNvSpPr>
          <p:nvPr>
            <p:ph type="sldNum" sz="quarter" idx="12"/>
          </p:nvPr>
        </p:nvSpPr>
        <p:spPr/>
        <p:txBody>
          <a:bodyPr/>
          <a:lstStyle/>
          <a:p>
            <a:fld id="{288DED66-A564-4D04-9011-93BA85726C0A}" type="slidenum">
              <a:rPr lang="zh-TW" altLang="en-US" smtClean="0"/>
              <a:pPr/>
              <a:t>6</a:t>
            </a:fld>
            <a:endParaRPr lang="zh-TW"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endParaRPr lang="zh-TW" altLang="en-US" dirty="0"/>
          </a:p>
        </p:txBody>
      </p:sp>
      <p:sp>
        <p:nvSpPr>
          <p:cNvPr id="3" name="內容版面配置區 2"/>
          <p:cNvSpPr>
            <a:spLocks noGrp="1"/>
          </p:cNvSpPr>
          <p:nvPr>
            <p:ph sz="quarter" idx="1"/>
          </p:nvPr>
        </p:nvSpPr>
        <p:spPr/>
        <p:txBody>
          <a:bodyPr>
            <a:normAutofit lnSpcReduction="10000"/>
          </a:bodyPr>
          <a:lstStyle/>
          <a:p>
            <a:pPr>
              <a:buNone/>
            </a:pPr>
            <a:r>
              <a:rPr lang="zh-TW" altLang="zh-TW" dirty="0" smtClean="0"/>
              <a:t>三、首次公開發行上市的股票</a:t>
            </a:r>
            <a:r>
              <a:rPr lang="en-US" altLang="zh-TW" dirty="0" smtClean="0"/>
              <a:t>IPO</a:t>
            </a:r>
            <a:endParaRPr lang="zh-TW" altLang="zh-TW" dirty="0" smtClean="0"/>
          </a:p>
          <a:p>
            <a:pPr>
              <a:buNone/>
            </a:pPr>
            <a:r>
              <a:rPr lang="en-US" altLang="zh-TW" dirty="0" smtClean="0"/>
              <a:t>(</a:t>
            </a:r>
            <a:r>
              <a:rPr lang="zh-TW" altLang="zh-TW" dirty="0" smtClean="0"/>
              <a:t>一</a:t>
            </a:r>
            <a:r>
              <a:rPr lang="en-US" altLang="zh-TW" dirty="0" smtClean="0"/>
              <a:t>)</a:t>
            </a:r>
            <a:r>
              <a:rPr lang="zh-TW" altLang="zh-TW" dirty="0" smtClean="0"/>
              <a:t>意義：</a:t>
            </a:r>
          </a:p>
          <a:p>
            <a:pPr>
              <a:buNone/>
            </a:pPr>
            <a:r>
              <a:rPr lang="en-US" altLang="zh-TW" dirty="0" smtClean="0"/>
              <a:t>   </a:t>
            </a:r>
            <a:r>
              <a:rPr lang="zh-TW" altLang="zh-TW" dirty="0" smtClean="0"/>
              <a:t>新上市股票是指公司首次公開發行上市的股票，稱為</a:t>
            </a:r>
            <a:r>
              <a:rPr lang="en-US" altLang="zh-TW" dirty="0" smtClean="0"/>
              <a:t>IPO(Initial Public  Offering)</a:t>
            </a:r>
            <a:endParaRPr lang="zh-TW" altLang="zh-TW" dirty="0" smtClean="0"/>
          </a:p>
          <a:p>
            <a:pPr>
              <a:buNone/>
            </a:pPr>
            <a:r>
              <a:rPr lang="en-US" altLang="zh-TW" dirty="0" smtClean="0"/>
              <a:t>(</a:t>
            </a:r>
            <a:r>
              <a:rPr lang="zh-TW" altLang="zh-TW" dirty="0" smtClean="0"/>
              <a:t>二</a:t>
            </a:r>
            <a:r>
              <a:rPr lang="en-US" altLang="zh-TW" dirty="0" smtClean="0"/>
              <a:t>)</a:t>
            </a:r>
            <a:r>
              <a:rPr lang="zh-TW" altLang="zh-TW" dirty="0" smtClean="0"/>
              <a:t>特性：</a:t>
            </a:r>
          </a:p>
          <a:p>
            <a:pPr>
              <a:buNone/>
            </a:pPr>
            <a:r>
              <a:rPr lang="en-US" altLang="zh-TW" dirty="0" smtClean="0"/>
              <a:t>1.IPO</a:t>
            </a:r>
            <a:r>
              <a:rPr lang="zh-TW" altLang="zh-TW" dirty="0" smtClean="0"/>
              <a:t>承銷價格低估現象</a:t>
            </a:r>
          </a:p>
          <a:p>
            <a:pPr>
              <a:buNone/>
            </a:pPr>
            <a:r>
              <a:rPr lang="zh-TW" altLang="zh-TW" dirty="0" smtClean="0"/>
              <a:t>①投資者間資訊不對稱</a:t>
            </a:r>
            <a:r>
              <a:rPr lang="en-US" altLang="zh-TW" dirty="0" smtClean="0"/>
              <a:t>(Information Asymmetric)</a:t>
            </a:r>
            <a:endParaRPr lang="zh-TW" altLang="zh-TW" dirty="0" smtClean="0"/>
          </a:p>
          <a:p>
            <a:pPr>
              <a:buNone/>
            </a:pPr>
            <a:r>
              <a:rPr lang="zh-TW" altLang="zh-TW" dirty="0" smtClean="0"/>
              <a:t>②激勵承銷商</a:t>
            </a:r>
          </a:p>
          <a:p>
            <a:pPr>
              <a:buNone/>
            </a:pPr>
            <a:r>
              <a:rPr lang="zh-TW" altLang="zh-TW" dirty="0" smtClean="0"/>
              <a:t>③有利公司未來現金增資</a:t>
            </a:r>
          </a:p>
          <a:p>
            <a:pPr>
              <a:buNone/>
            </a:pPr>
            <a:r>
              <a:rPr lang="zh-TW" altLang="zh-TW" dirty="0" smtClean="0"/>
              <a:t>④降低法律訴訟費用</a:t>
            </a:r>
          </a:p>
          <a:p>
            <a:pPr>
              <a:buNone/>
            </a:pPr>
            <a:r>
              <a:rPr lang="zh-TW" altLang="zh-TW" dirty="0" smtClean="0"/>
              <a:t>⑤承銷商之聲譽</a:t>
            </a:r>
          </a:p>
          <a:p>
            <a:endParaRPr lang="zh-TW" altLang="en-US" dirty="0"/>
          </a:p>
        </p:txBody>
      </p:sp>
      <p:sp>
        <p:nvSpPr>
          <p:cNvPr id="4" name="投影片編號版面配置區 3"/>
          <p:cNvSpPr>
            <a:spLocks noGrp="1"/>
          </p:cNvSpPr>
          <p:nvPr>
            <p:ph type="sldNum" sz="quarter" idx="12"/>
          </p:nvPr>
        </p:nvSpPr>
        <p:spPr/>
        <p:txBody>
          <a:bodyPr/>
          <a:lstStyle/>
          <a:p>
            <a:fld id="{288DED66-A564-4D04-9011-93BA85726C0A}" type="slidenum">
              <a:rPr lang="zh-TW" altLang="en-US" smtClean="0"/>
              <a:pPr/>
              <a:t>7</a:t>
            </a:fld>
            <a:endParaRPr lang="zh-TW"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a:xfrm>
            <a:off x="323528" y="1556792"/>
            <a:ext cx="3276600" cy="3506787"/>
          </a:xfrm>
        </p:spPr>
        <p:txBody>
          <a:bodyPr anchor="t"/>
          <a:lstStyle/>
          <a:p>
            <a:r>
              <a:rPr lang="en-US" altLang="zh-TW" b="0" dirty="0" smtClean="0">
                <a:ea typeface="新細明體" pitchFamily="18" charset="-120"/>
              </a:rPr>
              <a:t>International </a:t>
            </a:r>
            <a:r>
              <a:rPr lang="en-US" altLang="zh-TW" b="0" dirty="0">
                <a:ea typeface="新細明體" pitchFamily="18" charset="-120"/>
              </a:rPr>
              <a:t>Comparison of First-Day IPO Returns</a:t>
            </a:r>
            <a:endParaRPr lang="en-US" altLang="zh-TW" dirty="0">
              <a:ea typeface="新細明體" pitchFamily="18" charset="-120"/>
            </a:endParaRPr>
          </a:p>
        </p:txBody>
      </p:sp>
      <p:pic>
        <p:nvPicPr>
          <p:cNvPr id="260100" name="Picture 4" descr="fig14_05"/>
          <p:cNvPicPr>
            <a:picLocks noChangeAspect="1" noChangeArrowheads="1"/>
          </p:cNvPicPr>
          <p:nvPr/>
        </p:nvPicPr>
        <p:blipFill>
          <a:blip r:embed="rId2" cstate="print"/>
          <a:srcRect/>
          <a:stretch>
            <a:fillRect/>
          </a:stretch>
        </p:blipFill>
        <p:spPr bwMode="auto">
          <a:xfrm>
            <a:off x="3581400" y="228600"/>
            <a:ext cx="4887913" cy="58547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第</a:t>
            </a:r>
            <a:r>
              <a:rPr lang="en-US" altLang="zh-TW" b="1" dirty="0" smtClean="0"/>
              <a:t>6</a:t>
            </a:r>
            <a:r>
              <a:rPr lang="zh-TW" altLang="zh-TW" b="1" dirty="0" smtClean="0"/>
              <a:t>單元 股票市場理論</a:t>
            </a:r>
            <a:endParaRPr lang="zh-TW" altLang="en-US" dirty="0"/>
          </a:p>
        </p:txBody>
      </p:sp>
      <p:sp>
        <p:nvSpPr>
          <p:cNvPr id="3" name="投影片編號版面配置區 2"/>
          <p:cNvSpPr>
            <a:spLocks noGrp="1"/>
          </p:cNvSpPr>
          <p:nvPr>
            <p:ph type="sldNum" sz="quarter" idx="12"/>
          </p:nvPr>
        </p:nvSpPr>
        <p:spPr/>
        <p:txBody>
          <a:bodyPr/>
          <a:lstStyle/>
          <a:p>
            <a:fld id="{288DED66-A564-4D04-9011-93BA85726C0A}" type="slidenum">
              <a:rPr lang="zh-TW" altLang="en-US" smtClean="0"/>
              <a:pPr/>
              <a:t>9</a:t>
            </a:fld>
            <a:endParaRPr lang="zh-TW" altLang="en-US"/>
          </a:p>
        </p:txBody>
      </p:sp>
      <p:sp>
        <p:nvSpPr>
          <p:cNvPr id="4" name="內容版面配置區 3"/>
          <p:cNvSpPr>
            <a:spLocks noGrp="1"/>
          </p:cNvSpPr>
          <p:nvPr>
            <p:ph sz="quarter" idx="1"/>
          </p:nvPr>
        </p:nvSpPr>
        <p:spPr/>
        <p:txBody>
          <a:bodyPr>
            <a:normAutofit lnSpcReduction="10000"/>
          </a:bodyPr>
          <a:lstStyle/>
          <a:p>
            <a:pPr>
              <a:buNone/>
            </a:pPr>
            <a:r>
              <a:rPr lang="en-US" altLang="zh-TW" dirty="0" smtClean="0"/>
              <a:t>1I.</a:t>
            </a:r>
            <a:r>
              <a:rPr lang="zh-TW" altLang="en-US" dirty="0" smtClean="0"/>
              <a:t> 股票上市之優點</a:t>
            </a:r>
            <a:endParaRPr lang="zh-TW" altLang="zh-TW" dirty="0" smtClean="0"/>
          </a:p>
          <a:p>
            <a:pPr marL="514350" indent="-514350">
              <a:buFont typeface="Wingdings" pitchFamily="2" charset="2"/>
              <a:buAutoNum type="circleNumWdWhitePlain"/>
            </a:pPr>
            <a:r>
              <a:rPr lang="zh-TW" altLang="en-US" sz="2000" dirty="0" smtClean="0"/>
              <a:t>公司股東可分散期投資風險，間接降低資金成本</a:t>
            </a:r>
            <a:endParaRPr lang="en-US" altLang="zh-TW" sz="2000" dirty="0" smtClean="0"/>
          </a:p>
          <a:p>
            <a:pPr marL="514350" indent="-514350">
              <a:buFont typeface="Wingdings" pitchFamily="2" charset="2"/>
              <a:buAutoNum type="circleNumWdWhitePlain"/>
            </a:pPr>
            <a:r>
              <a:rPr lang="zh-TW" altLang="en-US" sz="2000" dirty="0" smtClean="0"/>
              <a:t>上市公司必須滿足資訊公開之相關規範，可以減少與投資人之間的資訊不對稱</a:t>
            </a:r>
            <a:endParaRPr lang="en-US" altLang="zh-TW" sz="2000" dirty="0" smtClean="0"/>
          </a:p>
          <a:p>
            <a:pPr marL="514350" indent="-514350">
              <a:buFont typeface="Wingdings" pitchFamily="2" charset="2"/>
              <a:buAutoNum type="circleNumWdWhitePlain"/>
            </a:pPr>
            <a:r>
              <a:rPr lang="zh-TW" altLang="en-US" sz="2000" dirty="0" smtClean="0"/>
              <a:t>併購的進行</a:t>
            </a:r>
            <a:endParaRPr lang="en-US" altLang="zh-TW" sz="2000" dirty="0" smtClean="0"/>
          </a:p>
          <a:p>
            <a:pPr marL="514350" indent="-514350">
              <a:buFont typeface="Wingdings" pitchFamily="2" charset="2"/>
              <a:buAutoNum type="circleNumWdWhitePlain"/>
            </a:pPr>
            <a:r>
              <a:rPr lang="zh-TW" altLang="en-US" sz="2000" dirty="0" smtClean="0"/>
              <a:t>激勵員工的效果</a:t>
            </a:r>
            <a:endParaRPr lang="en-US" altLang="zh-TW" sz="2000" dirty="0" smtClean="0"/>
          </a:p>
          <a:p>
            <a:pPr marL="514350" indent="-514350">
              <a:buFont typeface="Wingdings" pitchFamily="2" charset="2"/>
              <a:buAutoNum type="circleNumWdWhitePlain"/>
            </a:pPr>
            <a:r>
              <a:rPr lang="zh-TW" altLang="en-US" sz="2000" dirty="0" smtClean="0"/>
              <a:t>提升知名度</a:t>
            </a:r>
            <a:endParaRPr lang="en-US" altLang="zh-TW" sz="2000" dirty="0" smtClean="0"/>
          </a:p>
          <a:p>
            <a:pPr marL="514350" indent="-514350">
              <a:buFont typeface="Wingdings" pitchFamily="2" charset="2"/>
              <a:buAutoNum type="circleNumWdWhitePlain"/>
            </a:pPr>
            <a:r>
              <a:rPr lang="zh-TW" altLang="en-US" sz="2000" dirty="0" smtClean="0"/>
              <a:t>減少負債</a:t>
            </a:r>
            <a:endParaRPr lang="en-US" altLang="zh-TW" sz="2000" dirty="0" smtClean="0"/>
          </a:p>
          <a:p>
            <a:pPr marL="514350" indent="-514350">
              <a:buFont typeface="Wingdings" pitchFamily="2" charset="2"/>
              <a:buAutoNum type="circleNumWdWhitePlain"/>
            </a:pPr>
            <a:r>
              <a:rPr lang="zh-TW" altLang="en-US" sz="2000" dirty="0" smtClean="0"/>
              <a:t>提高股票之流通性</a:t>
            </a:r>
            <a:endParaRPr lang="en-US" altLang="zh-TW" sz="2000" dirty="0" smtClean="0"/>
          </a:p>
          <a:p>
            <a:pPr>
              <a:buNone/>
            </a:pPr>
            <a:r>
              <a:rPr lang="en-US" altLang="zh-TW" dirty="0" smtClean="0"/>
              <a:t>III.</a:t>
            </a:r>
            <a:r>
              <a:rPr lang="zh-TW" altLang="en-US" dirty="0" smtClean="0"/>
              <a:t>股票上市之缺點</a:t>
            </a:r>
            <a:endParaRPr lang="en-US" altLang="zh-TW" dirty="0" smtClean="0"/>
          </a:p>
          <a:p>
            <a:pPr marL="514350" indent="-514350">
              <a:buFont typeface="Wingdings" pitchFamily="2" charset="2"/>
              <a:buAutoNum type="circleNumWdWhitePlain"/>
            </a:pPr>
            <a:r>
              <a:rPr lang="zh-TW" altLang="en-US" sz="2000" dirty="0" smtClean="0"/>
              <a:t>公司必須皆露許多事項，增加額外資訊處理成本</a:t>
            </a:r>
            <a:endParaRPr lang="en-US" altLang="zh-TW" sz="2000" dirty="0" smtClean="0"/>
          </a:p>
          <a:p>
            <a:pPr marL="514350" indent="-514350">
              <a:buFont typeface="Wingdings" pitchFamily="2" charset="2"/>
              <a:buAutoNum type="circleNumWdWhitePlain"/>
            </a:pPr>
            <a:r>
              <a:rPr lang="zh-TW" altLang="en-US" sz="2000" dirty="0" smtClean="0"/>
              <a:t>公司控制權可能外流</a:t>
            </a:r>
            <a:endParaRPr lang="en-US" altLang="zh-TW" sz="2000" dirty="0" smtClean="0"/>
          </a:p>
          <a:p>
            <a:pPr marL="514350" indent="-514350">
              <a:buFont typeface="Wingdings" pitchFamily="2" charset="2"/>
              <a:buAutoNum type="circleNumWdWhitePlain"/>
            </a:pPr>
            <a:r>
              <a:rPr lang="zh-TW" altLang="en-US" sz="2000" dirty="0" smtClean="0"/>
              <a:t>稀釋股權結構，產生代理問題的機會增加</a:t>
            </a:r>
            <a:endParaRPr lang="en-US" altLang="zh-TW" sz="2000" dirty="0" smtClean="0"/>
          </a:p>
          <a:p>
            <a:pPr marL="514350" indent="-514350">
              <a:buFont typeface="Wingdings" pitchFamily="2" charset="2"/>
              <a:buAutoNum type="circleNumWdWhitePlain"/>
            </a:pPr>
            <a:endParaRPr lang="zh-TW" altLang="zh-TW" dirty="0" smtClean="0"/>
          </a:p>
          <a:p>
            <a:endParaRPr lang="zh-TW"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原創">
  <a:themeElements>
    <a:clrScheme name="地鐵">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原創">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匯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1548</TotalTime>
  <Words>3586</Words>
  <Application>Microsoft Office PowerPoint</Application>
  <PresentationFormat>如螢幕大小 (4:3)</PresentationFormat>
  <Paragraphs>233</Paragraphs>
  <Slides>33</Slides>
  <Notes>2</Notes>
  <HiddenSlides>0</HiddenSlides>
  <MMClips>0</MMClips>
  <ScaleCrop>false</ScaleCrop>
  <HeadingPairs>
    <vt:vector size="6" baseType="variant">
      <vt:variant>
        <vt:lpstr>佈景主題</vt:lpstr>
      </vt:variant>
      <vt:variant>
        <vt:i4>1</vt:i4>
      </vt:variant>
      <vt:variant>
        <vt:lpstr>內嵌 OLE 伺服程式</vt:lpstr>
      </vt:variant>
      <vt:variant>
        <vt:i4>0</vt:i4>
      </vt:variant>
      <vt:variant>
        <vt:lpstr>投影片標題</vt:lpstr>
      </vt:variant>
      <vt:variant>
        <vt:i4>33</vt:i4>
      </vt:variant>
    </vt:vector>
  </HeadingPairs>
  <TitlesOfParts>
    <vt:vector size="34" baseType="lpstr">
      <vt:lpstr>原創</vt:lpstr>
      <vt:lpstr>             財務金融學系 蕭育仁 助理教授   e-mail: yujen@mail.ndhu.edu.tw Office: C420 Office hour: Thursday afternoon or              by  appointment     </vt:lpstr>
      <vt:lpstr>第6單元 股票市場理論</vt:lpstr>
      <vt:lpstr>第6單元 股票市場理論</vt:lpstr>
      <vt:lpstr>第6單元 股票市場理論</vt:lpstr>
      <vt:lpstr>Relative Costs of Issuing Securities</vt:lpstr>
      <vt:lpstr>第6單元 股票市場理論</vt:lpstr>
      <vt:lpstr>第6單元 股票市場理論</vt:lpstr>
      <vt:lpstr>International Comparison of First-Day IPO Returns</vt:lpstr>
      <vt:lpstr>第6單元 股票市場理論</vt:lpstr>
      <vt:lpstr>第6單元 股票市場理論</vt:lpstr>
      <vt:lpstr>第6單元 股票市場理論</vt:lpstr>
      <vt:lpstr>第6單元 股票市場理論</vt:lpstr>
      <vt:lpstr>第6單元 股票市場理論</vt:lpstr>
      <vt:lpstr>第6單元 股票市場理論</vt:lpstr>
      <vt:lpstr>第6單元 股票市場理論</vt:lpstr>
      <vt:lpstr>第6單元 股票市場理論</vt:lpstr>
      <vt:lpstr>第6單元 股票市場理論</vt:lpstr>
      <vt:lpstr>第6單元 股票市場理論</vt:lpstr>
      <vt:lpstr>第6單元 股票市場理論</vt:lpstr>
      <vt:lpstr>Exercise</vt:lpstr>
      <vt:lpstr>Exercise</vt:lpstr>
      <vt:lpstr>Exercise</vt:lpstr>
      <vt:lpstr>第6單元 股票市場理論-學術研究</vt:lpstr>
      <vt:lpstr>第6單元 股票市場理論-學術研究</vt:lpstr>
      <vt:lpstr>第6單元 股票市場理論-學術研究</vt:lpstr>
      <vt:lpstr>第6單元 股票市場理論-學術研究</vt:lpstr>
      <vt:lpstr>第6單元 股票市場理論-學術研究</vt:lpstr>
      <vt:lpstr>第6單元 股票市場理論-學術研究</vt:lpstr>
      <vt:lpstr>Cyclicality of Initial Public Offerings in the United States, (1980-2009)</vt:lpstr>
      <vt:lpstr>第6單元 股票市場理論-學術研究</vt:lpstr>
      <vt:lpstr>第6單元 股票市場理論-學術研究</vt:lpstr>
      <vt:lpstr>第6單元 股票市場理論-學術研究</vt:lpstr>
      <vt:lpstr>第6單元 股票市場理論-學術研究</vt:lpstr>
    </vt:vector>
  </TitlesOfParts>
  <Company>C.M.T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MSF_10100 Financial Management</dc:title>
  <dc:creator>Stephen</dc:creator>
  <cp:lastModifiedBy>user</cp:lastModifiedBy>
  <cp:revision>260</cp:revision>
  <dcterms:created xsi:type="dcterms:W3CDTF">2012-09-18T06:24:29Z</dcterms:created>
  <dcterms:modified xsi:type="dcterms:W3CDTF">2013-04-19T01:13:36Z</dcterms:modified>
</cp:coreProperties>
</file>