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2"/>
  </p:notesMasterIdLst>
  <p:sldIdLst>
    <p:sldId id="264" r:id="rId2"/>
    <p:sldId id="371" r:id="rId3"/>
    <p:sldId id="372" r:id="rId4"/>
    <p:sldId id="373" r:id="rId5"/>
    <p:sldId id="374" r:id="rId6"/>
    <p:sldId id="477" r:id="rId7"/>
    <p:sldId id="375" r:id="rId8"/>
    <p:sldId id="526" r:id="rId9"/>
    <p:sldId id="376" r:id="rId10"/>
    <p:sldId id="527" r:id="rId11"/>
    <p:sldId id="377" r:id="rId12"/>
    <p:sldId id="476" r:id="rId13"/>
    <p:sldId id="378" r:id="rId14"/>
    <p:sldId id="528" r:id="rId15"/>
    <p:sldId id="380" r:id="rId16"/>
    <p:sldId id="381" r:id="rId17"/>
    <p:sldId id="529" r:id="rId18"/>
    <p:sldId id="530" r:id="rId19"/>
    <p:sldId id="481" r:id="rId20"/>
    <p:sldId id="525" r:id="rId2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4410"/>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FF40AF-9DE0-4918-8FB3-C0B621AD3DC1}" type="datetimeFigureOut">
              <a:rPr lang="zh-TW" altLang="en-US" smtClean="0"/>
              <a:pPr/>
              <a:t>2013/4/12</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F60E78-71C8-4D01-A699-C3BBADB8BDD5}"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8" name="標題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6400800" y="6355080"/>
            <a:ext cx="2286000" cy="365760"/>
          </a:xfrm>
        </p:spPr>
        <p:txBody>
          <a:bodyPr/>
          <a:lstStyle>
            <a:lvl1pPr>
              <a:defRPr sz="1400"/>
            </a:lvl1pPr>
          </a:lstStyle>
          <a:p>
            <a:fld id="{DC5A06BB-A000-486B-861B-B270AFA12292}" type="datetime1">
              <a:rPr lang="zh-TW" altLang="en-US" smtClean="0"/>
              <a:pPr/>
              <a:t>2013/4/12</a:t>
            </a:fld>
            <a:endParaRPr lang="zh-TW" altLang="en-US"/>
          </a:p>
        </p:txBody>
      </p:sp>
      <p:sp>
        <p:nvSpPr>
          <p:cNvPr id="17" name="頁尾版面配置區 16"/>
          <p:cNvSpPr>
            <a:spLocks noGrp="1"/>
          </p:cNvSpPr>
          <p:nvPr>
            <p:ph type="ftr" sz="quarter" idx="11"/>
          </p:nvPr>
        </p:nvSpPr>
        <p:spPr>
          <a:xfrm>
            <a:off x="2898648" y="6355080"/>
            <a:ext cx="3474720" cy="365760"/>
          </a:xfrm>
        </p:spPr>
        <p:txBody>
          <a:bodyPr/>
          <a:lstStyle/>
          <a:p>
            <a:endParaRPr lang="zh-TW" altLang="en-US"/>
          </a:p>
        </p:txBody>
      </p:sp>
      <p:sp>
        <p:nvSpPr>
          <p:cNvPr id="29" name="投影片編號版面配置區 28"/>
          <p:cNvSpPr>
            <a:spLocks noGrp="1"/>
          </p:cNvSpPr>
          <p:nvPr>
            <p:ph type="sldNum" sz="quarter" idx="12"/>
          </p:nvPr>
        </p:nvSpPr>
        <p:spPr>
          <a:xfrm>
            <a:off x="1216152" y="6355080"/>
            <a:ext cx="1219200" cy="365760"/>
          </a:xfrm>
        </p:spPr>
        <p:txBody>
          <a:bodyPr/>
          <a:lstStyle/>
          <a:p>
            <a:fld id="{288DED66-A564-4D04-9011-93BA85726C0A}" type="slidenum">
              <a:rPr lang="zh-TW" altLang="en-US" smtClean="0"/>
              <a:pPr/>
              <a:t>‹#›</a:t>
            </a:fld>
            <a:endParaRPr lang="zh-TW" altLang="en-US"/>
          </a:p>
        </p:txBody>
      </p:sp>
      <p:sp>
        <p:nvSpPr>
          <p:cNvPr id="21" name="矩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矩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矩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矩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B468396E-D73B-4FB6-B80C-C02E123B1827}" type="datetime1">
              <a:rPr lang="zh-TW" altLang="en-US" smtClean="0"/>
              <a:pPr/>
              <a:t>2013/4/12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88DED66-A564-4D04-9011-93BA85726C0A}"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877EB7B-42E4-4821-BB2F-72F83FFB6B04}" type="datetime1">
              <a:rPr lang="zh-TW" altLang="en-US" smtClean="0"/>
              <a:pPr/>
              <a:t>2013/4/12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7" name="直線接點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等腰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接點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FED965C8-74B5-438F-8AD1-A9CB2403D8F2}" type="datetime1">
              <a:rPr lang="zh-TW" altLang="en-US" smtClean="0"/>
              <a:pPr/>
              <a:t>2013/4/12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8" name="內容版面配置區 7"/>
          <p:cNvSpPr>
            <a:spLocks noGrp="1"/>
          </p:cNvSpPr>
          <p:nvPr>
            <p:ph sz="quarter" idx="1"/>
          </p:nvPr>
        </p:nvSpPr>
        <p:spPr>
          <a:xfrm>
            <a:off x="457200" y="1219200"/>
            <a:ext cx="8229600"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a:xfrm>
            <a:off x="6400800" y="6355080"/>
            <a:ext cx="2286000" cy="365760"/>
          </a:xfrm>
        </p:spPr>
        <p:txBody>
          <a:bodyPr/>
          <a:lstStyle/>
          <a:p>
            <a:fld id="{EAF3EF55-6393-4DDE-90AA-CAF600C5608A}" type="datetime1">
              <a:rPr lang="zh-TW" altLang="en-US" smtClean="0"/>
              <a:pPr/>
              <a:t>2013/4/12</a:t>
            </a:fld>
            <a:endParaRPr lang="zh-TW" altLang="en-US"/>
          </a:p>
        </p:txBody>
      </p:sp>
      <p:sp>
        <p:nvSpPr>
          <p:cNvPr id="5" name="頁尾版面配置區 4"/>
          <p:cNvSpPr>
            <a:spLocks noGrp="1"/>
          </p:cNvSpPr>
          <p:nvPr>
            <p:ph type="ftr" sz="quarter" idx="11"/>
          </p:nvPr>
        </p:nvSpPr>
        <p:spPr>
          <a:xfrm>
            <a:off x="2898648" y="6355080"/>
            <a:ext cx="3474720" cy="365760"/>
          </a:xfrm>
        </p:spPr>
        <p:txBody>
          <a:bodyPr/>
          <a:lstStyle/>
          <a:p>
            <a:endParaRPr lang="zh-TW" altLang="en-US"/>
          </a:p>
        </p:txBody>
      </p:sp>
      <p:sp>
        <p:nvSpPr>
          <p:cNvPr id="6" name="投影片編號版面配置區 5"/>
          <p:cNvSpPr>
            <a:spLocks noGrp="1"/>
          </p:cNvSpPr>
          <p:nvPr>
            <p:ph type="sldNum" sz="quarter" idx="12"/>
          </p:nvPr>
        </p:nvSpPr>
        <p:spPr>
          <a:xfrm>
            <a:off x="1069848" y="6355080"/>
            <a:ext cx="1520952" cy="365760"/>
          </a:xfrm>
        </p:spPr>
        <p:txBody>
          <a:bodyPr/>
          <a:lstStyle/>
          <a:p>
            <a:fld id="{288DED66-A564-4D04-9011-93BA85726C0A}" type="slidenum">
              <a:rPr lang="zh-TW" altLang="en-US" smtClean="0"/>
              <a:pPr/>
              <a:t>‹#›</a:t>
            </a:fld>
            <a:endParaRPr lang="zh-TW" altLang="en-US"/>
          </a:p>
        </p:txBody>
      </p:sp>
      <p:sp>
        <p:nvSpPr>
          <p:cNvPr id="7" name="矩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489AD6B3-17BC-4CFC-B7AC-1B4F95B37F1B}" type="datetime1">
              <a:rPr lang="zh-TW" altLang="en-US" smtClean="0"/>
              <a:pPr/>
              <a:t>2013/4/12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9" name="內容版面配置區 8"/>
          <p:cNvSpPr>
            <a:spLocks noGrp="1"/>
          </p:cNvSpPr>
          <p:nvPr>
            <p:ph sz="quarter" idx="1"/>
          </p:nvPr>
        </p:nvSpPr>
        <p:spPr>
          <a:xfrm>
            <a:off x="457200" y="1219200"/>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632198" y="1216152"/>
            <a:ext cx="4041648" cy="493776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24859C63-B7E7-4EE8-A4C9-77C5D15E4019}" type="datetime1">
              <a:rPr lang="zh-TW" altLang="en-US" smtClean="0"/>
              <a:pPr/>
              <a:t>2013/4/12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11" name="內容版面配置區 10"/>
          <p:cNvSpPr>
            <a:spLocks noGrp="1"/>
          </p:cNvSpPr>
          <p:nvPr>
            <p:ph sz="quarter" idx="2"/>
          </p:nvPr>
        </p:nvSpPr>
        <p:spPr>
          <a:xfrm>
            <a:off x="457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648200" y="2133600"/>
            <a:ext cx="4038600" cy="4038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28600"/>
            <a:ext cx="8229600" cy="914400"/>
          </a:xfrm>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2CBF5847-009A-40FF-9635-795A0F066479}" type="datetime1">
              <a:rPr lang="zh-TW" altLang="en-US" smtClean="0"/>
              <a:pPr/>
              <a:t>2013/4/12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271E4EF-E211-4655-AFD7-55216F007988}" type="datetime1">
              <a:rPr lang="zh-TW" altLang="en-US" smtClean="0"/>
              <a:pPr/>
              <a:t>2013/4/12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5" name="直線接點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等腰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8CF17BE8-3CAA-40D4-A5F3-9BFAFDB838BC}" type="datetime1">
              <a:rPr lang="zh-TW" altLang="en-US" smtClean="0"/>
              <a:pPr/>
              <a:t>2013/4/12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接點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內容版面配置區 11"/>
          <p:cNvSpPr>
            <a:spLocks noGrp="1"/>
          </p:cNvSpPr>
          <p:nvPr>
            <p:ph sz="quarter" idx="1"/>
          </p:nvPr>
        </p:nvSpPr>
        <p:spPr>
          <a:xfrm>
            <a:off x="304800" y="304800"/>
            <a:ext cx="5715000" cy="5715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1">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6B4A9728-D7CE-4248-9796-C277CEC4D517}" type="datetime1">
              <a:rPr lang="zh-TW" altLang="en-US" smtClean="0"/>
              <a:pPr/>
              <a:t>2013/4/12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88DED66-A564-4D04-9011-93BA85726C0A}" type="slidenum">
              <a:rPr lang="zh-TW" altLang="en-US" smtClean="0"/>
              <a:pPr/>
              <a:t>‹#›</a:t>
            </a:fld>
            <a:endParaRPr lang="zh-TW" altLang="en-US"/>
          </a:p>
        </p:txBody>
      </p:sp>
      <p:sp>
        <p:nvSpPr>
          <p:cNvPr id="8" name="直線接點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等腰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457200" y="152400"/>
            <a:ext cx="8229600" cy="990600"/>
          </a:xfrm>
          <a:prstGeom prst="rect">
            <a:avLst/>
          </a:prstGeom>
        </p:spPr>
        <p:txBody>
          <a:bodyPr vert="horz"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464C967-5F29-42B6-95B3-576ADD531E01}" type="datetime1">
              <a:rPr lang="zh-TW" altLang="en-US" smtClean="0"/>
              <a:pPr/>
              <a:t>2013/4/12</a:t>
            </a:fld>
            <a:endParaRPr lang="zh-TW" altLang="en-US"/>
          </a:p>
        </p:txBody>
      </p:sp>
      <p:sp>
        <p:nvSpPr>
          <p:cNvPr id="3" name="頁尾版面配置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88DED66-A564-4D04-9011-93BA85726C0A}" type="slidenum">
              <a:rPr lang="zh-TW" altLang="en-US" smtClean="0"/>
              <a:pPr/>
              <a:t>‹#›</a:t>
            </a:fld>
            <a:endParaRPr lang="zh-TW" altLang="en-US"/>
          </a:p>
        </p:txBody>
      </p:sp>
      <p:sp>
        <p:nvSpPr>
          <p:cNvPr id="28" name="直線接點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接點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等腰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3140968"/>
            <a:ext cx="8229600" cy="4359016"/>
          </a:xfrm>
        </p:spPr>
        <p:txBody>
          <a:bodyPr>
            <a:normAutofit fontScale="90000"/>
          </a:bodyPr>
          <a:lstStyle/>
          <a:p>
            <a:pPr algn="ct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zh-TW" altLang="en-US" b="1" dirty="0" smtClean="0">
                <a:solidFill>
                  <a:srgbClr val="002060"/>
                </a:solidFill>
                <a:latin typeface="+mj-ea"/>
              </a:rPr>
              <a:t>財務金融學系</a:t>
            </a:r>
            <a:r>
              <a:rPr lang="en-US" altLang="zh-TW" b="1" dirty="0" smtClean="0">
                <a:solidFill>
                  <a:srgbClr val="002060"/>
                </a:solidFill>
                <a:latin typeface="+mj-ea"/>
              </a:rPr>
              <a:t/>
            </a:r>
            <a:br>
              <a:rPr lang="en-US" altLang="zh-TW" b="1" dirty="0" smtClean="0">
                <a:solidFill>
                  <a:srgbClr val="002060"/>
                </a:solidFill>
                <a:latin typeface="+mj-ea"/>
              </a:rPr>
            </a:br>
            <a:r>
              <a:rPr lang="zh-TW" altLang="en-US" b="1" dirty="0" smtClean="0">
                <a:solidFill>
                  <a:srgbClr val="002060"/>
                </a:solidFill>
                <a:latin typeface="+mj-ea"/>
              </a:rPr>
              <a:t>蕭育仁 助理教授</a:t>
            </a:r>
            <a:r>
              <a:rPr lang="en-US" altLang="zh-TW" b="1" dirty="0" smtClean="0">
                <a:solidFill>
                  <a:schemeClr val="tx1"/>
                </a:solidFill>
                <a:latin typeface="+mj-ea"/>
              </a:rPr>
              <a:t/>
            </a:r>
            <a:br>
              <a:rPr lang="en-US" altLang="zh-TW" b="1" dirty="0" smtClean="0">
                <a:solidFill>
                  <a:schemeClr val="tx1"/>
                </a:solidFill>
                <a:latin typeface="+mj-ea"/>
              </a:rPr>
            </a:br>
            <a:r>
              <a:rPr lang="en-US" altLang="zh-TW" b="1" dirty="0" smtClean="0">
                <a:solidFill>
                  <a:srgbClr val="FF0000"/>
                </a:solidFill>
                <a:latin typeface="+mj-ea"/>
              </a:rPr>
              <a:t/>
            </a:r>
            <a:br>
              <a:rPr lang="en-US" altLang="zh-TW" b="1" dirty="0" smtClean="0">
                <a:solidFill>
                  <a:srgbClr val="FF0000"/>
                </a:solidFill>
                <a:latin typeface="+mj-ea"/>
              </a:rPr>
            </a:br>
            <a:r>
              <a:rPr lang="en-US" altLang="zh-TW" b="1" dirty="0" smtClean="0">
                <a:solidFill>
                  <a:srgbClr val="FF0000"/>
                </a:solidFill>
              </a:rPr>
              <a:t> e-mail: </a:t>
            </a:r>
            <a:r>
              <a:rPr lang="en-US" altLang="zh-TW" dirty="0" smtClean="0">
                <a:solidFill>
                  <a:schemeClr val="tx1"/>
                </a:solidFill>
                <a:cs typeface="Times New Roman" pitchFamily="18" charset="0"/>
              </a:rPr>
              <a:t>yujen@mail.ndhu.edu.t</a:t>
            </a:r>
            <a:r>
              <a:rPr lang="en-US" altLang="zh-TW" dirty="0" smtClean="0">
                <a:solidFill>
                  <a:schemeClr val="tx1"/>
                </a:solidFill>
                <a:latin typeface="Times New Roman" pitchFamily="18" charset="0"/>
                <a:cs typeface="Times New Roman" pitchFamily="18" charset="0"/>
              </a:rPr>
              <a:t>w</a:t>
            </a:r>
            <a:br>
              <a:rPr lang="en-US" altLang="zh-TW" dirty="0" smtClean="0">
                <a:solidFill>
                  <a:schemeClr val="tx1"/>
                </a:solidFill>
                <a:latin typeface="Times New Roman" pitchFamily="18" charset="0"/>
                <a:cs typeface="Times New Roman" pitchFamily="18" charset="0"/>
              </a:rPr>
            </a:br>
            <a:r>
              <a:rPr lang="en-US" altLang="zh-TW" b="1" dirty="0" smtClean="0">
                <a:solidFill>
                  <a:srgbClr val="FF0000"/>
                </a:solidFill>
                <a:cs typeface="Times New Roman" pitchFamily="18" charset="0"/>
              </a:rPr>
              <a:t>Office: </a:t>
            </a:r>
            <a:r>
              <a:rPr lang="en-US" altLang="zh-TW" dirty="0" smtClean="0">
                <a:solidFill>
                  <a:schemeClr val="tx1"/>
                </a:solidFill>
                <a:cs typeface="Times New Roman" pitchFamily="18" charset="0"/>
              </a:rPr>
              <a:t>C420</a:t>
            </a:r>
            <a:br>
              <a:rPr lang="en-US" altLang="zh-TW" dirty="0" smtClean="0">
                <a:solidFill>
                  <a:schemeClr val="tx1"/>
                </a:solidFill>
                <a:cs typeface="Times New Roman" pitchFamily="18" charset="0"/>
              </a:rPr>
            </a:br>
            <a:r>
              <a:rPr lang="en-US" altLang="zh-TW" b="1" dirty="0" smtClean="0">
                <a:solidFill>
                  <a:srgbClr val="FF0000"/>
                </a:solidFill>
                <a:cs typeface="Times New Roman" pitchFamily="18" charset="0"/>
              </a:rPr>
              <a:t>Office hour: </a:t>
            </a:r>
            <a:r>
              <a:rPr lang="en-US" altLang="zh-TW" dirty="0" smtClean="0">
                <a:solidFill>
                  <a:schemeClr val="tx1"/>
                </a:solidFill>
                <a:cs typeface="Times New Roman" pitchFamily="18" charset="0"/>
              </a:rPr>
              <a:t>Thursday afternoon or </a:t>
            </a:r>
            <a:br>
              <a:rPr lang="en-US" altLang="zh-TW" dirty="0" smtClean="0">
                <a:solidFill>
                  <a:schemeClr val="tx1"/>
                </a:solidFill>
                <a:cs typeface="Times New Roman" pitchFamily="18" charset="0"/>
              </a:rPr>
            </a:br>
            <a:r>
              <a:rPr lang="en-US" altLang="zh-TW" dirty="0" smtClean="0">
                <a:solidFill>
                  <a:schemeClr val="tx1"/>
                </a:solidFill>
                <a:cs typeface="Times New Roman" pitchFamily="18" charset="0"/>
              </a:rPr>
              <a:t>            by  appointment </a:t>
            </a:r>
            <a:br>
              <a:rPr lang="en-US" altLang="zh-TW" dirty="0" smtClean="0">
                <a:solidFill>
                  <a:schemeClr val="tx1"/>
                </a:solidFill>
                <a:cs typeface="Times New Roman" pitchFamily="18" charset="0"/>
              </a:rPr>
            </a:br>
            <a:r>
              <a:rPr lang="en-US" altLang="zh-TW" dirty="0" smtClean="0">
                <a:solidFill>
                  <a:schemeClr val="tx1"/>
                </a:solidFill>
                <a:latin typeface="Times New Roman" pitchFamily="18" charset="0"/>
                <a:cs typeface="Times New Roman" pitchFamily="18" charset="0"/>
              </a:rPr>
              <a:t/>
            </a:r>
            <a:br>
              <a:rPr lang="en-US" altLang="zh-TW" dirty="0" smtClean="0">
                <a:solidFill>
                  <a:schemeClr val="tx1"/>
                </a:solidFill>
                <a:latin typeface="Times New Roman" pitchFamily="18" charset="0"/>
                <a:cs typeface="Times New Roman" pitchFamily="18" charset="0"/>
              </a:rPr>
            </a:br>
            <a:r>
              <a:rPr lang="en-US" altLang="zh-TW" dirty="0" smtClean="0">
                <a:solidFill>
                  <a:schemeClr val="tx1"/>
                </a:solidFill>
                <a:latin typeface="Times New Roman" pitchFamily="18" charset="0"/>
                <a:cs typeface="Times New Roman" pitchFamily="18" charset="0"/>
              </a:rPr>
              <a:t/>
            </a:r>
            <a:br>
              <a:rPr lang="en-US" altLang="zh-TW" dirty="0" smtClean="0">
                <a:solidFill>
                  <a:schemeClr val="tx1"/>
                </a:solidFill>
                <a:latin typeface="Times New Roman" pitchFamily="18" charset="0"/>
                <a:cs typeface="Times New Roman" pitchFamily="18" charset="0"/>
              </a:rPr>
            </a:br>
            <a:r>
              <a:rPr lang="en-US" altLang="zh-TW" b="1" dirty="0" smtClean="0">
                <a:solidFill>
                  <a:srgbClr val="FF0000"/>
                </a:solidFill>
                <a:latin typeface="+mj-ea"/>
              </a:rPr>
              <a:t/>
            </a:r>
            <a:br>
              <a:rPr lang="en-US" altLang="zh-TW" b="1" dirty="0" smtClean="0">
                <a:solidFill>
                  <a:srgbClr val="FF0000"/>
                </a:solidFill>
                <a:latin typeface="+mj-ea"/>
              </a:rPr>
            </a:br>
            <a:endParaRPr lang="zh-TW" altLang="en-US" b="1" dirty="0">
              <a:solidFill>
                <a:srgbClr val="FF0000"/>
              </a:solidFill>
              <a:latin typeface="+mj-ea"/>
            </a:endParaRPr>
          </a:p>
        </p:txBody>
      </p:sp>
      <p:sp>
        <p:nvSpPr>
          <p:cNvPr id="5" name="矩形 4"/>
          <p:cNvSpPr/>
          <p:nvPr/>
        </p:nvSpPr>
        <p:spPr>
          <a:xfrm>
            <a:off x="2133143" y="285728"/>
            <a:ext cx="4839787" cy="1938992"/>
          </a:xfrm>
          <a:prstGeom prst="rect">
            <a:avLst/>
          </a:prstGeom>
          <a:noFill/>
        </p:spPr>
        <p:txBody>
          <a:bodyPr wrap="none" lIns="91440" tIns="45720" rIns="91440" bIns="45720">
            <a:spAutoFit/>
            <a:scene3d>
              <a:camera prst="orthographicFront"/>
              <a:lightRig rig="soft" dir="tl">
                <a:rot lat="0" lon="0" rev="0"/>
              </a:lightRig>
            </a:scene3d>
            <a:sp3d extrusionH="57150" contourW="25400" prstMaterial="matte">
              <a:bevelT w="25400" h="55880" prst="slope"/>
              <a:contourClr>
                <a:schemeClr val="accent2">
                  <a:tint val="20000"/>
                </a:schemeClr>
              </a:contourClr>
            </a:sp3d>
          </a:bodyPr>
          <a:lstStyle/>
          <a:p>
            <a:pPr algn="ctr"/>
            <a:endParaRPr lang="en-US" altLang="zh-TW"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endParaRPr>
          </a:p>
          <a:p>
            <a:pPr algn="ctr"/>
            <a:r>
              <a:rPr lang="en-US" altLang="zh-TW"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rPr>
              <a:t>『</a:t>
            </a:r>
            <a:r>
              <a:rPr lang="zh-TW" altLang="en-US"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rPr>
              <a:t>財務管理</a:t>
            </a:r>
            <a:r>
              <a:rPr lang="en-US" altLang="zh-TW" sz="6000" b="1" cap="none" spc="50" dirty="0" smtClean="0">
                <a:ln w="11430"/>
                <a:solidFill>
                  <a:schemeClr val="accent2">
                    <a:lumMod val="50000"/>
                  </a:schemeClr>
                </a:solidFill>
                <a:effectLst>
                  <a:outerShdw blurRad="76200" dist="50800" dir="5400000" algn="tl" rotWithShape="0">
                    <a:srgbClr val="000000">
                      <a:alpha val="65000"/>
                    </a:srgbClr>
                  </a:outerShdw>
                </a:effectLst>
                <a:latin typeface="+mj-ea"/>
                <a:ea typeface="+mj-ea"/>
              </a:rPr>
              <a:t>』</a:t>
            </a:r>
            <a:endParaRPr lang="zh-TW" altLang="en-US" sz="6000" b="1" cap="none" spc="50" dirty="0">
              <a:ln w="11430"/>
              <a:solidFill>
                <a:schemeClr val="accent2">
                  <a:lumMod val="50000"/>
                </a:schemeClr>
              </a:solidFill>
              <a:effectLst>
                <a:outerShdw blurRad="76200" dist="50800" dir="5400000" algn="tl" rotWithShape="0">
                  <a:srgbClr val="000000">
                    <a:alpha val="65000"/>
                  </a:srgbClr>
                </a:outerShdw>
              </a:effectLst>
              <a:latin typeface="+mj-ea"/>
              <a:ea typeface="+mj-ea"/>
            </a:endParaRPr>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10</a:t>
            </a:fld>
            <a:endParaRPr lang="zh-TW" altLang="en-US"/>
          </a:p>
        </p:txBody>
      </p:sp>
      <p:sp>
        <p:nvSpPr>
          <p:cNvPr id="4" name="內容版面配置區 3"/>
          <p:cNvSpPr>
            <a:spLocks noGrp="1"/>
          </p:cNvSpPr>
          <p:nvPr>
            <p:ph sz="quarter" idx="1"/>
          </p:nvPr>
        </p:nvSpPr>
        <p:spPr/>
        <p:txBody>
          <a:bodyPr/>
          <a:lstStyle/>
          <a:p>
            <a:pPr lvl="0"/>
            <a:r>
              <a:rPr lang="zh-TW" altLang="zh-TW" dirty="0" smtClean="0"/>
              <a:t>依</a:t>
            </a:r>
            <a:r>
              <a:rPr lang="zh-TW" altLang="en-US" dirty="0" smtClean="0"/>
              <a:t>擔保</a:t>
            </a:r>
            <a:r>
              <a:rPr lang="zh-TW" altLang="zh-TW" dirty="0" smtClean="0"/>
              <a:t>方次分類</a:t>
            </a:r>
          </a:p>
          <a:p>
            <a:pPr lvl="1"/>
            <a:r>
              <a:rPr lang="zh-TW" altLang="en-US" dirty="0" smtClean="0"/>
              <a:t>抵押債券</a:t>
            </a:r>
            <a:r>
              <a:rPr lang="en-US" altLang="zh-TW" dirty="0" smtClean="0"/>
              <a:t>(mortgage bond):</a:t>
            </a:r>
            <a:r>
              <a:rPr lang="zh-TW" altLang="en-US" dirty="0" smtClean="0"/>
              <a:t>以固定資產作為抵押品所發行之債券</a:t>
            </a:r>
            <a:endParaRPr lang="en-US" altLang="zh-TW" dirty="0" smtClean="0"/>
          </a:p>
          <a:p>
            <a:pPr lvl="1"/>
            <a:r>
              <a:rPr lang="zh-TW" altLang="en-US" dirty="0" smtClean="0"/>
              <a:t>質押債券</a:t>
            </a:r>
            <a:r>
              <a:rPr lang="en-US" altLang="zh-TW" dirty="0" smtClean="0"/>
              <a:t>(collateral bond):</a:t>
            </a:r>
            <a:r>
              <a:rPr lang="zh-TW" altLang="en-US" dirty="0" smtClean="0"/>
              <a:t>只發行公司以有價證券質押，作為擔保品發行債券</a:t>
            </a:r>
            <a:endParaRPr lang="en-US" altLang="zh-TW" dirty="0" smtClean="0"/>
          </a:p>
          <a:p>
            <a:pPr lvl="1"/>
            <a:r>
              <a:rPr lang="zh-TW" altLang="en-US" dirty="0" smtClean="0"/>
              <a:t>保證債券</a:t>
            </a:r>
            <a:r>
              <a:rPr lang="en-US" altLang="zh-TW" dirty="0" smtClean="0"/>
              <a:t>(guaranteed bond):</a:t>
            </a:r>
            <a:r>
              <a:rPr lang="zh-TW" altLang="en-US" dirty="0" smtClean="0"/>
              <a:t>發行公司以個人、另一公司或金融機構代為保證並按期還本付息之債券。</a:t>
            </a:r>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內容版面配置區 2"/>
          <p:cNvSpPr>
            <a:spLocks noGrp="1"/>
          </p:cNvSpPr>
          <p:nvPr>
            <p:ph sz="quarter" idx="1"/>
          </p:nvPr>
        </p:nvSpPr>
        <p:spPr/>
        <p:txBody>
          <a:bodyPr>
            <a:normAutofit fontScale="85000" lnSpcReduction="20000"/>
          </a:bodyPr>
          <a:lstStyle/>
          <a:p>
            <a:pPr lvl="0"/>
            <a:r>
              <a:rPr lang="zh-TW" altLang="zh-TW" dirty="0" smtClean="0"/>
              <a:t>特殊類型</a:t>
            </a:r>
          </a:p>
          <a:p>
            <a:pPr lvl="0">
              <a:buNone/>
            </a:pPr>
            <a:r>
              <a:rPr lang="en-US" altLang="zh-TW" dirty="0" smtClean="0"/>
              <a:t>1.</a:t>
            </a:r>
            <a:r>
              <a:rPr lang="zh-TW" altLang="zh-TW" dirty="0" smtClean="0"/>
              <a:t>可交換債券</a:t>
            </a:r>
            <a:r>
              <a:rPr lang="en-US" altLang="zh-TW" dirty="0" smtClean="0"/>
              <a:t>(</a:t>
            </a:r>
            <a:r>
              <a:rPr lang="en-US" altLang="zh-TW" dirty="0" err="1" smtClean="0"/>
              <a:t>Exchangable</a:t>
            </a:r>
            <a:r>
              <a:rPr lang="en-US" altLang="zh-TW" dirty="0" smtClean="0"/>
              <a:t> bond)</a:t>
            </a:r>
            <a:endParaRPr lang="zh-TW" altLang="zh-TW" dirty="0" smtClean="0"/>
          </a:p>
          <a:p>
            <a:pPr>
              <a:buNone/>
            </a:pPr>
            <a:r>
              <a:rPr lang="en-US" altLang="zh-TW" dirty="0" smtClean="0"/>
              <a:t>     </a:t>
            </a:r>
            <a:r>
              <a:rPr lang="zh-TW" altLang="zh-TW" dirty="0" smtClean="0"/>
              <a:t>投資人可在未來的特定期間內轉換成公司的股票</a:t>
            </a:r>
            <a:r>
              <a:rPr lang="en-US" altLang="zh-TW" dirty="0" smtClean="0"/>
              <a:t>(</a:t>
            </a:r>
            <a:r>
              <a:rPr lang="zh-TW" altLang="zh-TW" dirty="0" smtClean="0"/>
              <a:t>通常為子公司股票</a:t>
            </a:r>
            <a:r>
              <a:rPr lang="en-US" altLang="zh-TW" dirty="0" smtClean="0"/>
              <a:t>)</a:t>
            </a:r>
            <a:r>
              <a:rPr lang="zh-TW" altLang="zh-TW" dirty="0" smtClean="0"/>
              <a:t>可交換債券其轉換之標的〝並非〞發行公司的股票，而是發行公司所持有的其他公司股票</a:t>
            </a:r>
            <a:r>
              <a:rPr lang="en-US" altLang="zh-TW" dirty="0" smtClean="0"/>
              <a:t>      </a:t>
            </a:r>
            <a:endParaRPr lang="zh-TW" altLang="zh-TW" dirty="0" smtClean="0"/>
          </a:p>
          <a:p>
            <a:pPr lvl="0">
              <a:buNone/>
            </a:pPr>
            <a:r>
              <a:rPr lang="en-US" altLang="zh-TW" dirty="0" smtClean="0"/>
              <a:t>2. </a:t>
            </a:r>
            <a:r>
              <a:rPr lang="zh-TW" altLang="zh-TW" dirty="0" smtClean="0"/>
              <a:t>可轉換公司債</a:t>
            </a:r>
            <a:r>
              <a:rPr lang="en-US" altLang="zh-TW" dirty="0" smtClean="0"/>
              <a:t>(</a:t>
            </a:r>
            <a:r>
              <a:rPr lang="en-US" altLang="zh-TW" dirty="0" err="1" smtClean="0"/>
              <a:t>Convertiable</a:t>
            </a:r>
            <a:r>
              <a:rPr lang="en-US" altLang="zh-TW" dirty="0" smtClean="0"/>
              <a:t> bond)</a:t>
            </a:r>
            <a:endParaRPr lang="zh-TW" altLang="zh-TW" dirty="0" smtClean="0"/>
          </a:p>
          <a:p>
            <a:pPr>
              <a:buNone/>
            </a:pPr>
            <a:r>
              <a:rPr lang="en-US" altLang="zh-TW" dirty="0" smtClean="0"/>
              <a:t>    </a:t>
            </a:r>
            <a:r>
              <a:rPr lang="zh-TW" altLang="zh-TW" dirty="0" smtClean="0"/>
              <a:t>允許債權人在發行一段期間後，依期初所訂定的轉換價格，將公司債轉換為該公司的普通股股票，可轉換公司債是一種債券與選擇權的結合，由於投資人多了此項將債券轉為股票，與股東一起分享企業成長的盈餘分配權，所以通常可轉換公司債的票面利率會較普通債券為低，甚至為零。</a:t>
            </a:r>
            <a:r>
              <a:rPr lang="en-US" altLang="zh-TW" dirty="0" smtClean="0"/>
              <a:t>   </a:t>
            </a:r>
            <a:endParaRPr lang="zh-TW" altLang="zh-TW" dirty="0" smtClean="0"/>
          </a:p>
          <a:p>
            <a:pPr lvl="0">
              <a:buNone/>
            </a:pPr>
            <a:r>
              <a:rPr lang="en-US" altLang="zh-TW" dirty="0" smtClean="0"/>
              <a:t>3. </a:t>
            </a:r>
            <a:r>
              <a:rPr lang="zh-TW" altLang="zh-TW" dirty="0" smtClean="0"/>
              <a:t>附認股權證債券</a:t>
            </a:r>
            <a:r>
              <a:rPr lang="en-US" altLang="zh-TW" dirty="0" smtClean="0"/>
              <a:t>(Bond with warrants)</a:t>
            </a:r>
            <a:endParaRPr lang="zh-TW" altLang="zh-TW" dirty="0" smtClean="0"/>
          </a:p>
          <a:p>
            <a:pPr>
              <a:buNone/>
            </a:pPr>
            <a:r>
              <a:rPr lang="en-US" altLang="zh-TW" dirty="0" smtClean="0"/>
              <a:t>    </a:t>
            </a:r>
            <a:r>
              <a:rPr lang="zh-TW" altLang="zh-TW" dirty="0" smtClean="0"/>
              <a:t>指純普通公司債附加一個認股權證的設計，此種債券投資人除可領取固定利息外，且在某一特定期間之後，有權利以某一特定價格，購買該公司一定數量之股票，其票面利率一般比普通公司債低。</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11</a:t>
            </a:fld>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12</a:t>
            </a:fld>
            <a:endParaRPr lang="zh-TW" altLang="en-US"/>
          </a:p>
        </p:txBody>
      </p:sp>
      <p:sp>
        <p:nvSpPr>
          <p:cNvPr id="4" name="內容版面配置區 3"/>
          <p:cNvSpPr>
            <a:spLocks noGrp="1"/>
          </p:cNvSpPr>
          <p:nvPr>
            <p:ph sz="quarter" idx="1"/>
          </p:nvPr>
        </p:nvSpPr>
        <p:spPr/>
        <p:txBody>
          <a:bodyPr>
            <a:normAutofit fontScale="92500"/>
          </a:bodyPr>
          <a:lstStyle/>
          <a:p>
            <a:r>
              <a:rPr lang="zh-TW" altLang="en-US" dirty="0" smtClean="0"/>
              <a:t>收益債券</a:t>
            </a:r>
            <a:r>
              <a:rPr lang="en-US" altLang="zh-TW" dirty="0" smtClean="0"/>
              <a:t>(income bond):</a:t>
            </a:r>
            <a:r>
              <a:rPr lang="zh-TW" altLang="en-US" dirty="0" smtClean="0"/>
              <a:t>只有當發行公司也由盈餘時，才需支付利息給持有人的債券。</a:t>
            </a:r>
            <a:endParaRPr lang="en-US" altLang="zh-TW" dirty="0" smtClean="0"/>
          </a:p>
          <a:p>
            <a:r>
              <a:rPr lang="zh-TW" altLang="en-US" dirty="0" smtClean="0"/>
              <a:t>指數債券</a:t>
            </a:r>
            <a:r>
              <a:rPr lang="en-US" altLang="zh-TW" dirty="0" smtClean="0"/>
              <a:t>(index bond)</a:t>
            </a:r>
            <a:r>
              <a:rPr lang="zh-TW" altLang="en-US" dirty="0" smtClean="0"/>
              <a:t>又稱為購買力債券</a:t>
            </a:r>
            <a:r>
              <a:rPr lang="en-US" altLang="zh-TW" dirty="0" smtClean="0"/>
              <a:t>(purchasing bond) </a:t>
            </a:r>
            <a:r>
              <a:rPr lang="zh-TW" altLang="en-US" dirty="0" smtClean="0"/>
              <a:t>，指債券的票面利率隨著通貨膨脹的指數而調整。</a:t>
            </a:r>
            <a:endParaRPr lang="en-US" altLang="zh-TW" dirty="0" smtClean="0"/>
          </a:p>
          <a:p>
            <a:r>
              <a:rPr lang="zh-TW" altLang="en-US" dirty="0" smtClean="0"/>
              <a:t>次順位債券</a:t>
            </a:r>
            <a:r>
              <a:rPr lang="en-US" altLang="zh-TW" dirty="0" smtClean="0"/>
              <a:t>(subordinated bond)</a:t>
            </a:r>
            <a:r>
              <a:rPr lang="zh-TW" altLang="en-US" dirty="0" smtClean="0"/>
              <a:t>又稱為附屬信用債券</a:t>
            </a:r>
            <a:r>
              <a:rPr lang="en-US" altLang="zh-TW" dirty="0" smtClean="0"/>
              <a:t>:</a:t>
            </a:r>
            <a:r>
              <a:rPr lang="zh-TW" altLang="en-US" dirty="0" smtClean="0"/>
              <a:t>求償權在所有債務之後，但仍優於特別股與普通股的債券</a:t>
            </a:r>
            <a:endParaRPr lang="en-US" altLang="zh-TW" dirty="0" smtClean="0"/>
          </a:p>
          <a:p>
            <a:r>
              <a:rPr lang="zh-TW" altLang="en-US" dirty="0" smtClean="0"/>
              <a:t>國際債券</a:t>
            </a:r>
            <a:r>
              <a:rPr lang="en-US" altLang="zh-TW" dirty="0" smtClean="0"/>
              <a:t>(international bond):</a:t>
            </a:r>
            <a:r>
              <a:rPr lang="zh-TW" altLang="en-US" dirty="0" smtClean="0"/>
              <a:t>一般分為外國債券和歐洲債券兩種</a:t>
            </a:r>
            <a:endParaRPr lang="en-US" altLang="zh-TW" dirty="0" smtClean="0"/>
          </a:p>
          <a:p>
            <a:r>
              <a:rPr lang="zh-TW" altLang="en-US" dirty="0" smtClean="0"/>
              <a:t>分割債券</a:t>
            </a:r>
            <a:r>
              <a:rPr lang="en-US" altLang="zh-TW" dirty="0" smtClean="0"/>
              <a:t>(strip bond):</a:t>
            </a:r>
            <a:r>
              <a:rPr lang="zh-TW" altLang="en-US" dirty="0" smtClean="0"/>
              <a:t>係指特定付息債券各期之利息及本金進行分割，使每一期之利息支付與到期之本金償還各自獨立成數張分割利息債券</a:t>
            </a:r>
            <a:r>
              <a:rPr lang="en-US" altLang="zh-TW" dirty="0" smtClean="0"/>
              <a:t>(interest only; IO)</a:t>
            </a:r>
            <a:r>
              <a:rPr lang="zh-TW" altLang="en-US" dirty="0" smtClean="0"/>
              <a:t>及一張分割本金債券</a:t>
            </a:r>
            <a:r>
              <a:rPr lang="en-US" altLang="zh-TW" dirty="0" smtClean="0"/>
              <a:t>(principal only; PO)</a:t>
            </a:r>
          </a:p>
          <a:p>
            <a:endParaRPr lang="en-US" altLang="zh-TW"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內容版面配置區 2"/>
          <p:cNvSpPr>
            <a:spLocks noGrp="1"/>
          </p:cNvSpPr>
          <p:nvPr>
            <p:ph sz="quarter" idx="1"/>
          </p:nvPr>
        </p:nvSpPr>
        <p:spPr/>
        <p:txBody>
          <a:bodyPr>
            <a:normAutofit fontScale="92500" lnSpcReduction="20000"/>
          </a:bodyPr>
          <a:lstStyle/>
          <a:p>
            <a:pPr>
              <a:buNone/>
            </a:pPr>
            <a:r>
              <a:rPr lang="en-US" altLang="zh-TW" dirty="0" smtClean="0"/>
              <a:t>5.2 </a:t>
            </a:r>
            <a:r>
              <a:rPr lang="zh-TW" altLang="zh-TW" dirty="0" smtClean="0"/>
              <a:t>債券價值評價與收益之衡量</a:t>
            </a:r>
            <a:endParaRPr lang="en-US" altLang="zh-TW" dirty="0" smtClean="0"/>
          </a:p>
          <a:p>
            <a:pPr>
              <a:buNone/>
            </a:pPr>
            <a:r>
              <a:rPr lang="zh-TW" altLang="zh-TW" sz="2200" dirty="0" smtClean="0"/>
              <a:t>一、</a:t>
            </a:r>
            <a:r>
              <a:rPr lang="zh-TW" altLang="zh-TW" sz="2200" dirty="0" smtClean="0"/>
              <a:t>債券價值</a:t>
            </a:r>
            <a:r>
              <a:rPr lang="zh-TW" altLang="zh-TW" sz="2200" dirty="0" smtClean="0"/>
              <a:t>評估</a:t>
            </a:r>
            <a:endParaRPr lang="en-US" altLang="zh-TW" sz="2200" dirty="0" smtClean="0"/>
          </a:p>
          <a:p>
            <a:pPr>
              <a:buNone/>
            </a:pPr>
            <a:r>
              <a:rPr lang="en-US" altLang="zh-TW" sz="2200" dirty="0" smtClean="0"/>
              <a:t>(</a:t>
            </a:r>
            <a:r>
              <a:rPr lang="zh-TW" altLang="en-US" sz="2200" dirty="0" smtClean="0"/>
              <a:t>一</a:t>
            </a:r>
            <a:r>
              <a:rPr lang="en-US" altLang="zh-TW" sz="2200" dirty="0" smtClean="0"/>
              <a:t>)</a:t>
            </a:r>
            <a:r>
              <a:rPr lang="zh-TW" altLang="zh-TW" sz="2200" dirty="0" smtClean="0"/>
              <a:t> 、</a:t>
            </a:r>
            <a:r>
              <a:rPr lang="zh-TW" altLang="en-US" sz="2200" dirty="0" smtClean="0"/>
              <a:t>純粹債券</a:t>
            </a:r>
            <a:r>
              <a:rPr lang="en-US" altLang="zh-TW" sz="2200" dirty="0" smtClean="0"/>
              <a:t>(pure bond)</a:t>
            </a:r>
            <a:endParaRPr lang="zh-TW" altLang="zh-TW" sz="2200" dirty="0" smtClean="0"/>
          </a:p>
          <a:p>
            <a:pPr>
              <a:buNone/>
            </a:pPr>
            <a:r>
              <a:rPr lang="en-US" altLang="zh-TW" sz="2200" dirty="0" smtClean="0"/>
              <a:t>    </a:t>
            </a:r>
            <a:r>
              <a:rPr lang="zh-TW" altLang="zh-TW" sz="2200" dirty="0" smtClean="0"/>
              <a:t>就債券而言，預期的現金流量即為各期利息收入與到期面額，而要求</a:t>
            </a:r>
            <a:r>
              <a:rPr lang="en-US" altLang="zh-TW" sz="2200" dirty="0" smtClean="0"/>
              <a:t> </a:t>
            </a:r>
            <a:r>
              <a:rPr lang="zh-TW" altLang="zh-TW" sz="2200" dirty="0" smtClean="0"/>
              <a:t>報酬率極為相似風險下的其他投資工具能獲得之報酬，綜合上述，我</a:t>
            </a:r>
            <a:r>
              <a:rPr lang="en-US" altLang="zh-TW" sz="2200" dirty="0" smtClean="0"/>
              <a:t> </a:t>
            </a:r>
            <a:r>
              <a:rPr lang="zh-TW" altLang="zh-TW" sz="2200" dirty="0" smtClean="0"/>
              <a:t>們可以利用以下公式計算債券價格：</a:t>
            </a:r>
            <a:endParaRPr lang="en-US" altLang="zh-TW" sz="2200" dirty="0" smtClean="0"/>
          </a:p>
          <a:p>
            <a:pPr>
              <a:buNone/>
            </a:pPr>
            <a:endParaRPr lang="en-US" altLang="zh-TW" sz="2200" dirty="0" smtClean="0"/>
          </a:p>
          <a:p>
            <a:pPr>
              <a:buNone/>
            </a:pPr>
            <a:endParaRPr lang="en-US" altLang="zh-TW" sz="2200" dirty="0" smtClean="0"/>
          </a:p>
          <a:p>
            <a:pPr>
              <a:buNone/>
            </a:pPr>
            <a:endParaRPr lang="en-US" altLang="zh-TW" sz="2200" dirty="0" smtClean="0"/>
          </a:p>
          <a:p>
            <a:pPr>
              <a:buNone/>
            </a:pPr>
            <a:endParaRPr lang="en-US" altLang="zh-TW" sz="2200" dirty="0" smtClean="0"/>
          </a:p>
          <a:p>
            <a:pPr>
              <a:buNone/>
            </a:pPr>
            <a:endParaRPr lang="en-US" altLang="zh-TW" sz="2200" dirty="0" smtClean="0"/>
          </a:p>
          <a:p>
            <a:pPr>
              <a:buNone/>
            </a:pPr>
            <a:endParaRPr lang="en-US" altLang="zh-TW" sz="2200" dirty="0" smtClean="0"/>
          </a:p>
          <a:p>
            <a:pPr>
              <a:buNone/>
            </a:pPr>
            <a:r>
              <a:rPr lang="en-US" altLang="zh-TW" sz="2200" dirty="0" smtClean="0"/>
              <a:t>    </a:t>
            </a:r>
            <a:r>
              <a:rPr lang="zh-TW" altLang="zh-TW" sz="2200" dirty="0" smtClean="0"/>
              <a:t>其中，</a:t>
            </a:r>
            <a:r>
              <a:rPr lang="en-US" altLang="zh-TW" sz="2200" dirty="0" smtClean="0"/>
              <a:t>P</a:t>
            </a:r>
            <a:r>
              <a:rPr lang="zh-TW" altLang="zh-TW" sz="2200" dirty="0" smtClean="0"/>
              <a:t>為債券價格，</a:t>
            </a:r>
            <a:r>
              <a:rPr lang="en-US" altLang="zh-TW" sz="2200" dirty="0" smtClean="0"/>
              <a:t>C</a:t>
            </a:r>
            <a:r>
              <a:rPr lang="zh-TW" altLang="zh-TW" sz="2200" dirty="0" smtClean="0"/>
              <a:t>為債券的利息收入</a:t>
            </a:r>
            <a:r>
              <a:rPr lang="en-US" altLang="zh-TW" sz="2200" dirty="0" smtClean="0"/>
              <a:t>(</a:t>
            </a:r>
            <a:r>
              <a:rPr lang="zh-TW" altLang="zh-TW" sz="2200" dirty="0" smtClean="0"/>
              <a:t>面額</a:t>
            </a:r>
            <a:r>
              <a:rPr lang="en-US" altLang="zh-TW" sz="2200" dirty="0" smtClean="0"/>
              <a:t>*</a:t>
            </a:r>
            <a:r>
              <a:rPr lang="zh-TW" altLang="zh-TW" sz="2200" dirty="0" smtClean="0"/>
              <a:t>票面利率</a:t>
            </a:r>
            <a:r>
              <a:rPr lang="en-US" altLang="zh-TW" sz="2200" dirty="0" smtClean="0"/>
              <a:t>)</a:t>
            </a:r>
            <a:r>
              <a:rPr lang="zh-TW" altLang="zh-TW" sz="2200" dirty="0" smtClean="0"/>
              <a:t>，</a:t>
            </a:r>
            <a:r>
              <a:rPr lang="en-US" altLang="zh-TW" sz="2200" dirty="0" smtClean="0"/>
              <a:t>r</a:t>
            </a:r>
            <a:r>
              <a:rPr lang="zh-TW" altLang="zh-TW" sz="2200" dirty="0" smtClean="0"/>
              <a:t>為債券之要求報酬率，</a:t>
            </a:r>
            <a:r>
              <a:rPr lang="en-US" altLang="zh-TW" sz="2200" dirty="0" smtClean="0"/>
              <a:t>M</a:t>
            </a:r>
            <a:r>
              <a:rPr lang="zh-TW" altLang="zh-TW" sz="2200" dirty="0" smtClean="0"/>
              <a:t>為到期面額，</a:t>
            </a:r>
            <a:r>
              <a:rPr lang="en-US" altLang="zh-TW" sz="2200" dirty="0" smtClean="0"/>
              <a:t>n</a:t>
            </a:r>
            <a:r>
              <a:rPr lang="zh-TW" altLang="zh-TW" sz="2200" dirty="0" smtClean="0"/>
              <a:t>為距到期日之期間數，</a:t>
            </a:r>
            <a:r>
              <a:rPr lang="en-US" altLang="zh-TW" sz="2200" dirty="0" smtClean="0"/>
              <a:t>t</a:t>
            </a:r>
            <a:r>
              <a:rPr lang="zh-TW" altLang="zh-TW" sz="2200" dirty="0" smtClean="0"/>
              <a:t>為債券付息次數</a:t>
            </a:r>
          </a:p>
          <a:p>
            <a:pPr>
              <a:buNone/>
            </a:pPr>
            <a:endParaRPr lang="zh-TW" altLang="zh-TW" dirty="0" smtClean="0"/>
          </a:p>
          <a:p>
            <a:endParaRPr lang="zh-TW" altLang="zh-TW" dirty="0" smtClean="0"/>
          </a:p>
          <a:p>
            <a:endParaRPr lang="zh-TW" altLang="en-US" dirty="0"/>
          </a:p>
        </p:txBody>
      </p:sp>
      <p:sp>
        <p:nvSpPr>
          <p:cNvPr id="952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5233" name="Object 1"/>
          <p:cNvGraphicFramePr>
            <a:graphicFrameLocks noChangeAspect="1"/>
          </p:cNvGraphicFramePr>
          <p:nvPr/>
        </p:nvGraphicFramePr>
        <p:xfrm>
          <a:off x="2357422" y="2857496"/>
          <a:ext cx="3429024" cy="2217355"/>
        </p:xfrm>
        <a:graphic>
          <a:graphicData uri="http://schemas.openxmlformats.org/presentationml/2006/ole">
            <p:oleObj spid="_x0000_s95233" r:id="rId3" imgW="2692400" imgH="1739900" progId="">
              <p:embed/>
            </p:oleObj>
          </a:graphicData>
        </a:graphic>
      </p:graphicFrame>
      <p:sp>
        <p:nvSpPr>
          <p:cNvPr id="6" name="投影片編號版面配置區 5"/>
          <p:cNvSpPr>
            <a:spLocks noGrp="1"/>
          </p:cNvSpPr>
          <p:nvPr>
            <p:ph type="sldNum" sz="quarter" idx="12"/>
          </p:nvPr>
        </p:nvSpPr>
        <p:spPr/>
        <p:txBody>
          <a:bodyPr/>
          <a:lstStyle/>
          <a:p>
            <a:fld id="{288DED66-A564-4D04-9011-93BA85726C0A}" type="slidenum">
              <a:rPr lang="zh-TW" altLang="en-US" smtClean="0"/>
              <a:pPr/>
              <a:t>13</a:t>
            </a:fld>
            <a:endParaRPr lang="zh-TW"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14</a:t>
            </a:fld>
            <a:endParaRPr lang="zh-TW" altLang="en-US"/>
          </a:p>
        </p:txBody>
      </p:sp>
      <p:sp>
        <p:nvSpPr>
          <p:cNvPr id="4" name="內容版面配置區 3"/>
          <p:cNvSpPr>
            <a:spLocks noGrp="1"/>
          </p:cNvSpPr>
          <p:nvPr>
            <p:ph sz="quarter" idx="1"/>
          </p:nvPr>
        </p:nvSpPr>
        <p:spPr/>
        <p:txBody>
          <a:bodyPr/>
          <a:lstStyle/>
          <a:p>
            <a:r>
              <a:rPr lang="en-US" altLang="zh-TW" sz="2800" dirty="0" smtClean="0"/>
              <a:t>(</a:t>
            </a:r>
            <a:r>
              <a:rPr lang="zh-TW" altLang="en-US" sz="2800" dirty="0" smtClean="0"/>
              <a:t>二</a:t>
            </a:r>
            <a:r>
              <a:rPr lang="en-US" altLang="zh-TW" sz="2800" dirty="0" smtClean="0"/>
              <a:t>)</a:t>
            </a:r>
            <a:r>
              <a:rPr lang="zh-TW" altLang="zh-TW" sz="2800" dirty="0" smtClean="0"/>
              <a:t> 、</a:t>
            </a:r>
            <a:r>
              <a:rPr lang="zh-TW" altLang="en-US" sz="2800" dirty="0" smtClean="0"/>
              <a:t>零息</a:t>
            </a:r>
            <a:r>
              <a:rPr lang="zh-TW" altLang="en-US" sz="2800" dirty="0" smtClean="0"/>
              <a:t>債券</a:t>
            </a:r>
            <a:r>
              <a:rPr lang="en-US" altLang="zh-TW" sz="2800" dirty="0" smtClean="0"/>
              <a:t>(zero coupon </a:t>
            </a:r>
            <a:r>
              <a:rPr lang="en-US" altLang="zh-TW" sz="2800" dirty="0" smtClean="0"/>
              <a:t>bond</a:t>
            </a:r>
            <a:r>
              <a:rPr lang="en-US" altLang="zh-TW" sz="2800" dirty="0" smtClean="0"/>
              <a:t>)</a:t>
            </a:r>
          </a:p>
          <a:p>
            <a:pPr>
              <a:buNone/>
            </a:pPr>
            <a:r>
              <a:rPr lang="en-US" altLang="zh-TW" sz="2800" dirty="0" smtClean="0"/>
              <a:t>                                  </a:t>
            </a:r>
          </a:p>
          <a:p>
            <a:endParaRPr lang="zh-TW" altLang="zh-TW" sz="2800" dirty="0" smtClean="0"/>
          </a:p>
          <a:p>
            <a:r>
              <a:rPr lang="en-US" altLang="zh-TW" sz="2400" dirty="0" smtClean="0"/>
              <a:t>(</a:t>
            </a:r>
            <a:r>
              <a:rPr lang="zh-TW" altLang="en-US" sz="2400" dirty="0" smtClean="0"/>
              <a:t>三</a:t>
            </a:r>
            <a:r>
              <a:rPr lang="en-US" altLang="zh-TW" sz="2400" dirty="0" smtClean="0"/>
              <a:t>)</a:t>
            </a:r>
            <a:r>
              <a:rPr lang="zh-TW" altLang="zh-TW" sz="2400" dirty="0" smtClean="0"/>
              <a:t> 、</a:t>
            </a:r>
            <a:r>
              <a:rPr lang="zh-TW" altLang="en-US" sz="2400" dirty="0" smtClean="0"/>
              <a:t>永續</a:t>
            </a:r>
            <a:r>
              <a:rPr lang="zh-TW" altLang="en-US" sz="2400" dirty="0" smtClean="0"/>
              <a:t>債券</a:t>
            </a:r>
            <a:r>
              <a:rPr lang="en-US" altLang="zh-TW" sz="2400" dirty="0" smtClean="0"/>
              <a:t>(consol)</a:t>
            </a:r>
          </a:p>
          <a:p>
            <a:endParaRPr lang="en-US" altLang="zh-TW" sz="2400" dirty="0" smtClean="0"/>
          </a:p>
          <a:p>
            <a:endParaRPr lang="zh-TW" altLang="en-US" dirty="0"/>
          </a:p>
        </p:txBody>
      </p:sp>
      <p:sp>
        <p:nvSpPr>
          <p:cNvPr id="12493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24932" name="Object 4"/>
          <p:cNvGraphicFramePr>
            <a:graphicFrameLocks noChangeAspect="1"/>
          </p:cNvGraphicFramePr>
          <p:nvPr/>
        </p:nvGraphicFramePr>
        <p:xfrm>
          <a:off x="2411760" y="1772816"/>
          <a:ext cx="2232248" cy="733676"/>
        </p:xfrm>
        <a:graphic>
          <a:graphicData uri="http://schemas.openxmlformats.org/presentationml/2006/ole">
            <p:oleObj spid="_x0000_s124932" name="方程式" r:id="rId3" imgW="1358310" imgH="444307" progId="Equation.3">
              <p:embed/>
            </p:oleObj>
          </a:graphicData>
        </a:graphic>
      </p:graphicFrame>
      <p:graphicFrame>
        <p:nvGraphicFramePr>
          <p:cNvPr id="124935" name="Object 7"/>
          <p:cNvGraphicFramePr>
            <a:graphicFrameLocks noChangeAspect="1"/>
          </p:cNvGraphicFramePr>
          <p:nvPr/>
        </p:nvGraphicFramePr>
        <p:xfrm>
          <a:off x="2732088" y="3275013"/>
          <a:ext cx="1878012" cy="754062"/>
        </p:xfrm>
        <a:graphic>
          <a:graphicData uri="http://schemas.openxmlformats.org/presentationml/2006/ole">
            <p:oleObj spid="_x0000_s124935" name="方程式" r:id="rId4" imgW="1143000" imgH="4572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內容版面配置區 2"/>
          <p:cNvSpPr>
            <a:spLocks noGrp="1"/>
          </p:cNvSpPr>
          <p:nvPr>
            <p:ph sz="quarter" idx="1"/>
          </p:nvPr>
        </p:nvSpPr>
        <p:spPr/>
        <p:txBody>
          <a:bodyPr/>
          <a:lstStyle/>
          <a:p>
            <a:pPr>
              <a:buNone/>
            </a:pPr>
            <a:r>
              <a:rPr lang="zh-TW" altLang="zh-TW" dirty="0" smtClean="0"/>
              <a:t>二、債券收益率之衡量</a:t>
            </a:r>
          </a:p>
          <a:p>
            <a:pPr>
              <a:buNone/>
            </a:pPr>
            <a:r>
              <a:rPr lang="en-US" altLang="zh-TW" dirty="0" smtClean="0"/>
              <a:t>    </a:t>
            </a:r>
            <a:r>
              <a:rPr lang="zh-TW" altLang="zh-TW" dirty="0" smtClean="0"/>
              <a:t>投資人在投資債券時，所得之報酬包括票面利息收益，出售或贖回時之資本</a:t>
            </a:r>
            <a:r>
              <a:rPr lang="en-US" altLang="zh-TW" dirty="0" smtClean="0"/>
              <a:t> </a:t>
            </a:r>
            <a:r>
              <a:rPr lang="zh-TW" altLang="zh-TW" dirty="0" smtClean="0"/>
              <a:t>利得</a:t>
            </a:r>
            <a:r>
              <a:rPr lang="en-US" altLang="zh-TW" dirty="0" smtClean="0"/>
              <a:t>(</a:t>
            </a:r>
            <a:r>
              <a:rPr lang="zh-TW" altLang="zh-TW" dirty="0" smtClean="0"/>
              <a:t>損</a:t>
            </a:r>
            <a:r>
              <a:rPr lang="en-US" altLang="zh-TW" dirty="0" smtClean="0"/>
              <a:t>)</a:t>
            </a:r>
            <a:r>
              <a:rPr lang="zh-TW" altLang="zh-TW" dirty="0" smtClean="0"/>
              <a:t>與利息再投資收益，以下分別說明：</a:t>
            </a:r>
          </a:p>
          <a:p>
            <a:pPr>
              <a:buNone/>
            </a:pPr>
            <a:r>
              <a:rPr lang="en-US" altLang="zh-TW" dirty="0" smtClean="0"/>
              <a:t> (</a:t>
            </a:r>
            <a:r>
              <a:rPr lang="zh-TW" altLang="zh-TW" dirty="0" smtClean="0"/>
              <a:t>一</a:t>
            </a:r>
            <a:r>
              <a:rPr lang="en-US" altLang="zh-TW" dirty="0" smtClean="0"/>
              <a:t>)</a:t>
            </a:r>
            <a:r>
              <a:rPr lang="zh-TW" altLang="zh-TW" dirty="0" smtClean="0"/>
              <a:t>當期收益率</a:t>
            </a:r>
            <a:r>
              <a:rPr lang="en-US" altLang="zh-TW" dirty="0" smtClean="0"/>
              <a:t>(Current Yield)</a:t>
            </a:r>
            <a:endParaRPr lang="zh-TW" altLang="zh-TW" dirty="0" smtClean="0"/>
          </a:p>
          <a:p>
            <a:pPr>
              <a:buNone/>
            </a:pPr>
            <a:r>
              <a:rPr lang="en-US" altLang="zh-TW" dirty="0" smtClean="0"/>
              <a:t>    </a:t>
            </a:r>
            <a:r>
              <a:rPr lang="zh-TW" altLang="zh-TW" dirty="0" smtClean="0"/>
              <a:t>僅視債券年利息為報酬之唯一來源，衡量投資人每一年之利息報酬率</a:t>
            </a:r>
          </a:p>
          <a:p>
            <a:endParaRPr lang="zh-TW" altLang="en-US" dirty="0"/>
          </a:p>
        </p:txBody>
      </p:sp>
      <p:sp>
        <p:nvSpPr>
          <p:cNvPr id="993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99329" name="Object 1"/>
          <p:cNvGraphicFramePr>
            <a:graphicFrameLocks noChangeAspect="1"/>
          </p:cNvGraphicFramePr>
          <p:nvPr/>
        </p:nvGraphicFramePr>
        <p:xfrm>
          <a:off x="2500298" y="4429132"/>
          <a:ext cx="3900515" cy="928694"/>
        </p:xfrm>
        <a:graphic>
          <a:graphicData uri="http://schemas.openxmlformats.org/presentationml/2006/ole">
            <p:oleObj spid="_x0000_s99329" r:id="rId3" imgW="1803400" imgH="431800" progId="">
              <p:embed/>
            </p:oleObj>
          </a:graphicData>
        </a:graphic>
      </p:graphicFrame>
      <p:sp>
        <p:nvSpPr>
          <p:cNvPr id="6" name="投影片編號版面配置區 5"/>
          <p:cNvSpPr>
            <a:spLocks noGrp="1"/>
          </p:cNvSpPr>
          <p:nvPr>
            <p:ph type="sldNum" sz="quarter" idx="12"/>
          </p:nvPr>
        </p:nvSpPr>
        <p:spPr/>
        <p:txBody>
          <a:bodyPr/>
          <a:lstStyle/>
          <a:p>
            <a:fld id="{288DED66-A564-4D04-9011-93BA85726C0A}" type="slidenum">
              <a:rPr lang="zh-TW" altLang="en-US" smtClean="0"/>
              <a:pPr/>
              <a:t>15</a:t>
            </a:fld>
            <a:endParaRPr lang="zh-TW"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內容版面配置區 2"/>
          <p:cNvSpPr>
            <a:spLocks noGrp="1"/>
          </p:cNvSpPr>
          <p:nvPr>
            <p:ph sz="quarter" idx="1"/>
          </p:nvPr>
        </p:nvSpPr>
        <p:spPr/>
        <p:txBody>
          <a:bodyPr/>
          <a:lstStyle/>
          <a:p>
            <a:pPr>
              <a:buNone/>
            </a:pPr>
            <a:r>
              <a:rPr lang="en-US" altLang="zh-TW" dirty="0" smtClean="0"/>
              <a:t>(</a:t>
            </a:r>
            <a:r>
              <a:rPr lang="zh-TW" altLang="zh-TW" dirty="0" smtClean="0"/>
              <a:t>二</a:t>
            </a:r>
            <a:r>
              <a:rPr lang="en-US" altLang="zh-TW" dirty="0" smtClean="0"/>
              <a:t>)</a:t>
            </a:r>
            <a:r>
              <a:rPr lang="zh-TW" altLang="zh-TW" dirty="0" smtClean="0"/>
              <a:t>資本利得率</a:t>
            </a:r>
            <a:r>
              <a:rPr lang="en-US" altLang="zh-TW" dirty="0" smtClean="0"/>
              <a:t>(Capital gain)</a:t>
            </a:r>
            <a:endParaRPr lang="zh-TW" altLang="zh-TW" dirty="0" smtClean="0"/>
          </a:p>
          <a:p>
            <a:pPr>
              <a:buNone/>
            </a:pPr>
            <a:endParaRPr lang="en-US" altLang="zh-TW" dirty="0" smtClean="0"/>
          </a:p>
          <a:p>
            <a:pPr>
              <a:buNone/>
            </a:pPr>
            <a:endParaRPr lang="en-US" altLang="zh-TW" dirty="0" smtClean="0"/>
          </a:p>
          <a:p>
            <a:pPr>
              <a:buNone/>
            </a:pPr>
            <a:r>
              <a:rPr lang="en-US" altLang="zh-TW" dirty="0" smtClean="0"/>
              <a:t>          :</a:t>
            </a:r>
            <a:r>
              <a:rPr lang="zh-TW" altLang="zh-TW" dirty="0" smtClean="0"/>
              <a:t>出售時之債券價格</a:t>
            </a:r>
            <a:endParaRPr lang="en-US" altLang="zh-TW" dirty="0" smtClean="0"/>
          </a:p>
          <a:p>
            <a:pPr>
              <a:buNone/>
            </a:pPr>
            <a:r>
              <a:rPr lang="en-US" altLang="zh-TW" dirty="0" smtClean="0"/>
              <a:t>(</a:t>
            </a:r>
            <a:r>
              <a:rPr lang="zh-TW" altLang="zh-TW" dirty="0" smtClean="0"/>
              <a:t>三</a:t>
            </a:r>
            <a:r>
              <a:rPr lang="en-US" altLang="zh-TW" dirty="0" smtClean="0"/>
              <a:t>)</a:t>
            </a:r>
            <a:r>
              <a:rPr lang="zh-TW" altLang="zh-TW" dirty="0" smtClean="0"/>
              <a:t>到期收益率</a:t>
            </a:r>
            <a:r>
              <a:rPr lang="en-US" altLang="zh-TW" dirty="0" smtClean="0"/>
              <a:t>(yield to maturity</a:t>
            </a:r>
            <a:r>
              <a:rPr lang="zh-TW" altLang="zh-TW" dirty="0" smtClean="0"/>
              <a:t>；</a:t>
            </a:r>
            <a:r>
              <a:rPr lang="en-US" altLang="zh-TW" dirty="0" smtClean="0"/>
              <a:t>YTM)</a:t>
            </a:r>
            <a:endParaRPr lang="zh-TW" altLang="zh-TW" dirty="0" smtClean="0"/>
          </a:p>
          <a:p>
            <a:pPr>
              <a:buNone/>
            </a:pPr>
            <a:r>
              <a:rPr lang="en-US" altLang="zh-TW" dirty="0" smtClean="0"/>
              <a:t>   </a:t>
            </a:r>
            <a:r>
              <a:rPr lang="en-US" altLang="zh-TW" dirty="0" smtClean="0"/>
              <a:t>1.</a:t>
            </a:r>
            <a:r>
              <a:rPr lang="zh-TW" altLang="zh-TW" dirty="0" smtClean="0"/>
              <a:t>投資人</a:t>
            </a:r>
            <a:r>
              <a:rPr lang="zh-TW" altLang="zh-TW" dirty="0" smtClean="0"/>
              <a:t>購買債券後，中途不轉讓且持有到期〝預期〞平均每年報酬率</a:t>
            </a:r>
          </a:p>
          <a:p>
            <a:pPr>
              <a:buNone/>
            </a:pPr>
            <a:endParaRPr lang="zh-TW" altLang="zh-TW" dirty="0" smtClean="0"/>
          </a:p>
          <a:p>
            <a:endParaRPr lang="zh-TW" altLang="en-US" dirty="0"/>
          </a:p>
        </p:txBody>
      </p:sp>
      <p:sp>
        <p:nvSpPr>
          <p:cNvPr id="1013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1377" name="Object 1"/>
          <p:cNvGraphicFramePr>
            <a:graphicFrameLocks noChangeAspect="1"/>
          </p:cNvGraphicFramePr>
          <p:nvPr/>
        </p:nvGraphicFramePr>
        <p:xfrm>
          <a:off x="3286116" y="1785926"/>
          <a:ext cx="1571636" cy="832043"/>
        </p:xfrm>
        <a:graphic>
          <a:graphicData uri="http://schemas.openxmlformats.org/presentationml/2006/ole">
            <p:oleObj spid="_x0000_s101377" r:id="rId3" imgW="812447" imgH="431613" progId="">
              <p:embed/>
            </p:oleObj>
          </a:graphicData>
        </a:graphic>
      </p:graphicFrame>
      <p:sp>
        <p:nvSpPr>
          <p:cNvPr id="1013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1379" name="Object 3"/>
          <p:cNvGraphicFramePr>
            <a:graphicFrameLocks noChangeAspect="1"/>
          </p:cNvGraphicFramePr>
          <p:nvPr/>
        </p:nvGraphicFramePr>
        <p:xfrm>
          <a:off x="1071538" y="2571744"/>
          <a:ext cx="357190" cy="504268"/>
        </p:xfrm>
        <a:graphic>
          <a:graphicData uri="http://schemas.openxmlformats.org/presentationml/2006/ole">
            <p:oleObj spid="_x0000_s101379" r:id="rId4" imgW="165028" imgH="228501" progId="">
              <p:embed/>
            </p:oleObj>
          </a:graphicData>
        </a:graphic>
      </p:graphicFrame>
      <p:sp>
        <p:nvSpPr>
          <p:cNvPr id="10138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graphicFrame>
        <p:nvGraphicFramePr>
          <p:cNvPr id="101381" name="Object 5"/>
          <p:cNvGraphicFramePr>
            <a:graphicFrameLocks noChangeAspect="1"/>
          </p:cNvGraphicFramePr>
          <p:nvPr/>
        </p:nvGraphicFramePr>
        <p:xfrm>
          <a:off x="2143108" y="4429132"/>
          <a:ext cx="4714908" cy="2122519"/>
        </p:xfrm>
        <a:graphic>
          <a:graphicData uri="http://schemas.openxmlformats.org/presentationml/2006/ole">
            <p:oleObj spid="_x0000_s101381" r:id="rId5" imgW="2768600" imgH="1244600" progId="">
              <p:embed/>
            </p:oleObj>
          </a:graphicData>
        </a:graphic>
      </p:graphicFrame>
      <p:sp>
        <p:nvSpPr>
          <p:cNvPr id="10" name="投影片編號版面配置區 9"/>
          <p:cNvSpPr>
            <a:spLocks noGrp="1"/>
          </p:cNvSpPr>
          <p:nvPr>
            <p:ph type="sldNum" sz="quarter" idx="12"/>
          </p:nvPr>
        </p:nvSpPr>
        <p:spPr/>
        <p:txBody>
          <a:bodyPr/>
          <a:lstStyle/>
          <a:p>
            <a:fld id="{288DED66-A564-4D04-9011-93BA85726C0A}" type="slidenum">
              <a:rPr lang="zh-TW" altLang="en-US" smtClean="0"/>
              <a:pPr/>
              <a:t>16</a:t>
            </a:fld>
            <a:endParaRPr lang="zh-TW"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17</a:t>
            </a:fld>
            <a:endParaRPr lang="zh-TW" altLang="en-US"/>
          </a:p>
        </p:txBody>
      </p:sp>
      <p:sp>
        <p:nvSpPr>
          <p:cNvPr id="4" name="內容版面配置區 3"/>
          <p:cNvSpPr>
            <a:spLocks noGrp="1"/>
          </p:cNvSpPr>
          <p:nvPr>
            <p:ph sz="quarter" idx="1"/>
          </p:nvPr>
        </p:nvSpPr>
        <p:spPr/>
        <p:txBody>
          <a:bodyPr>
            <a:normAutofit fontScale="85000" lnSpcReduction="20000"/>
          </a:bodyPr>
          <a:lstStyle/>
          <a:p>
            <a:r>
              <a:rPr lang="en-US" altLang="zh-TW" sz="2800" dirty="0" smtClean="0"/>
              <a:t>2.YTM</a:t>
            </a:r>
            <a:r>
              <a:rPr lang="zh-TW" altLang="zh-TW" sz="2800" dirty="0" smtClean="0"/>
              <a:t>計算上隱含下列兩個假說：</a:t>
            </a:r>
          </a:p>
          <a:p>
            <a:pPr lvl="1"/>
            <a:r>
              <a:rPr lang="zh-TW" altLang="zh-TW" sz="2400" dirty="0" smtClean="0"/>
              <a:t>投資人會將債券一直持有至到期日，亦即投資人不會提前贖回</a:t>
            </a:r>
          </a:p>
          <a:p>
            <a:pPr lvl="1"/>
            <a:r>
              <a:rPr lang="zh-TW" altLang="zh-TW" sz="2400" dirty="0" smtClean="0"/>
              <a:t>投資人的利息再投資報酬率等於到期報酬率</a:t>
            </a:r>
          </a:p>
          <a:p>
            <a:pPr>
              <a:buNone/>
            </a:pPr>
            <a:r>
              <a:rPr lang="en-US" altLang="zh-TW" sz="2800" dirty="0" smtClean="0">
                <a:solidFill>
                  <a:srgbClr val="FF0000"/>
                </a:solidFill>
              </a:rPr>
              <a:t>Note</a:t>
            </a:r>
            <a:r>
              <a:rPr lang="zh-TW" altLang="zh-TW" sz="2800" dirty="0" smtClean="0">
                <a:solidFill>
                  <a:srgbClr val="FF0000"/>
                </a:solidFill>
              </a:rPr>
              <a:t>：</a:t>
            </a:r>
            <a:r>
              <a:rPr lang="en-US" altLang="zh-TW" sz="2300" dirty="0" smtClean="0">
                <a:solidFill>
                  <a:srgbClr val="FF0000"/>
                </a:solidFill>
              </a:rPr>
              <a:t>coupon rate &gt; current yield &gt; YTM </a:t>
            </a:r>
          </a:p>
          <a:p>
            <a:pPr>
              <a:buNone/>
            </a:pPr>
            <a:r>
              <a:rPr lang="en-US" altLang="zh-TW" sz="2300" dirty="0" smtClean="0">
                <a:solidFill>
                  <a:srgbClr val="FF0000"/>
                </a:solidFill>
              </a:rPr>
              <a:t>            </a:t>
            </a:r>
            <a:r>
              <a:rPr lang="zh-TW" altLang="zh-TW" sz="2300" dirty="0" smtClean="0">
                <a:solidFill>
                  <a:srgbClr val="FF0000"/>
                </a:solidFill>
              </a:rPr>
              <a:t>→ 溢價</a:t>
            </a:r>
            <a:r>
              <a:rPr lang="zh-TW" altLang="zh-TW" sz="2300" dirty="0" smtClean="0">
                <a:solidFill>
                  <a:srgbClr val="FF0000"/>
                </a:solidFill>
              </a:rPr>
              <a:t>發行</a:t>
            </a:r>
            <a:r>
              <a:rPr lang="en-US" altLang="zh-TW" sz="2300" dirty="0" smtClean="0">
                <a:solidFill>
                  <a:srgbClr val="FF0000"/>
                </a:solidFill>
              </a:rPr>
              <a:t>(P&gt;M) premium bond</a:t>
            </a:r>
            <a:endParaRPr lang="zh-TW" altLang="zh-TW" sz="2300" dirty="0" smtClean="0">
              <a:solidFill>
                <a:srgbClr val="FF0000"/>
              </a:solidFill>
            </a:endParaRPr>
          </a:p>
          <a:p>
            <a:pPr>
              <a:buNone/>
            </a:pPr>
            <a:r>
              <a:rPr lang="en-US" altLang="zh-TW" sz="2300" dirty="0" smtClean="0">
                <a:solidFill>
                  <a:srgbClr val="FF0000"/>
                </a:solidFill>
              </a:rPr>
              <a:t>            coupon rate &lt; current yield &lt; YTM </a:t>
            </a:r>
          </a:p>
          <a:p>
            <a:pPr>
              <a:buNone/>
            </a:pPr>
            <a:r>
              <a:rPr lang="en-US" altLang="zh-TW" sz="2300" dirty="0" smtClean="0">
                <a:solidFill>
                  <a:srgbClr val="FF0000"/>
                </a:solidFill>
              </a:rPr>
              <a:t>            </a:t>
            </a:r>
            <a:r>
              <a:rPr lang="zh-TW" altLang="zh-TW" sz="2300" dirty="0" smtClean="0">
                <a:solidFill>
                  <a:srgbClr val="FF0000"/>
                </a:solidFill>
              </a:rPr>
              <a:t>→ 折價</a:t>
            </a:r>
            <a:r>
              <a:rPr lang="zh-TW" altLang="zh-TW" sz="2300" dirty="0" smtClean="0">
                <a:solidFill>
                  <a:srgbClr val="FF0000"/>
                </a:solidFill>
              </a:rPr>
              <a:t>發行</a:t>
            </a:r>
            <a:r>
              <a:rPr lang="en-US" altLang="zh-TW" sz="2300" dirty="0" smtClean="0">
                <a:solidFill>
                  <a:srgbClr val="FF0000"/>
                </a:solidFill>
              </a:rPr>
              <a:t>(</a:t>
            </a:r>
            <a:r>
              <a:rPr lang="en-US" altLang="zh-TW" sz="2300" dirty="0" smtClean="0">
                <a:solidFill>
                  <a:srgbClr val="FF0000"/>
                </a:solidFill>
              </a:rPr>
              <a:t>P&lt;M</a:t>
            </a:r>
            <a:r>
              <a:rPr lang="en-US" altLang="zh-TW" sz="2300" dirty="0" smtClean="0">
                <a:solidFill>
                  <a:srgbClr val="FF0000"/>
                </a:solidFill>
              </a:rPr>
              <a:t>) </a:t>
            </a:r>
            <a:r>
              <a:rPr lang="en-US" altLang="zh-TW" sz="2300" dirty="0" smtClean="0">
                <a:solidFill>
                  <a:srgbClr val="FF0000"/>
                </a:solidFill>
              </a:rPr>
              <a:t>discount </a:t>
            </a:r>
            <a:r>
              <a:rPr lang="en-US" altLang="zh-TW" sz="2300" dirty="0" smtClean="0">
                <a:solidFill>
                  <a:srgbClr val="FF0000"/>
                </a:solidFill>
              </a:rPr>
              <a:t>bond</a:t>
            </a:r>
            <a:endParaRPr lang="en-US" altLang="zh-TW" sz="2300" dirty="0" smtClean="0">
              <a:solidFill>
                <a:srgbClr val="FF0000"/>
              </a:solidFill>
            </a:endParaRPr>
          </a:p>
          <a:p>
            <a:pPr>
              <a:buNone/>
            </a:pPr>
            <a:r>
              <a:rPr lang="en-US" altLang="zh-TW" sz="2300" dirty="0" smtClean="0">
                <a:solidFill>
                  <a:srgbClr val="FF0000"/>
                </a:solidFill>
              </a:rPr>
              <a:t>            coupon </a:t>
            </a:r>
            <a:r>
              <a:rPr lang="en-US" altLang="zh-TW" sz="2300" dirty="0" smtClean="0">
                <a:solidFill>
                  <a:srgbClr val="FF0000"/>
                </a:solidFill>
              </a:rPr>
              <a:t>rate </a:t>
            </a:r>
            <a:r>
              <a:rPr lang="en-US" altLang="zh-TW" sz="2300" dirty="0" smtClean="0">
                <a:solidFill>
                  <a:srgbClr val="FF0000"/>
                </a:solidFill>
              </a:rPr>
              <a:t>= </a:t>
            </a:r>
            <a:r>
              <a:rPr lang="en-US" altLang="zh-TW" sz="2300" dirty="0" smtClean="0">
                <a:solidFill>
                  <a:srgbClr val="FF0000"/>
                </a:solidFill>
              </a:rPr>
              <a:t>current yield </a:t>
            </a:r>
            <a:r>
              <a:rPr lang="en-US" altLang="zh-TW" sz="2300" dirty="0" smtClean="0">
                <a:solidFill>
                  <a:srgbClr val="FF0000"/>
                </a:solidFill>
              </a:rPr>
              <a:t>= YTM</a:t>
            </a:r>
          </a:p>
          <a:p>
            <a:pPr>
              <a:buNone/>
            </a:pPr>
            <a:r>
              <a:rPr lang="en-US" altLang="zh-TW" sz="2300" dirty="0" smtClean="0">
                <a:solidFill>
                  <a:srgbClr val="FF0000"/>
                </a:solidFill>
              </a:rPr>
              <a:t>             </a:t>
            </a:r>
            <a:r>
              <a:rPr lang="zh-TW" altLang="zh-TW" sz="2300" dirty="0" smtClean="0">
                <a:solidFill>
                  <a:srgbClr val="FF0000"/>
                </a:solidFill>
              </a:rPr>
              <a:t>→ </a:t>
            </a:r>
            <a:r>
              <a:rPr lang="zh-TW" altLang="en-US" sz="2300" dirty="0" smtClean="0">
                <a:solidFill>
                  <a:srgbClr val="FF0000"/>
                </a:solidFill>
              </a:rPr>
              <a:t>平</a:t>
            </a:r>
            <a:r>
              <a:rPr lang="zh-TW" altLang="zh-TW" sz="2300" dirty="0" smtClean="0">
                <a:solidFill>
                  <a:srgbClr val="FF0000"/>
                </a:solidFill>
              </a:rPr>
              <a:t>價發行</a:t>
            </a:r>
            <a:r>
              <a:rPr lang="en-US" altLang="zh-TW" sz="2300" dirty="0" smtClean="0">
                <a:solidFill>
                  <a:srgbClr val="FF0000"/>
                </a:solidFill>
              </a:rPr>
              <a:t> par bond</a:t>
            </a:r>
          </a:p>
          <a:p>
            <a:r>
              <a:rPr lang="en-US" altLang="zh-TW" dirty="0" smtClean="0"/>
              <a:t>3.YTM</a:t>
            </a:r>
            <a:r>
              <a:rPr lang="zh-TW" altLang="en-US" dirty="0" smtClean="0"/>
              <a:t>之</a:t>
            </a:r>
            <a:r>
              <a:rPr lang="zh-TW" altLang="en-US" dirty="0" smtClean="0"/>
              <a:t>組成</a:t>
            </a:r>
            <a:r>
              <a:rPr lang="en-US" altLang="zh-TW" dirty="0" smtClean="0"/>
              <a:t>:</a:t>
            </a:r>
            <a:r>
              <a:rPr lang="zh-TW" altLang="zh-TW" dirty="0" smtClean="0"/>
              <a:t>當期收益</a:t>
            </a:r>
            <a:r>
              <a:rPr lang="zh-TW" altLang="zh-TW" dirty="0" smtClean="0"/>
              <a:t>率</a:t>
            </a:r>
            <a:r>
              <a:rPr lang="en-US" altLang="zh-TW" dirty="0" smtClean="0"/>
              <a:t>+</a:t>
            </a:r>
            <a:r>
              <a:rPr lang="zh-TW" altLang="zh-TW" dirty="0" smtClean="0"/>
              <a:t>資本利得</a:t>
            </a:r>
            <a:r>
              <a:rPr lang="zh-TW" altLang="zh-TW" dirty="0" smtClean="0"/>
              <a:t>率</a:t>
            </a:r>
            <a:endParaRPr lang="en-US" altLang="zh-TW" dirty="0" smtClean="0"/>
          </a:p>
          <a:p>
            <a:r>
              <a:rPr lang="en-US" altLang="zh-TW" dirty="0" smtClean="0"/>
              <a:t>4.</a:t>
            </a:r>
            <a:r>
              <a:rPr lang="zh-TW" altLang="en-US" dirty="0" smtClean="0"/>
              <a:t>負債資金成本之估計</a:t>
            </a:r>
            <a:r>
              <a:rPr lang="en-US" altLang="zh-TW" dirty="0" smtClean="0"/>
              <a:t>:</a:t>
            </a:r>
            <a:r>
              <a:rPr lang="zh-TW" altLang="en-US" dirty="0" smtClean="0"/>
              <a:t>債券投資之預期報酬率為</a:t>
            </a:r>
            <a:r>
              <a:rPr lang="en-US" altLang="zh-TW" dirty="0" smtClean="0"/>
              <a:t>YTM</a:t>
            </a:r>
            <a:r>
              <a:rPr lang="zh-TW" altLang="en-US" dirty="0" smtClean="0"/>
              <a:t>，非票面利率</a:t>
            </a:r>
            <a:r>
              <a:rPr lang="zh-TW" altLang="en-US" dirty="0" smtClean="0"/>
              <a:t>，所以公司發行負債之</a:t>
            </a:r>
            <a:r>
              <a:rPr lang="en-US" altLang="zh-TW" dirty="0" smtClean="0"/>
              <a:t>“</a:t>
            </a:r>
            <a:r>
              <a:rPr lang="zh-TW" altLang="en-US" dirty="0" smtClean="0"/>
              <a:t>稅前</a:t>
            </a:r>
            <a:r>
              <a:rPr lang="en-US" altLang="zh-TW" dirty="0" smtClean="0"/>
              <a:t>”</a:t>
            </a:r>
            <a:r>
              <a:rPr lang="zh-TW" altLang="en-US" dirty="0" smtClean="0"/>
              <a:t>資金成本為</a:t>
            </a:r>
            <a:r>
              <a:rPr lang="en-US" altLang="zh-TW" dirty="0" smtClean="0"/>
              <a:t>YTM</a:t>
            </a:r>
          </a:p>
          <a:p>
            <a:r>
              <a:rPr lang="en-US" altLang="zh-TW" dirty="0" smtClean="0"/>
              <a:t>5.YTM</a:t>
            </a:r>
            <a:r>
              <a:rPr lang="zh-TW" altLang="en-US" dirty="0" smtClean="0"/>
              <a:t>之特性</a:t>
            </a:r>
            <a:r>
              <a:rPr lang="en-US" altLang="zh-TW" dirty="0" smtClean="0"/>
              <a:t>:</a:t>
            </a:r>
          </a:p>
          <a:p>
            <a:pPr lvl="1"/>
            <a:r>
              <a:rPr lang="en-US" altLang="zh-TW" dirty="0" smtClean="0"/>
              <a:t>(1).</a:t>
            </a:r>
            <a:r>
              <a:rPr lang="zh-TW" altLang="en-US" dirty="0" smtClean="0"/>
              <a:t>債券價格與</a:t>
            </a:r>
            <a:r>
              <a:rPr lang="en-US" altLang="zh-TW" dirty="0" smtClean="0"/>
              <a:t>YTM</a:t>
            </a:r>
            <a:r>
              <a:rPr lang="zh-TW" altLang="en-US" dirty="0" smtClean="0"/>
              <a:t>成反向變動關係</a:t>
            </a:r>
            <a:endParaRPr lang="en-US" altLang="zh-TW" dirty="0" smtClean="0"/>
          </a:p>
          <a:p>
            <a:pPr lvl="1"/>
            <a:r>
              <a:rPr lang="en-US" altLang="zh-TW" dirty="0" smtClean="0"/>
              <a:t>(2).</a:t>
            </a:r>
            <a:r>
              <a:rPr lang="zh-TW" altLang="en-US" dirty="0" smtClean="0"/>
              <a:t>具有凸性</a:t>
            </a:r>
            <a:r>
              <a:rPr lang="en-US" altLang="zh-TW" dirty="0" smtClean="0"/>
              <a:t>(convexity)</a:t>
            </a:r>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債券價格報價</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18</a:t>
            </a:fld>
            <a:endParaRPr lang="zh-TW" altLang="en-US"/>
          </a:p>
        </p:txBody>
      </p:sp>
      <p:sp>
        <p:nvSpPr>
          <p:cNvPr id="4" name="內容版面配置區 3"/>
          <p:cNvSpPr>
            <a:spLocks noGrp="1"/>
          </p:cNvSpPr>
          <p:nvPr>
            <p:ph sz="quarter" idx="1"/>
          </p:nvPr>
        </p:nvSpPr>
        <p:spPr/>
        <p:txBody>
          <a:bodyPr/>
          <a:lstStyle/>
          <a:p>
            <a:r>
              <a:rPr lang="en-US" altLang="zh-TW" dirty="0" smtClean="0"/>
              <a:t>1.</a:t>
            </a:r>
            <a:r>
              <a:rPr lang="zh-TW" altLang="en-US" dirty="0" smtClean="0"/>
              <a:t>百元報價</a:t>
            </a:r>
            <a:r>
              <a:rPr lang="en-US" altLang="zh-TW" dirty="0" smtClean="0"/>
              <a:t>:97.6%</a:t>
            </a:r>
          </a:p>
          <a:p>
            <a:r>
              <a:rPr lang="en-US" altLang="zh-TW" dirty="0" smtClean="0"/>
              <a:t>2.32</a:t>
            </a:r>
            <a:r>
              <a:rPr lang="zh-TW" altLang="en-US" dirty="0" smtClean="0"/>
              <a:t>進位</a:t>
            </a:r>
            <a:r>
              <a:rPr lang="en-US" altLang="zh-TW" dirty="0" smtClean="0"/>
              <a:t>:97-6(97:06</a:t>
            </a:r>
            <a:r>
              <a:rPr lang="zh-TW" altLang="en-US" dirty="0" smtClean="0"/>
              <a:t> 或 </a:t>
            </a:r>
            <a:r>
              <a:rPr lang="en-US" altLang="zh-TW" dirty="0" smtClean="0"/>
              <a:t>97.6</a:t>
            </a:r>
            <a:r>
              <a:rPr lang="en-US" altLang="zh-TW" dirty="0" smtClean="0"/>
              <a:t>)</a:t>
            </a:r>
          </a:p>
          <a:p>
            <a:r>
              <a:rPr lang="en-US" altLang="zh-TW" dirty="0" smtClean="0"/>
              <a:t>97-6+?</a:t>
            </a:r>
            <a:endParaRPr lang="en-US" altLang="zh-TW" dirty="0" smtClean="0"/>
          </a:p>
          <a:p>
            <a:endParaRPr lang="zh-TW" altLang="en-US" dirty="0"/>
          </a:p>
        </p:txBody>
      </p:sp>
      <p:graphicFrame>
        <p:nvGraphicFramePr>
          <p:cNvPr id="5" name="物件 4"/>
          <p:cNvGraphicFramePr>
            <a:graphicFrameLocks noChangeAspect="1"/>
          </p:cNvGraphicFramePr>
          <p:nvPr/>
        </p:nvGraphicFramePr>
        <p:xfrm>
          <a:off x="4788024" y="1556792"/>
          <a:ext cx="1300789" cy="720080"/>
        </p:xfrm>
        <a:graphic>
          <a:graphicData uri="http://schemas.openxmlformats.org/presentationml/2006/ole">
            <p:oleObj spid="_x0000_s129026" name="方程式" r:id="rId3" imgW="711000" imgH="393480"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Exercise</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19</a:t>
            </a:fld>
            <a:endParaRPr lang="zh-TW" altLang="en-US"/>
          </a:p>
        </p:txBody>
      </p:sp>
      <p:sp>
        <p:nvSpPr>
          <p:cNvPr id="4" name="內容版面配置區 3"/>
          <p:cNvSpPr>
            <a:spLocks noGrp="1"/>
          </p:cNvSpPr>
          <p:nvPr>
            <p:ph sz="quarter" idx="1"/>
          </p:nvPr>
        </p:nvSpPr>
        <p:spPr/>
        <p:txBody>
          <a:bodyPr/>
          <a:lstStyle/>
          <a:p>
            <a:r>
              <a:rPr lang="zh-TW" altLang="en-US" dirty="0" smtClean="0"/>
              <a:t>你剛買了一張</a:t>
            </a:r>
            <a:r>
              <a:rPr lang="en-US" altLang="zh-TW" dirty="0" smtClean="0"/>
              <a:t>8</a:t>
            </a:r>
            <a:r>
              <a:rPr lang="zh-TW" altLang="en-US" dirty="0" smtClean="0"/>
              <a:t>年期，面額</a:t>
            </a:r>
            <a:r>
              <a:rPr lang="en-US" altLang="zh-TW" dirty="0" smtClean="0"/>
              <a:t>1,000,000</a:t>
            </a:r>
            <a:r>
              <a:rPr lang="zh-TW" altLang="en-US" dirty="0" smtClean="0"/>
              <a:t>之債券。該債券之息票利率是年利率</a:t>
            </a:r>
            <a:r>
              <a:rPr lang="en-US" altLang="zh-TW" dirty="0" smtClean="0"/>
              <a:t>5%</a:t>
            </a:r>
            <a:r>
              <a:rPr lang="zh-TW" altLang="en-US" dirty="0" smtClean="0"/>
              <a:t>，每年付息一次。該債券之到期殖利率為</a:t>
            </a:r>
            <a:r>
              <a:rPr lang="en-US" altLang="zh-TW" dirty="0" smtClean="0"/>
              <a:t>3%</a:t>
            </a:r>
            <a:r>
              <a:rPr lang="zh-TW" altLang="en-US" dirty="0" smtClean="0"/>
              <a:t>，請問你付了多少錢來買這張債券</a:t>
            </a:r>
            <a:r>
              <a:rPr lang="en-US" altLang="zh-TW" dirty="0" smtClean="0"/>
              <a:t>?</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第</a:t>
            </a:r>
            <a:r>
              <a:rPr lang="en-US" altLang="zh-TW" b="1" dirty="0" smtClean="0"/>
              <a:t>5</a:t>
            </a:r>
            <a:r>
              <a:rPr lang="zh-TW" altLang="zh-TW" b="1" dirty="0" smtClean="0"/>
              <a:t>單元 債券市場理論</a:t>
            </a:r>
            <a:endParaRPr lang="zh-TW" altLang="en-US" b="1" dirty="0"/>
          </a:p>
        </p:txBody>
      </p:sp>
      <p:sp>
        <p:nvSpPr>
          <p:cNvPr id="3" name="內容版面配置區 2"/>
          <p:cNvSpPr>
            <a:spLocks noGrp="1"/>
          </p:cNvSpPr>
          <p:nvPr>
            <p:ph sz="quarter" idx="1"/>
          </p:nvPr>
        </p:nvSpPr>
        <p:spPr>
          <a:xfrm>
            <a:off x="457200" y="1219200"/>
            <a:ext cx="8229600" cy="5353072"/>
          </a:xfrm>
        </p:spPr>
        <p:txBody>
          <a:bodyPr/>
          <a:lstStyle/>
          <a:p>
            <a:pPr>
              <a:buNone/>
            </a:pPr>
            <a:r>
              <a:rPr lang="en-US" altLang="zh-TW" dirty="0" smtClean="0"/>
              <a:t>5.1</a:t>
            </a:r>
            <a:r>
              <a:rPr lang="zh-TW" altLang="zh-TW" dirty="0" smtClean="0"/>
              <a:t>債務融資之特性</a:t>
            </a:r>
          </a:p>
          <a:p>
            <a:pPr>
              <a:buNone/>
            </a:pPr>
            <a:r>
              <a:rPr lang="en-US" altLang="zh-TW" dirty="0" smtClean="0"/>
              <a:t>   </a:t>
            </a:r>
            <a:r>
              <a:rPr lang="zh-TW" altLang="zh-TW" dirty="0" smtClean="0"/>
              <a:t>債券融資是企業透過外部債權人提供資金的籌資方式，是企業的重要資金來源。幾乎沒有一家企業是只靠自有資金，而不運用負債就能滿足資金資求。</a:t>
            </a:r>
            <a:r>
              <a:rPr lang="en-US" altLang="zh-TW" dirty="0" smtClean="0"/>
              <a:t> </a:t>
            </a:r>
            <a:endParaRPr lang="zh-TW" altLang="zh-TW" dirty="0" smtClean="0"/>
          </a:p>
          <a:p>
            <a:pPr>
              <a:buNone/>
            </a:pPr>
            <a:r>
              <a:rPr lang="en-US" altLang="zh-TW" dirty="0" smtClean="0"/>
              <a:t>   </a:t>
            </a:r>
            <a:r>
              <a:rPr lang="zh-TW" altLang="zh-TW" dirty="0" smtClean="0"/>
              <a:t>負債資金的籌資方式主要有向銀行借款、發行債券、融資租賃，和利用商業信用等。</a:t>
            </a:r>
          </a:p>
          <a:p>
            <a:pPr>
              <a:buNone/>
            </a:pPr>
            <a:r>
              <a:rPr lang="en-US" altLang="zh-TW" dirty="0" smtClean="0"/>
              <a:t>5.1.1 </a:t>
            </a:r>
            <a:r>
              <a:rPr lang="zh-TW" altLang="zh-TW" dirty="0" smtClean="0"/>
              <a:t>債券之定義</a:t>
            </a:r>
            <a:endParaRPr lang="en-US" altLang="zh-TW" dirty="0" smtClean="0"/>
          </a:p>
          <a:p>
            <a:pPr>
              <a:buNone/>
            </a:pPr>
            <a:r>
              <a:rPr lang="en-US" altLang="zh-TW" dirty="0" smtClean="0"/>
              <a:t>   </a:t>
            </a:r>
            <a:r>
              <a:rPr lang="zh-TW" altLang="zh-TW" dirty="0" smtClean="0"/>
              <a:t>債券</a:t>
            </a:r>
            <a:r>
              <a:rPr lang="en-US" altLang="zh-TW" dirty="0" smtClean="0"/>
              <a:t>(Bond)</a:t>
            </a:r>
            <a:r>
              <a:rPr lang="zh-TW" altLang="zh-TW" dirty="0" smtClean="0"/>
              <a:t>是一種</a:t>
            </a:r>
            <a:r>
              <a:rPr lang="zh-TW" altLang="zh-TW" dirty="0" smtClean="0">
                <a:solidFill>
                  <a:srgbClr val="FF0000"/>
                </a:solidFill>
              </a:rPr>
              <a:t>債務憑證</a:t>
            </a:r>
            <a:r>
              <a:rPr lang="zh-TW" altLang="zh-TW" dirty="0" smtClean="0"/>
              <a:t>，表彰發行機構</a:t>
            </a:r>
            <a:r>
              <a:rPr lang="en-US" altLang="zh-TW" dirty="0" smtClean="0"/>
              <a:t>(</a:t>
            </a:r>
            <a:r>
              <a:rPr lang="zh-TW" altLang="zh-TW" dirty="0" smtClean="0"/>
              <a:t>借款人</a:t>
            </a:r>
            <a:r>
              <a:rPr lang="en-US" altLang="zh-TW" dirty="0" smtClean="0"/>
              <a:t>)</a:t>
            </a:r>
            <a:r>
              <a:rPr lang="zh-TW" altLang="zh-TW" dirty="0" smtClean="0"/>
              <a:t>承諾在未來特定時點定期支付利息給債券持有人，並於到期日償還本金。</a:t>
            </a:r>
          </a:p>
          <a:p>
            <a:pPr>
              <a:buNone/>
            </a:pPr>
            <a:r>
              <a:rPr lang="en-US" altLang="zh-TW" dirty="0" smtClean="0"/>
              <a:t> </a:t>
            </a:r>
            <a:endParaRPr lang="zh-TW" altLang="zh-TW" dirty="0" smtClean="0"/>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歐債狀況</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20</a:t>
            </a:fld>
            <a:endParaRPr lang="zh-TW" altLang="en-US"/>
          </a:p>
        </p:txBody>
      </p:sp>
      <p:sp>
        <p:nvSpPr>
          <p:cNvPr id="4" name="內容版面配置區 3"/>
          <p:cNvSpPr>
            <a:spLocks noGrp="1"/>
          </p:cNvSpPr>
          <p:nvPr>
            <p:ph sz="quarter" idx="1"/>
          </p:nvPr>
        </p:nvSpPr>
        <p:spPr/>
        <p:txBody>
          <a:bodyPr/>
          <a:lstStyle/>
          <a:p>
            <a:endParaRPr lang="zh-TW" altLang="en-US"/>
          </a:p>
        </p:txBody>
      </p:sp>
      <p:pic>
        <p:nvPicPr>
          <p:cNvPr id="247810" name="Picture 2"/>
          <p:cNvPicPr>
            <a:picLocks noChangeAspect="1" noChangeArrowheads="1"/>
          </p:cNvPicPr>
          <p:nvPr/>
        </p:nvPicPr>
        <p:blipFill>
          <a:blip r:embed="rId2" cstate="print"/>
          <a:srcRect/>
          <a:stretch>
            <a:fillRect/>
          </a:stretch>
        </p:blipFill>
        <p:spPr bwMode="auto">
          <a:xfrm>
            <a:off x="214282" y="1714488"/>
            <a:ext cx="8763705" cy="36433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內容版面配置區 2"/>
          <p:cNvSpPr>
            <a:spLocks noGrp="1"/>
          </p:cNvSpPr>
          <p:nvPr>
            <p:ph sz="quarter" idx="1"/>
          </p:nvPr>
        </p:nvSpPr>
        <p:spPr/>
        <p:txBody>
          <a:bodyPr>
            <a:normAutofit lnSpcReduction="10000"/>
          </a:bodyPr>
          <a:lstStyle/>
          <a:p>
            <a:r>
              <a:rPr lang="en-US" altLang="zh-TW" sz="2200" dirty="0" smtClean="0"/>
              <a:t>[Note]</a:t>
            </a:r>
            <a:r>
              <a:rPr lang="zh-TW" altLang="zh-TW" sz="2200" dirty="0" smtClean="0"/>
              <a:t>：</a:t>
            </a:r>
            <a:r>
              <a:rPr lang="zh-TW" altLang="en-US" sz="2200" dirty="0" smtClean="0"/>
              <a:t>債務憑證</a:t>
            </a:r>
            <a:r>
              <a:rPr lang="en-US" altLang="zh-TW" sz="2200" dirty="0" smtClean="0"/>
              <a:t>(bond indentures)</a:t>
            </a:r>
            <a:r>
              <a:rPr lang="zh-TW" altLang="en-US" sz="2200" dirty="0" smtClean="0"/>
              <a:t>係一張明確記載債券持有人與發行公司所簽定權利義務的法律文件。其內容除了發行金額、期限、票面利率、還本付息方式外、還包括指定受託人、限制條款、贖回賣回條款、償債基金</a:t>
            </a:r>
            <a:r>
              <a:rPr lang="en-US" altLang="zh-TW" sz="2200" dirty="0" smtClean="0"/>
              <a:t>(sinking fund) </a:t>
            </a:r>
            <a:r>
              <a:rPr lang="zh-TW" altLang="en-US" sz="2200" dirty="0" smtClean="0"/>
              <a:t>或保證機構等。</a:t>
            </a:r>
            <a:endParaRPr lang="en-US" altLang="zh-TW" sz="2200" dirty="0" smtClean="0"/>
          </a:p>
          <a:p>
            <a:pPr lvl="1"/>
            <a:r>
              <a:rPr lang="zh-TW" altLang="en-US" sz="1900" dirty="0" smtClean="0"/>
              <a:t>受託人</a:t>
            </a:r>
            <a:r>
              <a:rPr lang="en-US" altLang="zh-TW" sz="1900" dirty="0" smtClean="0"/>
              <a:t>(trustee) </a:t>
            </a:r>
            <a:r>
              <a:rPr lang="zh-TW" altLang="en-US" sz="1900" dirty="0" smtClean="0"/>
              <a:t>：代表債卷持有人督導發行公司是否確實遵守債卷契約內容。</a:t>
            </a:r>
            <a:endParaRPr lang="en-US" altLang="zh-TW" sz="1900" dirty="0" smtClean="0"/>
          </a:p>
          <a:p>
            <a:pPr lvl="1"/>
            <a:r>
              <a:rPr lang="zh-TW" altLang="en-US" sz="1900" dirty="0" smtClean="0"/>
              <a:t>償債基金</a:t>
            </a:r>
            <a:r>
              <a:rPr lang="en-US" altLang="zh-TW" sz="1900" dirty="0" smtClean="0"/>
              <a:t>(sinking fund):</a:t>
            </a:r>
            <a:r>
              <a:rPr lang="zh-TW" altLang="en-US" sz="1900" dirty="0" smtClean="0"/>
              <a:t>協助發行公司有系統地逐年自債券持有人買回部分債券之規定方法，例如</a:t>
            </a:r>
            <a:r>
              <a:rPr lang="en-US" altLang="zh-TW" sz="1900" dirty="0" smtClean="0"/>
              <a:t>:</a:t>
            </a:r>
            <a:r>
              <a:rPr lang="zh-TW" altLang="en-US" sz="1900" dirty="0" smtClean="0"/>
              <a:t>每年提撥一定金額於受託人，再由受託人利用安全性即高之投資方式，於債券到期時將其贖回；或是自公開市場買回固定比率之債券。</a:t>
            </a:r>
            <a:endParaRPr lang="en-US" altLang="zh-TW" sz="2200" dirty="0" smtClean="0"/>
          </a:p>
          <a:p>
            <a:r>
              <a:rPr lang="en-US" altLang="zh-TW" sz="2200" dirty="0" smtClean="0"/>
              <a:t>[Note]</a:t>
            </a:r>
            <a:r>
              <a:rPr lang="zh-TW" altLang="zh-TW" sz="2200" dirty="0" smtClean="0"/>
              <a:t>：債券持有人為債券發行機構的債權人，而股票投資人則是股票發行機構之所有權人，因此，當發行機構倒閉或清償時，基於債權優先於所有權之原則，債券持有人將比股票持有人享有優先獲得清償之權利，所以對股票投資人而言，</a:t>
            </a:r>
            <a:r>
              <a:rPr lang="zh-TW" altLang="zh-TW" sz="2200" dirty="0" smtClean="0">
                <a:solidFill>
                  <a:srgbClr val="FF0000"/>
                </a:solidFill>
              </a:rPr>
              <a:t>風險較大，要求報酬率較高</a:t>
            </a:r>
            <a:r>
              <a:rPr lang="zh-TW" altLang="zh-TW" sz="2200" dirty="0" smtClean="0"/>
              <a:t>。</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內容版面配置區 2"/>
          <p:cNvSpPr>
            <a:spLocks noGrp="1"/>
          </p:cNvSpPr>
          <p:nvPr>
            <p:ph sz="quarter" idx="1"/>
          </p:nvPr>
        </p:nvSpPr>
        <p:spPr/>
        <p:txBody>
          <a:bodyPr/>
          <a:lstStyle/>
          <a:p>
            <a:pPr>
              <a:buNone/>
            </a:pPr>
            <a:r>
              <a:rPr lang="en-US" altLang="zh-TW" dirty="0" smtClean="0"/>
              <a:t>5.1.2 </a:t>
            </a:r>
            <a:r>
              <a:rPr lang="zh-TW" altLang="zh-TW" dirty="0" smtClean="0"/>
              <a:t>債券籌資之特性</a:t>
            </a:r>
          </a:p>
          <a:p>
            <a:pPr>
              <a:buNone/>
            </a:pPr>
            <a:r>
              <a:rPr lang="zh-TW" altLang="zh-TW" dirty="0" smtClean="0"/>
              <a:t>一、優點</a:t>
            </a:r>
            <a:endParaRPr lang="en-US" altLang="zh-TW" dirty="0" smtClean="0"/>
          </a:p>
          <a:p>
            <a:pPr>
              <a:buNone/>
            </a:pPr>
            <a:r>
              <a:rPr lang="en-US" altLang="zh-TW" dirty="0" smtClean="0"/>
              <a:t>1.</a:t>
            </a:r>
            <a:r>
              <a:rPr lang="zh-TW" altLang="zh-TW" dirty="0" smtClean="0"/>
              <a:t>財務槓桿作用</a:t>
            </a:r>
          </a:p>
          <a:p>
            <a:pPr>
              <a:buNone/>
            </a:pPr>
            <a:r>
              <a:rPr lang="en-US" altLang="zh-TW" dirty="0" smtClean="0"/>
              <a:t>2.</a:t>
            </a:r>
            <a:r>
              <a:rPr lang="zh-TW" altLang="zh-TW" dirty="0" smtClean="0"/>
              <a:t>不會稀釋股東控制權</a:t>
            </a:r>
          </a:p>
          <a:p>
            <a:pPr>
              <a:buNone/>
            </a:pPr>
            <a:r>
              <a:rPr lang="en-US" altLang="zh-TW" dirty="0" smtClean="0"/>
              <a:t>3.</a:t>
            </a:r>
            <a:r>
              <a:rPr lang="zh-TW" altLang="zh-TW" dirty="0" smtClean="0"/>
              <a:t>債券的成本較低</a:t>
            </a:r>
            <a:r>
              <a:rPr lang="en-US" altLang="zh-TW" dirty="0" smtClean="0"/>
              <a:t>(</a:t>
            </a:r>
            <a:r>
              <a:rPr lang="zh-TW" altLang="en-US" dirty="0" smtClean="0"/>
              <a:t>相對外部權益資金而言</a:t>
            </a:r>
            <a:r>
              <a:rPr lang="en-US" altLang="zh-TW" dirty="0" smtClean="0"/>
              <a:t>)</a:t>
            </a:r>
            <a:endParaRPr lang="zh-TW" altLang="zh-TW" dirty="0" smtClean="0"/>
          </a:p>
          <a:p>
            <a:pPr>
              <a:buNone/>
            </a:pPr>
            <a:r>
              <a:rPr lang="en-US" altLang="zh-TW" dirty="0" smtClean="0"/>
              <a:t>4.</a:t>
            </a:r>
            <a:r>
              <a:rPr lang="zh-TW" altLang="zh-TW" dirty="0" smtClean="0"/>
              <a:t>債券的籌資方式靈活</a:t>
            </a:r>
            <a:endParaRPr lang="en-US" altLang="zh-TW" dirty="0" smtClean="0"/>
          </a:p>
          <a:p>
            <a:pPr>
              <a:buNone/>
            </a:pPr>
            <a:r>
              <a:rPr lang="zh-TW" altLang="zh-TW" dirty="0" smtClean="0"/>
              <a:t>二、缺點</a:t>
            </a:r>
          </a:p>
          <a:p>
            <a:pPr>
              <a:buNone/>
            </a:pPr>
            <a:r>
              <a:rPr lang="en-US" altLang="zh-TW" dirty="0" smtClean="0"/>
              <a:t>1.</a:t>
            </a:r>
            <a:r>
              <a:rPr lang="zh-TW" altLang="zh-TW" dirty="0" smtClean="0"/>
              <a:t>加大了企業之</a:t>
            </a:r>
            <a:r>
              <a:rPr lang="zh-TW" altLang="zh-TW" dirty="0" smtClean="0">
                <a:solidFill>
                  <a:srgbClr val="FF0000"/>
                </a:solidFill>
              </a:rPr>
              <a:t>財務</a:t>
            </a:r>
            <a:r>
              <a:rPr lang="zh-TW" altLang="zh-TW" dirty="0" smtClean="0"/>
              <a:t>風險</a:t>
            </a:r>
          </a:p>
          <a:p>
            <a:pPr>
              <a:buNone/>
            </a:pPr>
            <a:r>
              <a:rPr lang="en-US" altLang="zh-TW" dirty="0" smtClean="0"/>
              <a:t>2.</a:t>
            </a:r>
            <a:r>
              <a:rPr lang="zh-TW" altLang="zh-TW" dirty="0" smtClean="0"/>
              <a:t>限制性條款較多</a:t>
            </a:r>
          </a:p>
          <a:p>
            <a:pPr>
              <a:buNone/>
            </a:pPr>
            <a:endParaRPr lang="zh-TW" altLang="zh-TW" dirty="0" smtClean="0"/>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內容版面配置區 2"/>
          <p:cNvSpPr>
            <a:spLocks noGrp="1"/>
          </p:cNvSpPr>
          <p:nvPr>
            <p:ph sz="quarter" idx="1"/>
          </p:nvPr>
        </p:nvSpPr>
        <p:spPr>
          <a:xfrm>
            <a:off x="457200" y="1219200"/>
            <a:ext cx="8329642" cy="5281634"/>
          </a:xfrm>
        </p:spPr>
        <p:txBody>
          <a:bodyPr>
            <a:normAutofit fontScale="47500" lnSpcReduction="20000"/>
          </a:bodyPr>
          <a:lstStyle/>
          <a:p>
            <a:pPr>
              <a:buNone/>
            </a:pPr>
            <a:r>
              <a:rPr lang="en-US" altLang="zh-TW" sz="4000" dirty="0" smtClean="0"/>
              <a:t>5.1.3 </a:t>
            </a:r>
            <a:r>
              <a:rPr lang="zh-TW" altLang="zh-TW" sz="4000" dirty="0" smtClean="0"/>
              <a:t>債券之構成要素及類別</a:t>
            </a:r>
          </a:p>
          <a:p>
            <a:pPr>
              <a:buNone/>
            </a:pPr>
            <a:r>
              <a:rPr lang="zh-TW" altLang="zh-TW" sz="4000" dirty="0" smtClean="0"/>
              <a:t>一、債券基本要素</a:t>
            </a:r>
          </a:p>
          <a:p>
            <a:pPr>
              <a:buNone/>
            </a:pPr>
            <a:r>
              <a:rPr lang="en-US" altLang="zh-TW" sz="4000" dirty="0" smtClean="0"/>
              <a:t>(</a:t>
            </a:r>
            <a:r>
              <a:rPr lang="zh-TW" altLang="zh-TW" sz="4000" dirty="0" smtClean="0"/>
              <a:t>一</a:t>
            </a:r>
            <a:r>
              <a:rPr lang="en-US" altLang="zh-TW" sz="4000" dirty="0" smtClean="0"/>
              <a:t>)</a:t>
            </a:r>
            <a:r>
              <a:rPr lang="zh-TW" altLang="zh-TW" sz="4000" dirty="0" smtClean="0"/>
              <a:t>發行人：發行債券之機構或個人</a:t>
            </a:r>
            <a:r>
              <a:rPr lang="en-US" altLang="zh-TW" sz="4000" dirty="0" smtClean="0"/>
              <a:t>(</a:t>
            </a:r>
            <a:r>
              <a:rPr lang="zh-TW" altLang="zh-TW" sz="4000" dirty="0" smtClean="0"/>
              <a:t>即借款人</a:t>
            </a:r>
            <a:r>
              <a:rPr lang="en-US" altLang="zh-TW" sz="4000" dirty="0" smtClean="0"/>
              <a:t>)</a:t>
            </a:r>
            <a:r>
              <a:rPr lang="zh-TW" altLang="zh-TW" sz="4000" dirty="0" smtClean="0"/>
              <a:t>，其信用越好，債券之信用</a:t>
            </a:r>
            <a:r>
              <a:rPr lang="en-US" altLang="zh-TW" sz="4000" dirty="0" smtClean="0"/>
              <a:t>      </a:t>
            </a:r>
            <a:endParaRPr lang="zh-TW" altLang="zh-TW" sz="4000" dirty="0" smtClean="0"/>
          </a:p>
          <a:p>
            <a:pPr>
              <a:buNone/>
            </a:pPr>
            <a:r>
              <a:rPr lang="en-US" altLang="zh-TW" sz="4000" dirty="0" smtClean="0"/>
              <a:t>                     </a:t>
            </a:r>
            <a:r>
              <a:rPr lang="zh-TW" altLang="zh-TW" sz="4000" dirty="0" smtClean="0"/>
              <a:t>風險越低。</a:t>
            </a:r>
          </a:p>
          <a:p>
            <a:pPr>
              <a:buNone/>
            </a:pPr>
            <a:r>
              <a:rPr lang="en-US" altLang="zh-TW" sz="4000" dirty="0" smtClean="0"/>
              <a:t>(</a:t>
            </a:r>
            <a:r>
              <a:rPr lang="zh-TW" altLang="zh-TW" sz="4000" dirty="0" smtClean="0"/>
              <a:t>二</a:t>
            </a:r>
            <a:r>
              <a:rPr lang="en-US" altLang="zh-TW" sz="4000" dirty="0" smtClean="0"/>
              <a:t>)</a:t>
            </a:r>
            <a:r>
              <a:rPr lang="zh-TW" altLang="zh-TW" sz="4000" dirty="0" smtClean="0"/>
              <a:t>本金</a:t>
            </a:r>
            <a:r>
              <a:rPr lang="en-US" altLang="zh-TW" sz="4000" dirty="0" smtClean="0"/>
              <a:t>(principal)</a:t>
            </a:r>
            <a:r>
              <a:rPr lang="zh-TW" altLang="zh-TW" sz="4000" dirty="0" smtClean="0"/>
              <a:t>：指債券的票面金額，</a:t>
            </a:r>
            <a:r>
              <a:rPr lang="en-US" altLang="zh-TW" sz="4000" dirty="0" smtClean="0"/>
              <a:t>(Par value; Face value)</a:t>
            </a:r>
            <a:r>
              <a:rPr lang="zh-TW" altLang="zh-TW" sz="4000" dirty="0" smtClean="0"/>
              <a:t>發行人於期滿時償還持有人之金額。</a:t>
            </a:r>
          </a:p>
          <a:p>
            <a:pPr>
              <a:buNone/>
            </a:pPr>
            <a:r>
              <a:rPr lang="en-US" altLang="zh-TW" sz="4000" dirty="0" smtClean="0"/>
              <a:t>(</a:t>
            </a:r>
            <a:r>
              <a:rPr lang="zh-TW" altLang="zh-TW" sz="4000" dirty="0" smtClean="0"/>
              <a:t>三</a:t>
            </a:r>
            <a:r>
              <a:rPr lang="en-US" altLang="zh-TW" sz="4000" dirty="0" smtClean="0"/>
              <a:t>)</a:t>
            </a:r>
            <a:r>
              <a:rPr lang="zh-TW" altLang="zh-TW" sz="4000" dirty="0" smtClean="0"/>
              <a:t>票面利率</a:t>
            </a:r>
            <a:r>
              <a:rPr lang="en-US" altLang="zh-TW" sz="4000" dirty="0" smtClean="0"/>
              <a:t>(coupon rate)</a:t>
            </a:r>
            <a:r>
              <a:rPr lang="zh-TW" altLang="zh-TW" sz="4000" dirty="0" smtClean="0"/>
              <a:t>：債券上載明之利率，以票面利率乘以債券面額計</a:t>
            </a:r>
            <a:r>
              <a:rPr lang="en-US" altLang="zh-TW" sz="4000" dirty="0" smtClean="0"/>
              <a:t>  </a:t>
            </a:r>
            <a:endParaRPr lang="zh-TW" altLang="zh-TW" sz="4000" dirty="0" smtClean="0"/>
          </a:p>
          <a:p>
            <a:pPr>
              <a:buNone/>
            </a:pPr>
            <a:r>
              <a:rPr lang="en-US" altLang="zh-TW" sz="4000" dirty="0" smtClean="0"/>
              <a:t>                                            </a:t>
            </a:r>
            <a:r>
              <a:rPr lang="zh-TW" altLang="zh-TW" sz="4000" dirty="0" smtClean="0"/>
              <a:t>算利息，可以是固定利率或浮動利率。</a:t>
            </a:r>
          </a:p>
          <a:p>
            <a:pPr>
              <a:buNone/>
            </a:pPr>
            <a:r>
              <a:rPr lang="en-US" altLang="zh-TW" sz="4000" dirty="0" smtClean="0"/>
              <a:t>(</a:t>
            </a:r>
            <a:r>
              <a:rPr lang="zh-TW" altLang="zh-TW" sz="4000" dirty="0" smtClean="0"/>
              <a:t>四</a:t>
            </a:r>
            <a:r>
              <a:rPr lang="en-US" altLang="zh-TW" sz="4000" dirty="0" smtClean="0"/>
              <a:t>)</a:t>
            </a:r>
            <a:r>
              <a:rPr lang="zh-TW" altLang="zh-TW" sz="4000" dirty="0" smtClean="0"/>
              <a:t>利息支付日</a:t>
            </a:r>
            <a:r>
              <a:rPr lang="en-US" altLang="zh-TW" sz="4000" dirty="0" smtClean="0"/>
              <a:t>(coupon payment date)</a:t>
            </a:r>
            <a:r>
              <a:rPr lang="zh-TW" altLang="zh-TW" sz="4000" dirty="0" smtClean="0"/>
              <a:t>：支付利息的日子，一般每年或半年付</a:t>
            </a:r>
            <a:r>
              <a:rPr lang="en-US" altLang="zh-TW" sz="4000" dirty="0" smtClean="0"/>
              <a:t>    </a:t>
            </a:r>
            <a:endParaRPr lang="zh-TW" altLang="zh-TW" sz="4000" dirty="0" smtClean="0"/>
          </a:p>
          <a:p>
            <a:pPr>
              <a:buNone/>
            </a:pPr>
            <a:r>
              <a:rPr lang="en-US" altLang="zh-TW" sz="4000" dirty="0" smtClean="0"/>
              <a:t>                                                              </a:t>
            </a:r>
            <a:r>
              <a:rPr lang="zh-TW" altLang="zh-TW" sz="4000" dirty="0" smtClean="0"/>
              <a:t>息一次。</a:t>
            </a:r>
            <a:endParaRPr lang="en-US" altLang="zh-TW" sz="4000" dirty="0" smtClean="0"/>
          </a:p>
          <a:p>
            <a:pPr>
              <a:buNone/>
            </a:pPr>
            <a:r>
              <a:rPr lang="en-US" altLang="zh-TW" sz="4000" dirty="0" smtClean="0"/>
              <a:t>(</a:t>
            </a:r>
            <a:r>
              <a:rPr lang="zh-TW" altLang="zh-TW" sz="4000" dirty="0" smtClean="0"/>
              <a:t>五</a:t>
            </a:r>
            <a:r>
              <a:rPr lang="en-US" altLang="zh-TW" sz="4000" dirty="0" smtClean="0"/>
              <a:t>)</a:t>
            </a:r>
            <a:r>
              <a:rPr lang="zh-TW" altLang="zh-TW" sz="4000" dirty="0" smtClean="0"/>
              <a:t>到期日</a:t>
            </a:r>
            <a:r>
              <a:rPr lang="en-US" altLang="zh-TW" sz="4000" dirty="0" smtClean="0"/>
              <a:t>(maturity)</a:t>
            </a:r>
            <a:r>
              <a:rPr lang="zh-TW" altLang="zh-TW" sz="4000" dirty="0" smtClean="0"/>
              <a:t>：發行人承諾清償債券本金及所有利息之日期。</a:t>
            </a:r>
          </a:p>
          <a:p>
            <a:pPr>
              <a:buNone/>
            </a:pPr>
            <a:r>
              <a:rPr lang="en-US" altLang="zh-TW" sz="4000" dirty="0" smtClean="0"/>
              <a:t>(</a:t>
            </a:r>
            <a:r>
              <a:rPr lang="zh-TW" altLang="zh-TW" sz="4000" dirty="0" smtClean="0"/>
              <a:t>六</a:t>
            </a:r>
            <a:r>
              <a:rPr lang="en-US" altLang="zh-TW" sz="4000" dirty="0" smtClean="0"/>
              <a:t>)</a:t>
            </a:r>
            <a:r>
              <a:rPr lang="zh-TW" altLang="zh-TW" sz="4000" dirty="0" smtClean="0"/>
              <a:t>其他條件：實務上發行債券時經常會附加條件，例如加入轉換條款；可</a:t>
            </a:r>
          </a:p>
          <a:p>
            <a:pPr>
              <a:buNone/>
            </a:pPr>
            <a:r>
              <a:rPr lang="en-US" altLang="zh-TW" sz="4000" dirty="0" smtClean="0"/>
              <a:t>                         </a:t>
            </a:r>
            <a:r>
              <a:rPr lang="zh-TW" altLang="zh-TW" sz="4000" dirty="0" smtClean="0"/>
              <a:t>贖回條款等。</a:t>
            </a:r>
            <a:endParaRPr lang="en-US" altLang="zh-TW" sz="4000" dirty="0" smtClean="0"/>
          </a:p>
          <a:p>
            <a:pPr>
              <a:buNone/>
            </a:pPr>
            <a:r>
              <a:rPr lang="en-US" altLang="zh-TW" sz="4000" dirty="0" smtClean="0"/>
              <a:t>(</a:t>
            </a:r>
            <a:r>
              <a:rPr lang="zh-TW" altLang="en-US" sz="4000" dirty="0" smtClean="0"/>
              <a:t>七</a:t>
            </a:r>
            <a:r>
              <a:rPr lang="en-US" altLang="zh-TW" sz="4000" dirty="0" smtClean="0"/>
              <a:t>)</a:t>
            </a:r>
            <a:r>
              <a:rPr lang="zh-TW" altLang="en-US" sz="4000" dirty="0" smtClean="0"/>
              <a:t>償債基金</a:t>
            </a:r>
            <a:r>
              <a:rPr lang="en-US" altLang="zh-TW" sz="4000" dirty="0" smtClean="0"/>
              <a:t>(sinking fund):</a:t>
            </a:r>
            <a:r>
              <a:rPr lang="zh-TW" altLang="en-US" sz="4000" dirty="0" smtClean="0"/>
              <a:t>協助發行公司有系統的逐年自債權持有者買回部分債券的規定。</a:t>
            </a:r>
            <a:endParaRPr lang="zh-TW" altLang="zh-TW" sz="4000" dirty="0" smtClean="0"/>
          </a:p>
          <a:p>
            <a:pPr>
              <a:buNone/>
            </a:pPr>
            <a:endParaRPr lang="zh-TW" altLang="en-US" sz="4000"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6</a:t>
            </a:fld>
            <a:endParaRPr lang="zh-TW" altLang="en-US"/>
          </a:p>
        </p:txBody>
      </p:sp>
      <p:sp>
        <p:nvSpPr>
          <p:cNvPr id="4" name="內容版面配置區 3"/>
          <p:cNvSpPr>
            <a:spLocks noGrp="1"/>
          </p:cNvSpPr>
          <p:nvPr>
            <p:ph sz="quarter" idx="1"/>
          </p:nvPr>
        </p:nvSpPr>
        <p:spPr/>
        <p:txBody>
          <a:bodyPr>
            <a:normAutofit lnSpcReduction="10000"/>
          </a:bodyPr>
          <a:lstStyle/>
          <a:p>
            <a:pPr>
              <a:buNone/>
            </a:pPr>
            <a:r>
              <a:rPr lang="zh-TW" altLang="zh-TW" sz="2800" dirty="0" smtClean="0"/>
              <a:t>二、債券之種類</a:t>
            </a:r>
          </a:p>
          <a:p>
            <a:pPr>
              <a:buNone/>
            </a:pPr>
            <a:r>
              <a:rPr lang="en-US" altLang="zh-TW" sz="2800" dirty="0" smtClean="0"/>
              <a:t> </a:t>
            </a:r>
            <a:r>
              <a:rPr lang="zh-TW" altLang="zh-TW" sz="2800" dirty="0" smtClean="0"/>
              <a:t>一般可分為三種</a:t>
            </a:r>
            <a:r>
              <a:rPr lang="en-US" altLang="zh-TW" sz="2800" dirty="0" smtClean="0">
                <a:sym typeface="Wingdings" pitchFamily="2" charset="2"/>
              </a:rPr>
              <a:t>:(</a:t>
            </a:r>
            <a:r>
              <a:rPr lang="zh-TW" altLang="en-US" sz="2800" dirty="0" smtClean="0">
                <a:sym typeface="Wingdings" pitchFamily="2" charset="2"/>
              </a:rPr>
              <a:t>發行體</a:t>
            </a:r>
            <a:r>
              <a:rPr lang="en-US" altLang="zh-TW" sz="2800" dirty="0" smtClean="0">
                <a:sym typeface="Wingdings" pitchFamily="2" charset="2"/>
              </a:rPr>
              <a:t>)</a:t>
            </a:r>
            <a:endParaRPr lang="zh-TW" altLang="zh-TW" sz="2800" dirty="0" smtClean="0"/>
          </a:p>
          <a:p>
            <a:r>
              <a:rPr lang="en-US" altLang="zh-TW" sz="2800" dirty="0" smtClean="0"/>
              <a:t> </a:t>
            </a:r>
            <a:r>
              <a:rPr lang="zh-TW" altLang="zh-TW" sz="2800" dirty="0" smtClean="0"/>
              <a:t>政府公債</a:t>
            </a:r>
            <a:r>
              <a:rPr lang="en-US" altLang="zh-TW" sz="2800" dirty="0" smtClean="0"/>
              <a:t>(Government Bond)</a:t>
            </a:r>
            <a:r>
              <a:rPr lang="zh-TW" altLang="zh-TW" sz="2800" dirty="0" smtClean="0"/>
              <a:t>政府為籌措建設經費而發行的中長期債券</a:t>
            </a:r>
            <a:endParaRPr lang="en-US" altLang="zh-TW" sz="2800" dirty="0" smtClean="0"/>
          </a:p>
          <a:p>
            <a:r>
              <a:rPr lang="zh-TW" altLang="zh-TW" sz="2800" dirty="0" smtClean="0"/>
              <a:t>金融債券</a:t>
            </a:r>
            <a:r>
              <a:rPr lang="en-US" altLang="zh-TW" sz="2800" dirty="0" smtClean="0"/>
              <a:t>(Bank Debenture)</a:t>
            </a:r>
            <a:r>
              <a:rPr lang="zh-TW" altLang="zh-TW" sz="2800" dirty="0" smtClean="0"/>
              <a:t>根據銀行法，規定儲蓄銀行與專業銀行為供給中長期資金放款用途所發行之債券</a:t>
            </a:r>
            <a:endParaRPr lang="en-US" altLang="zh-TW" sz="2800" dirty="0" smtClean="0"/>
          </a:p>
          <a:p>
            <a:r>
              <a:rPr lang="zh-TW" altLang="zh-TW" sz="2800" dirty="0" smtClean="0"/>
              <a:t>公司債</a:t>
            </a:r>
            <a:r>
              <a:rPr lang="en-US" altLang="zh-TW" sz="2800" dirty="0" smtClean="0"/>
              <a:t>(Corporate Bond)</a:t>
            </a:r>
            <a:r>
              <a:rPr lang="zh-TW" altLang="zh-TW" sz="2800" dirty="0" smtClean="0"/>
              <a:t>係為公開發行公司為了籌措中長期資金，而發行的可轉讓債務憑證。一般依擔保方式可分為有擔保</a:t>
            </a:r>
            <a:r>
              <a:rPr lang="en-US" altLang="zh-TW" sz="2800" dirty="0" smtClean="0"/>
              <a:t>(Guaranteed)</a:t>
            </a:r>
            <a:r>
              <a:rPr lang="zh-TW" altLang="zh-TW" sz="2800" dirty="0" smtClean="0"/>
              <a:t>及無擔保</a:t>
            </a:r>
            <a:r>
              <a:rPr lang="en-US" altLang="zh-TW" sz="2800" dirty="0" smtClean="0"/>
              <a:t>(Non-Guaranteed)</a:t>
            </a:r>
            <a:r>
              <a:rPr lang="zh-TW" altLang="zh-TW" sz="2800" dirty="0" smtClean="0"/>
              <a:t>公司債。</a:t>
            </a:r>
          </a:p>
          <a:p>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內容版面配置區 2"/>
          <p:cNvSpPr>
            <a:spLocks noGrp="1"/>
          </p:cNvSpPr>
          <p:nvPr>
            <p:ph sz="quarter" idx="1"/>
          </p:nvPr>
        </p:nvSpPr>
        <p:spPr/>
        <p:txBody>
          <a:bodyPr>
            <a:normAutofit fontScale="70000" lnSpcReduction="20000"/>
          </a:bodyPr>
          <a:lstStyle/>
          <a:p>
            <a:pPr>
              <a:buNone/>
            </a:pPr>
            <a:r>
              <a:rPr lang="zh-TW" altLang="zh-TW" dirty="0" smtClean="0"/>
              <a:t>其餘可依如下原則分類</a:t>
            </a:r>
          </a:p>
          <a:p>
            <a:pPr lvl="0"/>
            <a:r>
              <a:rPr lang="zh-TW" altLang="zh-TW" dirty="0" smtClean="0"/>
              <a:t>是否有票面利息</a:t>
            </a:r>
          </a:p>
          <a:p>
            <a:pPr lvl="0">
              <a:buNone/>
            </a:pPr>
            <a:r>
              <a:rPr lang="en-US" altLang="zh-TW" dirty="0" smtClean="0"/>
              <a:t>1.</a:t>
            </a:r>
            <a:r>
              <a:rPr lang="zh-TW" altLang="zh-TW" dirty="0" smtClean="0"/>
              <a:t>附票息債券</a:t>
            </a:r>
            <a:r>
              <a:rPr lang="en-US" altLang="zh-TW" dirty="0" smtClean="0"/>
              <a:t>(coupon bond)</a:t>
            </a:r>
            <a:endParaRPr lang="zh-TW" altLang="zh-TW" dirty="0" smtClean="0"/>
          </a:p>
          <a:p>
            <a:pPr lvl="0">
              <a:buNone/>
            </a:pPr>
            <a:r>
              <a:rPr lang="en-US" altLang="zh-TW" dirty="0" smtClean="0"/>
              <a:t>2.</a:t>
            </a:r>
            <a:r>
              <a:rPr lang="zh-TW" altLang="zh-TW" dirty="0" smtClean="0"/>
              <a:t>零票息債券</a:t>
            </a:r>
            <a:r>
              <a:rPr lang="en-US" altLang="zh-TW" dirty="0" smtClean="0"/>
              <a:t>(zero-coupon bond)</a:t>
            </a:r>
            <a:r>
              <a:rPr lang="zh-TW" altLang="zh-TW" dirty="0" smtClean="0"/>
              <a:t>→依貼現方式發行</a:t>
            </a:r>
          </a:p>
          <a:p>
            <a:pPr>
              <a:buNone/>
            </a:pPr>
            <a:r>
              <a:rPr lang="en-US" altLang="zh-TW" dirty="0" smtClean="0"/>
              <a:t> </a:t>
            </a:r>
            <a:endParaRPr lang="zh-TW" altLang="zh-TW" dirty="0" smtClean="0"/>
          </a:p>
          <a:p>
            <a:pPr lvl="0"/>
            <a:r>
              <a:rPr lang="zh-TW" altLang="zh-TW" dirty="0" smtClean="0"/>
              <a:t>依還本方式分類</a:t>
            </a:r>
          </a:p>
          <a:p>
            <a:pPr lvl="0">
              <a:buNone/>
            </a:pPr>
            <a:r>
              <a:rPr lang="en-US" altLang="zh-TW" dirty="0" smtClean="0"/>
              <a:t>1.</a:t>
            </a:r>
            <a:r>
              <a:rPr lang="zh-TW" altLang="zh-TW" dirty="0" smtClean="0"/>
              <a:t>一次還本債券</a:t>
            </a:r>
          </a:p>
          <a:p>
            <a:pPr lvl="0">
              <a:buNone/>
            </a:pPr>
            <a:r>
              <a:rPr lang="en-US" altLang="zh-TW" dirty="0" smtClean="0"/>
              <a:t>2.</a:t>
            </a:r>
            <a:r>
              <a:rPr lang="zh-TW" altLang="zh-TW" dirty="0" smtClean="0"/>
              <a:t>分次還本債券</a:t>
            </a:r>
            <a:r>
              <a:rPr lang="en-US" altLang="zh-TW" dirty="0" smtClean="0"/>
              <a:t>(serial bond)</a:t>
            </a:r>
            <a:endParaRPr lang="zh-TW" altLang="zh-TW" dirty="0" smtClean="0"/>
          </a:p>
          <a:p>
            <a:pPr lvl="0">
              <a:buNone/>
            </a:pPr>
            <a:r>
              <a:rPr lang="en-US" altLang="zh-TW" dirty="0" smtClean="0"/>
              <a:t>3.</a:t>
            </a:r>
            <a:r>
              <a:rPr lang="zh-TW" altLang="zh-TW" dirty="0" smtClean="0"/>
              <a:t>永續債券</a:t>
            </a:r>
            <a:r>
              <a:rPr lang="en-US" altLang="zh-TW" dirty="0" smtClean="0"/>
              <a:t>(</a:t>
            </a:r>
            <a:r>
              <a:rPr lang="en-US" altLang="zh-TW" sz="2800" dirty="0" smtClean="0"/>
              <a:t>consol)</a:t>
            </a:r>
            <a:endParaRPr lang="zh-TW" altLang="zh-TW" dirty="0" smtClean="0"/>
          </a:p>
          <a:p>
            <a:pPr>
              <a:buNone/>
            </a:pPr>
            <a:r>
              <a:rPr lang="en-US" altLang="zh-TW" dirty="0" smtClean="0"/>
              <a:t>  </a:t>
            </a:r>
            <a:endParaRPr lang="zh-TW" altLang="zh-TW" dirty="0" smtClean="0"/>
          </a:p>
          <a:p>
            <a:pPr lvl="0"/>
            <a:r>
              <a:rPr lang="zh-TW" altLang="zh-TW" dirty="0" smtClean="0"/>
              <a:t>依附票息分類</a:t>
            </a:r>
            <a:r>
              <a:rPr lang="en-US" altLang="zh-TW" dirty="0" smtClean="0"/>
              <a:t> </a:t>
            </a:r>
            <a:endParaRPr lang="zh-TW" altLang="zh-TW" dirty="0" smtClean="0"/>
          </a:p>
          <a:p>
            <a:pPr lvl="0">
              <a:buNone/>
            </a:pPr>
            <a:r>
              <a:rPr lang="en-US" altLang="zh-TW" dirty="0" smtClean="0"/>
              <a:t>   1. </a:t>
            </a:r>
            <a:r>
              <a:rPr lang="zh-TW" altLang="zh-TW" dirty="0" smtClean="0"/>
              <a:t>固定利率債券</a:t>
            </a:r>
            <a:r>
              <a:rPr lang="en-US" altLang="zh-TW" dirty="0" smtClean="0"/>
              <a:t>(Fixed Rate Bonds)</a:t>
            </a:r>
            <a:r>
              <a:rPr lang="zh-TW" altLang="zh-TW" dirty="0" smtClean="0"/>
              <a:t>票面利率在發行時已固定，至到期日均不再</a:t>
            </a:r>
            <a:r>
              <a:rPr lang="en-US" altLang="zh-TW" dirty="0" smtClean="0"/>
              <a:t>   </a:t>
            </a:r>
            <a:r>
              <a:rPr lang="zh-TW" altLang="zh-TW" dirty="0" smtClean="0"/>
              <a:t>變動。</a:t>
            </a:r>
          </a:p>
          <a:p>
            <a:pPr lvl="0">
              <a:buNone/>
            </a:pPr>
            <a:r>
              <a:rPr lang="en-US" altLang="zh-TW" dirty="0" smtClean="0"/>
              <a:t>    2.</a:t>
            </a:r>
            <a:r>
              <a:rPr lang="zh-TW" altLang="zh-TW" dirty="0" smtClean="0"/>
              <a:t>浮動利率債券</a:t>
            </a:r>
            <a:r>
              <a:rPr lang="en-US" altLang="zh-TW" dirty="0" smtClean="0"/>
              <a:t>(Floating-Rate</a:t>
            </a:r>
            <a:r>
              <a:rPr lang="zh-TW" altLang="en-US" dirty="0" smtClean="0"/>
              <a:t> </a:t>
            </a:r>
            <a:r>
              <a:rPr lang="en-US" altLang="zh-TW" dirty="0" smtClean="0"/>
              <a:t>note; FRN)</a:t>
            </a:r>
            <a:r>
              <a:rPr lang="zh-TW" altLang="zh-TW" dirty="0" smtClean="0"/>
              <a:t>票面利率採浮動利息支付，通常債券契約上訂定的票面利率的方式是以某種指標利率</a:t>
            </a:r>
            <a:r>
              <a:rPr lang="en-US" altLang="zh-TW" dirty="0" smtClean="0"/>
              <a:t>(Benchmark)</a:t>
            </a:r>
            <a:r>
              <a:rPr lang="zh-TW" altLang="zh-TW" dirty="0" smtClean="0"/>
              <a:t>作為基準後，再依發行公司條件之不同，而有不同的加，減額度</a:t>
            </a:r>
            <a:r>
              <a:rPr lang="en-US" altLang="zh-TW" dirty="0" smtClean="0"/>
              <a:t>(spread)</a:t>
            </a:r>
            <a:endParaRPr lang="zh-TW" altLang="zh-TW" dirty="0" smtClean="0"/>
          </a:p>
          <a:p>
            <a:pPr>
              <a:buNone/>
            </a:pPr>
            <a:r>
              <a:rPr lang="en-US" altLang="zh-TW" dirty="0" smtClean="0"/>
              <a:t>Note</a:t>
            </a:r>
            <a:r>
              <a:rPr lang="zh-TW" altLang="zh-TW" dirty="0" smtClean="0"/>
              <a:t>：</a:t>
            </a:r>
            <a:r>
              <a:rPr lang="en-US" altLang="zh-TW" dirty="0" smtClean="0"/>
              <a:t>LIBOR ( London Interbank Offered Rate ) </a:t>
            </a:r>
            <a:r>
              <a:rPr lang="zh-TW" altLang="zh-TW" dirty="0" smtClean="0"/>
              <a:t>倫敦同業拆放利率</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投影片編號版面配置區 2"/>
          <p:cNvSpPr>
            <a:spLocks noGrp="1"/>
          </p:cNvSpPr>
          <p:nvPr>
            <p:ph type="sldNum" sz="quarter" idx="12"/>
          </p:nvPr>
        </p:nvSpPr>
        <p:spPr/>
        <p:txBody>
          <a:bodyPr/>
          <a:lstStyle/>
          <a:p>
            <a:fld id="{288DED66-A564-4D04-9011-93BA85726C0A}" type="slidenum">
              <a:rPr lang="zh-TW" altLang="en-US" smtClean="0"/>
              <a:pPr/>
              <a:t>8</a:t>
            </a:fld>
            <a:endParaRPr lang="zh-TW" altLang="en-US"/>
          </a:p>
        </p:txBody>
      </p:sp>
      <p:sp>
        <p:nvSpPr>
          <p:cNvPr id="4" name="內容版面配置區 3"/>
          <p:cNvSpPr>
            <a:spLocks noGrp="1"/>
          </p:cNvSpPr>
          <p:nvPr>
            <p:ph sz="quarter" idx="1"/>
          </p:nvPr>
        </p:nvSpPr>
        <p:spPr/>
        <p:txBody>
          <a:bodyPr>
            <a:normAutofit/>
          </a:bodyPr>
          <a:lstStyle/>
          <a:p>
            <a:r>
              <a:rPr lang="en-US" altLang="zh-TW" sz="2400" dirty="0" smtClean="0"/>
              <a:t>[Note]</a:t>
            </a:r>
            <a:r>
              <a:rPr lang="zh-TW" altLang="zh-TW" sz="2400" dirty="0" smtClean="0"/>
              <a:t>：</a:t>
            </a:r>
            <a:r>
              <a:rPr lang="zh-TW" altLang="en-US" sz="2400" dirty="0" smtClean="0"/>
              <a:t>浮動利率債券，有利率重設日之設計，較常見為每季重設一次</a:t>
            </a:r>
            <a:r>
              <a:rPr lang="en-US" altLang="zh-TW" sz="2400" dirty="0" smtClean="0"/>
              <a:t>(</a:t>
            </a:r>
            <a:r>
              <a:rPr lang="zh-TW" altLang="en-US" sz="2400" dirty="0" smtClean="0"/>
              <a:t>每年付息四次</a:t>
            </a:r>
            <a:r>
              <a:rPr lang="en-US" altLang="zh-TW" sz="2400" dirty="0" smtClean="0"/>
              <a:t>) </a:t>
            </a:r>
            <a:r>
              <a:rPr lang="zh-TW" altLang="en-US" sz="2400" dirty="0" smtClean="0"/>
              <a:t>，例如</a:t>
            </a:r>
            <a:r>
              <a:rPr lang="en-US" altLang="zh-TW" sz="2400" dirty="0" smtClean="0"/>
              <a:t>LIBOR+1%</a:t>
            </a:r>
          </a:p>
          <a:p>
            <a:r>
              <a:rPr lang="en-US" altLang="zh-TW" sz="2400" dirty="0" smtClean="0"/>
              <a:t>[Note]</a:t>
            </a:r>
            <a:r>
              <a:rPr lang="zh-TW" altLang="zh-TW" sz="2400" dirty="0" smtClean="0"/>
              <a:t>：</a:t>
            </a:r>
            <a:r>
              <a:rPr lang="zh-TW" altLang="en-US" sz="2400" dirty="0" smtClean="0"/>
              <a:t>反浮動利率債券</a:t>
            </a:r>
            <a:r>
              <a:rPr lang="en-US" altLang="zh-TW" sz="2400" dirty="0" smtClean="0"/>
              <a:t>(Inverse</a:t>
            </a:r>
            <a:r>
              <a:rPr lang="zh-TW" altLang="en-US" sz="2400" dirty="0" smtClean="0"/>
              <a:t> </a:t>
            </a:r>
            <a:r>
              <a:rPr lang="en-US" altLang="zh-TW" sz="2400" dirty="0" smtClean="0"/>
              <a:t>floating</a:t>
            </a:r>
            <a:r>
              <a:rPr lang="zh-TW" altLang="en-US" sz="2400" dirty="0" smtClean="0"/>
              <a:t> </a:t>
            </a:r>
            <a:r>
              <a:rPr lang="en-US" altLang="zh-TW" sz="2400" dirty="0" smtClean="0"/>
              <a:t>rate</a:t>
            </a:r>
            <a:r>
              <a:rPr lang="zh-TW" altLang="en-US" sz="2400" dirty="0" smtClean="0"/>
              <a:t> </a:t>
            </a:r>
            <a:r>
              <a:rPr lang="en-US" altLang="zh-TW" sz="2400" dirty="0" smtClean="0"/>
              <a:t>note):</a:t>
            </a:r>
            <a:r>
              <a:rPr lang="zh-TW" altLang="en-US" sz="2400" dirty="0" smtClean="0"/>
              <a:t>票面利率與市場指標利率反向變動，例如</a:t>
            </a:r>
            <a:r>
              <a:rPr lang="en-US" altLang="zh-TW" sz="2400" dirty="0" smtClean="0"/>
              <a:t>coupon=8%-LIBOR</a:t>
            </a:r>
            <a:endParaRPr lang="zh-TW"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zh-TW" b="1" dirty="0" smtClean="0"/>
              <a:t>第</a:t>
            </a:r>
            <a:r>
              <a:rPr lang="en-US" altLang="zh-TW" b="1" dirty="0" smtClean="0"/>
              <a:t>5</a:t>
            </a:r>
            <a:r>
              <a:rPr lang="zh-TW" altLang="zh-TW" b="1" dirty="0" smtClean="0"/>
              <a:t>單元 債券市場理論</a:t>
            </a:r>
            <a:endParaRPr lang="zh-TW" altLang="en-US" dirty="0"/>
          </a:p>
        </p:txBody>
      </p:sp>
      <p:sp>
        <p:nvSpPr>
          <p:cNvPr id="3" name="內容版面配置區 2"/>
          <p:cNvSpPr>
            <a:spLocks noGrp="1"/>
          </p:cNvSpPr>
          <p:nvPr>
            <p:ph sz="quarter" idx="1"/>
          </p:nvPr>
        </p:nvSpPr>
        <p:spPr/>
        <p:txBody>
          <a:bodyPr>
            <a:normAutofit/>
          </a:bodyPr>
          <a:lstStyle/>
          <a:p>
            <a:pPr lvl="0"/>
            <a:r>
              <a:rPr lang="zh-TW" altLang="zh-TW" dirty="0" smtClean="0"/>
              <a:t>依贖回方次分類</a:t>
            </a:r>
          </a:p>
          <a:p>
            <a:pPr>
              <a:buNone/>
            </a:pPr>
            <a:r>
              <a:rPr lang="en-US" altLang="zh-TW" dirty="0" smtClean="0"/>
              <a:t>1. </a:t>
            </a:r>
            <a:r>
              <a:rPr lang="zh-TW" altLang="zh-TW" dirty="0" smtClean="0"/>
              <a:t>附買回權債券</a:t>
            </a:r>
            <a:r>
              <a:rPr lang="en-US" altLang="zh-TW" dirty="0" smtClean="0"/>
              <a:t>(Callable bond)</a:t>
            </a:r>
            <a:r>
              <a:rPr lang="zh-TW" altLang="zh-TW" dirty="0" smtClean="0"/>
              <a:t>≣買普通債</a:t>
            </a:r>
            <a:r>
              <a:rPr lang="en-US" altLang="zh-TW" dirty="0" smtClean="0"/>
              <a:t> + </a:t>
            </a:r>
            <a:r>
              <a:rPr lang="zh-TW" altLang="zh-TW" dirty="0" smtClean="0"/>
              <a:t>賣一個買權</a:t>
            </a:r>
          </a:p>
          <a:p>
            <a:pPr>
              <a:buNone/>
            </a:pPr>
            <a:r>
              <a:rPr lang="en-US" altLang="zh-TW" dirty="0" smtClean="0"/>
              <a:t>   </a:t>
            </a:r>
            <a:r>
              <a:rPr lang="zh-TW" altLang="zh-TW" dirty="0" smtClean="0"/>
              <a:t>執行時機：利率下跌</a:t>
            </a:r>
          </a:p>
          <a:p>
            <a:pPr>
              <a:buNone/>
            </a:pPr>
            <a:r>
              <a:rPr lang="en-US" altLang="zh-TW" dirty="0" smtClean="0"/>
              <a:t>   </a:t>
            </a:r>
            <a:r>
              <a:rPr lang="zh-TW" altLang="zh-TW" dirty="0" smtClean="0"/>
              <a:t>發行公司有權利在契約到期前，依發行時所約定之價格，提前贖回公司債。</a:t>
            </a:r>
          </a:p>
          <a:p>
            <a:pPr>
              <a:buNone/>
            </a:pPr>
            <a:r>
              <a:rPr lang="en-US" altLang="zh-TW" dirty="0" smtClean="0"/>
              <a:t>2. </a:t>
            </a:r>
            <a:r>
              <a:rPr lang="zh-TW" altLang="zh-TW" dirty="0" smtClean="0"/>
              <a:t>附賣回權債券</a:t>
            </a:r>
            <a:r>
              <a:rPr lang="en-US" altLang="zh-TW" dirty="0" smtClean="0"/>
              <a:t>(</a:t>
            </a:r>
            <a:r>
              <a:rPr lang="en-US" altLang="zh-TW" dirty="0" err="1" smtClean="0"/>
              <a:t>Putable</a:t>
            </a:r>
            <a:r>
              <a:rPr lang="en-US" altLang="zh-TW" dirty="0" smtClean="0"/>
              <a:t> bond)</a:t>
            </a:r>
            <a:r>
              <a:rPr lang="zh-TW" altLang="zh-TW" dirty="0" smtClean="0"/>
              <a:t>≣買普通債</a:t>
            </a:r>
            <a:r>
              <a:rPr lang="en-US" altLang="zh-TW" dirty="0" smtClean="0"/>
              <a:t> + </a:t>
            </a:r>
            <a:r>
              <a:rPr lang="zh-TW" altLang="zh-TW" dirty="0" smtClean="0"/>
              <a:t>買一個賣權</a:t>
            </a:r>
          </a:p>
          <a:p>
            <a:pPr>
              <a:buNone/>
            </a:pPr>
            <a:r>
              <a:rPr lang="en-US" altLang="zh-TW" dirty="0" smtClean="0"/>
              <a:t>   </a:t>
            </a:r>
            <a:r>
              <a:rPr lang="zh-TW" altLang="zh-TW" dirty="0" smtClean="0"/>
              <a:t>執行時機：利率上漲</a:t>
            </a:r>
          </a:p>
          <a:p>
            <a:pPr>
              <a:buNone/>
            </a:pPr>
            <a:r>
              <a:rPr lang="en-US" altLang="zh-TW" dirty="0" smtClean="0"/>
              <a:t>   </a:t>
            </a:r>
            <a:r>
              <a:rPr lang="zh-TW" altLang="zh-TW" dirty="0" smtClean="0"/>
              <a:t>債券持有人有權利在契約到期前，依發行時所約定之價格，將債券賣回給發行公司。</a:t>
            </a:r>
          </a:p>
          <a:p>
            <a:endParaRPr lang="zh-TW" altLang="en-US" dirty="0"/>
          </a:p>
        </p:txBody>
      </p:sp>
      <p:sp>
        <p:nvSpPr>
          <p:cNvPr id="4" name="投影片編號版面配置區 3"/>
          <p:cNvSpPr>
            <a:spLocks noGrp="1"/>
          </p:cNvSpPr>
          <p:nvPr>
            <p:ph type="sldNum" sz="quarter" idx="12"/>
          </p:nvPr>
        </p:nvSpPr>
        <p:spPr/>
        <p:txBody>
          <a:bodyPr/>
          <a:lstStyle/>
          <a:p>
            <a:fld id="{288DED66-A564-4D04-9011-93BA85726C0A}" type="slidenum">
              <a:rPr lang="zh-TW" altLang="en-US" smtClean="0"/>
              <a:pPr/>
              <a:t>9</a:t>
            </a:fld>
            <a:endParaRPr lang="zh-TW"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原創">
  <a:themeElements>
    <a:clrScheme name="地鐵">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原創">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匯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1576</TotalTime>
  <Words>1880</Words>
  <Application>Microsoft Office PowerPoint</Application>
  <PresentationFormat>如螢幕大小 (4:3)</PresentationFormat>
  <Paragraphs>162</Paragraphs>
  <Slides>20</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20</vt:i4>
      </vt:variant>
    </vt:vector>
  </HeadingPairs>
  <TitlesOfParts>
    <vt:vector size="22" baseType="lpstr">
      <vt:lpstr>原創</vt:lpstr>
      <vt:lpstr>Microsoft Equation 3.0</vt:lpstr>
      <vt:lpstr>             財務金融學系 蕭育仁 助理教授   e-mail: yujen@mail.ndhu.edu.tw Office: C420 Office hour: Thursday afternoon or              by  appointment     </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第5單元 債券市場理論</vt:lpstr>
      <vt:lpstr>債券價格報價</vt:lpstr>
      <vt:lpstr>Exercise</vt:lpstr>
      <vt:lpstr>歐債狀況</vt:lpstr>
    </vt:vector>
  </TitlesOfParts>
  <Company>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MSF_10100 Financial Management</dc:title>
  <dc:creator>Stephen</dc:creator>
  <cp:lastModifiedBy>user</cp:lastModifiedBy>
  <cp:revision>261</cp:revision>
  <dcterms:created xsi:type="dcterms:W3CDTF">2012-09-18T06:24:29Z</dcterms:created>
  <dcterms:modified xsi:type="dcterms:W3CDTF">2013-04-12T00:51:23Z</dcterms:modified>
</cp:coreProperties>
</file>