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6"/>
  </p:notesMasterIdLst>
  <p:sldIdLst>
    <p:sldId id="264" r:id="rId2"/>
    <p:sldId id="358" r:id="rId3"/>
    <p:sldId id="359" r:id="rId4"/>
    <p:sldId id="360" r:id="rId5"/>
    <p:sldId id="362" r:id="rId6"/>
    <p:sldId id="363" r:id="rId7"/>
    <p:sldId id="364" r:id="rId8"/>
    <p:sldId id="365" r:id="rId9"/>
    <p:sldId id="366" r:id="rId10"/>
    <p:sldId id="367" r:id="rId11"/>
    <p:sldId id="368" r:id="rId12"/>
    <p:sldId id="370" r:id="rId13"/>
    <p:sldId id="369" r:id="rId14"/>
    <p:sldId id="475" r:id="rId15"/>
  </p:sldIdLst>
  <p:sldSz cx="9144000" cy="6858000" type="screen4x3"/>
  <p:notesSz cx="6734175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441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4474" y="0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F40AF-9DE0-4918-8FB3-C0B621AD3DC1}" type="datetimeFigureOut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418" y="4686499"/>
            <a:ext cx="538734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4474" y="9371285"/>
            <a:ext cx="2918143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60E78-71C8-4D01-A699-C3BBADB8BDD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C5A06BB-A000-486B-861B-B270AFA12292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8396E-D73B-4FB6-B80C-C02E123B1827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7EB7B-42E4-4821-BB2F-72F83FFB6B04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965C8-74B5-438F-8AD1-A9CB2403D8F2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EAF3EF55-6393-4DDE-90AA-CAF600C5608A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D6B3-17BC-4CFC-B7AC-1B4F95B37F1B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59C63-B7E7-4EE8-A4C9-77C5D15E4019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F5847-009A-40FF-9635-795A0F066479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1E4EF-E211-4655-AFD7-55216F007988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17BE8-3CAA-40D4-A5F3-9BFAFDB838BC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9728-D7CE-4248-9796-C277CEC4D517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464C967-5F29-42B6-95B3-576ADD531E01}" type="datetime1">
              <a:rPr lang="zh-TW" altLang="en-US" smtClean="0"/>
              <a:pPr/>
              <a:t>2013/3/22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88DED66-A564-4D04-9011-93BA85726C0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140968"/>
            <a:ext cx="8229600" cy="435901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+mj-ea"/>
              </a:rPr>
              <a:t>財務金融學系</a:t>
            </a:r>
            <a:r>
              <a:rPr lang="en-US" altLang="zh-TW" b="1" dirty="0" smtClean="0">
                <a:solidFill>
                  <a:srgbClr val="00206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+mj-ea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+mj-ea"/>
              </a:rPr>
              <a:t>蕭育仁 助理教授</a:t>
            </a:r>
            <a:r>
              <a:rPr lang="en-US" altLang="zh-TW" b="1" dirty="0" smtClean="0">
                <a:solidFill>
                  <a:schemeClr val="tx1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en-US" altLang="zh-TW" b="1" dirty="0" smtClean="0">
                <a:solidFill>
                  <a:srgbClr val="FF0000"/>
                </a:solidFill>
              </a:rPr>
              <a:t> e-mail: </a:t>
            </a:r>
            <a:r>
              <a:rPr lang="en-US" altLang="zh-TW" dirty="0" smtClean="0">
                <a:solidFill>
                  <a:schemeClr val="tx1"/>
                </a:solidFill>
                <a:cs typeface="Times New Roman" pitchFamily="18" charset="0"/>
              </a:rPr>
              <a:t>yujen@mail.ndhu.edu.t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b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0000"/>
                </a:solidFill>
                <a:cs typeface="Times New Roman" pitchFamily="18" charset="0"/>
              </a:rPr>
              <a:t>Office: </a:t>
            </a:r>
            <a:r>
              <a:rPr lang="en-US" altLang="zh-TW" dirty="0" smtClean="0">
                <a:solidFill>
                  <a:schemeClr val="tx1"/>
                </a:solidFill>
                <a:cs typeface="Times New Roman" pitchFamily="18" charset="0"/>
              </a:rPr>
              <a:t>C420</a:t>
            </a:r>
            <a:br>
              <a:rPr lang="en-US" altLang="zh-TW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0000"/>
                </a:solidFill>
                <a:cs typeface="Times New Roman" pitchFamily="18" charset="0"/>
              </a:rPr>
              <a:t>Office hour: </a:t>
            </a:r>
            <a:r>
              <a:rPr lang="en-US" altLang="zh-TW" dirty="0" smtClean="0">
                <a:solidFill>
                  <a:schemeClr val="tx1"/>
                </a:solidFill>
                <a:cs typeface="Times New Roman" pitchFamily="18" charset="0"/>
              </a:rPr>
              <a:t>Thursday afternoon or </a:t>
            </a:r>
            <a:br>
              <a:rPr lang="en-US" altLang="zh-TW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altLang="zh-TW" dirty="0" smtClean="0">
                <a:solidFill>
                  <a:schemeClr val="tx1"/>
                </a:solidFill>
                <a:cs typeface="Times New Roman" pitchFamily="18" charset="0"/>
              </a:rPr>
              <a:t>            by  appointment </a:t>
            </a:r>
            <a:br>
              <a:rPr lang="en-US" altLang="zh-TW" dirty="0" smtClean="0">
                <a:solidFill>
                  <a:schemeClr val="tx1"/>
                </a:solidFill>
                <a:cs typeface="Times New Roman" pitchFamily="18" charset="0"/>
              </a:rPr>
            </a:b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endParaRPr lang="zh-TW" altLang="en-US" b="1" dirty="0">
              <a:solidFill>
                <a:srgbClr val="FF0000"/>
              </a:solidFill>
              <a:latin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33143" y="285728"/>
            <a:ext cx="4839787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slope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en-US" altLang="zh-TW" sz="6000" b="1" cap="none" spc="50" dirty="0" smtClean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ea"/>
              <a:ea typeface="+mj-ea"/>
            </a:endParaRPr>
          </a:p>
          <a:p>
            <a:pPr algn="ctr"/>
            <a:r>
              <a:rPr lang="en-US" altLang="zh-TW" sz="6000" b="1" cap="none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  <a:ea typeface="+mj-ea"/>
              </a:rPr>
              <a:t>『</a:t>
            </a:r>
            <a:r>
              <a:rPr lang="zh-TW" altLang="en-US" sz="6000" b="1" cap="none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  <a:ea typeface="+mj-ea"/>
              </a:rPr>
              <a:t>財務管理</a:t>
            </a:r>
            <a:r>
              <a:rPr lang="en-US" altLang="zh-TW" sz="6000" b="1" cap="none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  <a:ea typeface="+mj-ea"/>
              </a:rPr>
              <a:t>』</a:t>
            </a:r>
            <a:endParaRPr lang="zh-TW" altLang="en-US" sz="6000" b="1" cap="none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zh-TW" dirty="0" smtClean="0"/>
              <a:t>期初年金終值</a:t>
            </a:r>
          </a:p>
          <a:p>
            <a:pPr lvl="0"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期初年金與期末年金之終值關係：</a:t>
            </a:r>
            <a:endParaRPr lang="en-US" altLang="zh-TW" dirty="0" smtClean="0"/>
          </a:p>
          <a:p>
            <a:pPr lvl="0">
              <a:buNone/>
            </a:pPr>
            <a:endParaRPr lang="zh-TW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期初年金終值</a:t>
            </a:r>
            <a:r>
              <a:rPr lang="en-US" altLang="zh-TW" dirty="0" smtClean="0"/>
              <a:t>=</a:t>
            </a:r>
            <a:r>
              <a:rPr lang="zh-TW" altLang="zh-TW" dirty="0" smtClean="0"/>
              <a:t>期末年金終值</a:t>
            </a:r>
            <a:endParaRPr lang="en-US" altLang="zh-TW" dirty="0" smtClean="0"/>
          </a:p>
          <a:p>
            <a:pPr lvl="1">
              <a:buNone/>
            </a:pPr>
            <a:endParaRPr lang="en-US" altLang="zh-TW" dirty="0" smtClean="0"/>
          </a:p>
          <a:p>
            <a:pPr>
              <a:buNone/>
            </a:pP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7041" name="Object 1"/>
          <p:cNvGraphicFramePr>
            <a:graphicFrameLocks noChangeAspect="1"/>
          </p:cNvGraphicFramePr>
          <p:nvPr/>
        </p:nvGraphicFramePr>
        <p:xfrm>
          <a:off x="2357422" y="2143116"/>
          <a:ext cx="4460589" cy="500066"/>
        </p:xfrm>
        <a:graphic>
          <a:graphicData uri="http://schemas.openxmlformats.org/presentationml/2006/ole">
            <p:oleObj spid="_x0000_s87041" name="方程式" r:id="rId3" imgW="2120900" imgH="241300" progId="Equation.3">
              <p:embed/>
            </p:oleObj>
          </a:graphicData>
        </a:graphic>
      </p:graphicFrame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5072066" y="2714620"/>
          <a:ext cx="857256" cy="379171"/>
        </p:xfrm>
        <a:graphic>
          <a:graphicData uri="http://schemas.openxmlformats.org/presentationml/2006/ole">
            <p:oleObj spid="_x0000_s87043" name="方程式" r:id="rId4" imgW="494870" imgH="215713" progId="Equation.3">
              <p:embed/>
            </p:oleObj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2451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altLang="zh-TW" sz="2400" dirty="0" smtClean="0"/>
              <a:t>(</a:t>
            </a:r>
            <a:r>
              <a:rPr lang="zh-TW" altLang="en-US" sz="2400" dirty="0" smtClean="0"/>
              <a:t>二</a:t>
            </a:r>
            <a:r>
              <a:rPr lang="en-US" altLang="zh-TW" sz="2400" dirty="0" smtClean="0"/>
              <a:t>).</a:t>
            </a:r>
            <a:r>
              <a:rPr lang="zh-TW" altLang="zh-TW" sz="2400" dirty="0" smtClean="0"/>
              <a:t>年金現值</a:t>
            </a:r>
            <a:endParaRPr lang="zh-TW" altLang="zh-TW" sz="2000" dirty="0" smtClean="0"/>
          </a:p>
          <a:p>
            <a:pPr>
              <a:buNone/>
            </a:pPr>
            <a:r>
              <a:rPr lang="en-US" altLang="zh-TW" sz="2800" dirty="0" smtClean="0"/>
              <a:t>1.</a:t>
            </a:r>
            <a:r>
              <a:rPr lang="zh-TW" altLang="zh-TW" sz="2800" dirty="0" smtClean="0"/>
              <a:t>普通年金現值</a:t>
            </a:r>
            <a:r>
              <a:rPr lang="en-US" altLang="zh-TW" sz="2800" dirty="0" smtClean="0"/>
              <a:t>(</a:t>
            </a:r>
            <a:r>
              <a:rPr lang="zh-TW" altLang="zh-TW" sz="2800" dirty="0" smtClean="0"/>
              <a:t>期末年金現值</a:t>
            </a:r>
            <a:r>
              <a:rPr lang="en-US" altLang="zh-TW" sz="2800" dirty="0" smtClean="0"/>
              <a:t>)</a:t>
            </a:r>
            <a:endParaRPr lang="zh-TW" altLang="zh-TW" sz="2400" dirty="0" smtClean="0"/>
          </a:p>
          <a:p>
            <a:pPr>
              <a:buNone/>
            </a:pPr>
            <a:r>
              <a:rPr lang="zh-TW" altLang="zh-TW" sz="2800" dirty="0" smtClean="0"/>
              <a:t>推導：</a:t>
            </a:r>
            <a:endParaRPr lang="zh-TW" altLang="zh-TW" sz="2400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            :</a:t>
            </a:r>
            <a:r>
              <a:rPr lang="en-US" altLang="zh-TW" dirty="0" err="1" smtClean="0"/>
              <a:t>在利率等於r</a:t>
            </a:r>
            <a:r>
              <a:rPr lang="en-US" altLang="zh-TW" dirty="0" smtClean="0"/>
              <a:t>%，t期後到期，</a:t>
            </a:r>
            <a:r>
              <a:rPr lang="en-US" altLang="zh-TW" b="1" u="sng" dirty="0" smtClean="0"/>
              <a:t>每期期末</a:t>
            </a:r>
            <a:r>
              <a:rPr lang="en-US" altLang="zh-TW" dirty="0" smtClean="0"/>
              <a:t>固定支付$1之年金在目前之價值，這就是所謂的普通年金現值利率因子。</a:t>
            </a:r>
          </a:p>
          <a:p>
            <a:endParaRPr lang="zh-TW" altLang="en-US" dirty="0"/>
          </a:p>
        </p:txBody>
      </p:sp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8065" name="Object 1"/>
          <p:cNvGraphicFramePr>
            <a:graphicFrameLocks noChangeAspect="1"/>
          </p:cNvGraphicFramePr>
          <p:nvPr/>
        </p:nvGraphicFramePr>
        <p:xfrm>
          <a:off x="1357290" y="2500306"/>
          <a:ext cx="6413545" cy="714380"/>
        </p:xfrm>
        <a:graphic>
          <a:graphicData uri="http://schemas.openxmlformats.org/presentationml/2006/ole">
            <p:oleObj spid="_x0000_s88065" name="方程式" r:id="rId3" imgW="3848100" imgH="431800" progId="Equation.3">
              <p:embed/>
            </p:oleObj>
          </a:graphicData>
        </a:graphic>
      </p:graphicFrame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8067" name="Object 3"/>
          <p:cNvGraphicFramePr>
            <a:graphicFrameLocks noChangeAspect="1"/>
          </p:cNvGraphicFramePr>
          <p:nvPr/>
        </p:nvGraphicFramePr>
        <p:xfrm>
          <a:off x="2214546" y="3214686"/>
          <a:ext cx="2969580" cy="714380"/>
        </p:xfrm>
        <a:graphic>
          <a:graphicData uri="http://schemas.openxmlformats.org/presentationml/2006/ole">
            <p:oleObj spid="_x0000_s88067" name="方程式" r:id="rId4" imgW="2019300" imgH="482600" progId="Equation.3">
              <p:embed/>
            </p:oleObj>
          </a:graphicData>
        </a:graphic>
      </p:graphicFrame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8069" name="Object 5"/>
          <p:cNvGraphicFramePr>
            <a:graphicFrameLocks noChangeAspect="1"/>
          </p:cNvGraphicFramePr>
          <p:nvPr/>
        </p:nvGraphicFramePr>
        <p:xfrm>
          <a:off x="2214546" y="3857628"/>
          <a:ext cx="5300700" cy="1357322"/>
        </p:xfrm>
        <a:graphic>
          <a:graphicData uri="http://schemas.openxmlformats.org/presentationml/2006/ole">
            <p:oleObj spid="_x0000_s88069" name="方程式" r:id="rId5" imgW="3530600" imgH="901700" progId="Equation.3">
              <p:embed/>
            </p:oleObj>
          </a:graphicData>
        </a:graphic>
      </p:graphicFrame>
      <p:sp>
        <p:nvSpPr>
          <p:cNvPr id="880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8071" name="Object 7"/>
          <p:cNvGraphicFramePr>
            <a:graphicFrameLocks noChangeAspect="1"/>
          </p:cNvGraphicFramePr>
          <p:nvPr/>
        </p:nvGraphicFramePr>
        <p:xfrm>
          <a:off x="857224" y="5214950"/>
          <a:ext cx="928694" cy="386956"/>
        </p:xfrm>
        <a:graphic>
          <a:graphicData uri="http://schemas.openxmlformats.org/presentationml/2006/ole">
            <p:oleObj spid="_x0000_s88071" name="方程式" r:id="rId6" imgW="571252" imgH="241195" progId="Equation.3">
              <p:embed/>
            </p:oleObj>
          </a:graphicData>
        </a:graphic>
      </p:graphicFrame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zh-TW" dirty="0" smtClean="0"/>
              <a:t>期初年金</a:t>
            </a:r>
            <a:r>
              <a:rPr lang="zh-TW" altLang="en-US" dirty="0" smtClean="0"/>
              <a:t>現</a:t>
            </a:r>
            <a:r>
              <a:rPr lang="zh-TW" altLang="zh-TW" dirty="0" smtClean="0"/>
              <a:t>值</a:t>
            </a:r>
          </a:p>
          <a:p>
            <a:pPr lvl="0"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期初年金與期末年金之</a:t>
            </a:r>
            <a:r>
              <a:rPr lang="zh-TW" altLang="en-US" dirty="0" smtClean="0"/>
              <a:t>現</a:t>
            </a:r>
            <a:r>
              <a:rPr lang="zh-TW" altLang="zh-TW" dirty="0" smtClean="0"/>
              <a:t>值關係：</a:t>
            </a:r>
            <a:endParaRPr lang="en-US" altLang="zh-TW" dirty="0" smtClean="0"/>
          </a:p>
          <a:p>
            <a:pPr lvl="0">
              <a:buNone/>
            </a:pPr>
            <a:endParaRPr lang="zh-TW" altLang="zh-TW" dirty="0" smtClean="0"/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期初年金</a:t>
            </a:r>
            <a:r>
              <a:rPr lang="zh-TW" altLang="en-US" dirty="0" smtClean="0"/>
              <a:t>現</a:t>
            </a:r>
            <a:r>
              <a:rPr lang="zh-TW" altLang="zh-TW" dirty="0" smtClean="0"/>
              <a:t>值</a:t>
            </a:r>
            <a:r>
              <a:rPr lang="en-US" altLang="zh-TW" dirty="0" smtClean="0"/>
              <a:t>=</a:t>
            </a:r>
            <a:r>
              <a:rPr lang="zh-TW" altLang="zh-TW" dirty="0" smtClean="0"/>
              <a:t>期末年金</a:t>
            </a:r>
            <a:r>
              <a:rPr lang="zh-TW" altLang="en-US" dirty="0" smtClean="0"/>
              <a:t>現</a:t>
            </a:r>
            <a:r>
              <a:rPr lang="zh-TW" altLang="zh-TW" dirty="0" smtClean="0"/>
              <a:t>值</a:t>
            </a:r>
            <a:endParaRPr lang="en-US" altLang="zh-TW" dirty="0" smtClean="0"/>
          </a:p>
          <a:p>
            <a:pPr lvl="1">
              <a:buNone/>
            </a:pPr>
            <a:endParaRPr lang="en-US" altLang="zh-TW" dirty="0" smtClean="0"/>
          </a:p>
          <a:p>
            <a:pPr>
              <a:buNone/>
            </a:pP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7041" name="Object 1"/>
          <p:cNvGraphicFramePr>
            <a:graphicFrameLocks noChangeAspect="1"/>
          </p:cNvGraphicFramePr>
          <p:nvPr/>
        </p:nvGraphicFramePr>
        <p:xfrm>
          <a:off x="2357422" y="2143116"/>
          <a:ext cx="4460589" cy="500066"/>
        </p:xfrm>
        <a:graphic>
          <a:graphicData uri="http://schemas.openxmlformats.org/presentationml/2006/ole">
            <p:oleObj spid="_x0000_s89090" name="方程式" r:id="rId3" imgW="2120900" imgH="241300" progId="Equation.3">
              <p:embed/>
            </p:oleObj>
          </a:graphicData>
        </a:graphic>
      </p:graphicFrame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5072066" y="2714620"/>
          <a:ext cx="857256" cy="379171"/>
        </p:xfrm>
        <a:graphic>
          <a:graphicData uri="http://schemas.openxmlformats.org/presentationml/2006/ole">
            <p:oleObj spid="_x0000_s89091" name="方程式" r:id="rId4" imgW="494870" imgH="215713" progId="Equation.3">
              <p:embed/>
            </p:oleObj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>
              <a:buNone/>
            </a:pPr>
            <a:r>
              <a:rPr lang="en-US" altLang="zh-TW" sz="2400" dirty="0" smtClean="0"/>
              <a:t>(</a:t>
            </a:r>
            <a:r>
              <a:rPr lang="zh-TW" altLang="en-US" sz="2400" dirty="0" smtClean="0"/>
              <a:t>三</a:t>
            </a:r>
            <a:r>
              <a:rPr lang="en-US" altLang="zh-TW" sz="2400" dirty="0" smtClean="0"/>
              <a:t>).</a:t>
            </a:r>
            <a:r>
              <a:rPr lang="zh-TW" altLang="zh-TW" sz="2400" dirty="0" smtClean="0"/>
              <a:t>永續年金</a:t>
            </a:r>
            <a:r>
              <a:rPr lang="en-US" altLang="zh-TW" sz="2400" dirty="0" smtClean="0"/>
              <a:t>(perpetuity)</a:t>
            </a:r>
            <a:endParaRPr lang="zh-TW" altLang="zh-TW" sz="2000" dirty="0" smtClean="0"/>
          </a:p>
          <a:p>
            <a:pPr>
              <a:buNone/>
            </a:pPr>
            <a:r>
              <a:rPr lang="en-US" altLang="zh-TW" sz="2800" dirty="0" smtClean="0"/>
              <a:t>   </a:t>
            </a:r>
            <a:r>
              <a:rPr lang="zh-TW" altLang="zh-TW" sz="2800" dirty="0" smtClean="0"/>
              <a:t>永續年金為普通年金之特例，亦即若年金支付之期限無窮大時，普 通年金即為永續年金。</a:t>
            </a:r>
            <a:endParaRPr lang="zh-TW" altLang="zh-TW" sz="2400" dirty="0" smtClean="0"/>
          </a:p>
          <a:p>
            <a:pPr>
              <a:buNone/>
            </a:pPr>
            <a:r>
              <a:rPr lang="en-US" altLang="zh-TW" sz="2800" dirty="0" smtClean="0"/>
              <a:t>   </a:t>
            </a:r>
            <a:r>
              <a:rPr lang="zh-TW" altLang="zh-TW" sz="2800" dirty="0" smtClean="0"/>
              <a:t>推導：</a:t>
            </a:r>
            <a:endParaRPr lang="zh-TW" altLang="zh-TW" sz="2400" dirty="0" smtClean="0"/>
          </a:p>
          <a:p>
            <a:endParaRPr lang="zh-TW" altLang="zh-TW" sz="2400" dirty="0"/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0113" name="Object 1"/>
          <p:cNvGraphicFramePr>
            <a:graphicFrameLocks noChangeAspect="1"/>
          </p:cNvGraphicFramePr>
          <p:nvPr/>
        </p:nvGraphicFramePr>
        <p:xfrm>
          <a:off x="1428728" y="3214686"/>
          <a:ext cx="4365656" cy="714380"/>
        </p:xfrm>
        <a:graphic>
          <a:graphicData uri="http://schemas.openxmlformats.org/presentationml/2006/ole">
            <p:oleObj spid="_x0000_s90113" name="方程式" r:id="rId3" imgW="2616200" imgH="431800" progId="Equation.3">
              <p:embed/>
            </p:oleObj>
          </a:graphicData>
        </a:graphic>
      </p:graphicFrame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0115" name="Object 3"/>
          <p:cNvGraphicFramePr>
            <a:graphicFrameLocks noChangeAspect="1"/>
          </p:cNvGraphicFramePr>
          <p:nvPr/>
        </p:nvGraphicFramePr>
        <p:xfrm>
          <a:off x="2500298" y="4000504"/>
          <a:ext cx="4437560" cy="857256"/>
        </p:xfrm>
        <a:graphic>
          <a:graphicData uri="http://schemas.openxmlformats.org/presentationml/2006/ole">
            <p:oleObj spid="_x0000_s90115" name="方程式" r:id="rId4" imgW="2514600" imgH="482600" progId="Equation.3">
              <p:embed/>
            </p:oleObj>
          </a:graphicData>
        </a:graphic>
      </p:graphicFrame>
      <p:sp>
        <p:nvSpPr>
          <p:cNvPr id="901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90117" name="Object 5"/>
          <p:cNvGraphicFramePr>
            <a:graphicFrameLocks noChangeAspect="1"/>
          </p:cNvGraphicFramePr>
          <p:nvPr/>
        </p:nvGraphicFramePr>
        <p:xfrm>
          <a:off x="2500298" y="4929198"/>
          <a:ext cx="4709744" cy="1285884"/>
        </p:xfrm>
        <a:graphic>
          <a:graphicData uri="http://schemas.openxmlformats.org/presentationml/2006/ole">
            <p:oleObj spid="_x0000_s90117" name="方程式" r:id="rId5" imgW="2895600" imgH="787400" progId="Equation.3">
              <p:embed/>
            </p:oleObj>
          </a:graphicData>
        </a:graphic>
      </p:graphicFrame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Exercise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14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林先生向第一銀行貸款購屋，期貸款年限為</a:t>
            </a:r>
            <a:r>
              <a:rPr lang="en-US" altLang="zh-TW" dirty="0" smtClean="0"/>
              <a:t>10</a:t>
            </a:r>
            <a:r>
              <a:rPr lang="zh-TW" altLang="en-US" dirty="0" smtClean="0"/>
              <a:t>年，林先生從今年起每年年底必須還銀行</a:t>
            </a:r>
            <a:r>
              <a:rPr lang="en-US" altLang="zh-TW" dirty="0" smtClean="0"/>
              <a:t>200,000</a:t>
            </a:r>
            <a:r>
              <a:rPr lang="zh-TW" altLang="en-US" dirty="0" smtClean="0"/>
              <a:t>；由於林先生最近財務狀況欠佳，擬延長貸款年限為</a:t>
            </a:r>
            <a:r>
              <a:rPr lang="en-US" altLang="zh-TW" dirty="0" smtClean="0"/>
              <a:t>15</a:t>
            </a:r>
            <a:r>
              <a:rPr lang="zh-TW" altLang="en-US" dirty="0" smtClean="0"/>
              <a:t>年。假設貸款利率均為</a:t>
            </a:r>
            <a:r>
              <a:rPr lang="en-US" altLang="zh-TW" dirty="0" smtClean="0"/>
              <a:t>10%</a:t>
            </a:r>
            <a:r>
              <a:rPr lang="zh-TW" altLang="en-US" dirty="0" smtClean="0"/>
              <a:t>，則在新的還款年限下，林先生每年年底應還的金額為多少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b="1" dirty="0" smtClean="0"/>
              <a:t>4.1</a:t>
            </a:r>
            <a:r>
              <a:rPr lang="zh-TW" altLang="zh-TW" b="1" dirty="0" smtClean="0"/>
              <a:t>資金時間價值</a:t>
            </a:r>
            <a:endParaRPr lang="zh-TW" altLang="zh-TW" dirty="0" smtClean="0"/>
          </a:p>
          <a:p>
            <a:pPr>
              <a:buNone/>
            </a:pPr>
            <a:r>
              <a:rPr lang="zh-TW" altLang="zh-TW" dirty="0" smtClean="0"/>
              <a:t>一、資金時間價值的含義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資金時間價值，是指一定量資金在不同時點上的價值量差額。資金的時間價值來源於資金進入社會再生產過程後的價值增值。通常情況下，它相當於沒有風險也沒有通貨膨脹情況下的社會平均利潤率，是利潤平均化規律發生作用的結果。根據資金具有時間價值的理論，可以將某一時點的資金金額折算為其他時點的金額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zh-TW" altLang="zh-TW" dirty="0" smtClean="0"/>
              <a:t>二、現值與終值的計算</a:t>
            </a:r>
          </a:p>
          <a:p>
            <a:pPr>
              <a:buNone/>
            </a:pPr>
            <a:r>
              <a:rPr lang="zh-TW" altLang="en-US" dirty="0" smtClean="0"/>
              <a:t>   </a:t>
            </a:r>
            <a:r>
              <a:rPr lang="zh-TW" altLang="zh-TW" dirty="0" smtClean="0"/>
              <a:t>現值</a:t>
            </a:r>
            <a:r>
              <a:rPr lang="en-US" altLang="zh-TW" dirty="0" smtClean="0"/>
              <a:t>(Present Vale; PV)</a:t>
            </a:r>
            <a:r>
              <a:rPr lang="zh-TW" altLang="zh-TW" dirty="0" smtClean="0"/>
              <a:t>，是指未來某一時點上的一定量資金折算到現在所對應的金額；終值又稱為未來值</a:t>
            </a:r>
            <a:r>
              <a:rPr lang="en-US" altLang="zh-TW" dirty="0" smtClean="0"/>
              <a:t>(Future Value; FV)</a:t>
            </a:r>
            <a:r>
              <a:rPr lang="zh-TW" altLang="zh-TW" dirty="0" smtClean="0"/>
              <a:t>，是現在一定量的資金</a:t>
            </a:r>
            <a:r>
              <a:rPr lang="zh-TW" altLang="en-US" dirty="0" smtClean="0"/>
              <a:t>複利</a:t>
            </a:r>
            <a:r>
              <a:rPr lang="zh-TW" altLang="zh-TW" dirty="0" smtClean="0"/>
              <a:t>到未來某一時點所對應的金額。例如，如果對某人而言，現在的</a:t>
            </a:r>
            <a:r>
              <a:rPr lang="en-US" altLang="zh-TW" dirty="0" smtClean="0"/>
              <a:t>100</a:t>
            </a:r>
            <a:r>
              <a:rPr lang="zh-TW" altLang="zh-TW" dirty="0" smtClean="0"/>
              <a:t>元與一年後的</a:t>
            </a:r>
            <a:r>
              <a:rPr lang="en-US" altLang="zh-TW" dirty="0" smtClean="0"/>
              <a:t>110</a:t>
            </a:r>
            <a:r>
              <a:rPr lang="zh-TW" altLang="zh-TW" dirty="0" smtClean="0"/>
              <a:t>元有相同價值，則現在的</a:t>
            </a:r>
            <a:r>
              <a:rPr lang="en-US" altLang="zh-TW" dirty="0" smtClean="0"/>
              <a:t>100</a:t>
            </a:r>
            <a:r>
              <a:rPr lang="zh-TW" altLang="zh-TW" dirty="0" smtClean="0"/>
              <a:t>元稱為一年後的</a:t>
            </a:r>
            <a:r>
              <a:rPr lang="en-US" altLang="zh-TW" dirty="0" smtClean="0"/>
              <a:t>110</a:t>
            </a:r>
            <a:r>
              <a:rPr lang="zh-TW" altLang="zh-TW" dirty="0" smtClean="0"/>
              <a:t>元的「現值」或「折現值」</a:t>
            </a:r>
            <a:r>
              <a:rPr lang="en-US" altLang="zh-TW" dirty="0" smtClean="0"/>
              <a:t>(present value</a:t>
            </a:r>
            <a:r>
              <a:rPr lang="zh-TW" altLang="zh-TW" dirty="0" smtClean="0"/>
              <a:t>，</a:t>
            </a:r>
            <a:r>
              <a:rPr lang="en-US" altLang="zh-TW" dirty="0" smtClean="0"/>
              <a:t>PV) </a:t>
            </a:r>
            <a:r>
              <a:rPr lang="zh-TW" altLang="zh-TW" dirty="0" smtClean="0"/>
              <a:t>，而一年後的</a:t>
            </a:r>
            <a:r>
              <a:rPr lang="en-US" altLang="zh-TW" dirty="0" smtClean="0"/>
              <a:t>110</a:t>
            </a:r>
            <a:r>
              <a:rPr lang="zh-TW" altLang="zh-TW" dirty="0" smtClean="0"/>
              <a:t>元則稱為現在的</a:t>
            </a:r>
            <a:r>
              <a:rPr lang="en-US" altLang="zh-TW" dirty="0" smtClean="0"/>
              <a:t>100</a:t>
            </a:r>
            <a:r>
              <a:rPr lang="zh-TW" altLang="zh-TW" dirty="0" smtClean="0"/>
              <a:t>元的「終值」</a:t>
            </a:r>
            <a:r>
              <a:rPr lang="en-US" altLang="zh-TW" dirty="0" smtClean="0"/>
              <a:t>(future value</a:t>
            </a:r>
            <a:r>
              <a:rPr lang="zh-TW" altLang="zh-TW" dirty="0" smtClean="0"/>
              <a:t>，</a:t>
            </a:r>
            <a:r>
              <a:rPr lang="en-US" altLang="zh-TW" dirty="0" smtClean="0"/>
              <a:t>FV)</a:t>
            </a:r>
            <a:r>
              <a:rPr lang="zh-TW" altLang="zh-TW" dirty="0" smtClean="0"/>
              <a:t>。</a:t>
            </a:r>
          </a:p>
          <a:p>
            <a:pPr>
              <a:buNone/>
            </a:pPr>
            <a:r>
              <a:rPr lang="zh-TW" altLang="en-US" dirty="0" smtClean="0"/>
              <a:t>    </a:t>
            </a:r>
            <a:r>
              <a:rPr lang="zh-TW" altLang="zh-TW" dirty="0" smtClean="0"/>
              <a:t>對於所分析的任意一段時間，資金在起始時刻的價值量稱為現值；資金在終了時刻的價值量稱為終值。一定量資金的終值與現值的差額即為資金的時間價值；連接現值和終值並實現兩者相互折算的百分數稱為折現率。現實生活中</a:t>
            </a:r>
            <a:r>
              <a:rPr lang="en-US" altLang="zh-TW" dirty="0" smtClean="0"/>
              <a:t>“</a:t>
            </a:r>
            <a:r>
              <a:rPr lang="zh-TW" altLang="zh-TW" dirty="0" smtClean="0"/>
              <a:t>本金</a:t>
            </a:r>
            <a:r>
              <a:rPr lang="en-US" altLang="zh-TW" dirty="0" smtClean="0"/>
              <a:t>”</a:t>
            </a:r>
            <a:r>
              <a:rPr lang="zh-TW" altLang="zh-TW" dirty="0" smtClean="0"/>
              <a:t>、</a:t>
            </a:r>
            <a:r>
              <a:rPr lang="en-US" altLang="zh-TW" dirty="0" smtClean="0"/>
              <a:t>“</a:t>
            </a:r>
            <a:r>
              <a:rPr lang="zh-TW" altLang="zh-TW" dirty="0" smtClean="0"/>
              <a:t>本利和</a:t>
            </a:r>
            <a:r>
              <a:rPr lang="en-US" altLang="zh-TW" dirty="0" smtClean="0"/>
              <a:t>”</a:t>
            </a:r>
            <a:r>
              <a:rPr lang="zh-TW" altLang="zh-TW" dirty="0" smtClean="0"/>
              <a:t>的說法相當於資金時間價值理論中的</a:t>
            </a:r>
            <a:r>
              <a:rPr lang="en-US" altLang="zh-TW" dirty="0" smtClean="0"/>
              <a:t>“</a:t>
            </a:r>
            <a:r>
              <a:rPr lang="zh-TW" altLang="zh-TW" dirty="0" smtClean="0"/>
              <a:t>現值</a:t>
            </a:r>
            <a:r>
              <a:rPr lang="en-US" altLang="zh-TW" dirty="0" smtClean="0"/>
              <a:t>”</a:t>
            </a:r>
            <a:r>
              <a:rPr lang="zh-TW" altLang="zh-TW" dirty="0" smtClean="0"/>
              <a:t>和</a:t>
            </a:r>
            <a:r>
              <a:rPr lang="en-US" altLang="zh-TW" dirty="0" smtClean="0"/>
              <a:t>“</a:t>
            </a:r>
            <a:r>
              <a:rPr lang="zh-TW" altLang="zh-TW" dirty="0" smtClean="0"/>
              <a:t>終值</a:t>
            </a:r>
            <a:r>
              <a:rPr lang="en-US" altLang="zh-TW" dirty="0" smtClean="0"/>
              <a:t>”</a:t>
            </a:r>
            <a:r>
              <a:rPr lang="zh-TW" altLang="zh-TW" dirty="0" smtClean="0"/>
              <a:t>概念，利息和利率類似於資金時間價值的絕對數和相對數形式，利率經常被當作折現率使用。現值和終值對應的時點之間可以劃分為若干個計息週期。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(</a:t>
            </a:r>
            <a:r>
              <a:rPr lang="zh-TW" altLang="zh-TW" dirty="0" smtClean="0"/>
              <a:t>一</a:t>
            </a:r>
            <a:r>
              <a:rPr lang="en-US" altLang="zh-TW" dirty="0" smtClean="0"/>
              <a:t>)</a:t>
            </a:r>
            <a:r>
              <a:rPr lang="zh-TW" altLang="zh-TW" dirty="0" smtClean="0"/>
              <a:t>現值和終值的基本計算</a:t>
            </a:r>
          </a:p>
          <a:p>
            <a:pPr>
              <a:buNone/>
            </a:pPr>
            <a:r>
              <a:rPr lang="zh-TW" altLang="en-US" sz="2000" dirty="0" smtClean="0"/>
              <a:t>    </a:t>
            </a:r>
            <a:r>
              <a:rPr lang="zh-TW" altLang="zh-TW" sz="2000" dirty="0" smtClean="0"/>
              <a:t>利息的計算有單利和複利兩種方式，在不同的計息方式下，現值和終值之間的數量關係不同。通常情況下，資金時間價值採用複利計息方式進行計算。現值與一年後的未來價值的關係如下：</a:t>
            </a:r>
            <a:r>
              <a:rPr lang="en-US" altLang="zh-TW" sz="2000" dirty="0" smtClean="0"/>
              <a:t>PV = FV/(1+r)</a:t>
            </a:r>
            <a:r>
              <a:rPr lang="zh-TW" altLang="zh-TW" sz="2000" dirty="0" smtClean="0"/>
              <a:t>；</a:t>
            </a:r>
            <a:r>
              <a:rPr lang="en-US" altLang="zh-TW" sz="2000" dirty="0" smtClean="0"/>
              <a:t> r</a:t>
            </a:r>
            <a:r>
              <a:rPr lang="zh-TW" altLang="zh-TW" sz="2000" dirty="0" smtClean="0"/>
              <a:t>為「折現率」</a:t>
            </a:r>
          </a:p>
          <a:p>
            <a:pPr>
              <a:buNone/>
            </a:pPr>
            <a:r>
              <a:rPr lang="zh-TW" altLang="en-US" sz="2000" dirty="0" smtClean="0"/>
              <a:t>    </a:t>
            </a:r>
            <a:r>
              <a:rPr lang="en-US" altLang="zh-TW" sz="2000" dirty="0" smtClean="0"/>
              <a:t>1.</a:t>
            </a:r>
            <a:r>
              <a:rPr lang="zh-TW" altLang="zh-TW" sz="2000" dirty="0" smtClean="0"/>
              <a:t>複利</a:t>
            </a:r>
            <a:r>
              <a:rPr lang="en-US" altLang="zh-TW" sz="2000" dirty="0" smtClean="0"/>
              <a:t>(compound rate)</a:t>
            </a:r>
            <a:r>
              <a:rPr lang="zh-TW" altLang="zh-TW" sz="2000" dirty="0" smtClean="0"/>
              <a:t>與終值</a:t>
            </a:r>
            <a:r>
              <a:rPr lang="en-US" altLang="zh-TW" sz="2000" dirty="0" smtClean="0"/>
              <a:t>(future value)</a:t>
            </a:r>
            <a:endParaRPr lang="zh-TW" altLang="zh-TW" sz="2000" dirty="0" smtClean="0"/>
          </a:p>
          <a:p>
            <a:pPr>
              <a:buNone/>
            </a:pPr>
            <a:r>
              <a:rPr lang="zh-TW" altLang="en-US" sz="2000" dirty="0" smtClean="0"/>
              <a:t>    </a:t>
            </a:r>
            <a:r>
              <a:rPr lang="zh-TW" altLang="zh-TW" sz="2000" dirty="0" smtClean="0"/>
              <a:t>複利表示會升息，若投資兩期，則第二期的利息包括了本金</a:t>
            </a:r>
            <a:r>
              <a:rPr lang="en-US" altLang="zh-TW" sz="2000" dirty="0" smtClean="0"/>
              <a:t>(principal)</a:t>
            </a:r>
            <a:r>
              <a:rPr lang="zh-TW" altLang="zh-TW" sz="2000" dirty="0" smtClean="0"/>
              <a:t>，和第一期利息去計算。</a:t>
            </a:r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endParaRPr lang="en-US" altLang="zh-TW" sz="2000" dirty="0" smtClean="0"/>
          </a:p>
          <a:p>
            <a:pPr>
              <a:buNone/>
            </a:pPr>
            <a:r>
              <a:rPr lang="en-US" altLang="zh-TW" sz="2000" dirty="0" smtClean="0"/>
              <a:t>               ：</a:t>
            </a:r>
            <a:r>
              <a:rPr lang="en-US" altLang="zh-TW" sz="2000" dirty="0" err="1" smtClean="0"/>
              <a:t>在利率等於r</a:t>
            </a:r>
            <a:r>
              <a:rPr lang="en-US" altLang="zh-TW" sz="2000" dirty="0" smtClean="0"/>
              <a:t>%，</a:t>
            </a:r>
            <a:r>
              <a:rPr lang="en-US" altLang="zh-TW" sz="2000" dirty="0" err="1" smtClean="0"/>
              <a:t>每期複利一次的情況下</a:t>
            </a:r>
            <a:r>
              <a:rPr lang="en-US" altLang="zh-TW" sz="2000" dirty="0" smtClean="0"/>
              <a:t>，$1在n期後的終值等於             ，</a:t>
            </a:r>
            <a:r>
              <a:rPr lang="en-US" altLang="zh-TW" sz="2000" dirty="0" err="1" smtClean="0"/>
              <a:t>這就是所謂的終值利率因子</a:t>
            </a:r>
            <a:r>
              <a:rPr lang="en-US" altLang="zh-TW" sz="2000" dirty="0" smtClean="0"/>
              <a:t>(future value interest factor)</a:t>
            </a:r>
          </a:p>
          <a:p>
            <a:pPr>
              <a:buNone/>
            </a:pPr>
            <a:endParaRPr lang="zh-TW" altLang="zh-TW" sz="2000" dirty="0" smtClean="0"/>
          </a:p>
          <a:p>
            <a:endParaRPr lang="zh-TW" altLang="en-US" dirty="0"/>
          </a:p>
        </p:txBody>
      </p:sp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71681" name="Object 1"/>
          <p:cNvGraphicFramePr>
            <a:graphicFrameLocks noChangeAspect="1"/>
          </p:cNvGraphicFramePr>
          <p:nvPr/>
        </p:nvGraphicFramePr>
        <p:xfrm>
          <a:off x="1835696" y="4077072"/>
          <a:ext cx="4376737" cy="528638"/>
        </p:xfrm>
        <a:graphic>
          <a:graphicData uri="http://schemas.openxmlformats.org/presentationml/2006/ole">
            <p:oleObj spid="_x0000_s71681" name="方程式" r:id="rId3" imgW="2311200" imgH="279360" progId="Equation.3">
              <p:embed/>
            </p:oleObj>
          </a:graphicData>
        </a:graphic>
      </p:graphicFrame>
      <p:sp>
        <p:nvSpPr>
          <p:cNvPr id="7168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827584" y="4869160"/>
          <a:ext cx="794853" cy="382141"/>
        </p:xfrm>
        <a:graphic>
          <a:graphicData uri="http://schemas.openxmlformats.org/presentationml/2006/ole">
            <p:oleObj spid="_x0000_s71682" name="方程式" r:id="rId4" imgW="495085" imgH="241195" progId="Equation.3">
              <p:embed/>
            </p:oleObj>
          </a:graphicData>
        </a:graphic>
      </p:graphicFrame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428728" y="5143512"/>
          <a:ext cx="785818" cy="384890"/>
        </p:xfrm>
        <a:graphic>
          <a:graphicData uri="http://schemas.openxmlformats.org/presentationml/2006/ole">
            <p:oleObj spid="_x0000_s71683" name="方程式" r:id="rId5" imgW="469900" imgH="228600" progId="Equation.3">
              <p:embed/>
            </p:oleObj>
          </a:graphicData>
        </a:graphic>
      </p:graphicFrame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2.</a:t>
            </a:r>
            <a:r>
              <a:rPr lang="zh-TW" altLang="zh-TW" dirty="0" smtClean="0"/>
              <a:t>現值與終值關係如下</a:t>
            </a:r>
            <a:r>
              <a:rPr lang="en-US" altLang="zh-TW" dirty="0" smtClean="0"/>
              <a:t>:</a:t>
            </a:r>
            <a:endParaRPr lang="zh-TW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       </a:t>
            </a:r>
            <a:r>
              <a:rPr lang="zh-TW" altLang="zh-TW" dirty="0" smtClean="0"/>
              <a:t>：在利率等於</a:t>
            </a:r>
            <a:r>
              <a:rPr lang="en-US" altLang="zh-TW" dirty="0" smtClean="0"/>
              <a:t>r%</a:t>
            </a:r>
            <a:r>
              <a:rPr lang="zh-TW" altLang="zh-TW" dirty="0" smtClean="0"/>
              <a:t>，每期複利一次的情況下，在</a:t>
            </a:r>
            <a:r>
              <a:rPr lang="en-US" altLang="zh-TW" dirty="0" smtClean="0"/>
              <a:t>n</a:t>
            </a:r>
            <a:r>
              <a:rPr lang="zh-TW" altLang="zh-TW" dirty="0" smtClean="0"/>
              <a:t>期後的終值為</a:t>
            </a:r>
            <a:r>
              <a:rPr lang="en-US" altLang="zh-TW" dirty="0" smtClean="0"/>
              <a:t>$1</a:t>
            </a:r>
            <a:r>
              <a:rPr lang="zh-TW" altLang="zh-TW" dirty="0" smtClean="0"/>
              <a:t>的現值等於</a:t>
            </a:r>
            <a:r>
              <a:rPr lang="en-US" altLang="zh-TW" dirty="0" smtClean="0"/>
              <a:t>        </a:t>
            </a:r>
            <a:r>
              <a:rPr lang="zh-TW" altLang="zh-TW" dirty="0" smtClean="0"/>
              <a:t>，這就是所謂的現值利率因子</a:t>
            </a:r>
            <a:r>
              <a:rPr lang="en-US" altLang="zh-TW" dirty="0" smtClean="0"/>
              <a:t>(future value interest factor)</a:t>
            </a:r>
          </a:p>
          <a:p>
            <a:pPr>
              <a:buNone/>
            </a:pPr>
            <a:endParaRPr lang="en-US" altLang="zh-TW" dirty="0" smtClean="0"/>
          </a:p>
          <a:p>
            <a:pPr lvl="0">
              <a:buFont typeface="Wingdings" pitchFamily="2" charset="2"/>
              <a:buChar char="Ø"/>
            </a:pPr>
            <a:r>
              <a:rPr lang="zh-TW" altLang="zh-TW" dirty="0" smtClean="0"/>
              <a:t>現值利率因子與終值利率因子互為倒數關係</a:t>
            </a:r>
          </a:p>
          <a:p>
            <a:endParaRPr lang="zh-TW" altLang="en-US" dirty="0"/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1921" name="Object 1"/>
          <p:cNvGraphicFramePr>
            <a:graphicFrameLocks noChangeAspect="1"/>
          </p:cNvGraphicFramePr>
          <p:nvPr/>
        </p:nvGraphicFramePr>
        <p:xfrm>
          <a:off x="2214546" y="1928802"/>
          <a:ext cx="3857652" cy="893151"/>
        </p:xfrm>
        <a:graphic>
          <a:graphicData uri="http://schemas.openxmlformats.org/presentationml/2006/ole">
            <p:oleObj spid="_x0000_s81921" name="方程式" r:id="rId3" imgW="1930400" imgH="444500" progId="Equation.3">
              <p:embed/>
            </p:oleObj>
          </a:graphicData>
        </a:graphic>
      </p:graphicFrame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746781" y="3171126"/>
          <a:ext cx="928694" cy="446488"/>
        </p:xfrm>
        <a:graphic>
          <a:graphicData uri="http://schemas.openxmlformats.org/presentationml/2006/ole">
            <p:oleObj spid="_x0000_s81923" name="方程式" r:id="rId4" imgW="495085" imgH="241195" progId="Equation.3">
              <p:embed/>
            </p:oleObj>
          </a:graphicData>
        </a:graphic>
      </p:graphicFrame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4929190" y="3500438"/>
          <a:ext cx="571504" cy="474456"/>
        </p:xfrm>
        <a:graphic>
          <a:graphicData uri="http://schemas.openxmlformats.org/presentationml/2006/ole">
            <p:oleObj spid="_x0000_s81925" name="方程式" r:id="rId5" imgW="508000" imgH="419100" progId="Equation.3">
              <p:embed/>
            </p:oleObj>
          </a:graphicData>
        </a:graphic>
      </p:graphicFrame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3.</a:t>
            </a:r>
            <a:r>
              <a:rPr lang="zh-TW" altLang="zh-TW" dirty="0" smtClean="0"/>
              <a:t>不同期間之複利與折現</a:t>
            </a:r>
            <a:r>
              <a:rPr lang="zh-TW" altLang="en-US" dirty="0" smtClean="0"/>
              <a:t>，</a:t>
            </a:r>
            <a:r>
              <a:rPr lang="zh-TW" altLang="zh-TW" dirty="0" smtClean="0"/>
              <a:t>若</a:t>
            </a:r>
            <a:r>
              <a:rPr lang="zh-TW" altLang="zh-TW" b="1" u="sng" dirty="0" smtClean="0"/>
              <a:t>每年</a:t>
            </a:r>
            <a:r>
              <a:rPr lang="zh-TW" altLang="zh-TW" dirty="0" smtClean="0"/>
              <a:t>複利</a:t>
            </a:r>
            <a:r>
              <a:rPr lang="en-US" altLang="zh-TW" dirty="0" smtClean="0"/>
              <a:t>m</a:t>
            </a:r>
            <a:r>
              <a:rPr lang="zh-TW" altLang="zh-TW" dirty="0" smtClean="0"/>
              <a:t>次，複利期間為</a:t>
            </a:r>
            <a:r>
              <a:rPr lang="en-US" altLang="zh-TW" dirty="0" smtClean="0"/>
              <a:t>n</a:t>
            </a:r>
            <a:r>
              <a:rPr lang="zh-TW" altLang="zh-TW" dirty="0" smtClean="0"/>
              <a:t>年的終值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                                         </a:t>
            </a:r>
            <a:r>
              <a:rPr lang="zh-TW" altLang="zh-TW" dirty="0" smtClean="0"/>
              <a:t>：稱為期間利率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 lvl="0">
              <a:buNone/>
            </a:pPr>
            <a:r>
              <a:rPr lang="en-US" altLang="zh-TW" dirty="0" smtClean="0"/>
              <a:t>   </a:t>
            </a:r>
            <a:r>
              <a:rPr lang="zh-TW" altLang="zh-TW" dirty="0" smtClean="0"/>
              <a:t>有效年利率</a:t>
            </a:r>
            <a:r>
              <a:rPr lang="en-US" altLang="zh-TW" dirty="0" smtClean="0"/>
              <a:t>(effective annual interest rate</a:t>
            </a:r>
            <a:r>
              <a:rPr lang="zh-TW" altLang="zh-TW" dirty="0" smtClean="0"/>
              <a:t>；</a:t>
            </a:r>
            <a:r>
              <a:rPr lang="en-US" altLang="zh-TW" dirty="0" smtClean="0"/>
              <a:t>EAR)</a:t>
            </a:r>
            <a:r>
              <a:rPr lang="zh-TW" altLang="zh-TW" dirty="0" smtClean="0"/>
              <a:t>＝指的是，不管期間的長短，你在</a:t>
            </a:r>
            <a:r>
              <a:rPr lang="zh-TW" altLang="zh-TW" u="sng" dirty="0" smtClean="0"/>
              <a:t>一年中</a:t>
            </a:r>
            <a:r>
              <a:rPr lang="zh-TW" altLang="zh-TW" b="1" dirty="0" smtClean="0"/>
              <a:t>實際賺得的利率</a:t>
            </a:r>
            <a:r>
              <a:rPr lang="zh-TW" altLang="zh-TW" dirty="0" smtClean="0"/>
              <a:t>。一般而言，如果已經知道名目利率</a:t>
            </a:r>
            <a:r>
              <a:rPr lang="en-US" altLang="zh-TW" dirty="0" smtClean="0"/>
              <a:t>(r)</a:t>
            </a:r>
            <a:r>
              <a:rPr lang="zh-TW" altLang="zh-TW" dirty="0" smtClean="0"/>
              <a:t>，我們就可以利用下式算出有效年利率：</a:t>
            </a:r>
          </a:p>
          <a:p>
            <a:pPr>
              <a:buNone/>
            </a:pPr>
            <a:endParaRPr lang="zh-TW" altLang="zh-TW" dirty="0" smtClean="0"/>
          </a:p>
          <a:p>
            <a:pPr>
              <a:buNone/>
            </a:pPr>
            <a:endParaRPr lang="zh-TW" altLang="en-US" dirty="0"/>
          </a:p>
        </p:txBody>
      </p:sp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2945" name="Object 1"/>
          <p:cNvGraphicFramePr>
            <a:graphicFrameLocks noChangeAspect="1"/>
          </p:cNvGraphicFramePr>
          <p:nvPr/>
        </p:nvGraphicFramePr>
        <p:xfrm>
          <a:off x="1142976" y="2285992"/>
          <a:ext cx="2643206" cy="931778"/>
        </p:xfrm>
        <a:graphic>
          <a:graphicData uri="http://schemas.openxmlformats.org/presentationml/2006/ole">
            <p:oleObj spid="_x0000_s82945" name="方程式" r:id="rId3" imgW="1320227" imgH="469696" progId="Equation.3">
              <p:embed/>
            </p:oleObj>
          </a:graphicData>
        </a:graphic>
      </p:graphicFrame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2950" name="Object 6"/>
          <p:cNvGraphicFramePr>
            <a:graphicFrameLocks noChangeAspect="1"/>
          </p:cNvGraphicFramePr>
          <p:nvPr/>
        </p:nvGraphicFramePr>
        <p:xfrm>
          <a:off x="4000496" y="2357430"/>
          <a:ext cx="357190" cy="732240"/>
        </p:xfrm>
        <a:graphic>
          <a:graphicData uri="http://schemas.openxmlformats.org/presentationml/2006/ole">
            <p:oleObj spid="_x0000_s82950" name="方程式" r:id="rId4" imgW="190417" imgH="393529" progId="Equation.3">
              <p:embed/>
            </p:oleObj>
          </a:graphicData>
        </a:graphic>
      </p:graphicFrame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2952" name="Object 8"/>
          <p:cNvGraphicFramePr>
            <a:graphicFrameLocks noChangeAspect="1"/>
          </p:cNvGraphicFramePr>
          <p:nvPr/>
        </p:nvGraphicFramePr>
        <p:xfrm>
          <a:off x="2643174" y="5286388"/>
          <a:ext cx="2428892" cy="901634"/>
        </p:xfrm>
        <a:graphic>
          <a:graphicData uri="http://schemas.openxmlformats.org/presentationml/2006/ole">
            <p:oleObj spid="_x0000_s82952" name="方程式" r:id="rId5" imgW="1257300" imgH="469900" progId="Equation.3">
              <p:embed/>
            </p:oleObj>
          </a:graphicData>
        </a:graphic>
      </p:graphicFrame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4.</a:t>
            </a:r>
            <a:r>
              <a:rPr lang="zh-TW" altLang="zh-TW" dirty="0" smtClean="0"/>
              <a:t>連續複利與折現</a:t>
            </a:r>
            <a:endParaRPr lang="en-US" altLang="zh-TW" dirty="0" smtClean="0"/>
          </a:p>
          <a:p>
            <a:pPr>
              <a:buNone/>
            </a:pPr>
            <a:r>
              <a:rPr lang="zh-TW" altLang="zh-TW" dirty="0" smtClean="0"/>
              <a:t>連續複利指複利期間非常微小，分分秒秒都在複利</a:t>
            </a:r>
          </a:p>
          <a:p>
            <a:pPr>
              <a:buNone/>
            </a:pPr>
            <a:endParaRPr lang="zh-TW" altLang="zh-TW" dirty="0" smtClean="0"/>
          </a:p>
          <a:p>
            <a:endParaRPr lang="zh-TW" altLang="en-US" dirty="0"/>
          </a:p>
        </p:txBody>
      </p:sp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3969" name="Object 1"/>
          <p:cNvGraphicFramePr>
            <a:graphicFrameLocks noChangeAspect="1"/>
          </p:cNvGraphicFramePr>
          <p:nvPr/>
        </p:nvGraphicFramePr>
        <p:xfrm>
          <a:off x="2428860" y="2214554"/>
          <a:ext cx="3071834" cy="855226"/>
        </p:xfrm>
        <a:graphic>
          <a:graphicData uri="http://schemas.openxmlformats.org/presentationml/2006/ole">
            <p:oleObj spid="_x0000_s83969" name="方程式" r:id="rId3" imgW="1676400" imgH="469900" progId="Equation.3">
              <p:embed/>
            </p:oleObj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zh-TW" altLang="zh-TW" dirty="0" smtClean="0"/>
              <a:t>三</a:t>
            </a:r>
            <a:r>
              <a:rPr lang="en-US" altLang="zh-TW" dirty="0" smtClean="0"/>
              <a:t>.</a:t>
            </a:r>
            <a:r>
              <a:rPr lang="zh-TW" altLang="zh-TW" dirty="0" smtClean="0"/>
              <a:t>年金</a:t>
            </a:r>
          </a:p>
          <a:p>
            <a:pPr>
              <a:buFont typeface="Wingdings" pitchFamily="2" charset="2"/>
              <a:buChar char="Ø"/>
            </a:pPr>
            <a:r>
              <a:rPr lang="zh-TW" altLang="zh-TW" dirty="0" smtClean="0"/>
              <a:t>年金</a:t>
            </a:r>
            <a:r>
              <a:rPr lang="en-US" altLang="zh-TW" dirty="0" smtClean="0"/>
              <a:t>(annuity)</a:t>
            </a:r>
            <a:r>
              <a:rPr lang="zh-TW" altLang="zh-TW" dirty="0" smtClean="0"/>
              <a:t>意指，在某一段特定期間中，一系列的等額支付</a:t>
            </a:r>
            <a:r>
              <a:rPr lang="en-US" altLang="zh-TW" dirty="0" smtClean="0"/>
              <a:t>(payment; PMT)</a:t>
            </a:r>
            <a:r>
              <a:rPr lang="zh-TW" altLang="zh-TW" dirty="0" smtClean="0"/>
              <a:t>。也就是說，如果多期發生現金流，則每期現金流均按現值和終值的基本公式計算。多期現金流的一種特殊情況是，現金流入（或者流出）間隔的時間相同、金額相等，這種類型的系列現金流稱為年金，每期流入（或流出）的金額用</a:t>
            </a:r>
            <a:r>
              <a:rPr lang="en-US" altLang="zh-TW" dirty="0" smtClean="0"/>
              <a:t>A</a:t>
            </a:r>
            <a:r>
              <a:rPr lang="zh-TW" altLang="zh-TW" dirty="0" smtClean="0"/>
              <a:t>表示。</a:t>
            </a:r>
            <a:endParaRPr lang="en-US" altLang="zh-TW" dirty="0" smtClean="0"/>
          </a:p>
          <a:p>
            <a:r>
              <a:rPr lang="zh-TW" altLang="zh-TW" dirty="0" smtClean="0"/>
              <a:t>年金按其每次收付發生的時點不同，可分為普通年金、即付年金、遞延年金、永續年金等。支付發生在每期期末的，稱為普通年金</a:t>
            </a:r>
            <a:r>
              <a:rPr lang="en-US" altLang="zh-TW" dirty="0" smtClean="0"/>
              <a:t>(ordinary annuity)</a:t>
            </a:r>
            <a:r>
              <a:rPr lang="zh-TW" altLang="zh-TW" dirty="0" smtClean="0"/>
              <a:t>或遞延年金</a:t>
            </a:r>
            <a:r>
              <a:rPr lang="en-US" altLang="zh-TW" dirty="0" smtClean="0"/>
              <a:t>(deferred annuity)</a:t>
            </a:r>
            <a:r>
              <a:rPr lang="zh-TW" altLang="zh-TW" dirty="0" smtClean="0"/>
              <a:t>；支付發生在每期期初的，稱為期初年金</a:t>
            </a:r>
            <a:r>
              <a:rPr lang="en-US" altLang="zh-TW" dirty="0" smtClean="0"/>
              <a:t>(annuity due)</a:t>
            </a:r>
            <a:r>
              <a:rPr lang="zh-TW" altLang="zh-TW" dirty="0" smtClean="0"/>
              <a:t>。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b="1" dirty="0" smtClean="0"/>
              <a:t>第</a:t>
            </a:r>
            <a:r>
              <a:rPr lang="en-US" altLang="zh-TW" b="1" dirty="0" smtClean="0"/>
              <a:t>4</a:t>
            </a:r>
            <a:r>
              <a:rPr lang="zh-TW" altLang="zh-TW" b="1" dirty="0" smtClean="0"/>
              <a:t>單元資金時間價值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24510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US" altLang="zh-TW" sz="2400" dirty="0" smtClean="0"/>
              <a:t>(</a:t>
            </a:r>
            <a:r>
              <a:rPr lang="zh-TW" altLang="en-US" sz="2400" dirty="0" smtClean="0"/>
              <a:t>一</a:t>
            </a:r>
            <a:r>
              <a:rPr lang="en-US" altLang="zh-TW" sz="2400" dirty="0" smtClean="0"/>
              <a:t>).</a:t>
            </a:r>
            <a:r>
              <a:rPr lang="zh-TW" altLang="zh-TW" sz="2400" dirty="0" smtClean="0"/>
              <a:t>年金終值</a:t>
            </a:r>
            <a:endParaRPr lang="zh-TW" altLang="zh-TW" sz="2000" dirty="0" smtClean="0"/>
          </a:p>
          <a:p>
            <a:pPr>
              <a:buNone/>
            </a:pPr>
            <a:r>
              <a:rPr lang="en-US" altLang="zh-TW" sz="2800" dirty="0" smtClean="0"/>
              <a:t>1.</a:t>
            </a:r>
            <a:r>
              <a:rPr lang="zh-TW" altLang="zh-TW" sz="2800" dirty="0" smtClean="0"/>
              <a:t>普通年金終值</a:t>
            </a:r>
            <a:r>
              <a:rPr lang="en-US" altLang="zh-TW" sz="2800" dirty="0" smtClean="0"/>
              <a:t>(</a:t>
            </a:r>
            <a:r>
              <a:rPr lang="zh-TW" altLang="zh-TW" sz="2800" dirty="0" smtClean="0"/>
              <a:t>期末年金終值</a:t>
            </a:r>
            <a:r>
              <a:rPr lang="en-US" altLang="zh-TW" sz="2800" dirty="0" smtClean="0"/>
              <a:t>)</a:t>
            </a:r>
            <a:endParaRPr lang="zh-TW" altLang="zh-TW" sz="2400" dirty="0" smtClean="0"/>
          </a:p>
          <a:p>
            <a:pPr>
              <a:buNone/>
            </a:pPr>
            <a:r>
              <a:rPr lang="zh-TW" altLang="en-US" sz="2800" dirty="0" smtClean="0"/>
              <a:t>   </a:t>
            </a:r>
            <a:r>
              <a:rPr lang="zh-TW" altLang="zh-TW" sz="2800" dirty="0" smtClean="0"/>
              <a:t>普通年金又稱後付年金，是指從第</a:t>
            </a:r>
            <a:r>
              <a:rPr lang="en-US" altLang="zh-TW" sz="2800" dirty="0" smtClean="0"/>
              <a:t>1</a:t>
            </a:r>
            <a:r>
              <a:rPr lang="zh-TW" altLang="zh-TW" sz="2800" dirty="0" smtClean="0"/>
              <a:t>期起，在一定時期內每期期末等額收付的系列款項。普通年金有時也簡稱年金。</a:t>
            </a:r>
            <a:endParaRPr lang="zh-TW" altLang="zh-TW" sz="2400" dirty="0" smtClean="0"/>
          </a:p>
          <a:p>
            <a:pPr>
              <a:buNone/>
            </a:pPr>
            <a:r>
              <a:rPr lang="zh-TW" altLang="en-US" sz="2800" dirty="0" smtClean="0"/>
              <a:t>   </a:t>
            </a:r>
            <a:r>
              <a:rPr lang="zh-TW" altLang="zh-TW" sz="2800" dirty="0" smtClean="0"/>
              <a:t>推導：</a:t>
            </a: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r>
              <a:rPr lang="zh-TW" altLang="en-US" sz="2800" dirty="0" smtClean="0"/>
              <a:t>           </a:t>
            </a:r>
            <a:r>
              <a:rPr lang="en-US" altLang="zh-TW" sz="2800" dirty="0" smtClean="0"/>
              <a:t>：</a:t>
            </a:r>
            <a:r>
              <a:rPr lang="en-US" altLang="zh-TW" sz="2800" dirty="0" err="1" smtClean="0"/>
              <a:t>在利率等於r</a:t>
            </a:r>
            <a:r>
              <a:rPr lang="en-US" altLang="zh-TW" sz="2800" dirty="0" smtClean="0"/>
              <a:t>%，</a:t>
            </a:r>
            <a:r>
              <a:rPr lang="en-US" altLang="zh-TW" sz="2800" b="1" u="sng" dirty="0" smtClean="0"/>
              <a:t>每期期末</a:t>
            </a:r>
            <a:r>
              <a:rPr lang="en-US" altLang="zh-TW" sz="2800" dirty="0" smtClean="0"/>
              <a:t>固定支付$1之年金，在n期後的終值等於 </a:t>
            </a:r>
            <a:r>
              <a:rPr lang="zh-TW" altLang="en-US" sz="2800" dirty="0" smtClean="0"/>
              <a:t>            </a:t>
            </a:r>
            <a:r>
              <a:rPr lang="en-US" altLang="zh-TW" sz="2800" dirty="0" smtClean="0"/>
              <a:t>，</a:t>
            </a:r>
            <a:r>
              <a:rPr lang="en-US" altLang="zh-TW" sz="2800" dirty="0" err="1" smtClean="0"/>
              <a:t>這就是所謂的普通年金終值利率因子</a:t>
            </a:r>
            <a:r>
              <a:rPr lang="en-US" altLang="zh-TW" sz="2800" dirty="0" smtClean="0"/>
              <a:t>。</a:t>
            </a:r>
          </a:p>
          <a:p>
            <a:pPr>
              <a:buNone/>
            </a:pPr>
            <a:endParaRPr lang="en-US" altLang="zh-TW" sz="2800" dirty="0" smtClean="0"/>
          </a:p>
          <a:p>
            <a:pPr>
              <a:buNone/>
            </a:pPr>
            <a:endParaRPr lang="zh-TW" altLang="zh-TW" sz="2400" dirty="0" smtClean="0"/>
          </a:p>
          <a:p>
            <a:endParaRPr lang="zh-TW" altLang="en-US" dirty="0"/>
          </a:p>
        </p:txBody>
      </p:sp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4993" name="Object 1"/>
          <p:cNvGraphicFramePr>
            <a:graphicFrameLocks noChangeAspect="1"/>
          </p:cNvGraphicFramePr>
          <p:nvPr/>
        </p:nvGraphicFramePr>
        <p:xfrm>
          <a:off x="928661" y="4143379"/>
          <a:ext cx="7995741" cy="384015"/>
        </p:xfrm>
        <a:graphic>
          <a:graphicData uri="http://schemas.openxmlformats.org/presentationml/2006/ole">
            <p:oleObj spid="_x0000_s84993" name="方程式" r:id="rId3" imgW="5549900" imgH="266700" progId="Equation.3">
              <p:embed/>
            </p:oleObj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1857356" y="4429132"/>
          <a:ext cx="3729064" cy="642942"/>
        </p:xfrm>
        <a:graphic>
          <a:graphicData uri="http://schemas.openxmlformats.org/presentationml/2006/ole">
            <p:oleObj spid="_x0000_s84995" name="方程式" r:id="rId4" imgW="2489200" imgH="431800" progId="Equation.3">
              <p:embed/>
            </p:oleObj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857224" y="5072074"/>
          <a:ext cx="914402" cy="381001"/>
        </p:xfrm>
        <a:graphic>
          <a:graphicData uri="http://schemas.openxmlformats.org/presentationml/2006/ole">
            <p:oleObj spid="_x0000_s84997" name="方程式" r:id="rId5" imgW="571252" imgH="241195" progId="Equation.3">
              <p:embed/>
            </p:oleObj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4643438" y="5429264"/>
          <a:ext cx="1143008" cy="642942"/>
        </p:xfrm>
        <a:graphic>
          <a:graphicData uri="http://schemas.openxmlformats.org/presentationml/2006/ole">
            <p:oleObj spid="_x0000_s84999" name="方程式" r:id="rId6" imgW="761669" imgH="431613" progId="Equation.3">
              <p:embed/>
            </p:oleObj>
          </a:graphicData>
        </a:graphic>
      </p:graphicFrame>
      <p:sp>
        <p:nvSpPr>
          <p:cNvPr id="12" name="投影片編號版面配置區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DED66-A564-4D04-9011-93BA85726C0A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1490</TotalTime>
  <Words>1239</Words>
  <Application>Microsoft Office PowerPoint</Application>
  <PresentationFormat>如螢幕大小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6" baseType="lpstr">
      <vt:lpstr>原創</vt:lpstr>
      <vt:lpstr>方程式</vt:lpstr>
      <vt:lpstr>             財務金融學系 蕭育仁 助理教授   e-mail: yujen@mail.ndhu.edu.tw Office: C420 Office hour: Thursday afternoon or              by  appointment     </vt:lpstr>
      <vt:lpstr>第4單元資金時間價值</vt:lpstr>
      <vt:lpstr>第4單元資金時間價值</vt:lpstr>
      <vt:lpstr>第4單元資金時間價值</vt:lpstr>
      <vt:lpstr>第4單元資金時間價值</vt:lpstr>
      <vt:lpstr>第4單元資金時間價值</vt:lpstr>
      <vt:lpstr>第4單元資金時間價值</vt:lpstr>
      <vt:lpstr>第4單元資金時間價值</vt:lpstr>
      <vt:lpstr>第4單元資金時間價值</vt:lpstr>
      <vt:lpstr>第4單元資金時間價值</vt:lpstr>
      <vt:lpstr>第4單元資金時間價值</vt:lpstr>
      <vt:lpstr>第4單元資金時間價值</vt:lpstr>
      <vt:lpstr>第4單元資金時間價值</vt:lpstr>
      <vt:lpstr>Exercise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MSF_10100 Financial Management</dc:title>
  <dc:creator>Stephen</dc:creator>
  <cp:lastModifiedBy>user</cp:lastModifiedBy>
  <cp:revision>254</cp:revision>
  <dcterms:created xsi:type="dcterms:W3CDTF">2012-09-18T06:24:29Z</dcterms:created>
  <dcterms:modified xsi:type="dcterms:W3CDTF">2013-03-22T00:29:13Z</dcterms:modified>
</cp:coreProperties>
</file>