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64" r:id="rId2"/>
    <p:sldId id="348" r:id="rId3"/>
    <p:sldId id="349" r:id="rId4"/>
    <p:sldId id="350" r:id="rId5"/>
    <p:sldId id="351" r:id="rId6"/>
    <p:sldId id="352" r:id="rId7"/>
    <p:sldId id="524" r:id="rId8"/>
    <p:sldId id="353" r:id="rId9"/>
    <p:sldId id="354" r:id="rId10"/>
    <p:sldId id="355" r:id="rId11"/>
    <p:sldId id="356" r:id="rId12"/>
    <p:sldId id="357" r:id="rId13"/>
    <p:sldId id="474" r:id="rId14"/>
    <p:sldId id="523"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4410"/>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FF40AF-9DE0-4918-8FB3-C0B621AD3DC1}" type="datetimeFigureOut">
              <a:rPr lang="zh-TW" altLang="en-US" smtClean="0"/>
              <a:pPr/>
              <a:t>2013/3/22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F60E78-71C8-4D01-A699-C3BBADB8BDD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400800" y="6355080"/>
            <a:ext cx="2286000" cy="365760"/>
          </a:xfrm>
        </p:spPr>
        <p:txBody>
          <a:bodyPr/>
          <a:lstStyle>
            <a:lvl1pPr>
              <a:defRPr sz="1400"/>
            </a:lvl1pPr>
          </a:lstStyle>
          <a:p>
            <a:fld id="{DC5A06BB-A000-486B-861B-B270AFA12292}" type="datetime1">
              <a:rPr lang="zh-TW" altLang="en-US" smtClean="0"/>
              <a:pPr/>
              <a:t>2013/3/22</a:t>
            </a:fld>
            <a:endParaRPr lang="zh-TW" altLang="en-US"/>
          </a:p>
        </p:txBody>
      </p:sp>
      <p:sp>
        <p:nvSpPr>
          <p:cNvPr id="17" name="頁尾版面配置區 16"/>
          <p:cNvSpPr>
            <a:spLocks noGrp="1"/>
          </p:cNvSpPr>
          <p:nvPr>
            <p:ph type="ftr" sz="quarter" idx="11"/>
          </p:nvPr>
        </p:nvSpPr>
        <p:spPr>
          <a:xfrm>
            <a:off x="2898648" y="6355080"/>
            <a:ext cx="3474720" cy="365760"/>
          </a:xfrm>
        </p:spPr>
        <p:txBody>
          <a:bodyPr/>
          <a:lstStyle/>
          <a:p>
            <a:endParaRPr lang="zh-TW" altLang="en-US"/>
          </a:p>
        </p:txBody>
      </p:sp>
      <p:sp>
        <p:nvSpPr>
          <p:cNvPr id="29" name="投影片編號版面配置區 28"/>
          <p:cNvSpPr>
            <a:spLocks noGrp="1"/>
          </p:cNvSpPr>
          <p:nvPr>
            <p:ph type="sldNum" sz="quarter" idx="12"/>
          </p:nvPr>
        </p:nvSpPr>
        <p:spPr>
          <a:xfrm>
            <a:off x="1216152" y="6355080"/>
            <a:ext cx="1219200" cy="365760"/>
          </a:xfrm>
        </p:spPr>
        <p:txBody>
          <a:bodyPr/>
          <a:lstStyle/>
          <a:p>
            <a:fld id="{288DED66-A564-4D04-9011-93BA85726C0A}" type="slidenum">
              <a:rPr lang="zh-TW" altLang="en-US" smtClean="0"/>
              <a:pPr/>
              <a:t>‹#›</a:t>
            </a:fld>
            <a:endParaRPr lang="zh-TW"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468396E-D73B-4FB6-B80C-C02E123B1827}" type="datetime1">
              <a:rPr lang="zh-TW" altLang="en-US" smtClean="0"/>
              <a:pPr/>
              <a:t>2013/3/22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877EB7B-42E4-4821-BB2F-72F83FFB6B04}" type="datetime1">
              <a:rPr lang="zh-TW" altLang="en-US" smtClean="0"/>
              <a:pPr/>
              <a:t>2013/3/22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7" name="直線接點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接點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FED965C8-74B5-438F-8AD1-A9CB2403D8F2}" type="datetime1">
              <a:rPr lang="zh-TW" altLang="en-US" smtClean="0"/>
              <a:pPr/>
              <a:t>2013/3/22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內容版面配置區 7"/>
          <p:cNvSpPr>
            <a:spLocks noGrp="1"/>
          </p:cNvSpPr>
          <p:nvPr>
            <p:ph sz="quarter" idx="1"/>
          </p:nvPr>
        </p:nvSpPr>
        <p:spPr>
          <a:xfrm>
            <a:off x="457200" y="1219200"/>
            <a:ext cx="8229600"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6400800" y="6355080"/>
            <a:ext cx="2286000" cy="365760"/>
          </a:xfrm>
        </p:spPr>
        <p:txBody>
          <a:bodyPr/>
          <a:lstStyle/>
          <a:p>
            <a:fld id="{EAF3EF55-6393-4DDE-90AA-CAF600C5608A}" type="datetime1">
              <a:rPr lang="zh-TW" altLang="en-US" smtClean="0"/>
              <a:pPr/>
              <a:t>2013/3/22</a:t>
            </a:fld>
            <a:endParaRPr lang="zh-TW" altLang="en-US"/>
          </a:p>
        </p:txBody>
      </p:sp>
      <p:sp>
        <p:nvSpPr>
          <p:cNvPr id="5" name="頁尾版面配置區 4"/>
          <p:cNvSpPr>
            <a:spLocks noGrp="1"/>
          </p:cNvSpPr>
          <p:nvPr>
            <p:ph type="ftr" sz="quarter" idx="11"/>
          </p:nvPr>
        </p:nvSpPr>
        <p:spPr>
          <a:xfrm>
            <a:off x="2898648" y="6355080"/>
            <a:ext cx="3474720" cy="365760"/>
          </a:xfrm>
        </p:spPr>
        <p:txBody>
          <a:bodyPr/>
          <a:lstStyle/>
          <a:p>
            <a:endParaRPr lang="zh-TW" altLang="en-US"/>
          </a:p>
        </p:txBody>
      </p:sp>
      <p:sp>
        <p:nvSpPr>
          <p:cNvPr id="6" name="投影片編號版面配置區 5"/>
          <p:cNvSpPr>
            <a:spLocks noGrp="1"/>
          </p:cNvSpPr>
          <p:nvPr>
            <p:ph type="sldNum" sz="quarter" idx="12"/>
          </p:nvPr>
        </p:nvSpPr>
        <p:spPr>
          <a:xfrm>
            <a:off x="1069848" y="6355080"/>
            <a:ext cx="1520952" cy="365760"/>
          </a:xfrm>
        </p:spPr>
        <p:txBody>
          <a:bodyPr/>
          <a:lstStyle/>
          <a:p>
            <a:fld id="{288DED66-A564-4D04-9011-93BA85726C0A}" type="slidenum">
              <a:rPr lang="zh-TW" altLang="en-US" smtClean="0"/>
              <a:pPr/>
              <a:t>‹#›</a:t>
            </a:fld>
            <a:endParaRPr lang="zh-TW"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489AD6B3-17BC-4CFC-B7AC-1B4F95B37F1B}" type="datetime1">
              <a:rPr lang="zh-TW" altLang="en-US" smtClean="0"/>
              <a:pPr/>
              <a:t>2013/3/22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9" name="內容版面配置區 8"/>
          <p:cNvSpPr>
            <a:spLocks noGrp="1"/>
          </p:cNvSpPr>
          <p:nvPr>
            <p:ph sz="quarter" idx="1"/>
          </p:nvPr>
        </p:nvSpPr>
        <p:spPr>
          <a:xfrm>
            <a:off x="457200" y="1219200"/>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632198" y="1216152"/>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24859C63-B7E7-4EE8-A4C9-77C5D15E4019}" type="datetime1">
              <a:rPr lang="zh-TW" altLang="en-US" smtClean="0"/>
              <a:pPr/>
              <a:t>2013/3/22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11" name="內容版面配置區 10"/>
          <p:cNvSpPr>
            <a:spLocks noGrp="1"/>
          </p:cNvSpPr>
          <p:nvPr>
            <p:ph sz="quarter" idx="2"/>
          </p:nvPr>
        </p:nvSpPr>
        <p:spPr>
          <a:xfrm>
            <a:off x="457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648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2CBF5847-009A-40FF-9635-795A0F066479}" type="datetime1">
              <a:rPr lang="zh-TW" altLang="en-US" smtClean="0"/>
              <a:pPr/>
              <a:t>2013/3/22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271E4EF-E211-4655-AFD7-55216F007988}" type="datetime1">
              <a:rPr lang="zh-TW" altLang="en-US" smtClean="0"/>
              <a:pPr/>
              <a:t>2013/3/22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5" name="直線接點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8CF17BE8-3CAA-40D4-A5F3-9BFAFDB838BC}" type="datetime1">
              <a:rPr lang="zh-TW" altLang="en-US" smtClean="0"/>
              <a:pPr/>
              <a:t>2013/3/22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接點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內容版面配置區 11"/>
          <p:cNvSpPr>
            <a:spLocks noGrp="1"/>
          </p:cNvSpPr>
          <p:nvPr>
            <p:ph sz="quarter" idx="1"/>
          </p:nvPr>
        </p:nvSpPr>
        <p:spPr>
          <a:xfrm>
            <a:off x="304800" y="304800"/>
            <a:ext cx="57150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6B4A9728-D7CE-4248-9796-C277CEC4D517}" type="datetime1">
              <a:rPr lang="zh-TW" altLang="en-US" smtClean="0"/>
              <a:pPr/>
              <a:t>2013/3/22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152400"/>
            <a:ext cx="8229600" cy="990600"/>
          </a:xfrm>
          <a:prstGeom prst="rect">
            <a:avLst/>
          </a:prstGeom>
        </p:spPr>
        <p:txBody>
          <a:bodyPr vert="horz"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464C967-5F29-42B6-95B3-576ADD531E01}" type="datetime1">
              <a:rPr lang="zh-TW" altLang="en-US" smtClean="0"/>
              <a:pPr/>
              <a:t>2013/3/22</a:t>
            </a:fld>
            <a:endParaRPr lang="zh-TW" altLang="en-US"/>
          </a:p>
        </p:txBody>
      </p:sp>
      <p:sp>
        <p:nvSpPr>
          <p:cNvPr id="3" name="頁尾版面配置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88DED66-A564-4D04-9011-93BA85726C0A}" type="slidenum">
              <a:rPr lang="zh-TW" altLang="en-US" smtClean="0"/>
              <a:pPr/>
              <a:t>‹#›</a:t>
            </a:fld>
            <a:endParaRPr lang="zh-TW" altLang="en-US"/>
          </a:p>
        </p:txBody>
      </p:sp>
      <p:sp>
        <p:nvSpPr>
          <p:cNvPr id="28" name="直線接點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接點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oneydj.com/KMDJ/wiki/WikiViewer.aspx?Title=%u806F%u6E96%u6703" TargetMode="External"/><Relationship Id="rId2" Type="http://schemas.openxmlformats.org/officeDocument/2006/relationships/hyperlink" Target="http://www.moneydj.com/KMDJ/wiki/WikiViewer.aspx?Title=%u8AFE%u8C9D%u723E%u7D93%u6FDF%u5B78%u734E" TargetMode="External"/><Relationship Id="rId1" Type="http://schemas.openxmlformats.org/officeDocument/2006/relationships/slideLayout" Target="../slideLayouts/slideLayout2.xml"/><Relationship Id="rId5" Type="http://schemas.openxmlformats.org/officeDocument/2006/relationships/hyperlink" Target="http://www.moneydj.com/KMDJ/wiki/WikiViewer.aspx?Title=%u570B%u5EAB%u5238" TargetMode="External"/><Relationship Id="rId4" Type="http://schemas.openxmlformats.org/officeDocument/2006/relationships/hyperlink" Target="http://www.moneydj.com/KMDJ/wiki/WikiViewer.aspx?Title=%u6295%u8CC7%u7D44%u540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140968"/>
            <a:ext cx="8229600" cy="4359016"/>
          </a:xfrm>
        </p:spPr>
        <p:txBody>
          <a:bodyPr>
            <a:normAutofit fontScale="90000"/>
          </a:bodyPr>
          <a:lstStyle/>
          <a:p>
            <a:pPr algn="ct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zh-TW" altLang="en-US" b="1" dirty="0" smtClean="0">
                <a:solidFill>
                  <a:srgbClr val="002060"/>
                </a:solidFill>
                <a:latin typeface="+mj-ea"/>
              </a:rPr>
              <a:t>財務金融學系</a:t>
            </a:r>
            <a:r>
              <a:rPr lang="en-US" altLang="zh-TW" b="1" dirty="0" smtClean="0">
                <a:solidFill>
                  <a:srgbClr val="002060"/>
                </a:solidFill>
                <a:latin typeface="+mj-ea"/>
              </a:rPr>
              <a:t/>
            </a:r>
            <a:br>
              <a:rPr lang="en-US" altLang="zh-TW" b="1" dirty="0" smtClean="0">
                <a:solidFill>
                  <a:srgbClr val="002060"/>
                </a:solidFill>
                <a:latin typeface="+mj-ea"/>
              </a:rPr>
            </a:br>
            <a:r>
              <a:rPr lang="zh-TW" altLang="en-US" b="1" dirty="0" smtClean="0">
                <a:solidFill>
                  <a:srgbClr val="002060"/>
                </a:solidFill>
                <a:latin typeface="+mj-ea"/>
              </a:rPr>
              <a:t>蕭育仁 助理教授</a:t>
            </a:r>
            <a:r>
              <a:rPr lang="en-US" altLang="zh-TW" b="1" dirty="0" smtClean="0">
                <a:solidFill>
                  <a:schemeClr val="tx1"/>
                </a:solidFill>
                <a:latin typeface="+mj-ea"/>
              </a:rPr>
              <a:t/>
            </a:r>
            <a:br>
              <a:rPr lang="en-US" altLang="zh-TW" b="1" dirty="0" smtClean="0">
                <a:solidFill>
                  <a:schemeClr val="tx1"/>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rPr>
              <a:t> e-mail: </a:t>
            </a:r>
            <a:r>
              <a:rPr lang="en-US" altLang="zh-TW" dirty="0" smtClean="0">
                <a:solidFill>
                  <a:schemeClr val="tx1"/>
                </a:solidFill>
                <a:cs typeface="Times New Roman" pitchFamily="18" charset="0"/>
              </a:rPr>
              <a:t>yujen@mail.ndhu.edu.t</a:t>
            </a:r>
            <a:r>
              <a:rPr lang="en-US" altLang="zh-TW" dirty="0" smtClean="0">
                <a:solidFill>
                  <a:schemeClr val="tx1"/>
                </a:solidFill>
                <a:latin typeface="Times New Roman" pitchFamily="18" charset="0"/>
                <a:cs typeface="Times New Roman" pitchFamily="18" charset="0"/>
              </a:rPr>
              <a:t>w</a:t>
            </a:r>
            <a:br>
              <a:rPr lang="en-US" altLang="zh-TW" dirty="0" smtClean="0">
                <a:solidFill>
                  <a:schemeClr val="tx1"/>
                </a:solidFill>
                <a:latin typeface="Times New Roman" pitchFamily="18" charset="0"/>
                <a:cs typeface="Times New Roman" pitchFamily="18" charset="0"/>
              </a:rPr>
            </a:br>
            <a:r>
              <a:rPr lang="en-US" altLang="zh-TW" b="1" dirty="0" smtClean="0">
                <a:solidFill>
                  <a:srgbClr val="FF0000"/>
                </a:solidFill>
                <a:cs typeface="Times New Roman" pitchFamily="18" charset="0"/>
              </a:rPr>
              <a:t>Office: </a:t>
            </a:r>
            <a:r>
              <a:rPr lang="en-US" altLang="zh-TW" dirty="0" smtClean="0">
                <a:solidFill>
                  <a:schemeClr val="tx1"/>
                </a:solidFill>
                <a:cs typeface="Times New Roman" pitchFamily="18" charset="0"/>
              </a:rPr>
              <a:t>C420</a:t>
            </a:r>
            <a:br>
              <a:rPr lang="en-US" altLang="zh-TW" dirty="0" smtClean="0">
                <a:solidFill>
                  <a:schemeClr val="tx1"/>
                </a:solidFill>
                <a:cs typeface="Times New Roman" pitchFamily="18" charset="0"/>
              </a:rPr>
            </a:br>
            <a:r>
              <a:rPr lang="en-US" altLang="zh-TW" b="1" dirty="0" smtClean="0">
                <a:solidFill>
                  <a:srgbClr val="FF0000"/>
                </a:solidFill>
                <a:cs typeface="Times New Roman" pitchFamily="18" charset="0"/>
              </a:rPr>
              <a:t>Office hour: </a:t>
            </a:r>
            <a:r>
              <a:rPr lang="en-US" altLang="zh-TW" dirty="0" smtClean="0">
                <a:solidFill>
                  <a:schemeClr val="tx1"/>
                </a:solidFill>
                <a:cs typeface="Times New Roman" pitchFamily="18" charset="0"/>
              </a:rPr>
              <a:t>Thursday afternoon or </a:t>
            </a:r>
            <a:br>
              <a:rPr lang="en-US" altLang="zh-TW" dirty="0" smtClean="0">
                <a:solidFill>
                  <a:schemeClr val="tx1"/>
                </a:solidFill>
                <a:cs typeface="Times New Roman" pitchFamily="18" charset="0"/>
              </a:rPr>
            </a:br>
            <a:r>
              <a:rPr lang="en-US" altLang="zh-TW" dirty="0" smtClean="0">
                <a:solidFill>
                  <a:schemeClr val="tx1"/>
                </a:solidFill>
                <a:cs typeface="Times New Roman" pitchFamily="18" charset="0"/>
              </a:rPr>
              <a:t>            by  appointment </a:t>
            </a:r>
            <a:br>
              <a:rPr lang="en-US" altLang="zh-TW" dirty="0" smtClean="0">
                <a:solidFill>
                  <a:schemeClr val="tx1"/>
                </a:solidFill>
                <a:cs typeface="Times New Roman" pitchFamily="18" charset="0"/>
              </a:rPr>
            </a:br>
            <a:r>
              <a:rPr lang="en-US" altLang="zh-TW" dirty="0" smtClean="0">
                <a:solidFill>
                  <a:schemeClr val="tx1"/>
                </a:solidFill>
                <a:latin typeface="Times New Roman" pitchFamily="18" charset="0"/>
                <a:cs typeface="Times New Roman" pitchFamily="18" charset="0"/>
              </a:rPr>
              <a:t/>
            </a:r>
            <a:br>
              <a:rPr lang="en-US" altLang="zh-TW" dirty="0" smtClean="0">
                <a:solidFill>
                  <a:schemeClr val="tx1"/>
                </a:solidFill>
                <a:latin typeface="Times New Roman" pitchFamily="18" charset="0"/>
                <a:cs typeface="Times New Roman" pitchFamily="18" charset="0"/>
              </a:rPr>
            </a:br>
            <a:r>
              <a:rPr lang="en-US" altLang="zh-TW" dirty="0" smtClean="0">
                <a:solidFill>
                  <a:schemeClr val="tx1"/>
                </a:solidFill>
                <a:latin typeface="Times New Roman" pitchFamily="18" charset="0"/>
                <a:cs typeface="Times New Roman" pitchFamily="18" charset="0"/>
              </a:rPr>
              <a:t/>
            </a:r>
            <a:br>
              <a:rPr lang="en-US" altLang="zh-TW" dirty="0" smtClean="0">
                <a:solidFill>
                  <a:schemeClr val="tx1"/>
                </a:solidFill>
                <a:latin typeface="Times New Roman" pitchFamily="18" charset="0"/>
                <a:cs typeface="Times New Roman" pitchFamily="18" charset="0"/>
              </a:rPr>
            </a:br>
            <a:r>
              <a:rPr lang="en-US" altLang="zh-TW" b="1" dirty="0" smtClean="0">
                <a:solidFill>
                  <a:srgbClr val="FF0000"/>
                </a:solidFill>
                <a:latin typeface="+mj-ea"/>
              </a:rPr>
              <a:t/>
            </a:r>
            <a:br>
              <a:rPr lang="en-US" altLang="zh-TW" b="1" dirty="0" smtClean="0">
                <a:solidFill>
                  <a:srgbClr val="FF0000"/>
                </a:solidFill>
                <a:latin typeface="+mj-ea"/>
              </a:rPr>
            </a:br>
            <a:endParaRPr lang="zh-TW" altLang="en-US" b="1" dirty="0">
              <a:solidFill>
                <a:srgbClr val="FF0000"/>
              </a:solidFill>
              <a:latin typeface="+mj-ea"/>
            </a:endParaRPr>
          </a:p>
        </p:txBody>
      </p:sp>
      <p:sp>
        <p:nvSpPr>
          <p:cNvPr id="5" name="矩形 4"/>
          <p:cNvSpPr/>
          <p:nvPr/>
        </p:nvSpPr>
        <p:spPr>
          <a:xfrm>
            <a:off x="2133143" y="285728"/>
            <a:ext cx="4839787" cy="1938992"/>
          </a:xfrm>
          <a:prstGeom prst="rect">
            <a:avLst/>
          </a:prstGeom>
          <a:noFill/>
        </p:spPr>
        <p:txBody>
          <a:bodyPr wrap="none" lIns="91440" tIns="45720" rIns="91440" bIns="45720">
            <a:spAutoFit/>
            <a:scene3d>
              <a:camera prst="orthographicFront"/>
              <a:lightRig rig="soft" dir="tl">
                <a:rot lat="0" lon="0" rev="0"/>
              </a:lightRig>
            </a:scene3d>
            <a:sp3d extrusionH="57150" contourW="25400" prstMaterial="matte">
              <a:bevelT w="25400" h="55880" prst="slope"/>
              <a:contourClr>
                <a:schemeClr val="accent2">
                  <a:tint val="20000"/>
                </a:schemeClr>
              </a:contourClr>
            </a:sp3d>
          </a:bodyPr>
          <a:lstStyle/>
          <a:p>
            <a:pPr algn="ctr"/>
            <a:endPar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endParaRPr>
          </a:p>
          <a:p>
            <a:pPr algn="ctr"/>
            <a:r>
              <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a:t>
            </a:r>
            <a:r>
              <a:rPr lang="zh-TW" altLang="en-US"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財務管理</a:t>
            </a:r>
            <a:r>
              <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a:t>
            </a:r>
            <a:endParaRPr lang="zh-TW" altLang="en-US" sz="6000" b="1" cap="none" spc="50" dirty="0">
              <a:ln w="11430"/>
              <a:solidFill>
                <a:schemeClr val="accent2">
                  <a:lumMod val="50000"/>
                </a:schemeClr>
              </a:solidFill>
              <a:effectLst>
                <a:outerShdw blurRad="76200" dist="50800" dir="5400000" algn="tl" rotWithShape="0">
                  <a:srgbClr val="000000">
                    <a:alpha val="65000"/>
                  </a:srgbClr>
                </a:outerShdw>
              </a:effectLst>
              <a:latin typeface="+mj-ea"/>
              <a:ea typeface="+mj-ea"/>
            </a:endParaRPr>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normAutofit lnSpcReduction="10000"/>
          </a:bodyPr>
          <a:lstStyle/>
          <a:p>
            <a:pPr lvl="0"/>
            <a:r>
              <a:rPr lang="zh-TW" altLang="zh-TW" sz="2800" dirty="0" smtClean="0"/>
              <a:t>流動性對利率的影響</a:t>
            </a:r>
          </a:p>
          <a:p>
            <a:pPr lvl="1"/>
            <a:r>
              <a:rPr lang="zh-TW" altLang="zh-TW" sz="2400" u="sng" dirty="0" smtClean="0"/>
              <a:t>流動性</a:t>
            </a:r>
            <a:r>
              <a:rPr lang="zh-TW" altLang="zh-TW" sz="2400" dirty="0" smtClean="0"/>
              <a:t>：指金融資產變現的速度，流動性高的金融資產變現速度快，變現所須支付的成本低。</a:t>
            </a:r>
          </a:p>
          <a:p>
            <a:pPr lvl="1"/>
            <a:r>
              <a:rPr lang="zh-TW" altLang="zh-TW" sz="2400" u="sng" dirty="0" smtClean="0"/>
              <a:t>流動性溢酬</a:t>
            </a:r>
            <a:r>
              <a:rPr lang="en-US" altLang="zh-TW" sz="2400" dirty="0" smtClean="0"/>
              <a:t>(liquidity premium</a:t>
            </a:r>
            <a:r>
              <a:rPr lang="zh-TW" altLang="zh-TW" sz="2400" dirty="0" smtClean="0"/>
              <a:t>）</a:t>
            </a:r>
            <a:r>
              <a:rPr lang="en-US" altLang="zh-TW" sz="2400" dirty="0" smtClean="0"/>
              <a:t> </a:t>
            </a:r>
            <a:br>
              <a:rPr lang="en-US" altLang="zh-TW" sz="2400" dirty="0" smtClean="0"/>
            </a:br>
            <a:r>
              <a:rPr lang="zh-TW" altLang="zh-TW" sz="2400" dirty="0" smtClean="0"/>
              <a:t>投資人偏好流動性高的債券，因流動性不同所引起的債券利差稱為流動性溢酬。</a:t>
            </a:r>
          </a:p>
          <a:p>
            <a:pPr lvl="0"/>
            <a:r>
              <a:rPr lang="zh-TW" altLang="zh-TW" sz="2800" dirty="0" smtClean="0"/>
              <a:t>所得稅對利率的影響</a:t>
            </a:r>
          </a:p>
          <a:p>
            <a:pPr>
              <a:buNone/>
            </a:pPr>
            <a:r>
              <a:rPr lang="zh-TW" altLang="en-US" sz="2800" dirty="0" smtClean="0"/>
              <a:t>   </a:t>
            </a:r>
            <a:r>
              <a:rPr lang="zh-TW" altLang="zh-TW" sz="2800" dirty="0" smtClean="0"/>
              <a:t>如果某一債券給付的利息所適用的所得稅率較高，投資人會要求較高的利率作為補償。</a:t>
            </a:r>
          </a:p>
          <a:p>
            <a:pPr>
              <a:buNone/>
            </a:pPr>
            <a:r>
              <a:rPr lang="zh-TW" altLang="en-US" sz="2800" dirty="0" smtClean="0"/>
              <a:t>   </a:t>
            </a:r>
            <a:r>
              <a:rPr lang="zh-TW" altLang="zh-TW" sz="2800" dirty="0" smtClean="0"/>
              <a:t>利率風險結構 ⇒</a:t>
            </a:r>
            <a:r>
              <a:rPr lang="en-US" altLang="zh-TW" sz="2800" dirty="0" smtClean="0"/>
              <a:t> r</a:t>
            </a:r>
            <a:r>
              <a:rPr lang="zh-TW" altLang="zh-TW" sz="2800" dirty="0" smtClean="0"/>
              <a:t>＝</a:t>
            </a:r>
            <a:r>
              <a:rPr lang="en-US" altLang="zh-TW" sz="2800" dirty="0" err="1" smtClean="0"/>
              <a:t>r</a:t>
            </a:r>
            <a:r>
              <a:rPr lang="en-US" altLang="zh-TW" sz="1400" dirty="0" err="1" smtClean="0"/>
              <a:t>f</a:t>
            </a:r>
            <a:r>
              <a:rPr lang="en-US" altLang="zh-TW" sz="1400" dirty="0" smtClean="0"/>
              <a:t> </a:t>
            </a:r>
            <a:r>
              <a:rPr lang="zh-TW" altLang="zh-TW" sz="2800" dirty="0" smtClean="0"/>
              <a:t>＋</a:t>
            </a:r>
            <a:r>
              <a:rPr lang="en-US" altLang="zh-TW" sz="2800" dirty="0" smtClean="0"/>
              <a:t>Risk Premium</a:t>
            </a:r>
            <a:r>
              <a:rPr lang="zh-TW" altLang="zh-TW" sz="2800" dirty="0" smtClean="0"/>
              <a:t>（公司不同）</a:t>
            </a:r>
          </a:p>
          <a:p>
            <a:pPr>
              <a:buNone/>
            </a:pPr>
            <a:r>
              <a:rPr lang="zh-TW" altLang="en-US" sz="2800" dirty="0" smtClean="0"/>
              <a:t>   </a:t>
            </a:r>
            <a:r>
              <a:rPr lang="en-US" altLang="zh-TW" sz="2800" dirty="0" smtClean="0"/>
              <a:t>Risk Premium</a:t>
            </a:r>
            <a:r>
              <a:rPr lang="zh-TW" altLang="zh-TW" sz="2800" dirty="0" smtClean="0"/>
              <a:t>包含：通貨膨脹；違約風險；變現力；到期風險等</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normAutofit fontScale="85000" lnSpcReduction="20000"/>
          </a:bodyPr>
          <a:lstStyle/>
          <a:p>
            <a:pPr lvl="0"/>
            <a:r>
              <a:rPr lang="zh-TW" altLang="zh-TW" dirty="0" smtClean="0"/>
              <a:t>利率的期限結構與殖利率曲線</a:t>
            </a:r>
          </a:p>
          <a:p>
            <a:pPr>
              <a:buNone/>
            </a:pPr>
            <a:r>
              <a:rPr lang="en-US" altLang="zh-TW" u="sng" dirty="0" smtClean="0"/>
              <a:t>(</a:t>
            </a:r>
            <a:r>
              <a:rPr lang="zh-TW" altLang="zh-TW" u="sng" dirty="0" smtClean="0"/>
              <a:t>一</a:t>
            </a:r>
            <a:r>
              <a:rPr lang="en-US" altLang="zh-TW" u="sng" dirty="0" smtClean="0"/>
              <a:t>)</a:t>
            </a:r>
            <a:r>
              <a:rPr lang="zh-TW" altLang="zh-TW" u="sng" dirty="0" smtClean="0"/>
              <a:t>、利率的期限結構</a:t>
            </a:r>
            <a:r>
              <a:rPr lang="zh-TW" altLang="zh-TW" dirty="0" smtClean="0"/>
              <a:t>（公司相同）（</a:t>
            </a:r>
            <a:r>
              <a:rPr lang="en-US" altLang="zh-TW" dirty="0" smtClean="0"/>
              <a:t>Term structure of interest rate</a:t>
            </a:r>
            <a:r>
              <a:rPr lang="zh-TW" altLang="zh-TW" dirty="0" smtClean="0"/>
              <a:t>）</a:t>
            </a:r>
            <a:r>
              <a:rPr lang="en-US" altLang="zh-TW" dirty="0" smtClean="0"/>
              <a:t/>
            </a:r>
            <a:br>
              <a:rPr lang="en-US" altLang="zh-TW" dirty="0" smtClean="0"/>
            </a:br>
            <a:r>
              <a:rPr lang="zh-TW" altLang="zh-TW" dirty="0" smtClean="0"/>
              <a:t>債權工具因為到期期限不同而有不同利率的現象稱為利率的期間結構。由於付息公債之現金流量包含利息，</a:t>
            </a:r>
            <a:r>
              <a:rPr lang="zh-TW" altLang="zh-TW" dirty="0" smtClean="0">
                <a:solidFill>
                  <a:srgbClr val="FF0000"/>
                </a:solidFill>
              </a:rPr>
              <a:t>故存在再投資風險</a:t>
            </a:r>
            <a:r>
              <a:rPr lang="zh-TW" altLang="zh-TW" dirty="0" smtClean="0"/>
              <a:t>，因此殖利曲線無法提供正確報酬率資訊，理由為部份公債包含票面利息，將存在再投資風險，因此殖利率只是預期報酬率並無法充分實現，此外，每張公債之票面利率並不相同，亦將導致相同到期期限之債券利率敏感性不盡相同，所以，殖利率無法充分代表真實利率，</a:t>
            </a:r>
            <a:r>
              <a:rPr lang="zh-TW" altLang="zh-TW" dirty="0" smtClean="0">
                <a:solidFill>
                  <a:srgbClr val="FF0000"/>
                </a:solidFill>
              </a:rPr>
              <a:t>故應利用零息公債，排除利息因素估計殖利率，亦即利用付息公債拆解成零息公債之組合，進而利用模擬方式估計零息公債之到期收益率，茲將零息公債之到期間與其理論點利率繪制成。</a:t>
            </a:r>
          </a:p>
          <a:p>
            <a:pPr>
              <a:buNone/>
            </a:pPr>
            <a:r>
              <a:rPr lang="en-US" altLang="zh-TW" u="sng" dirty="0" smtClean="0"/>
              <a:t>(</a:t>
            </a:r>
            <a:r>
              <a:rPr lang="zh-TW" altLang="zh-TW" u="sng" dirty="0" smtClean="0"/>
              <a:t>二</a:t>
            </a:r>
            <a:r>
              <a:rPr lang="en-US" altLang="zh-TW" u="sng" dirty="0" smtClean="0"/>
              <a:t>)</a:t>
            </a:r>
            <a:r>
              <a:rPr lang="zh-TW" altLang="zh-TW" u="sng" dirty="0" smtClean="0"/>
              <a:t>、殖利率曲線</a:t>
            </a:r>
            <a:r>
              <a:rPr lang="en-US" altLang="zh-TW" dirty="0" smtClean="0"/>
              <a:t>(yield curve)</a:t>
            </a:r>
            <a:br>
              <a:rPr lang="en-US" altLang="zh-TW" dirty="0" smtClean="0"/>
            </a:br>
            <a:r>
              <a:rPr lang="zh-TW" altLang="zh-TW" dirty="0" smtClean="0"/>
              <a:t>以橫軸代表債券的到期期限、縱軸代表債券的到期收益率，將利率的期限結構以一條曲線表示，這條曲線稱為到期收益線或殖利率曲線。</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normAutofit fontScale="70000" lnSpcReduction="20000"/>
          </a:bodyPr>
          <a:lstStyle/>
          <a:p>
            <a:pPr lvl="0"/>
            <a:r>
              <a:rPr lang="zh-TW" altLang="zh-TW" dirty="0" smtClean="0"/>
              <a:t>利率期限結構理論</a:t>
            </a:r>
          </a:p>
          <a:p>
            <a:pPr>
              <a:buNone/>
            </a:pPr>
            <a:r>
              <a:rPr lang="zh-TW" altLang="zh-TW" dirty="0" smtClean="0"/>
              <a:t>利率期限結構理論是要解釋殖利率曲線何以呈現不同狀態，常見理論有：</a:t>
            </a:r>
          </a:p>
          <a:p>
            <a:pPr marL="514350" lvl="0" indent="-514350">
              <a:buNone/>
            </a:pPr>
            <a:r>
              <a:rPr lang="en-US" altLang="zh-TW" dirty="0" smtClean="0"/>
              <a:t>1.</a:t>
            </a:r>
            <a:r>
              <a:rPr lang="zh-TW" altLang="zh-TW" dirty="0" smtClean="0"/>
              <a:t>純粹預期理論</a:t>
            </a:r>
          </a:p>
          <a:p>
            <a:pPr>
              <a:buNone/>
            </a:pPr>
            <a:r>
              <a:rPr lang="zh-TW" altLang="en-US" dirty="0" smtClean="0"/>
              <a:t>    </a:t>
            </a:r>
            <a:r>
              <a:rPr lang="zh-TW" altLang="zh-TW" dirty="0" smtClean="0"/>
              <a:t>若預期通貨膨脹將逐年上升，則各年之短期利率亦將逐年上升，又長期利率為目前及未來各期短期利率之幾何平均值，故長期利率將高於目前之短期利率形成</a:t>
            </a:r>
            <a:r>
              <a:rPr lang="en-US" altLang="zh-TW" dirty="0" err="1" smtClean="0"/>
              <a:t>upwarding</a:t>
            </a:r>
            <a:r>
              <a:rPr lang="en-US" altLang="zh-TW" dirty="0" smtClean="0"/>
              <a:t> sloping yield curve</a:t>
            </a:r>
            <a:r>
              <a:rPr lang="zh-TW" altLang="zh-TW" dirty="0" smtClean="0"/>
              <a:t>。</a:t>
            </a:r>
          </a:p>
          <a:p>
            <a:pPr marL="514350" lvl="0" indent="-514350">
              <a:buNone/>
            </a:pPr>
            <a:r>
              <a:rPr lang="en-US" altLang="zh-TW" dirty="0" smtClean="0"/>
              <a:t>2.</a:t>
            </a:r>
            <a:r>
              <a:rPr lang="zh-TW" altLang="zh-TW" dirty="0" smtClean="0"/>
              <a:t>流動性偏好理論</a:t>
            </a:r>
          </a:p>
          <a:p>
            <a:pPr>
              <a:buNone/>
            </a:pPr>
            <a:r>
              <a:rPr lang="zh-TW" altLang="en-US" dirty="0" smtClean="0"/>
              <a:t>    </a:t>
            </a:r>
            <a:r>
              <a:rPr lang="zh-TW" altLang="zh-TW" dirty="0" smtClean="0"/>
              <a:t>由於長期債券之流動性較短期債券差且風險較高，故長期利率除反應目前及未來期短期利率之幾何平均值外，尚應加計流動性風險溢酬，即</a:t>
            </a:r>
          </a:p>
          <a:p>
            <a:pPr>
              <a:buNone/>
            </a:pPr>
            <a:r>
              <a:rPr lang="zh-TW" altLang="en-US" dirty="0" smtClean="0"/>
              <a:t>    </a:t>
            </a:r>
            <a:r>
              <a:rPr lang="zh-TW" altLang="zh-TW" dirty="0" smtClean="0"/>
              <a:t>長期利率</a:t>
            </a:r>
            <a:r>
              <a:rPr lang="en-US" altLang="zh-TW" dirty="0" smtClean="0"/>
              <a:t>=</a:t>
            </a:r>
            <a:r>
              <a:rPr lang="zh-TW" altLang="zh-TW" dirty="0" smtClean="0"/>
              <a:t>目前及未來期短期利率之幾何平均值</a:t>
            </a:r>
            <a:r>
              <a:rPr lang="en-US" altLang="zh-TW" dirty="0" smtClean="0"/>
              <a:t>+</a:t>
            </a:r>
            <a:r>
              <a:rPr lang="zh-TW" altLang="zh-TW" dirty="0" smtClean="0"/>
              <a:t>流動性風險溢酬，所以長期利率將高於目前之短期利率，形成</a:t>
            </a:r>
            <a:r>
              <a:rPr lang="en-US" altLang="zh-TW" dirty="0" err="1" smtClean="0"/>
              <a:t>upwarding</a:t>
            </a:r>
            <a:r>
              <a:rPr lang="en-US" altLang="zh-TW" dirty="0" smtClean="0"/>
              <a:t> sloping yield curve</a:t>
            </a:r>
            <a:r>
              <a:rPr lang="zh-TW" altLang="zh-TW" dirty="0" smtClean="0"/>
              <a:t>。</a:t>
            </a:r>
          </a:p>
          <a:p>
            <a:pPr lvl="0">
              <a:buNone/>
            </a:pPr>
            <a:r>
              <a:rPr lang="en-US" altLang="zh-TW" dirty="0" smtClean="0"/>
              <a:t>3.</a:t>
            </a:r>
            <a:r>
              <a:rPr lang="zh-TW" altLang="zh-TW" dirty="0" smtClean="0"/>
              <a:t>市場區隔理論</a:t>
            </a:r>
            <a:endParaRPr lang="en-US" altLang="zh-TW" dirty="0" smtClean="0"/>
          </a:p>
          <a:p>
            <a:pPr>
              <a:buNone/>
            </a:pPr>
            <a:r>
              <a:rPr lang="zh-TW" altLang="en-US" dirty="0" smtClean="0"/>
              <a:t>    投資人心中已經計畫好投資的期限，因此十分強烈地偏好某一特定期限的債券，導致不同期限的債券無法相互替代。</a:t>
            </a:r>
            <a:endParaRPr lang="zh-TW" altLang="zh-TW" dirty="0" smtClean="0"/>
          </a:p>
          <a:p>
            <a:pPr lvl="0">
              <a:buNone/>
            </a:pPr>
            <a:r>
              <a:rPr lang="en-US" altLang="zh-TW" dirty="0" smtClean="0"/>
              <a:t>4.</a:t>
            </a:r>
            <a:r>
              <a:rPr lang="zh-TW" altLang="zh-TW" dirty="0" smtClean="0"/>
              <a:t>期限偏好理論</a:t>
            </a:r>
            <a:endParaRPr lang="en-US" altLang="zh-TW" dirty="0" smtClean="0"/>
          </a:p>
          <a:p>
            <a:pPr>
              <a:buNone/>
            </a:pPr>
            <a:r>
              <a:rPr lang="zh-TW" altLang="en-US" dirty="0" smtClean="0"/>
              <a:t>    投資人偏好某一期限的債券，但也在乎預期報酬，當可以賺取較高的預期報酬時，他們也會轉而投資非偏好期限的債券，亦即不同期限的債券可以相互替代，但並非完全替代。</a:t>
            </a:r>
            <a:endParaRPr lang="zh-TW" altLang="zh-TW"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13</a:t>
            </a:fld>
            <a:endParaRPr lang="zh-TW" altLang="en-US"/>
          </a:p>
        </p:txBody>
      </p:sp>
      <p:sp>
        <p:nvSpPr>
          <p:cNvPr id="4" name="內容版面配置區 3"/>
          <p:cNvSpPr>
            <a:spLocks noGrp="1"/>
          </p:cNvSpPr>
          <p:nvPr>
            <p:ph sz="quarter" idx="1"/>
          </p:nvPr>
        </p:nvSpPr>
        <p:spPr/>
        <p:txBody>
          <a:bodyPr/>
          <a:lstStyle/>
          <a:p>
            <a:r>
              <a:rPr lang="zh-TW" altLang="en-US" dirty="0" smtClean="0"/>
              <a:t>下列何者包括在利率之組成成份之中</a:t>
            </a:r>
            <a:r>
              <a:rPr lang="en-US" altLang="zh-TW" dirty="0" smtClean="0"/>
              <a:t>?</a:t>
            </a:r>
          </a:p>
          <a:p>
            <a:r>
              <a:rPr lang="en-US" altLang="zh-TW" dirty="0" smtClean="0"/>
              <a:t>(A)</a:t>
            </a:r>
            <a:r>
              <a:rPr lang="zh-TW" altLang="en-US" dirty="0" smtClean="0"/>
              <a:t>違約風險大小</a:t>
            </a:r>
            <a:endParaRPr lang="en-US" altLang="zh-TW" dirty="0" smtClean="0"/>
          </a:p>
          <a:p>
            <a:r>
              <a:rPr lang="en-US" altLang="zh-TW" dirty="0" smtClean="0"/>
              <a:t>(B)</a:t>
            </a:r>
            <a:r>
              <a:rPr lang="zh-TW" altLang="en-US" dirty="0" smtClean="0"/>
              <a:t>流動性高低</a:t>
            </a:r>
            <a:endParaRPr lang="en-US" altLang="zh-TW" dirty="0" smtClean="0"/>
          </a:p>
          <a:p>
            <a:r>
              <a:rPr lang="en-US" altLang="zh-TW" dirty="0" smtClean="0"/>
              <a:t>(C)</a:t>
            </a:r>
            <a:r>
              <a:rPr lang="zh-TW" altLang="en-US" dirty="0" smtClean="0"/>
              <a:t>期限長短</a:t>
            </a:r>
            <a:endParaRPr lang="en-US" altLang="zh-TW" dirty="0" smtClean="0"/>
          </a:p>
          <a:p>
            <a:r>
              <a:rPr lang="en-US" altLang="zh-TW" dirty="0" smtClean="0"/>
              <a:t>(D)</a:t>
            </a:r>
            <a:r>
              <a:rPr lang="zh-TW" altLang="en-US" dirty="0" smtClean="0"/>
              <a:t>預期未來物價漲跌</a:t>
            </a:r>
            <a:endParaRPr lang="en-US" altLang="zh-TW" dirty="0" smtClean="0"/>
          </a:p>
          <a:p>
            <a:r>
              <a:rPr lang="en-US" altLang="zh-TW" dirty="0" smtClean="0"/>
              <a:t>(E)</a:t>
            </a:r>
            <a:r>
              <a:rPr lang="zh-TW" altLang="en-US" dirty="0" smtClean="0"/>
              <a:t>以上皆是</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14</a:t>
            </a:fld>
            <a:endParaRPr lang="zh-TW" altLang="en-US"/>
          </a:p>
        </p:txBody>
      </p:sp>
      <p:sp>
        <p:nvSpPr>
          <p:cNvPr id="4" name="內容版面配置區 3"/>
          <p:cNvSpPr>
            <a:spLocks noGrp="1"/>
          </p:cNvSpPr>
          <p:nvPr>
            <p:ph sz="quarter" idx="1"/>
          </p:nvPr>
        </p:nvSpPr>
        <p:spPr/>
        <p:txBody>
          <a:bodyPr>
            <a:normAutofit fontScale="85000" lnSpcReduction="20000"/>
          </a:bodyPr>
          <a:lstStyle/>
          <a:p>
            <a:r>
              <a:rPr lang="zh-TW" altLang="en-US" dirty="0" smtClean="0"/>
              <a:t>扭轉操作</a:t>
            </a:r>
            <a:r>
              <a:rPr lang="en-US" altLang="zh-TW" dirty="0" smtClean="0"/>
              <a:t>(Operation Twist)</a:t>
            </a:r>
            <a:r>
              <a:rPr lang="zh-TW" altLang="en-US" dirty="0" smtClean="0"/>
              <a:t>起源於</a:t>
            </a:r>
            <a:r>
              <a:rPr lang="en-US" altLang="zh-TW" dirty="0" smtClean="0"/>
              <a:t>1961</a:t>
            </a:r>
            <a:r>
              <a:rPr lang="zh-TW" altLang="en-US" dirty="0" smtClean="0"/>
              <a:t>年，由</a:t>
            </a:r>
            <a:r>
              <a:rPr lang="zh-TW" altLang="en-US" dirty="0" smtClean="0">
                <a:hlinkClick r:id="rId2" action="ppaction://hlinkfile"/>
              </a:rPr>
              <a:t>諾貝爾經濟學獎</a:t>
            </a:r>
            <a:r>
              <a:rPr lang="zh-TW" altLang="en-US" dirty="0" smtClean="0"/>
              <a:t>得主</a:t>
            </a:r>
            <a:r>
              <a:rPr lang="en-US" altLang="zh-TW" dirty="0" smtClean="0"/>
              <a:t>James Tobin</a:t>
            </a:r>
            <a:r>
              <a:rPr lang="zh-TW" altLang="en-US" dirty="0" smtClean="0"/>
              <a:t>提出，用於刺激經濟的一項措施，主要是</a:t>
            </a:r>
            <a:r>
              <a:rPr lang="zh-TW" altLang="en-US" dirty="0" smtClean="0">
                <a:hlinkClick r:id="rId3" action="ppaction://hlinkfile"/>
              </a:rPr>
              <a:t>聯準會</a:t>
            </a:r>
            <a:r>
              <a:rPr lang="zh-TW" altLang="en-US" dirty="0" smtClean="0"/>
              <a:t>調整持有的公債</a:t>
            </a:r>
            <a:r>
              <a:rPr lang="zh-TW" altLang="en-US" dirty="0" smtClean="0">
                <a:hlinkClick r:id="rId4" action="ppaction://hlinkfile"/>
              </a:rPr>
              <a:t>投資組合</a:t>
            </a:r>
            <a:r>
              <a:rPr lang="zh-TW" altLang="en-US" dirty="0" smtClean="0"/>
              <a:t>，以出售短期公債，同時買進長期公債的策略，藉此壓低長期利率。</a:t>
            </a:r>
            <a:br>
              <a:rPr lang="zh-TW" altLang="en-US" dirty="0" smtClean="0"/>
            </a:br>
            <a:r>
              <a:rPr lang="zh-TW" altLang="en-US" dirty="0" smtClean="0"/>
              <a:t/>
            </a:r>
            <a:br>
              <a:rPr lang="zh-TW" altLang="en-US" dirty="0" smtClean="0"/>
            </a:br>
            <a:r>
              <a:rPr lang="zh-TW" altLang="en-US" dirty="0" smtClean="0"/>
              <a:t>當時</a:t>
            </a:r>
            <a:r>
              <a:rPr lang="en-US" altLang="zh-TW" dirty="0" smtClean="0"/>
              <a:t>James Tobin</a:t>
            </a:r>
            <a:r>
              <a:rPr lang="zh-TW" altLang="en-US" dirty="0" smtClean="0"/>
              <a:t>提出設計，用於採取買進</a:t>
            </a:r>
            <a:r>
              <a:rPr lang="en-US" altLang="zh-TW" dirty="0" smtClean="0"/>
              <a:t>40</a:t>
            </a:r>
            <a:r>
              <a:rPr lang="zh-TW" altLang="en-US" dirty="0" smtClean="0"/>
              <a:t>億美元</a:t>
            </a:r>
            <a:r>
              <a:rPr lang="en-US" altLang="zh-TW" dirty="0" smtClean="0"/>
              <a:t>1</a:t>
            </a:r>
            <a:r>
              <a:rPr lang="zh-TW" altLang="en-US" dirty="0" smtClean="0"/>
              <a:t>到</a:t>
            </a:r>
            <a:r>
              <a:rPr lang="en-US" altLang="zh-TW" dirty="0" smtClean="0"/>
              <a:t>5</a:t>
            </a:r>
            <a:r>
              <a:rPr lang="zh-TW" altLang="en-US" dirty="0" smtClean="0"/>
              <a:t>年期為主的</a:t>
            </a:r>
            <a:r>
              <a:rPr lang="zh-TW" altLang="en-US" dirty="0" smtClean="0">
                <a:hlinkClick r:id="rId5" action="ppaction://hlinkfile"/>
              </a:rPr>
              <a:t>國庫券</a:t>
            </a:r>
            <a:r>
              <a:rPr lang="zh-TW" altLang="en-US" dirty="0" smtClean="0"/>
              <a:t>，同時出售短期債券措施，以便壓低長期利率，將短期利率維持在高檔水位，限制美國的黃金儲備外流，但結果證明成效不彰。</a:t>
            </a:r>
            <a:br>
              <a:rPr lang="zh-TW" altLang="en-US" dirty="0" smtClean="0"/>
            </a:br>
            <a:r>
              <a:rPr lang="zh-TW" altLang="en-US" dirty="0" smtClean="0"/>
              <a:t/>
            </a:r>
            <a:br>
              <a:rPr lang="zh-TW" altLang="en-US" dirty="0" smtClean="0"/>
            </a:br>
            <a:r>
              <a:rPr lang="en-US" altLang="zh-TW" dirty="0" smtClean="0"/>
              <a:t>2011</a:t>
            </a:r>
            <a:r>
              <a:rPr lang="zh-TW" altLang="en-US" dirty="0" smtClean="0"/>
              <a:t>年美國聯準會主席柏南克在</a:t>
            </a:r>
            <a:r>
              <a:rPr lang="en-US" altLang="zh-TW" dirty="0" smtClean="0"/>
              <a:t>9</a:t>
            </a:r>
            <a:r>
              <a:rPr lang="zh-TW" altLang="en-US" dirty="0" smtClean="0"/>
              <a:t>月</a:t>
            </a:r>
            <a:r>
              <a:rPr lang="en-US" altLang="zh-TW" dirty="0" smtClean="0"/>
              <a:t>22</a:t>
            </a:r>
            <a:r>
              <a:rPr lang="zh-TW" altLang="en-US" dirty="0" smtClean="0"/>
              <a:t>日同樣提出類似聲明，計畫在</a:t>
            </a:r>
            <a:r>
              <a:rPr lang="en-US" altLang="zh-TW" dirty="0" smtClean="0"/>
              <a:t>2012</a:t>
            </a:r>
            <a:r>
              <a:rPr lang="zh-TW" altLang="en-US" dirty="0" smtClean="0"/>
              <a:t>年</a:t>
            </a:r>
            <a:r>
              <a:rPr lang="en-US" altLang="zh-TW" dirty="0" smtClean="0"/>
              <a:t>6</a:t>
            </a:r>
            <a:r>
              <a:rPr lang="zh-TW" altLang="en-US" dirty="0" smtClean="0"/>
              <a:t>月前增持</a:t>
            </a:r>
            <a:r>
              <a:rPr lang="en-US" altLang="zh-TW" dirty="0" smtClean="0"/>
              <a:t>4000</a:t>
            </a:r>
            <a:r>
              <a:rPr lang="zh-TW" altLang="en-US" dirty="0" smtClean="0"/>
              <a:t>億美元的長期債券，此金額約佔</a:t>
            </a:r>
            <a:r>
              <a:rPr lang="en-US" altLang="zh-TW" dirty="0" smtClean="0"/>
              <a:t>2010</a:t>
            </a:r>
            <a:r>
              <a:rPr lang="zh-TW" altLang="en-US" dirty="0" smtClean="0"/>
              <a:t>年美國</a:t>
            </a:r>
            <a:r>
              <a:rPr lang="en-US" altLang="zh-TW" dirty="0" smtClean="0"/>
              <a:t>GDP3%</a:t>
            </a:r>
            <a:r>
              <a:rPr lang="zh-TW" altLang="en-US" dirty="0" smtClean="0"/>
              <a:t>，同時脫售持有的短期債券，用於刺激美國經濟，被市場解讀為是</a:t>
            </a:r>
            <a:r>
              <a:rPr lang="en-US" altLang="zh-TW" dirty="0" smtClean="0"/>
              <a:t>FED</a:t>
            </a:r>
            <a:r>
              <a:rPr lang="zh-TW" altLang="en-US" dirty="0" smtClean="0"/>
              <a:t>用於執行另一種模式的</a:t>
            </a:r>
            <a:r>
              <a:rPr lang="en-US" altLang="zh-TW" dirty="0" smtClean="0"/>
              <a:t>QE3</a:t>
            </a:r>
            <a:r>
              <a:rPr lang="zh-TW" altLang="en-US" dirty="0" smtClean="0"/>
              <a:t>。</a:t>
            </a:r>
            <a:br>
              <a:rPr lang="zh-TW" altLang="en-US" dirty="0" smtClean="0"/>
            </a:br>
            <a:r>
              <a:rPr lang="zh-TW" altLang="en-US" dirty="0" smtClean="0"/>
              <a:t/>
            </a:r>
            <a:br>
              <a:rPr lang="zh-TW" altLang="en-US" dirty="0" smtClean="0"/>
            </a:br>
            <a:r>
              <a:rPr lang="zh-TW" altLang="en-US" dirty="0" smtClean="0"/>
              <a:t/>
            </a:r>
            <a:br>
              <a:rPr lang="zh-TW" altLang="en-US" dirty="0" smtClean="0"/>
            </a:b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lstStyle/>
          <a:p>
            <a:r>
              <a:rPr lang="zh-TW" altLang="zh-TW" dirty="0" smtClean="0"/>
              <a:t>利率也稱利息率，是利息占本金的百分比指標。從資金的借貸關係看，利率是一定時期內運用資金資源的交易價格。</a:t>
            </a:r>
          </a:p>
          <a:p>
            <a:r>
              <a:rPr lang="zh-TW" altLang="zh-TW" dirty="0" smtClean="0"/>
              <a:t>利率主要是由資金的供給與需求來決定。但除這兩個因素之外，經濟週期、通貨膨脹、國家貨幣政策和財政政策、國際政治經濟關係、國家對利率的管制程度等，對利率的變動均有不同程度的影響。因此，資金的利率通常由三個部分組成：（</a:t>
            </a:r>
            <a:r>
              <a:rPr lang="en-US" altLang="zh-TW" dirty="0" smtClean="0"/>
              <a:t>1</a:t>
            </a:r>
            <a:r>
              <a:rPr lang="zh-TW" altLang="zh-TW" dirty="0" smtClean="0"/>
              <a:t>）無風險利率；（</a:t>
            </a:r>
            <a:r>
              <a:rPr lang="en-US" altLang="zh-TW" dirty="0" smtClean="0"/>
              <a:t>2</a:t>
            </a:r>
            <a:r>
              <a:rPr lang="zh-TW" altLang="zh-TW" dirty="0" smtClean="0"/>
              <a:t>）通貨膨脹補償率（或稱通貨膨脹貼水）；（</a:t>
            </a:r>
            <a:r>
              <a:rPr lang="en-US" altLang="zh-TW" dirty="0" smtClean="0"/>
              <a:t>3</a:t>
            </a:r>
            <a:r>
              <a:rPr lang="zh-TW" altLang="zh-TW" dirty="0" smtClean="0"/>
              <a:t>）風險收益率。</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normAutofit fontScale="85000" lnSpcReduction="20000"/>
          </a:bodyPr>
          <a:lstStyle/>
          <a:p>
            <a:pPr>
              <a:buNone/>
            </a:pPr>
            <a:r>
              <a:rPr lang="en-US" altLang="zh-TW" sz="2800" b="1" dirty="0" smtClean="0"/>
              <a:t>3.1</a:t>
            </a:r>
            <a:r>
              <a:rPr lang="zh-TW" altLang="zh-TW" sz="2800" b="1" dirty="0" smtClean="0"/>
              <a:t>利率的分類 </a:t>
            </a:r>
            <a:endParaRPr lang="en-US" altLang="zh-TW" sz="2800" dirty="0" smtClean="0"/>
          </a:p>
          <a:p>
            <a:pPr>
              <a:buNone/>
            </a:pPr>
            <a:r>
              <a:rPr lang="zh-TW" altLang="en-US" sz="2800" dirty="0" smtClean="0"/>
              <a:t>一、</a:t>
            </a:r>
            <a:r>
              <a:rPr lang="zh-TW" altLang="zh-TW" sz="2800" dirty="0" smtClean="0"/>
              <a:t>市場利率</a:t>
            </a:r>
            <a:r>
              <a:rPr lang="en-US" altLang="zh-TW" sz="2800" dirty="0" smtClean="0"/>
              <a:t>(market interest rates)</a:t>
            </a:r>
          </a:p>
          <a:p>
            <a:pPr>
              <a:buNone/>
            </a:pPr>
            <a:r>
              <a:rPr lang="zh-TW" altLang="en-US" sz="2800" dirty="0" smtClean="0"/>
              <a:t>    </a:t>
            </a:r>
            <a:r>
              <a:rPr lang="zh-TW" altLang="zh-TW" sz="2800" dirty="0" smtClean="0"/>
              <a:t>指短期票券、債券與其他債權憑證在金融市場發行或交易的利率。</a:t>
            </a:r>
            <a:endParaRPr lang="en-US" altLang="zh-TW" sz="2800" dirty="0" smtClean="0"/>
          </a:p>
          <a:p>
            <a:pPr>
              <a:buNone/>
            </a:pPr>
            <a:r>
              <a:rPr lang="zh-TW" altLang="en-US" sz="2800" dirty="0" smtClean="0"/>
              <a:t>二、</a:t>
            </a:r>
            <a:r>
              <a:rPr lang="zh-TW" altLang="zh-TW" sz="2800" dirty="0" smtClean="0"/>
              <a:t>銀行利率</a:t>
            </a:r>
            <a:r>
              <a:rPr lang="en-US" altLang="zh-TW" sz="2800" dirty="0" smtClean="0"/>
              <a:t>(bank interest rates) </a:t>
            </a:r>
            <a:endParaRPr lang="zh-TW" altLang="zh-TW" sz="2800" dirty="0" smtClean="0"/>
          </a:p>
          <a:p>
            <a:pPr>
              <a:buNone/>
            </a:pPr>
            <a:r>
              <a:rPr lang="zh-TW" altLang="en-US" sz="2800" dirty="0" smtClean="0"/>
              <a:t>   </a:t>
            </a:r>
            <a:r>
              <a:rPr lang="zh-TW" altLang="zh-TW" sz="2800" dirty="0" smtClean="0"/>
              <a:t>指銀行的存款利率與放款利率。存款利率是銀行吸收存款所支付的利率，放款利率是銀行從事放款所收取的利率。</a:t>
            </a:r>
            <a:endParaRPr lang="en-US" altLang="zh-TW" sz="2800" dirty="0" smtClean="0"/>
          </a:p>
          <a:p>
            <a:pPr>
              <a:buNone/>
            </a:pPr>
            <a:r>
              <a:rPr lang="zh-TW" altLang="en-US" sz="2800" dirty="0" smtClean="0"/>
              <a:t>三、</a:t>
            </a:r>
            <a:r>
              <a:rPr lang="zh-TW" altLang="zh-TW" sz="2800" dirty="0" smtClean="0"/>
              <a:t>根據債權工具的到期期限或資金融通的期限區分，利率可分為短期利率與長期利率</a:t>
            </a:r>
          </a:p>
          <a:p>
            <a:pPr>
              <a:buNone/>
            </a:pPr>
            <a:r>
              <a:rPr lang="en-US" altLang="zh-TW" sz="2800" dirty="0" smtClean="0"/>
              <a:t>(</a:t>
            </a:r>
            <a:r>
              <a:rPr lang="zh-TW" altLang="zh-TW" sz="2800" dirty="0" smtClean="0"/>
              <a:t>一</a:t>
            </a:r>
            <a:r>
              <a:rPr lang="en-US" altLang="zh-TW" sz="2800" dirty="0" smtClean="0"/>
              <a:t>)</a:t>
            </a:r>
            <a:r>
              <a:rPr lang="zh-TW" altLang="zh-TW" sz="2800" dirty="0" smtClean="0"/>
              <a:t>短期利率</a:t>
            </a:r>
            <a:r>
              <a:rPr lang="en-US" altLang="zh-TW" sz="2800" dirty="0" smtClean="0"/>
              <a:t>(short rates)</a:t>
            </a:r>
            <a:r>
              <a:rPr lang="zh-TW" altLang="zh-TW" sz="2800" dirty="0" smtClean="0"/>
              <a:t>：指</a:t>
            </a:r>
            <a:r>
              <a:rPr lang="en-US" altLang="zh-TW" sz="2800" dirty="0" smtClean="0"/>
              <a:t>1</a:t>
            </a:r>
            <a:r>
              <a:rPr lang="zh-TW" altLang="zh-TW" sz="2800" dirty="0" smtClean="0"/>
              <a:t>年期以內的債權工具利率或</a:t>
            </a:r>
            <a:r>
              <a:rPr lang="en-US" altLang="zh-TW" sz="2800" dirty="0" smtClean="0"/>
              <a:t>1</a:t>
            </a:r>
            <a:r>
              <a:rPr lang="zh-TW" altLang="zh-TW" sz="2800" dirty="0" smtClean="0"/>
              <a:t>年期以內的資金融通利率，如短期票券發行利率、各天期金融業拆款利率與</a:t>
            </a:r>
            <a:r>
              <a:rPr lang="en-US" altLang="zh-TW" sz="2800" dirty="0" smtClean="0"/>
              <a:t>1</a:t>
            </a:r>
            <a:r>
              <a:rPr lang="zh-TW" altLang="zh-TW" sz="2800" dirty="0" smtClean="0"/>
              <a:t>年期以下的銀行存款利率與基準利率。</a:t>
            </a:r>
          </a:p>
          <a:p>
            <a:pPr>
              <a:buNone/>
            </a:pPr>
            <a:r>
              <a:rPr lang="en-US" altLang="zh-TW" sz="2800" dirty="0" smtClean="0"/>
              <a:t>(</a:t>
            </a:r>
            <a:r>
              <a:rPr lang="zh-TW" altLang="zh-TW" sz="2800" dirty="0" smtClean="0"/>
              <a:t>二</a:t>
            </a:r>
            <a:r>
              <a:rPr lang="en-US" altLang="zh-TW" sz="2800" dirty="0" smtClean="0"/>
              <a:t>)</a:t>
            </a:r>
            <a:r>
              <a:rPr lang="zh-TW" altLang="zh-TW" sz="2800" dirty="0" smtClean="0"/>
              <a:t>長期利率</a:t>
            </a:r>
            <a:r>
              <a:rPr lang="en-US" altLang="zh-TW" sz="2800" dirty="0" smtClean="0"/>
              <a:t>(long rates)</a:t>
            </a:r>
            <a:r>
              <a:rPr lang="zh-TW" altLang="zh-TW" sz="2800" dirty="0" smtClean="0"/>
              <a:t>：指</a:t>
            </a:r>
            <a:r>
              <a:rPr lang="en-US" altLang="zh-TW" sz="2800" dirty="0" smtClean="0"/>
              <a:t>1</a:t>
            </a:r>
            <a:r>
              <a:rPr lang="zh-TW" altLang="zh-TW" sz="2800" dirty="0" smtClean="0"/>
              <a:t>年期以上的債權工具利率或</a:t>
            </a:r>
            <a:r>
              <a:rPr lang="en-US" altLang="zh-TW" sz="2800" dirty="0" smtClean="0"/>
              <a:t>1</a:t>
            </a:r>
            <a:r>
              <a:rPr lang="zh-TW" altLang="zh-TW" sz="2800" dirty="0" smtClean="0"/>
              <a:t>年期以上的資金融通利率。</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a:xfrm>
            <a:off x="467544" y="1196752"/>
            <a:ext cx="8229600" cy="4937760"/>
          </a:xfrm>
        </p:spPr>
        <p:txBody>
          <a:bodyPr>
            <a:normAutofit fontScale="85000" lnSpcReduction="20000"/>
          </a:bodyPr>
          <a:lstStyle/>
          <a:p>
            <a:pPr lvl="1">
              <a:buNone/>
            </a:pPr>
            <a:r>
              <a:rPr lang="zh-TW" altLang="en-US" sz="2600" dirty="0" smtClean="0">
                <a:solidFill>
                  <a:schemeClr val="tx1"/>
                </a:solidFill>
              </a:rPr>
              <a:t>四、</a:t>
            </a:r>
            <a:r>
              <a:rPr lang="zh-TW" altLang="zh-TW" sz="2600" dirty="0" smtClean="0">
                <a:solidFill>
                  <a:schemeClr val="tx1"/>
                </a:solidFill>
              </a:rPr>
              <a:t>名目利率與實質利率</a:t>
            </a:r>
          </a:p>
          <a:p>
            <a:pPr>
              <a:buNone/>
            </a:pPr>
            <a:r>
              <a:rPr lang="en-US" altLang="zh-TW" sz="2000" u="sng" dirty="0" smtClean="0"/>
              <a:t>(</a:t>
            </a:r>
            <a:r>
              <a:rPr lang="zh-TW" altLang="zh-TW" sz="2000" u="sng" dirty="0" smtClean="0"/>
              <a:t>一</a:t>
            </a:r>
            <a:r>
              <a:rPr lang="en-US" altLang="zh-TW" sz="2000" u="sng" dirty="0" smtClean="0"/>
              <a:t>)</a:t>
            </a:r>
            <a:r>
              <a:rPr lang="zh-TW" altLang="zh-TW" sz="2000" u="sng" dirty="0" smtClean="0"/>
              <a:t>名目利率</a:t>
            </a:r>
            <a:r>
              <a:rPr lang="en-US" altLang="zh-TW" sz="2000" dirty="0" smtClean="0"/>
              <a:t>(nominal interest rate)</a:t>
            </a:r>
            <a:br>
              <a:rPr lang="en-US" altLang="zh-TW" sz="2000" dirty="0" smtClean="0"/>
            </a:br>
            <a:r>
              <a:rPr lang="zh-TW" altLang="zh-TW" sz="2000" dirty="0" smtClean="0"/>
              <a:t>以貨幣衡量的利率稱為名目利率。我們日常生活接觸的利率大多是名目利率。</a:t>
            </a:r>
            <a:r>
              <a:rPr lang="en-US" altLang="zh-TW" sz="2000" dirty="0" smtClean="0"/>
              <a:t> </a:t>
            </a:r>
            <a:endParaRPr lang="zh-TW" altLang="zh-TW" sz="2000" dirty="0" smtClean="0"/>
          </a:p>
          <a:p>
            <a:pPr>
              <a:buNone/>
            </a:pPr>
            <a:r>
              <a:rPr lang="en-US" altLang="zh-TW" sz="2000" u="sng" dirty="0" smtClean="0"/>
              <a:t>(</a:t>
            </a:r>
            <a:r>
              <a:rPr lang="zh-TW" altLang="zh-TW" sz="2000" u="sng" dirty="0" smtClean="0"/>
              <a:t>二</a:t>
            </a:r>
            <a:r>
              <a:rPr lang="en-US" altLang="zh-TW" sz="2000" u="sng" dirty="0" smtClean="0"/>
              <a:t>)</a:t>
            </a:r>
            <a:r>
              <a:rPr lang="zh-TW" altLang="zh-TW" sz="2000" u="sng" dirty="0" smtClean="0"/>
              <a:t>實質利率</a:t>
            </a:r>
            <a:r>
              <a:rPr lang="en-US" altLang="zh-TW" sz="2000" dirty="0" smtClean="0"/>
              <a:t>(real interest rate)</a:t>
            </a:r>
            <a:br>
              <a:rPr lang="en-US" altLang="zh-TW" sz="2000" dirty="0" smtClean="0"/>
            </a:br>
            <a:r>
              <a:rPr lang="zh-TW" altLang="zh-TW" sz="2000" dirty="0" smtClean="0"/>
              <a:t>以商品數量衡量的利率稱為實質利率。貨幣的購買力比貨幣的面額更重要 ，因此實質利率比名目利率更有意義。</a:t>
            </a:r>
            <a:r>
              <a:rPr lang="en-US" altLang="zh-TW" sz="2000" dirty="0" smtClean="0"/>
              <a:t> </a:t>
            </a:r>
            <a:endParaRPr lang="zh-TW" altLang="zh-TW" sz="2000" dirty="0" smtClean="0"/>
          </a:p>
          <a:p>
            <a:pPr>
              <a:buNone/>
            </a:pPr>
            <a:r>
              <a:rPr lang="en-US" altLang="zh-TW" sz="2000" dirty="0" smtClean="0"/>
              <a:t>(</a:t>
            </a:r>
            <a:r>
              <a:rPr lang="zh-TW" altLang="zh-TW" sz="2000" dirty="0" smtClean="0"/>
              <a:t>三</a:t>
            </a:r>
            <a:r>
              <a:rPr lang="en-US" altLang="zh-TW" sz="2000" dirty="0" smtClean="0"/>
              <a:t>)</a:t>
            </a:r>
            <a:r>
              <a:rPr lang="zh-TW" altLang="zh-TW" sz="2000" dirty="0" smtClean="0"/>
              <a:t>費雪方程式</a:t>
            </a:r>
          </a:p>
          <a:p>
            <a:pPr>
              <a:buNone/>
            </a:pPr>
            <a:r>
              <a:rPr lang="zh-TW" altLang="en-US" sz="2000" dirty="0" smtClean="0"/>
              <a:t>   </a:t>
            </a:r>
            <a:r>
              <a:rPr lang="zh-TW" altLang="zh-TW" sz="2000" dirty="0" smtClean="0"/>
              <a:t>預期發生通貨膨脹時，放款人會要求更高的名目利率以彌補購買力下跌的損失，借款人也願意支付更高的名目利率，即名目利率包含兩個部份，一個是實質利率，另一個是為了彌補通貨膨脹對放款人造成之損失而給予的補償。</a:t>
            </a:r>
            <a:endParaRPr lang="en-US" altLang="zh-TW" sz="2000" dirty="0" smtClean="0"/>
          </a:p>
          <a:p>
            <a:pPr>
              <a:buNone/>
            </a:pPr>
            <a:r>
              <a:rPr lang="zh-TW" altLang="en-US" sz="2000" dirty="0" smtClean="0"/>
              <a:t>                                     </a:t>
            </a:r>
            <a:endParaRPr lang="en-US" altLang="zh-TW" sz="2000" dirty="0" smtClean="0"/>
          </a:p>
          <a:p>
            <a:pPr>
              <a:buNone/>
            </a:pPr>
            <a:r>
              <a:rPr lang="zh-TW" altLang="en-US" sz="2000" dirty="0" smtClean="0"/>
              <a:t>                              </a:t>
            </a:r>
            <a:r>
              <a:rPr lang="zh-TW" altLang="zh-TW" sz="2000" dirty="0" smtClean="0"/>
              <a:t>公式</a:t>
            </a:r>
            <a:r>
              <a:rPr lang="zh-TW" altLang="en-US" sz="2000" dirty="0" smtClean="0"/>
              <a:t>：</a:t>
            </a:r>
            <a:endParaRPr lang="en-US" altLang="zh-TW" sz="2000" dirty="0" smtClean="0"/>
          </a:p>
          <a:p>
            <a:pPr>
              <a:buNone/>
            </a:pPr>
            <a:endParaRPr lang="en-US" altLang="zh-TW" sz="2000" dirty="0" smtClean="0"/>
          </a:p>
          <a:p>
            <a:pPr>
              <a:buNone/>
            </a:pPr>
            <a:r>
              <a:rPr lang="zh-TW" altLang="en-US" sz="2000" dirty="0" smtClean="0"/>
              <a:t>                        </a:t>
            </a:r>
            <a:r>
              <a:rPr lang="zh-TW" altLang="zh-TW" sz="2000" dirty="0" smtClean="0"/>
              <a:t>近似公式</a:t>
            </a:r>
            <a:r>
              <a:rPr lang="zh-TW" altLang="en-US" sz="2000" dirty="0" smtClean="0"/>
              <a:t>：</a:t>
            </a:r>
            <a:endParaRPr lang="zh-TW" altLang="zh-TW" sz="2000" dirty="0" smtClean="0"/>
          </a:p>
          <a:p>
            <a:pPr>
              <a:buNone/>
            </a:pPr>
            <a:r>
              <a:rPr lang="zh-TW" altLang="en-US" sz="2000" dirty="0" smtClean="0"/>
              <a:t>      </a:t>
            </a:r>
            <a:r>
              <a:rPr lang="zh-TW" altLang="zh-TW" sz="2000" dirty="0" smtClean="0"/>
              <a:t>：</a:t>
            </a:r>
            <a:r>
              <a:rPr lang="en-US" altLang="zh-TW" sz="2000" dirty="0" smtClean="0"/>
              <a:t>Real interest rate</a:t>
            </a:r>
            <a:r>
              <a:rPr lang="zh-TW" altLang="zh-TW" sz="2000" dirty="0" smtClean="0"/>
              <a:t>，實質利率</a:t>
            </a:r>
          </a:p>
          <a:p>
            <a:pPr>
              <a:buNone/>
            </a:pPr>
            <a:r>
              <a:rPr lang="zh-TW" altLang="en-US" sz="2000" dirty="0" smtClean="0"/>
              <a:t>      </a:t>
            </a:r>
            <a:r>
              <a:rPr lang="zh-TW" altLang="zh-TW" sz="2000" dirty="0" smtClean="0"/>
              <a:t>：</a:t>
            </a:r>
            <a:r>
              <a:rPr lang="en-US" altLang="zh-TW" sz="2000" dirty="0" smtClean="0"/>
              <a:t>Nominal interest rate</a:t>
            </a:r>
            <a:r>
              <a:rPr lang="zh-TW" altLang="zh-TW" sz="2000" dirty="0" smtClean="0"/>
              <a:t>，名目利率</a:t>
            </a:r>
          </a:p>
          <a:p>
            <a:pPr>
              <a:buNone/>
            </a:pPr>
            <a:r>
              <a:rPr lang="zh-TW" altLang="en-US" sz="2000" dirty="0" smtClean="0"/>
              <a:t>      </a:t>
            </a:r>
            <a:r>
              <a:rPr lang="zh-TW" altLang="zh-TW" sz="2000" dirty="0" smtClean="0"/>
              <a:t>：</a:t>
            </a:r>
            <a:r>
              <a:rPr lang="en-US" altLang="zh-TW" sz="2000" dirty="0" smtClean="0"/>
              <a:t>expected inflation rate</a:t>
            </a:r>
            <a:r>
              <a:rPr lang="zh-TW" altLang="zh-TW" sz="2000" dirty="0" smtClean="0"/>
              <a:t>，預期通貨膨脹利率</a:t>
            </a:r>
          </a:p>
          <a:p>
            <a:pPr>
              <a:buNone/>
            </a:pPr>
            <a:endParaRPr lang="zh-TW" altLang="zh-TW" sz="2000" dirty="0" smtClean="0"/>
          </a:p>
          <a:p>
            <a:endParaRPr lang="zh-TW" altLang="en-US" dirty="0"/>
          </a:p>
        </p:txBody>
      </p:sp>
      <p:sp>
        <p:nvSpPr>
          <p:cNvPr id="645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64513" name="Object 1"/>
          <p:cNvGraphicFramePr>
            <a:graphicFrameLocks noChangeAspect="1"/>
          </p:cNvGraphicFramePr>
          <p:nvPr/>
        </p:nvGraphicFramePr>
        <p:xfrm>
          <a:off x="2946400" y="3860800"/>
          <a:ext cx="1236663" cy="593725"/>
        </p:xfrm>
        <a:graphic>
          <a:graphicData uri="http://schemas.openxmlformats.org/presentationml/2006/ole">
            <p:oleObj spid="_x0000_s64513" name="方程式" r:id="rId3" imgW="927000" imgH="444240" progId="Equation.3">
              <p:embed/>
            </p:oleObj>
          </a:graphicData>
        </a:graphic>
      </p:graphicFrame>
      <p:graphicFrame>
        <p:nvGraphicFramePr>
          <p:cNvPr id="64515" name="Object 3"/>
          <p:cNvGraphicFramePr>
            <a:graphicFrameLocks noChangeAspect="1"/>
          </p:cNvGraphicFramePr>
          <p:nvPr/>
        </p:nvGraphicFramePr>
        <p:xfrm>
          <a:off x="4457700" y="6608763"/>
          <a:ext cx="774700" cy="254000"/>
        </p:xfrm>
        <a:graphic>
          <a:graphicData uri="http://schemas.openxmlformats.org/presentationml/2006/ole">
            <p:oleObj spid="_x0000_s64515" name="方程式" r:id="rId4" imgW="774360" imgH="253800" progId="Equation.3">
              <p:embed/>
            </p:oleObj>
          </a:graphicData>
        </a:graphic>
      </p:graphicFrame>
      <p:graphicFrame>
        <p:nvGraphicFramePr>
          <p:cNvPr id="64516" name="Object 4"/>
          <p:cNvGraphicFramePr>
            <a:graphicFrameLocks noChangeAspect="1"/>
          </p:cNvGraphicFramePr>
          <p:nvPr/>
        </p:nvGraphicFramePr>
        <p:xfrm>
          <a:off x="4457700" y="6608763"/>
          <a:ext cx="774700" cy="254000"/>
        </p:xfrm>
        <a:graphic>
          <a:graphicData uri="http://schemas.openxmlformats.org/presentationml/2006/ole">
            <p:oleObj spid="_x0000_s64516" name="方程式" r:id="rId5" imgW="774360" imgH="253800" progId="Equation.3">
              <p:embed/>
            </p:oleObj>
          </a:graphicData>
        </a:graphic>
      </p:graphicFrame>
      <p:graphicFrame>
        <p:nvGraphicFramePr>
          <p:cNvPr id="64517" name="Object 5"/>
          <p:cNvGraphicFramePr>
            <a:graphicFrameLocks noChangeAspect="1"/>
          </p:cNvGraphicFramePr>
          <p:nvPr/>
        </p:nvGraphicFramePr>
        <p:xfrm>
          <a:off x="4457700" y="6608763"/>
          <a:ext cx="774700" cy="254000"/>
        </p:xfrm>
        <a:graphic>
          <a:graphicData uri="http://schemas.openxmlformats.org/presentationml/2006/ole">
            <p:oleObj spid="_x0000_s64517" name="方程式" r:id="rId6" imgW="774360" imgH="253800" progId="Equation.3">
              <p:embed/>
            </p:oleObj>
          </a:graphicData>
        </a:graphic>
      </p:graphicFrame>
      <p:graphicFrame>
        <p:nvGraphicFramePr>
          <p:cNvPr id="64518" name="Object 6"/>
          <p:cNvGraphicFramePr>
            <a:graphicFrameLocks noChangeAspect="1"/>
          </p:cNvGraphicFramePr>
          <p:nvPr/>
        </p:nvGraphicFramePr>
        <p:xfrm>
          <a:off x="4457700" y="6596063"/>
          <a:ext cx="850900" cy="266700"/>
        </p:xfrm>
        <a:graphic>
          <a:graphicData uri="http://schemas.openxmlformats.org/presentationml/2006/ole">
            <p:oleObj spid="_x0000_s64518" name="方程式" r:id="rId7" imgW="850680" imgH="266400" progId="Equation.3">
              <p:embed/>
            </p:oleObj>
          </a:graphicData>
        </a:graphic>
      </p:graphicFrame>
      <p:sp>
        <p:nvSpPr>
          <p:cNvPr id="645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64519" name="Object 7"/>
          <p:cNvGraphicFramePr>
            <a:graphicFrameLocks noChangeAspect="1"/>
          </p:cNvGraphicFramePr>
          <p:nvPr/>
        </p:nvGraphicFramePr>
        <p:xfrm>
          <a:off x="611560" y="4725145"/>
          <a:ext cx="255706" cy="472072"/>
        </p:xfrm>
        <a:graphic>
          <a:graphicData uri="http://schemas.openxmlformats.org/presentationml/2006/ole">
            <p:oleObj spid="_x0000_s64519" name="方程式" r:id="rId8" imgW="126890" imgH="228402" progId="Equation.3">
              <p:embed/>
            </p:oleObj>
          </a:graphicData>
        </a:graphic>
      </p:graphicFrame>
      <p:sp>
        <p:nvSpPr>
          <p:cNvPr id="645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64521" name="Object 9"/>
          <p:cNvGraphicFramePr>
            <a:graphicFrameLocks noChangeAspect="1"/>
          </p:cNvGraphicFramePr>
          <p:nvPr/>
        </p:nvGraphicFramePr>
        <p:xfrm>
          <a:off x="611560" y="5085184"/>
          <a:ext cx="180020" cy="360040"/>
        </p:xfrm>
        <a:graphic>
          <a:graphicData uri="http://schemas.openxmlformats.org/presentationml/2006/ole">
            <p:oleObj spid="_x0000_s64521" name="方程式" r:id="rId9" imgW="114250" imgH="228501" progId="Equation.3">
              <p:embed/>
            </p:oleObj>
          </a:graphicData>
        </a:graphic>
      </p:graphicFrame>
      <p:sp>
        <p:nvSpPr>
          <p:cNvPr id="6452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64523" name="Object 11"/>
          <p:cNvGraphicFramePr>
            <a:graphicFrameLocks noChangeAspect="1"/>
          </p:cNvGraphicFramePr>
          <p:nvPr/>
        </p:nvGraphicFramePr>
        <p:xfrm>
          <a:off x="539552" y="5373216"/>
          <a:ext cx="403245" cy="360040"/>
        </p:xfrm>
        <a:graphic>
          <a:graphicData uri="http://schemas.openxmlformats.org/presentationml/2006/ole">
            <p:oleObj spid="_x0000_s64523" name="方程式" r:id="rId10" imgW="266469" imgH="241091" progId="Equation.3">
              <p:embed/>
            </p:oleObj>
          </a:graphicData>
        </a:graphic>
      </p:graphicFrame>
      <p:graphicFrame>
        <p:nvGraphicFramePr>
          <p:cNvPr id="64526" name="Object 14"/>
          <p:cNvGraphicFramePr>
            <a:graphicFrameLocks noChangeAspect="1"/>
          </p:cNvGraphicFramePr>
          <p:nvPr/>
        </p:nvGraphicFramePr>
        <p:xfrm>
          <a:off x="3114675" y="4492625"/>
          <a:ext cx="982663" cy="339725"/>
        </p:xfrm>
        <a:graphic>
          <a:graphicData uri="http://schemas.openxmlformats.org/presentationml/2006/ole">
            <p:oleObj spid="_x0000_s64526" name="方程式" r:id="rId11" imgW="736560" imgH="253800" progId="Equation.3">
              <p:embed/>
            </p:oleObj>
          </a:graphicData>
        </a:graphic>
      </p:graphicFrame>
      <p:sp>
        <p:nvSpPr>
          <p:cNvPr id="17" name="投影片編號版面配置區 16"/>
          <p:cNvSpPr>
            <a:spLocks noGrp="1"/>
          </p:cNvSpPr>
          <p:nvPr>
            <p:ph type="sldNum" sz="quarter" idx="12"/>
          </p:nvPr>
        </p:nvSpPr>
        <p:spPr/>
        <p:txBody>
          <a:bodyPr/>
          <a:lstStyle/>
          <a:p>
            <a:fld id="{288DED66-A564-4D04-9011-93BA85726C0A}"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normAutofit/>
          </a:bodyPr>
          <a:lstStyle/>
          <a:p>
            <a:pPr>
              <a:buNone/>
            </a:pPr>
            <a:r>
              <a:rPr lang="en-US" altLang="zh-TW" b="1" dirty="0" smtClean="0"/>
              <a:t>3.2</a:t>
            </a:r>
            <a:r>
              <a:rPr lang="zh-TW" altLang="zh-TW" b="1" dirty="0" smtClean="0"/>
              <a:t>利率的決定</a:t>
            </a:r>
            <a:endParaRPr lang="zh-TW" altLang="zh-TW" dirty="0" smtClean="0"/>
          </a:p>
          <a:p>
            <a:pPr>
              <a:buNone/>
            </a:pPr>
            <a:r>
              <a:rPr lang="zh-TW" altLang="zh-TW" dirty="0" smtClean="0"/>
              <a:t>※學理上</a:t>
            </a:r>
          </a:p>
          <a:p>
            <a:pPr>
              <a:buNone/>
            </a:pPr>
            <a:r>
              <a:rPr lang="zh-TW" altLang="zh-TW" dirty="0" smtClean="0"/>
              <a:t>一、可貸資金理論（</a:t>
            </a:r>
            <a:r>
              <a:rPr lang="en-US" altLang="zh-TW" dirty="0" err="1" smtClean="0"/>
              <a:t>Loanable</a:t>
            </a:r>
            <a:r>
              <a:rPr lang="en-US" altLang="zh-TW" dirty="0" smtClean="0"/>
              <a:t> funds theory</a:t>
            </a:r>
            <a:r>
              <a:rPr lang="zh-TW" altLang="zh-TW" dirty="0" smtClean="0"/>
              <a:t>）</a:t>
            </a:r>
          </a:p>
          <a:p>
            <a:pPr marL="514350" lvl="0" indent="-514350">
              <a:buFont typeface="+mj-lt"/>
              <a:buAutoNum type="arabicParenR"/>
            </a:pPr>
            <a:r>
              <a:rPr lang="zh-TW" altLang="zh-TW" dirty="0" smtClean="0"/>
              <a:t>將利率視為借款人借入資金的成本以及放款人將資金借給別人的報酬</a:t>
            </a:r>
            <a:endParaRPr lang="en-US" altLang="zh-TW" dirty="0" smtClean="0"/>
          </a:p>
          <a:p>
            <a:pPr marL="514350" lvl="0" indent="-514350">
              <a:buFont typeface="+mj-lt"/>
              <a:buAutoNum type="arabicParenR"/>
            </a:pPr>
            <a:r>
              <a:rPr lang="zh-TW" altLang="zh-TW" dirty="0" smtClean="0"/>
              <a:t>利率是資金之「價格」</a:t>
            </a:r>
          </a:p>
          <a:p>
            <a:pPr>
              <a:buNone/>
            </a:pPr>
            <a:r>
              <a:rPr lang="zh-TW" altLang="zh-TW" dirty="0" smtClean="0"/>
              <a:t>二、貨幣需求理論</a:t>
            </a:r>
          </a:p>
          <a:p>
            <a:pPr>
              <a:buNone/>
            </a:pPr>
            <a:r>
              <a:rPr lang="zh-TW" altLang="en-US" dirty="0" smtClean="0"/>
              <a:t>  </a:t>
            </a:r>
            <a:r>
              <a:rPr lang="zh-TW" altLang="zh-TW" dirty="0" smtClean="0"/>
              <a:t>【註】流動性陷阱（</a:t>
            </a:r>
            <a:r>
              <a:rPr lang="en-US" altLang="zh-TW" dirty="0" smtClean="0"/>
              <a:t>liquidity trap</a:t>
            </a:r>
            <a:r>
              <a:rPr lang="zh-TW" altLang="zh-TW" dirty="0" smtClean="0"/>
              <a:t>）：凱因斯認為當利率下降到某個程度之後，貨幣需求對利率的彈性將趨近於無窮大</a:t>
            </a:r>
            <a:r>
              <a:rPr lang="en-US" altLang="zh-TW" dirty="0" smtClean="0"/>
              <a:t>(</a:t>
            </a:r>
            <a:r>
              <a:rPr lang="zh-TW" altLang="zh-TW" dirty="0" smtClean="0"/>
              <a:t>亦即貨幣需求縣將趨近為水平線</a:t>
            </a:r>
            <a:r>
              <a:rPr lang="en-US" altLang="zh-TW" dirty="0" smtClean="0"/>
              <a:t>)</a:t>
            </a:r>
            <a:r>
              <a:rPr lang="zh-TW" altLang="zh-TW" dirty="0" smtClean="0"/>
              <a:t>，此時不管中央銀行在增加多少貨幣供給也無法使利率下降。</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normAutofit/>
          </a:bodyPr>
          <a:lstStyle/>
          <a:p>
            <a:r>
              <a:rPr lang="zh-TW" altLang="zh-TW" sz="2800" dirty="0" smtClean="0"/>
              <a:t>※實務上</a:t>
            </a:r>
            <a:endParaRPr lang="en-US" altLang="zh-TW" sz="2800" dirty="0" smtClean="0"/>
          </a:p>
          <a:p>
            <a:pPr marL="514350" indent="-514350">
              <a:buFont typeface="+mj-lt"/>
              <a:buAutoNum type="arabicParenR"/>
            </a:pPr>
            <a:r>
              <a:rPr lang="zh-TW" altLang="zh-TW" dirty="0" smtClean="0"/>
              <a:t>利率的風險結構</a:t>
            </a:r>
          </a:p>
          <a:p>
            <a:pPr>
              <a:buNone/>
            </a:pPr>
            <a:r>
              <a:rPr lang="zh-TW" altLang="en-US" sz="2800" dirty="0" smtClean="0"/>
              <a:t>   </a:t>
            </a:r>
            <a:r>
              <a:rPr lang="zh-TW" altLang="zh-TW" sz="2800" dirty="0" smtClean="0"/>
              <a:t>到期</a:t>
            </a:r>
            <a:r>
              <a:rPr lang="zh-TW" altLang="zh-TW" sz="2800" dirty="0" smtClean="0"/>
              <a:t>期限相同的債權工具但利率卻不相同的現象稱為「利率的風險結構。影響利率風險結構的主要因素：</a:t>
            </a:r>
          </a:p>
          <a:p>
            <a:pPr lvl="1"/>
            <a:r>
              <a:rPr lang="zh-TW" altLang="zh-TW" sz="2400" dirty="0" smtClean="0"/>
              <a:t>違約風險</a:t>
            </a:r>
            <a:r>
              <a:rPr lang="en-US" altLang="zh-TW" sz="2400" dirty="0" smtClean="0"/>
              <a:t>(default risk) </a:t>
            </a:r>
            <a:endParaRPr lang="zh-TW" altLang="zh-TW" sz="2400" dirty="0" smtClean="0"/>
          </a:p>
          <a:p>
            <a:pPr lvl="1"/>
            <a:r>
              <a:rPr lang="zh-TW" altLang="zh-TW" sz="2400" dirty="0" smtClean="0"/>
              <a:t>流動性</a:t>
            </a:r>
            <a:r>
              <a:rPr lang="en-US" altLang="zh-TW" sz="2400" dirty="0" smtClean="0"/>
              <a:t>(liquidity)</a:t>
            </a:r>
            <a:endParaRPr lang="zh-TW" altLang="zh-TW" sz="2400" dirty="0" smtClean="0"/>
          </a:p>
          <a:p>
            <a:pPr lvl="1"/>
            <a:r>
              <a:rPr lang="zh-TW" altLang="zh-TW" sz="2400" dirty="0" smtClean="0"/>
              <a:t>所得稅</a:t>
            </a:r>
            <a:r>
              <a:rPr lang="en-US" altLang="zh-TW" sz="2400" dirty="0" smtClean="0"/>
              <a:t>(income tax) </a:t>
            </a:r>
            <a:endParaRPr lang="zh-TW" altLang="zh-TW" sz="2400" dirty="0" smtClean="0"/>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7</a:t>
            </a:fld>
            <a:endParaRPr lang="zh-TW" altLang="en-US"/>
          </a:p>
        </p:txBody>
      </p:sp>
      <p:sp>
        <p:nvSpPr>
          <p:cNvPr id="4" name="內容版面配置區 3"/>
          <p:cNvSpPr>
            <a:spLocks noGrp="1"/>
          </p:cNvSpPr>
          <p:nvPr>
            <p:ph sz="quarter" idx="1"/>
          </p:nvPr>
        </p:nvSpPr>
        <p:spPr/>
        <p:txBody>
          <a:bodyPr/>
          <a:lstStyle/>
          <a:p>
            <a:endParaRPr lang="zh-TW" altLang="en-US" dirty="0"/>
          </a:p>
        </p:txBody>
      </p:sp>
      <p:pic>
        <p:nvPicPr>
          <p:cNvPr id="81922" name="Picture 2"/>
          <p:cNvPicPr>
            <a:picLocks noChangeAspect="1" noChangeArrowheads="1"/>
          </p:cNvPicPr>
          <p:nvPr/>
        </p:nvPicPr>
        <p:blipFill>
          <a:blip r:embed="rId2" cstate="print"/>
          <a:srcRect/>
          <a:stretch>
            <a:fillRect/>
          </a:stretch>
        </p:blipFill>
        <p:spPr bwMode="auto">
          <a:xfrm>
            <a:off x="1187624" y="260648"/>
            <a:ext cx="6840760" cy="641461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lstStyle/>
          <a:p>
            <a:pPr lvl="0"/>
            <a:r>
              <a:rPr lang="zh-TW" altLang="zh-TW" sz="2400" dirty="0" smtClean="0"/>
              <a:t>違約風險對利率的影響</a:t>
            </a:r>
          </a:p>
          <a:p>
            <a:pPr lvl="0">
              <a:buNone/>
            </a:pPr>
            <a:r>
              <a:rPr lang="zh-TW" altLang="zh-TW" sz="2400" u="sng" dirty="0" smtClean="0"/>
              <a:t>違約風險</a:t>
            </a:r>
            <a:r>
              <a:rPr lang="en-US" altLang="zh-TW" sz="2400" dirty="0" smtClean="0"/>
              <a:t/>
            </a:r>
            <a:br>
              <a:rPr lang="en-US" altLang="zh-TW" sz="2400" dirty="0" smtClean="0"/>
            </a:br>
            <a:r>
              <a:rPr lang="zh-TW" altLang="zh-TW" sz="2400" dirty="0" smtClean="0"/>
              <a:t>債務人無法依約付息或歸還本金的可能性稱為違約風險 ，又稱為</a:t>
            </a:r>
            <a:r>
              <a:rPr lang="zh-TW" altLang="zh-TW" sz="2400" u="sng" dirty="0" smtClean="0"/>
              <a:t>信用風險</a:t>
            </a:r>
            <a:r>
              <a:rPr lang="zh-TW" altLang="zh-TW" sz="2400" dirty="0" smtClean="0"/>
              <a:t>。</a:t>
            </a:r>
          </a:p>
          <a:p>
            <a:pPr lvl="0">
              <a:buNone/>
            </a:pPr>
            <a:r>
              <a:rPr lang="zh-TW" altLang="en-US" sz="2400" dirty="0" smtClean="0"/>
              <a:t>    </a:t>
            </a:r>
            <a:r>
              <a:rPr lang="zh-TW" altLang="zh-TW" sz="2400" dirty="0" smtClean="0"/>
              <a:t>政府可藉由增稅、發行貨幣的方式償債，故政府公債又稱為</a:t>
            </a:r>
            <a:r>
              <a:rPr lang="zh-TW" altLang="zh-TW" sz="2400" u="sng" dirty="0" smtClean="0"/>
              <a:t>無違約風險債券</a:t>
            </a:r>
            <a:r>
              <a:rPr lang="zh-TW" altLang="zh-TW" sz="2400" dirty="0" smtClean="0"/>
              <a:t>，其利率稱為無風險利率。</a:t>
            </a:r>
          </a:p>
          <a:p>
            <a:pPr lvl="0">
              <a:buNone/>
            </a:pPr>
            <a:r>
              <a:rPr lang="zh-TW" altLang="en-US" sz="2400" dirty="0" smtClean="0"/>
              <a:t>    </a:t>
            </a:r>
            <a:r>
              <a:rPr lang="zh-TW" altLang="zh-TW" sz="2400" dirty="0" smtClean="0"/>
              <a:t>一般債券的利率高於同期限的政府公債，兩者的差距稱為違約風險溢酬或信用風險溢酬 。</a:t>
            </a:r>
            <a:r>
              <a:rPr lang="en-US" altLang="zh-TW" sz="2400" dirty="0" smtClean="0"/>
              <a:t> </a:t>
            </a:r>
            <a:endParaRPr lang="zh-TW" altLang="zh-TW" sz="2400" dirty="0" smtClean="0"/>
          </a:p>
          <a:p>
            <a:pPr lvl="0">
              <a:buNone/>
            </a:pPr>
            <a:r>
              <a:rPr lang="zh-TW" altLang="en-US" sz="2400" dirty="0" smtClean="0"/>
              <a:t>   </a:t>
            </a:r>
            <a:r>
              <a:rPr lang="zh-TW" altLang="zh-TW" sz="2400" dirty="0" smtClean="0"/>
              <a:t>下表為穆迪及標準普爾的信用評等等級，信用評等等級越低，違約風險溢酬越高。</a:t>
            </a:r>
            <a:r>
              <a:rPr lang="en-US" altLang="zh-TW" sz="2400" dirty="0" smtClean="0"/>
              <a:t> </a:t>
            </a:r>
            <a:endParaRPr lang="zh-TW" altLang="zh-TW" sz="2400" dirty="0" smtClean="0"/>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3</a:t>
            </a:r>
            <a:r>
              <a:rPr lang="zh-TW" altLang="zh-TW" b="1" dirty="0" smtClean="0"/>
              <a:t>單元 利率的分類與決定</a:t>
            </a:r>
            <a:endParaRPr lang="zh-TW" altLang="en-US" dirty="0"/>
          </a:p>
        </p:txBody>
      </p:sp>
      <p:sp>
        <p:nvSpPr>
          <p:cNvPr id="3" name="內容版面配置區 2"/>
          <p:cNvSpPr>
            <a:spLocks noGrp="1"/>
          </p:cNvSpPr>
          <p:nvPr>
            <p:ph sz="quarter" idx="1"/>
          </p:nvPr>
        </p:nvSpPr>
        <p:spPr/>
        <p:txBody>
          <a:bodyPr/>
          <a:lstStyle/>
          <a:p>
            <a:pPr>
              <a:buNone/>
            </a:pPr>
            <a:endParaRPr lang="zh-TW" altLang="en-US" dirty="0"/>
          </a:p>
        </p:txBody>
      </p:sp>
      <p:sp>
        <p:nvSpPr>
          <p:cNvPr id="675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67585" name="Picture 1" descr="a3-2"/>
          <p:cNvPicPr>
            <a:picLocks noChangeAspect="1" noChangeArrowheads="1"/>
          </p:cNvPicPr>
          <p:nvPr/>
        </p:nvPicPr>
        <p:blipFill>
          <a:blip r:embed="rId2" cstate="print"/>
          <a:srcRect/>
          <a:stretch>
            <a:fillRect/>
          </a:stretch>
        </p:blipFill>
        <p:spPr bwMode="auto">
          <a:xfrm>
            <a:off x="395536" y="1268760"/>
            <a:ext cx="8322166" cy="4464496"/>
          </a:xfrm>
          <a:prstGeom prst="rect">
            <a:avLst/>
          </a:prstGeom>
          <a:noFill/>
        </p:spPr>
      </p:pic>
      <p:sp>
        <p:nvSpPr>
          <p:cNvPr id="6" name="投影片編號版面配置區 5"/>
          <p:cNvSpPr>
            <a:spLocks noGrp="1"/>
          </p:cNvSpPr>
          <p:nvPr>
            <p:ph type="sldNum" sz="quarter" idx="12"/>
          </p:nvPr>
        </p:nvSpPr>
        <p:spPr/>
        <p:txBody>
          <a:bodyPr/>
          <a:lstStyle/>
          <a:p>
            <a:fld id="{288DED66-A564-4D04-9011-93BA85726C0A}" type="slidenum">
              <a:rPr lang="zh-TW" altLang="en-US" smtClean="0"/>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1499</TotalTime>
  <Words>1010</Words>
  <Application>Microsoft Office PowerPoint</Application>
  <PresentationFormat>如螢幕大小 (4:3)</PresentationFormat>
  <Paragraphs>97</Paragraphs>
  <Slides>14</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14</vt:i4>
      </vt:variant>
    </vt:vector>
  </HeadingPairs>
  <TitlesOfParts>
    <vt:vector size="16" baseType="lpstr">
      <vt:lpstr>原創</vt:lpstr>
      <vt:lpstr>方程式</vt:lpstr>
      <vt:lpstr>             財務金融學系 蕭育仁 助理教授   e-mail: yujen@mail.ndhu.edu.tw Office: C420 Office hour: Thursday afternoon or              by  appointment     </vt:lpstr>
      <vt:lpstr>第3單元 利率的分類與決定</vt:lpstr>
      <vt:lpstr>第3單元 利率的分類與決定</vt:lpstr>
      <vt:lpstr>第3單元 利率的分類與決定</vt:lpstr>
      <vt:lpstr>第3單元 利率的分類與決定</vt:lpstr>
      <vt:lpstr>第3單元 利率的分類與決定</vt:lpstr>
      <vt:lpstr>投影片 7</vt:lpstr>
      <vt:lpstr>第3單元 利率的分類與決定</vt:lpstr>
      <vt:lpstr>第3單元 利率的分類與決定</vt:lpstr>
      <vt:lpstr>第3單元 利率的分類與決定</vt:lpstr>
      <vt:lpstr>第3單元 利率的分類與決定</vt:lpstr>
      <vt:lpstr>第3單元 利率的分類與決定</vt:lpstr>
      <vt:lpstr>Exercise</vt:lpstr>
      <vt:lpstr>第3單元 利率的分類與決定</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MSF_10100 Financial Management</dc:title>
  <dc:creator>Stephen</dc:creator>
  <cp:lastModifiedBy>user</cp:lastModifiedBy>
  <cp:revision>255</cp:revision>
  <dcterms:created xsi:type="dcterms:W3CDTF">2012-09-18T06:24:29Z</dcterms:created>
  <dcterms:modified xsi:type="dcterms:W3CDTF">2013-03-22T00:18:05Z</dcterms:modified>
</cp:coreProperties>
</file>