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739A-694B-459F-AF77-405AAD281D85}" type="datetimeFigureOut">
              <a:rPr lang="zh-TW" altLang="en-US" smtClean="0"/>
              <a:pPr/>
              <a:t>2014/2/24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236E-CCFC-4C19-8A0F-983A953487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/>
              <a:t>槓桿與資本結構</a:t>
            </a:r>
            <a:r>
              <a:rPr lang="zh-TW" altLang="zh-TW" b="1" dirty="0" smtClean="0"/>
              <a:t>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13.1 </a:t>
            </a:r>
            <a:r>
              <a:rPr lang="zh-TW" altLang="zh-TW" dirty="0"/>
              <a:t>目標財務結構</a:t>
            </a:r>
          </a:p>
          <a:p>
            <a:pPr>
              <a:buNone/>
            </a:pPr>
            <a:r>
              <a:rPr lang="zh-TW" altLang="zh-TW" dirty="0"/>
              <a:t>一、背景：</a:t>
            </a:r>
          </a:p>
          <a:p>
            <a:pPr>
              <a:buNone/>
            </a:pPr>
            <a:r>
              <a:rPr lang="en-US" altLang="zh-TW" dirty="0" smtClean="0"/>
              <a:t>1</a:t>
            </a:r>
            <a:r>
              <a:rPr lang="zh-TW" altLang="zh-TW" dirty="0"/>
              <a:t>∘當企業經營規模擴大，所需營運資金也會隨之增加。如果公司</a:t>
            </a:r>
            <a:r>
              <a:rPr lang="zh-TW" altLang="zh-TW" dirty="0" smtClean="0"/>
              <a:t>之內部</a:t>
            </a:r>
            <a:r>
              <a:rPr lang="zh-TW" altLang="zh-TW" dirty="0"/>
              <a:t>資金無法滿足滿足需求時，就必須尋求外部資金。</a:t>
            </a:r>
          </a:p>
          <a:p>
            <a:pPr>
              <a:buNone/>
            </a:pPr>
            <a:r>
              <a:rPr lang="en-US" altLang="zh-TW" dirty="0" smtClean="0"/>
              <a:t>2</a:t>
            </a:r>
            <a:r>
              <a:rPr lang="zh-TW" altLang="zh-TW" dirty="0"/>
              <a:t>∘企業使用負債的主要考量：</a:t>
            </a:r>
          </a:p>
          <a:p>
            <a:pPr>
              <a:buNone/>
            </a:pPr>
            <a:r>
              <a:rPr lang="zh-TW" altLang="zh-TW" dirty="0" smtClean="0"/>
              <a:t>①</a:t>
            </a:r>
            <a:r>
              <a:rPr lang="zh-TW" altLang="zh-TW" dirty="0"/>
              <a:t>節稅利益，因為利息屬於費用科目 </a:t>
            </a:r>
          </a:p>
          <a:p>
            <a:pPr>
              <a:buNone/>
            </a:pPr>
            <a:r>
              <a:rPr lang="zh-TW" altLang="zh-TW" dirty="0" smtClean="0"/>
              <a:t>②</a:t>
            </a:r>
            <a:r>
              <a:rPr lang="zh-TW" altLang="zh-TW" dirty="0"/>
              <a:t>利息成本通常固定</a:t>
            </a:r>
          </a:p>
          <a:p>
            <a:pPr>
              <a:buNone/>
            </a:pPr>
            <a:r>
              <a:rPr lang="zh-TW" altLang="zh-TW" dirty="0" smtClean="0"/>
              <a:t>③</a:t>
            </a:r>
            <a:r>
              <a:rPr lang="en-US" altLang="zh-TW" dirty="0"/>
              <a:t>Debt</a:t>
            </a:r>
            <a:r>
              <a:rPr lang="zh-TW" altLang="zh-TW" dirty="0"/>
              <a:t>越高，資金成本越高，破產成本增加</a:t>
            </a:r>
          </a:p>
          <a:p>
            <a:pPr>
              <a:buNone/>
            </a:pPr>
            <a:r>
              <a:rPr lang="en-US" altLang="zh-TW" dirty="0" smtClean="0"/>
              <a:t>3</a:t>
            </a:r>
            <a:r>
              <a:rPr lang="zh-TW" altLang="zh-TW" dirty="0"/>
              <a:t>∘企業使用新股的主要考量：</a:t>
            </a:r>
          </a:p>
          <a:p>
            <a:pPr>
              <a:buNone/>
            </a:pPr>
            <a:r>
              <a:rPr lang="zh-TW" altLang="zh-TW" dirty="0" smtClean="0"/>
              <a:t>①</a:t>
            </a:r>
            <a:r>
              <a:rPr lang="zh-TW" altLang="zh-TW" dirty="0"/>
              <a:t>不需固定支付股利</a:t>
            </a:r>
          </a:p>
          <a:p>
            <a:pPr>
              <a:buNone/>
            </a:pPr>
            <a:r>
              <a:rPr lang="zh-TW" altLang="zh-TW" dirty="0" smtClean="0"/>
              <a:t>②</a:t>
            </a:r>
            <a:r>
              <a:rPr lang="zh-TW" altLang="zh-TW" dirty="0"/>
              <a:t>較舉債成本高</a:t>
            </a:r>
          </a:p>
          <a:p>
            <a:pPr>
              <a:buNone/>
            </a:pPr>
            <a:r>
              <a:rPr lang="zh-TW" altLang="zh-TW" dirty="0" smtClean="0"/>
              <a:t>③</a:t>
            </a:r>
            <a:r>
              <a:rPr lang="zh-TW" altLang="zh-TW" dirty="0"/>
              <a:t>股權稀釋，導致控制權流失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66346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516" y="1628800"/>
            <a:ext cx="711486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552728" cy="547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60279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5325"/>
            <a:ext cx="5904656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531191" cy="542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80005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zh-TW" dirty="0"/>
              <a:t>二、企業之財務結構</a:t>
            </a:r>
            <a:r>
              <a:rPr lang="en-US" altLang="zh-TW" dirty="0"/>
              <a:t>(Financial structure) </a:t>
            </a:r>
            <a:r>
              <a:rPr lang="zh-TW" altLang="zh-TW" dirty="0"/>
              <a:t>各種資金來源的分配結構，亦即資產</a:t>
            </a:r>
            <a:r>
              <a:rPr lang="zh-TW" altLang="zh-TW" dirty="0" smtClean="0"/>
              <a:t>負債</a:t>
            </a:r>
            <a:r>
              <a:rPr lang="zh-TW" altLang="zh-TW" dirty="0"/>
              <a:t>表中右邊負債與權益之分配情況。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/>
              <a:t>企業</a:t>
            </a:r>
            <a:r>
              <a:rPr lang="zh-TW" altLang="zh-TW" dirty="0"/>
              <a:t>之資本結構</a:t>
            </a:r>
            <a:r>
              <a:rPr lang="en-US" altLang="zh-TW" dirty="0"/>
              <a:t>(Capital structure) </a:t>
            </a:r>
            <a:r>
              <a:rPr lang="zh-TW" altLang="zh-TW" dirty="0"/>
              <a:t>各種長期資金來源的分配結構</a:t>
            </a:r>
          </a:p>
          <a:p>
            <a:pPr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pPr>
              <a:buNone/>
            </a:pPr>
            <a:r>
              <a:rPr lang="zh-TW" altLang="zh-TW" dirty="0"/>
              <a:t>三、資本結構決策所探討的就是企業如何在</a:t>
            </a:r>
            <a:r>
              <a:rPr lang="en-US" altLang="zh-TW" dirty="0"/>
              <a:t>Risk</a:t>
            </a:r>
            <a:r>
              <a:rPr lang="zh-TW" altLang="zh-TW" dirty="0"/>
              <a:t>與</a:t>
            </a:r>
            <a:r>
              <a:rPr lang="en-US" altLang="zh-TW" dirty="0"/>
              <a:t>Return</a:t>
            </a:r>
            <a:r>
              <a:rPr lang="zh-TW" altLang="zh-TW" dirty="0"/>
              <a:t>間取得平衡，已</a:t>
            </a:r>
            <a:r>
              <a:rPr lang="zh-TW" altLang="zh-TW" dirty="0" smtClean="0"/>
              <a:t>達到最大</a:t>
            </a:r>
            <a:r>
              <a:rPr lang="zh-TW" altLang="zh-TW" dirty="0"/>
              <a:t>化股東財富與公司價值的目標資本結構，此即為企業之最適資本結構。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zh-TW" dirty="0" smtClean="0"/>
              <a:t>13.2</a:t>
            </a:r>
            <a:r>
              <a:rPr lang="zh-TW" altLang="zh-TW" dirty="0"/>
              <a:t>影響資本結構的主要</a:t>
            </a:r>
            <a:r>
              <a:rPr lang="zh-TW" altLang="zh-TW" dirty="0" smtClean="0"/>
              <a:t>因素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一</a:t>
            </a:r>
            <a:r>
              <a:rPr lang="zh-TW" altLang="zh-TW" dirty="0"/>
              <a:t>、營運風險</a:t>
            </a:r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zh-TW" dirty="0" smtClean="0"/>
              <a:t>公司</a:t>
            </a:r>
            <a:r>
              <a:rPr lang="zh-TW" altLang="zh-TW" dirty="0"/>
              <a:t>在未使用負債融資之情況下，其營業利益</a:t>
            </a:r>
            <a:r>
              <a:rPr lang="en-US" altLang="zh-TW" dirty="0"/>
              <a:t>(</a:t>
            </a:r>
            <a:r>
              <a:rPr lang="zh-TW" altLang="zh-TW" dirty="0"/>
              <a:t>又稱為息前稅前淨利</a:t>
            </a:r>
            <a:r>
              <a:rPr lang="zh-TW" altLang="zh-TW" dirty="0" smtClean="0"/>
              <a:t>；</a:t>
            </a:r>
            <a:r>
              <a:rPr lang="en-US" altLang="zh-TW" dirty="0" smtClean="0"/>
              <a:t>EBIT)</a:t>
            </a:r>
            <a:r>
              <a:rPr lang="zh-TW" altLang="zh-TW" dirty="0" smtClean="0"/>
              <a:t>波動</a:t>
            </a:r>
            <a:r>
              <a:rPr lang="zh-TW" altLang="zh-TW" dirty="0"/>
              <a:t>之大小，即為公司面對的營運風險，又稱為企業</a:t>
            </a:r>
            <a:r>
              <a:rPr lang="zh-TW" altLang="zh-TW" dirty="0" smtClean="0"/>
              <a:t>風險</a:t>
            </a:r>
            <a:r>
              <a:rPr lang="zh-TW" altLang="en-US" dirty="0" smtClean="0"/>
              <a:t>。</a:t>
            </a:r>
            <a:r>
              <a:rPr lang="zh-TW" altLang="zh-TW" dirty="0" smtClean="0"/>
              <a:t>若</a:t>
            </a:r>
            <a:r>
              <a:rPr lang="zh-TW" altLang="zh-TW" dirty="0"/>
              <a:t>公司之營運風險愈大，負債比率越低愈好</a:t>
            </a:r>
          </a:p>
          <a:p>
            <a:pPr>
              <a:buNone/>
            </a:pPr>
            <a:r>
              <a:rPr lang="zh-TW" altLang="zh-TW" dirty="0"/>
              <a:t>二、</a:t>
            </a:r>
            <a:r>
              <a:rPr lang="zh-TW" altLang="zh-TW" dirty="0" smtClean="0"/>
              <a:t>所得稅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zh-TW" dirty="0" smtClean="0"/>
              <a:t>所得稅</a:t>
            </a:r>
            <a:r>
              <a:rPr lang="zh-TW" altLang="zh-TW" dirty="0"/>
              <a:t>愈低</a:t>
            </a:r>
            <a:r>
              <a:rPr lang="en-US" altLang="zh-TW" dirty="0"/>
              <a:t> </a:t>
            </a:r>
            <a:r>
              <a:rPr lang="zh-TW" altLang="zh-TW" dirty="0"/>
              <a:t>稅盾效果降低</a:t>
            </a:r>
            <a:r>
              <a:rPr lang="en-US" altLang="zh-TW" dirty="0"/>
              <a:t> </a:t>
            </a:r>
            <a:r>
              <a:rPr lang="zh-TW" altLang="zh-TW" dirty="0"/>
              <a:t>舉債融資愈少</a:t>
            </a:r>
          </a:p>
          <a:p>
            <a:pPr>
              <a:buNone/>
            </a:pPr>
            <a:r>
              <a:rPr lang="zh-TW" altLang="zh-TW" dirty="0"/>
              <a:t>三、融資彈性</a:t>
            </a:r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zh-TW" dirty="0" smtClean="0"/>
              <a:t>融資</a:t>
            </a:r>
            <a:r>
              <a:rPr lang="zh-TW" altLang="zh-TW" dirty="0"/>
              <a:t>彈性愈大，越容易改變其融資方式，進而影響公司之目標資本結構</a:t>
            </a:r>
          </a:p>
          <a:p>
            <a:pPr>
              <a:buNone/>
            </a:pPr>
            <a:r>
              <a:rPr lang="zh-TW" altLang="zh-TW" dirty="0"/>
              <a:t>四、管理當局之態度</a:t>
            </a:r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zh-TW" dirty="0" smtClean="0"/>
              <a:t>積極性</a:t>
            </a:r>
            <a:r>
              <a:rPr lang="zh-TW" altLang="zh-TW" dirty="0"/>
              <a:t>之管理作風，就會透過增加舉債方式尋求公司獲利提升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五</a:t>
            </a:r>
            <a:r>
              <a:rPr lang="zh-TW" altLang="zh-TW" dirty="0"/>
              <a:t>、資產的結構</a:t>
            </a:r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zh-TW" dirty="0" smtClean="0"/>
              <a:t>資產</a:t>
            </a:r>
            <a:r>
              <a:rPr lang="zh-TW" altLang="zh-TW" dirty="0"/>
              <a:t>適合用來擔保貸款→增加使用舉債方式</a:t>
            </a:r>
            <a:r>
              <a:rPr lang="zh-TW" altLang="zh-TW" dirty="0" smtClean="0"/>
              <a:t>融資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六</a:t>
            </a:r>
            <a:r>
              <a:rPr lang="zh-TW" altLang="zh-TW" dirty="0"/>
              <a:t>、</a:t>
            </a:r>
            <a:r>
              <a:rPr lang="zh-TW" altLang="zh-TW" dirty="0" smtClean="0"/>
              <a:t>成長率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zh-TW" dirty="0"/>
              <a:t>成長率愈高</a:t>
            </a:r>
            <a:r>
              <a:rPr lang="en-US" altLang="zh-TW" dirty="0"/>
              <a:t> </a:t>
            </a:r>
            <a:r>
              <a:rPr lang="zh-TW" altLang="zh-TW" dirty="0"/>
              <a:t>外部資金需求愈高</a:t>
            </a:r>
            <a:r>
              <a:rPr lang="en-US" altLang="zh-TW" dirty="0"/>
              <a:t> </a:t>
            </a:r>
            <a:r>
              <a:rPr lang="zh-TW" altLang="zh-TW" dirty="0"/>
              <a:t>舉債方式</a:t>
            </a:r>
            <a:r>
              <a:rPr lang="zh-TW" altLang="zh-TW" dirty="0" smtClean="0"/>
              <a:t>增加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七</a:t>
            </a:r>
            <a:r>
              <a:rPr lang="zh-TW" altLang="zh-TW" dirty="0"/>
              <a:t>、銷售之</a:t>
            </a:r>
            <a:r>
              <a:rPr lang="zh-TW" altLang="zh-TW" dirty="0" smtClean="0"/>
              <a:t>穩定性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zh-TW" dirty="0" smtClean="0"/>
              <a:t>穩定性</a:t>
            </a:r>
            <a:r>
              <a:rPr lang="zh-TW" altLang="zh-TW" dirty="0"/>
              <a:t>愈高</a:t>
            </a:r>
            <a:r>
              <a:rPr lang="en-US" altLang="zh-TW" dirty="0"/>
              <a:t> </a:t>
            </a:r>
            <a:r>
              <a:rPr lang="zh-TW" altLang="zh-TW" dirty="0"/>
              <a:t>舉債方式</a:t>
            </a:r>
            <a:r>
              <a:rPr lang="zh-TW" altLang="zh-TW" dirty="0" smtClean="0"/>
              <a:t>增加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八、獲利能力</a:t>
            </a:r>
          </a:p>
          <a:p>
            <a:pPr>
              <a:buNone/>
            </a:pPr>
            <a:r>
              <a:rPr lang="en-US" altLang="zh-TW" dirty="0" smtClean="0"/>
              <a:t>         </a:t>
            </a:r>
            <a:r>
              <a:rPr lang="zh-TW" altLang="zh-TW" dirty="0" smtClean="0"/>
              <a:t>獲利能力愈高</a:t>
            </a:r>
            <a:r>
              <a:rPr lang="en-US" altLang="zh-TW" dirty="0" smtClean="0"/>
              <a:t> </a:t>
            </a:r>
            <a:r>
              <a:rPr lang="zh-TW" altLang="zh-TW" dirty="0" smtClean="0"/>
              <a:t>內部資金愈高</a:t>
            </a:r>
            <a:r>
              <a:rPr lang="en-US" altLang="zh-TW" dirty="0" smtClean="0"/>
              <a:t> </a:t>
            </a:r>
            <a:r>
              <a:rPr lang="zh-TW" altLang="zh-TW" dirty="0" smtClean="0"/>
              <a:t>舉債方式減少</a:t>
            </a:r>
          </a:p>
          <a:p>
            <a:pPr>
              <a:buNone/>
            </a:pPr>
            <a:r>
              <a:rPr lang="zh-TW" altLang="zh-TW" dirty="0" smtClean="0"/>
              <a:t>九、貸款人與信用評等機構對公司之評價</a:t>
            </a:r>
          </a:p>
          <a:p>
            <a:pPr>
              <a:buNone/>
            </a:pPr>
            <a:r>
              <a:rPr lang="zh-TW" altLang="zh-TW" dirty="0" smtClean="0"/>
              <a:t>十、市場狀況</a:t>
            </a:r>
          </a:p>
          <a:p>
            <a:pPr>
              <a:buNone/>
            </a:pPr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zh-TW" sz="2400" dirty="0" smtClean="0"/>
              <a:t>營運風險與財務風險</a:t>
            </a:r>
            <a:endParaRPr lang="zh-TW" alt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55435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53816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5184576" cy="564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417431" cy="534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022" y="1038224"/>
            <a:ext cx="6241313" cy="572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zh-TW" b="1" dirty="0" smtClean="0"/>
              <a:t>∮</a:t>
            </a:r>
            <a:r>
              <a:rPr lang="zh-TW" altLang="zh-TW" b="1" dirty="0" smtClean="0"/>
              <a:t>第</a:t>
            </a:r>
            <a:r>
              <a:rPr lang="en-US" altLang="zh-TW" b="1" dirty="0" smtClean="0"/>
              <a:t>13</a:t>
            </a:r>
            <a:r>
              <a:rPr lang="zh-TW" altLang="zh-TW" b="1" dirty="0" smtClean="0"/>
              <a:t>單元 </a:t>
            </a:r>
            <a:r>
              <a:rPr lang="zh-TW" altLang="zh-TW" b="1" dirty="0" smtClean="0"/>
              <a:t>槓桿與資本結構∮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788086" cy="517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514</Words>
  <Application>Microsoft Office PowerPoint</Application>
  <PresentationFormat>如螢幕大小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  <vt:lpstr>∮第13單元 槓桿與資本結構∮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∮第12單元 槓桿與資本結構∮</dc:title>
  <dc:creator>Sony</dc:creator>
  <cp:lastModifiedBy>user</cp:lastModifiedBy>
  <cp:revision>15</cp:revision>
  <dcterms:created xsi:type="dcterms:W3CDTF">2013-05-30T13:07:09Z</dcterms:created>
  <dcterms:modified xsi:type="dcterms:W3CDTF">2014-02-24T12:40:51Z</dcterms:modified>
</cp:coreProperties>
</file>