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5"/>
  </p:notesMasterIdLst>
  <p:sldIdLst>
    <p:sldId id="256" r:id="rId2"/>
    <p:sldId id="257" r:id="rId3"/>
    <p:sldId id="310" r:id="rId4"/>
    <p:sldId id="258" r:id="rId5"/>
    <p:sldId id="260" r:id="rId6"/>
    <p:sldId id="261" r:id="rId7"/>
    <p:sldId id="262" r:id="rId8"/>
    <p:sldId id="263" r:id="rId9"/>
    <p:sldId id="264" r:id="rId10"/>
    <p:sldId id="318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1" r:id="rId25"/>
    <p:sldId id="282" r:id="rId26"/>
    <p:sldId id="284" r:id="rId27"/>
    <p:sldId id="277" r:id="rId28"/>
    <p:sldId id="285" r:id="rId29"/>
    <p:sldId id="286" r:id="rId30"/>
    <p:sldId id="287" r:id="rId31"/>
    <p:sldId id="288" r:id="rId32"/>
    <p:sldId id="289" r:id="rId33"/>
    <p:sldId id="290" r:id="rId34"/>
    <p:sldId id="292" r:id="rId35"/>
    <p:sldId id="293" r:id="rId36"/>
    <p:sldId id="319" r:id="rId37"/>
    <p:sldId id="294" r:id="rId38"/>
    <p:sldId id="295" r:id="rId39"/>
    <p:sldId id="296" r:id="rId40"/>
    <p:sldId id="298" r:id="rId41"/>
    <p:sldId id="299" r:id="rId42"/>
    <p:sldId id="300" r:id="rId43"/>
    <p:sldId id="303" r:id="rId44"/>
    <p:sldId id="311" r:id="rId45"/>
    <p:sldId id="313" r:id="rId46"/>
    <p:sldId id="314" r:id="rId47"/>
    <p:sldId id="317" r:id="rId48"/>
    <p:sldId id="302" r:id="rId49"/>
    <p:sldId id="304" r:id="rId50"/>
    <p:sldId id="305" r:id="rId51"/>
    <p:sldId id="307" r:id="rId52"/>
    <p:sldId id="309" r:id="rId53"/>
    <p:sldId id="320" r:id="rId54"/>
  </p:sldIdLst>
  <p:sldSz cx="9906000" cy="6858000" type="A4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66"/>
    <a:srgbClr val="003366"/>
    <a:srgbClr val="000099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/>
  </p:normalViewPr>
  <p:slideViewPr>
    <p:cSldViewPr showGuides="1">
      <p:cViewPr varScale="1">
        <p:scale>
          <a:sx n="88" d="100"/>
          <a:sy n="88" d="100"/>
        </p:scale>
        <p:origin x="-1440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2.xml"/><Relationship Id="rId2" Type="http://schemas.openxmlformats.org/officeDocument/2006/relationships/slide" Target="slides/slide8.xml"/><Relationship Id="rId1" Type="http://schemas.openxmlformats.org/officeDocument/2006/relationships/slide" Target="slides/slide1.xml"/><Relationship Id="rId6" Type="http://schemas.openxmlformats.org/officeDocument/2006/relationships/slide" Target="slides/slide51.xml"/><Relationship Id="rId5" Type="http://schemas.openxmlformats.org/officeDocument/2006/relationships/slide" Target="slides/slide48.xml"/><Relationship Id="rId4" Type="http://schemas.openxmlformats.org/officeDocument/2006/relationships/slide" Target="slides/slide4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zh-TW" altLang="en-US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AFB6F4-B338-4116-BBA7-09EE2E66F47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766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1981200"/>
            <a:ext cx="8420100" cy="11430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  <a:ea typeface="新細明體" charset="-120"/>
              </a:defRPr>
            </a:lvl1pPr>
          </a:lstStyle>
          <a:p>
            <a:endParaRPr lang="zh-TW" alt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新細明體" charset="-120"/>
              </a:defRPr>
            </a:lvl1pPr>
          </a:lstStyle>
          <a:p>
            <a:endParaRPr lang="zh-TW" alt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42950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dirty="0" smtClean="0"/>
              <a:t>1</a:t>
            </a:r>
            <a:r>
              <a:rPr lang="en-US" altLang="zh-TW" dirty="0" smtClean="0"/>
              <a:t>4</a:t>
            </a:r>
            <a:r>
              <a:rPr lang="zh-TW" altLang="en-US" dirty="0" smtClean="0"/>
              <a:t>-</a:t>
            </a:r>
            <a:fld id="{D7226668-083E-4B0B-9BB6-0B5B38AC59A5}" type="slidenum">
              <a:rPr lang="zh-TW" altLang="en-US"/>
              <a:pPr/>
              <a:t>‹#›</a:t>
            </a:fld>
            <a:endParaRPr lang="zh-TW" altLang="en-US" dirty="0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742950" y="3657600"/>
            <a:ext cx="84201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10-</a:t>
            </a:r>
            <a:fld id="{F1D6C36B-5102-495B-BB51-AB9FBFE8CBF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2896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23125" y="533400"/>
            <a:ext cx="2270125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12750" y="533400"/>
            <a:ext cx="6657975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10-</a:t>
            </a:r>
            <a:fld id="{276AD4BB-8529-4B72-96A8-B3858201F5D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8507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>
          <a:xfrm>
            <a:off x="7473280" y="6237312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dirty="0" smtClean="0"/>
              <a:t>1</a:t>
            </a:r>
            <a:r>
              <a:rPr lang="en-US" altLang="zh-TW" dirty="0" smtClean="0"/>
              <a:t>4</a:t>
            </a:r>
            <a:r>
              <a:rPr lang="zh-TW" altLang="en-US" dirty="0" smtClean="0"/>
              <a:t>-</a:t>
            </a:r>
            <a:fld id="{D797BD3E-63AB-4C78-A14E-53DF0B335DDC}" type="slidenum">
              <a:rPr lang="zh-TW" altLang="en-US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4611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>
          <a:xfrm>
            <a:off x="7473280" y="6237312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dirty="0" smtClean="0"/>
              <a:t>1</a:t>
            </a:r>
            <a:r>
              <a:rPr lang="en-US" altLang="zh-TW" dirty="0" smtClean="0"/>
              <a:t>4</a:t>
            </a:r>
            <a:r>
              <a:rPr lang="zh-TW" altLang="en-US" dirty="0" smtClean="0"/>
              <a:t>-</a:t>
            </a:r>
            <a:fld id="{B20403BE-70E3-417F-8CBB-25767D228F19}" type="slidenum">
              <a:rPr lang="zh-TW" altLang="en-US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65136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12750" y="1371600"/>
            <a:ext cx="44640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29200" y="1371600"/>
            <a:ext cx="44640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10-</a:t>
            </a:r>
            <a:fld id="{5511FDEA-6A58-4E35-A8BA-6E90A7227C6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718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10-</a:t>
            </a:r>
            <a:fld id="{31CF7FDE-F8BB-463C-B88D-0954DF8635C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3816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dirty="0" smtClean="0"/>
              <a:t>1</a:t>
            </a:r>
            <a:r>
              <a:rPr lang="en-US" altLang="zh-TW" dirty="0" smtClean="0"/>
              <a:t>4</a:t>
            </a:r>
            <a:r>
              <a:rPr lang="zh-TW" altLang="en-US" dirty="0" smtClean="0"/>
              <a:t>-</a:t>
            </a:r>
            <a:fld id="{B595EF6A-F4CE-4CB4-8807-39CCD26246D5}" type="slidenum">
              <a:rPr lang="zh-TW" altLang="en-US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2501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dirty="0" smtClean="0"/>
              <a:t>1</a:t>
            </a:r>
            <a:r>
              <a:rPr lang="en-US" altLang="zh-TW" dirty="0" smtClean="0"/>
              <a:t>4</a:t>
            </a:r>
            <a:r>
              <a:rPr lang="zh-TW" altLang="en-US" dirty="0" smtClean="0"/>
              <a:t>-</a:t>
            </a:r>
            <a:fld id="{F8B519BD-7953-446D-8E0A-14017F9B8078}" type="slidenum">
              <a:rPr lang="zh-TW" altLang="en-US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00635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10-</a:t>
            </a:r>
            <a:fld id="{4765BAE3-77FC-4209-AF04-CF351A1615F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2601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10-</a:t>
            </a:r>
            <a:fld id="{8C18E16E-F7BC-4A8A-8155-7C7F3665AF9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5241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8050" y="533400"/>
            <a:ext cx="81724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2750" y="1371600"/>
            <a:ext cx="90805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412750" y="1230313"/>
            <a:ext cx="90805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412750" y="6172200"/>
            <a:ext cx="916305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新細明體" charset="-120"/>
              </a:defRPr>
            </a:lvl1pPr>
          </a:lstStyle>
          <a:p>
            <a:r>
              <a:rPr lang="zh-TW" altLang="en-US"/>
              <a:t>10-</a:t>
            </a:r>
            <a:fld id="{7DF1ED18-C468-45C5-AB76-B91EB067C7DC}" type="slidenum">
              <a:rPr lang="zh-TW" altLang="en-US"/>
              <a:pPr/>
              <a:t>‹#›</a:t>
            </a:fld>
            <a:endParaRPr lang="zh-TW" alt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412750" y="1230313"/>
            <a:ext cx="90805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55" name="Text Box 11"/>
          <p:cNvSpPr txBox="1">
            <a:spLocks noChangeArrowheads="1"/>
          </p:cNvSpPr>
          <p:nvPr userDrawn="1"/>
        </p:nvSpPr>
        <p:spPr bwMode="auto">
          <a:xfrm>
            <a:off x="387350" y="6286500"/>
            <a:ext cx="29559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kumimoji="0" lang="en-US" altLang="zh-TW" sz="900" b="1" i="1">
                <a:latin typeface="Times New Roman" pitchFamily="18" charset="0"/>
              </a:rPr>
              <a:t>Wei-Pang Yang, Information Management, NDHU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9pPr>
    </p:titleStyle>
    <p:bodyStyle>
      <a:lvl1pPr marL="342900" indent="-342900" algn="l" rtl="0" fontAlgn="base">
        <a:spcBef>
          <a:spcPct val="50000"/>
        </a:spcBef>
        <a:spcAft>
          <a:spcPct val="0"/>
        </a:spcAft>
        <a:buClr>
          <a:srgbClr val="009900"/>
        </a:buClr>
        <a:buSzPct val="70000"/>
        <a:buFont typeface="Wingdings" pitchFamily="2" charset="2"/>
        <a:buChar char="q"/>
        <a:defRPr kumimoji="1"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40000"/>
        </a:spcBef>
        <a:spcAft>
          <a:spcPct val="0"/>
        </a:spcAft>
        <a:buClr>
          <a:srgbClr val="009900"/>
        </a:buClr>
        <a:buSzPct val="11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20000"/>
        <a:buChar char="•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SzPct val="110000"/>
        <a:buChar char="•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5.wmf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 descr="10%"/>
          <p:cNvSpPr>
            <a:spLocks noChangeArrowheads="1"/>
          </p:cNvSpPr>
          <p:nvPr/>
        </p:nvSpPr>
        <p:spPr bwMode="auto">
          <a:xfrm>
            <a:off x="1143000" y="1066800"/>
            <a:ext cx="8153400" cy="28956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marL="114300" lvl="1" defTabSz="114300" eaLnBrk="0" hangingPunct="0">
              <a:tabLst>
                <a:tab pos="2641600" algn="l"/>
                <a:tab pos="2743200" algn="dec"/>
                <a:tab pos="2995613" algn="dec"/>
                <a:tab pos="3062288" algn="dec"/>
                <a:tab pos="3167063" algn="dec"/>
                <a:tab pos="3281363" algn="l"/>
                <a:tab pos="3371850" algn="l"/>
                <a:tab pos="3441700" algn="dec"/>
                <a:tab pos="3509963" algn="dec"/>
                <a:tab pos="3841750" algn="dec"/>
              </a:tabLst>
            </a:pPr>
            <a:endParaRPr lang="zh-TW" altLang="en-US" b="1">
              <a:latin typeface="Times New Roman" pitchFamily="18" charset="0"/>
              <a:ea typeface="新細明體" charset="-120"/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914400" y="1371600"/>
            <a:ext cx="8616950" cy="2438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7200" dirty="0">
                <a:solidFill>
                  <a:schemeClr val="tx1"/>
                </a:solidFill>
                <a:ea typeface="新細明體" charset="-120"/>
              </a:rPr>
              <a:t/>
            </a:r>
            <a:br>
              <a:rPr lang="zh-TW" altLang="en-US" sz="7200" dirty="0">
                <a:solidFill>
                  <a:schemeClr val="tx1"/>
                </a:solidFill>
                <a:ea typeface="新細明體" charset="-120"/>
              </a:rPr>
            </a:br>
            <a:r>
              <a:rPr lang="en-US" altLang="zh-TW" sz="4400" dirty="0">
                <a:solidFill>
                  <a:schemeClr val="tx1"/>
                </a:solidFill>
                <a:ea typeface="新細明體" charset="-120"/>
              </a:rPr>
              <a:t>Unit  </a:t>
            </a:r>
            <a:r>
              <a:rPr lang="en-US" altLang="zh-TW" sz="4400" dirty="0" smtClean="0">
                <a:solidFill>
                  <a:schemeClr val="tx1"/>
                </a:solidFill>
                <a:ea typeface="新細明體" charset="-120"/>
              </a:rPr>
              <a:t>14</a:t>
            </a:r>
            <a:r>
              <a:rPr lang="en-US" altLang="zh-TW" sz="2800" dirty="0">
                <a:solidFill>
                  <a:schemeClr val="tx1"/>
                </a:solidFill>
                <a:ea typeface="新細明體" charset="-120"/>
              </a:rPr>
              <a:t/>
            </a:r>
            <a:br>
              <a:rPr lang="en-US" altLang="zh-TW" sz="2800" dirty="0">
                <a:solidFill>
                  <a:schemeClr val="tx1"/>
                </a:solidFill>
                <a:ea typeface="新細明體" charset="-120"/>
              </a:rPr>
            </a:br>
            <a:r>
              <a:rPr lang="en-US" altLang="zh-TW" sz="900" b="0" dirty="0">
                <a:solidFill>
                  <a:schemeClr val="tx1"/>
                </a:solidFill>
                <a:ea typeface="新細明體" charset="-120"/>
              </a:rPr>
              <a:t/>
            </a:r>
            <a:br>
              <a:rPr lang="en-US" altLang="zh-TW" sz="900" b="0" dirty="0">
                <a:solidFill>
                  <a:schemeClr val="tx1"/>
                </a:solidFill>
                <a:ea typeface="新細明體" charset="-120"/>
              </a:rPr>
            </a:br>
            <a:r>
              <a:rPr lang="en-US" altLang="zh-TW" sz="6000" dirty="0">
                <a:solidFill>
                  <a:schemeClr val="tx1"/>
                </a:solidFill>
                <a:ea typeface="新細明體" charset="-120"/>
              </a:rPr>
              <a:t>Security and Integrity</a:t>
            </a:r>
            <a:r>
              <a:rPr lang="en-US" altLang="zh-TW" sz="4400" dirty="0">
                <a:solidFill>
                  <a:srgbClr val="6E0043"/>
                </a:solidFill>
                <a:ea typeface="新細明體" charset="-120"/>
              </a:rPr>
              <a:t> </a:t>
            </a:r>
            <a:r>
              <a:rPr lang="en-US" altLang="zh-TW" sz="5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rPr>
              <a:t/>
            </a:r>
            <a:br>
              <a:rPr lang="en-US" altLang="zh-TW" sz="5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rPr>
            </a:br>
            <a:endParaRPr lang="en-US" altLang="zh-TW" sz="5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ea typeface="新細明體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226668-083E-4B0B-9BB6-0B5B38AC59A5}" type="slidenum">
              <a:rPr lang="zh-TW" altLang="en-US" smtClean="0"/>
              <a:pPr/>
              <a:t>1</a:t>
            </a:fld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920552" y="533400"/>
            <a:ext cx="8172450" cy="685800"/>
          </a:xfrm>
        </p:spPr>
        <p:txBody>
          <a:bodyPr/>
          <a:lstStyle/>
          <a:p>
            <a:r>
              <a:rPr lang="en-US" altLang="zh-TW"/>
              <a:t>Security on SQL</a:t>
            </a:r>
            <a:r>
              <a:rPr lang="en-US" altLang="zh-TW" sz="3200"/>
              <a:t>: </a:t>
            </a:r>
            <a:r>
              <a:rPr lang="en-US" altLang="zh-TW" sz="3200">
                <a:solidFill>
                  <a:schemeClr val="tx1"/>
                </a:solidFill>
                <a:ea typeface="新細明體" charset="-120"/>
              </a:rPr>
              <a:t>Authorization Subsystem</a:t>
            </a:r>
            <a:endParaRPr lang="zh-TW" altLang="en-US" sz="180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609600" y="1485881"/>
            <a:ext cx="9144000" cy="4607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2" algn="l">
              <a:lnSpc>
                <a:spcPct val="140000"/>
              </a:lnSpc>
              <a:spcBef>
                <a:spcPct val="20000"/>
              </a:spcBef>
              <a:buClr>
                <a:srgbClr val="009900"/>
              </a:buClr>
              <a:buSzPct val="110000"/>
              <a:buFontTx/>
              <a:buChar char="•"/>
            </a:pPr>
            <a:r>
              <a:rPr lang="en-US" altLang="zh-TW" sz="1600" b="1" dirty="0">
                <a:latin typeface="Times New Roman" pitchFamily="18" charset="0"/>
                <a:ea typeface="華康行書體(P)" pitchFamily="66" charset="-120"/>
              </a:rPr>
              <a:t> The rights that apply to tables (both base tables and views):</a:t>
            </a:r>
          </a:p>
          <a:p>
            <a:pPr lvl="3" algn="l">
              <a:lnSpc>
                <a:spcPct val="70000"/>
              </a:lnSpc>
              <a:spcBef>
                <a:spcPct val="20000"/>
              </a:spcBef>
              <a:buClr>
                <a:srgbClr val="009900"/>
              </a:buClr>
              <a:buSzPct val="110000"/>
              <a:buFontTx/>
              <a:buChar char="•"/>
            </a:pPr>
            <a:r>
              <a:rPr lang="en-US" altLang="zh-TW" sz="1600" b="1" dirty="0">
                <a:latin typeface="Times New Roman" pitchFamily="18" charset="0"/>
                <a:ea typeface="華康行書體(P)" pitchFamily="66" charset="-120"/>
              </a:rPr>
              <a:t> </a:t>
            </a:r>
            <a:r>
              <a:rPr lang="en-US" altLang="zh-TW" sz="1400" dirty="0">
                <a:latin typeface="Times New Roman" pitchFamily="18" charset="0"/>
                <a:ea typeface="新細明體" charset="-120"/>
              </a:rPr>
              <a:t>SELECT</a:t>
            </a:r>
          </a:p>
          <a:p>
            <a:pPr lvl="3" algn="l">
              <a:lnSpc>
                <a:spcPct val="70000"/>
              </a:lnSpc>
              <a:spcBef>
                <a:spcPct val="20000"/>
              </a:spcBef>
              <a:buClr>
                <a:srgbClr val="009900"/>
              </a:buClr>
              <a:buSzPct val="110000"/>
              <a:buFontTx/>
              <a:buChar char="•"/>
            </a:pPr>
            <a:r>
              <a:rPr lang="en-US" altLang="zh-TW" sz="1400" dirty="0">
                <a:latin typeface="Times New Roman" pitchFamily="18" charset="0"/>
                <a:ea typeface="新細明體" charset="-120"/>
              </a:rPr>
              <a:t> UPDATE: can specify column</a:t>
            </a:r>
          </a:p>
          <a:p>
            <a:pPr lvl="3" algn="l">
              <a:lnSpc>
                <a:spcPct val="70000"/>
              </a:lnSpc>
              <a:spcBef>
                <a:spcPct val="20000"/>
              </a:spcBef>
              <a:buClr>
                <a:srgbClr val="009900"/>
              </a:buClr>
              <a:buSzPct val="110000"/>
              <a:buFontTx/>
              <a:buChar char="•"/>
            </a:pPr>
            <a:r>
              <a:rPr lang="en-US" altLang="zh-TW" sz="1400" dirty="0">
                <a:latin typeface="Times New Roman" pitchFamily="18" charset="0"/>
                <a:ea typeface="新細明體" charset="-120"/>
              </a:rPr>
              <a:t> DELETE</a:t>
            </a:r>
          </a:p>
          <a:p>
            <a:pPr lvl="3" algn="l">
              <a:lnSpc>
                <a:spcPct val="70000"/>
              </a:lnSpc>
              <a:spcBef>
                <a:spcPct val="20000"/>
              </a:spcBef>
              <a:buClr>
                <a:srgbClr val="009900"/>
              </a:buClr>
              <a:buSzPct val="110000"/>
              <a:buFontTx/>
              <a:buChar char="•"/>
            </a:pPr>
            <a:r>
              <a:rPr lang="en-US" altLang="zh-TW" sz="1400" dirty="0">
                <a:latin typeface="Times New Roman" pitchFamily="18" charset="0"/>
                <a:ea typeface="新細明體" charset="-120"/>
              </a:rPr>
              <a:t> INSERT</a:t>
            </a:r>
            <a:endParaRPr lang="en-US" altLang="zh-TW" sz="1600" b="1" dirty="0">
              <a:latin typeface="Times New Roman" pitchFamily="18" charset="0"/>
              <a:ea typeface="華康行書體(P)" pitchFamily="66" charset="-120"/>
            </a:endParaRPr>
          </a:p>
          <a:p>
            <a:pPr lvl="2" algn="l">
              <a:lnSpc>
                <a:spcPct val="120000"/>
              </a:lnSpc>
              <a:spcBef>
                <a:spcPct val="20000"/>
              </a:spcBef>
              <a:buClr>
                <a:srgbClr val="009900"/>
              </a:buClr>
              <a:buSzPct val="110000"/>
              <a:buFontTx/>
              <a:buChar char="•"/>
            </a:pPr>
            <a:r>
              <a:rPr lang="en-US" altLang="zh-TW" sz="1600" b="1" dirty="0">
                <a:latin typeface="Times New Roman" pitchFamily="18" charset="0"/>
                <a:ea typeface="華康行書體(P)" pitchFamily="66" charset="-120"/>
              </a:rPr>
              <a:t> The rights that apply to base tables only</a:t>
            </a:r>
          </a:p>
          <a:p>
            <a:pPr lvl="3" algn="l">
              <a:lnSpc>
                <a:spcPct val="70000"/>
              </a:lnSpc>
              <a:spcBef>
                <a:spcPct val="20000"/>
              </a:spcBef>
              <a:buClr>
                <a:srgbClr val="009900"/>
              </a:buClr>
              <a:buSzPct val="110000"/>
              <a:buFontTx/>
              <a:buChar char="•"/>
            </a:pPr>
            <a:r>
              <a:rPr lang="en-US" altLang="zh-TW" sz="1400" dirty="0">
                <a:latin typeface="Times New Roman" pitchFamily="18" charset="0"/>
                <a:ea typeface="新細明體" charset="-120"/>
              </a:rPr>
              <a:t> ALTER: right to execute ALTER TABLE</a:t>
            </a:r>
          </a:p>
          <a:p>
            <a:pPr lvl="3" algn="l">
              <a:lnSpc>
                <a:spcPct val="70000"/>
              </a:lnSpc>
              <a:spcBef>
                <a:spcPct val="20000"/>
              </a:spcBef>
              <a:buClr>
                <a:srgbClr val="009900"/>
              </a:buClr>
              <a:buSzPct val="110000"/>
              <a:buFontTx/>
              <a:buChar char="•"/>
            </a:pPr>
            <a:r>
              <a:rPr lang="en-US" altLang="zh-TW" sz="1400" dirty="0">
                <a:latin typeface="Times New Roman" pitchFamily="18" charset="0"/>
                <a:ea typeface="新細明體" charset="-120"/>
              </a:rPr>
              <a:t> INDEX: right to execute CREATE INDEX</a:t>
            </a:r>
          </a:p>
          <a:p>
            <a:pPr lvl="2" algn="l">
              <a:lnSpc>
                <a:spcPct val="120000"/>
              </a:lnSpc>
              <a:spcBef>
                <a:spcPct val="20000"/>
              </a:spcBef>
              <a:buClr>
                <a:srgbClr val="009900"/>
              </a:buClr>
              <a:buSzPct val="110000"/>
              <a:buFontTx/>
              <a:buChar char="•"/>
            </a:pPr>
            <a:r>
              <a:rPr lang="en-US" altLang="zh-TW" sz="1600" i="1" dirty="0">
                <a:latin typeface="Times New Roman" pitchFamily="18" charset="0"/>
                <a:ea typeface="新細明體" charset="-120"/>
              </a:rPr>
              <a:t> </a:t>
            </a:r>
            <a:r>
              <a:rPr lang="en-US" altLang="zh-TW" sz="1600" dirty="0">
                <a:latin typeface="Times New Roman" pitchFamily="18" charset="0"/>
                <a:ea typeface="新細明體" charset="-120"/>
              </a:rPr>
              <a:t>The GRANT </a:t>
            </a:r>
            <a:r>
              <a:rPr lang="en-US" altLang="zh-TW" sz="1600" b="1" dirty="0">
                <a:latin typeface="Times New Roman" pitchFamily="18" charset="0"/>
                <a:ea typeface="新細明體" charset="-120"/>
              </a:rPr>
              <a:t>option</a:t>
            </a:r>
            <a:endParaRPr lang="en-US" altLang="zh-TW" sz="3200" b="1" dirty="0">
              <a:solidFill>
                <a:srgbClr val="006600"/>
              </a:solidFill>
              <a:latin typeface="Times New Roman" pitchFamily="18" charset="0"/>
              <a:ea typeface="新細明體" charset="-120"/>
            </a:endParaRPr>
          </a:p>
          <a:p>
            <a:pPr lvl="3" algn="l">
              <a:spcBef>
                <a:spcPct val="20000"/>
              </a:spcBef>
              <a:buClr>
                <a:srgbClr val="009900"/>
              </a:buClr>
              <a:buSzPct val="110000"/>
            </a:pPr>
            <a:r>
              <a:rPr lang="en-US" altLang="zh-TW" sz="1200" dirty="0">
                <a:latin typeface="Times New Roman" pitchFamily="18" charset="0"/>
                <a:ea typeface="新細明體" charset="-120"/>
              </a:rPr>
              <a:t>User U1: GRANT  SELECT  ON  TABLE  S  TO  U2  WITH  GRANT  OPTION;</a:t>
            </a:r>
          </a:p>
          <a:p>
            <a:pPr lvl="3" algn="l">
              <a:spcBef>
                <a:spcPct val="20000"/>
              </a:spcBef>
              <a:buClr>
                <a:srgbClr val="009900"/>
              </a:buClr>
              <a:buSzPct val="110000"/>
            </a:pPr>
            <a:r>
              <a:rPr lang="en-US" altLang="zh-TW" sz="1200" dirty="0">
                <a:latin typeface="Times New Roman" pitchFamily="18" charset="0"/>
                <a:ea typeface="新細明體" charset="-120"/>
              </a:rPr>
              <a:t>User U2: GRANT  SELECT  ON  TABLE  S  TO  U3  WITH  GRANT  OPTION;</a:t>
            </a:r>
          </a:p>
          <a:p>
            <a:pPr lvl="3" algn="l">
              <a:spcBef>
                <a:spcPct val="20000"/>
              </a:spcBef>
              <a:buClr>
                <a:srgbClr val="009900"/>
              </a:buClr>
              <a:buSzPct val="110000"/>
            </a:pPr>
            <a:r>
              <a:rPr lang="en-US" altLang="zh-TW" sz="1200" dirty="0">
                <a:latin typeface="Times New Roman" pitchFamily="18" charset="0"/>
                <a:ea typeface="新細明體" charset="-120"/>
              </a:rPr>
              <a:t>User U3: GRANT  SELECT  ON  TABLE  S  TO  U4  WITH  GRANT   OPTION;</a:t>
            </a:r>
          </a:p>
          <a:p>
            <a:pPr lvl="2" algn="l">
              <a:lnSpc>
                <a:spcPct val="130000"/>
              </a:lnSpc>
              <a:spcBef>
                <a:spcPct val="20000"/>
              </a:spcBef>
              <a:buClr>
                <a:srgbClr val="009900"/>
              </a:buClr>
              <a:buSzPct val="110000"/>
              <a:buFontTx/>
              <a:buChar char="•"/>
            </a:pPr>
            <a:r>
              <a:rPr lang="en-US" altLang="zh-TW" sz="1600" dirty="0">
                <a:latin typeface="Times New Roman" pitchFamily="18" charset="0"/>
                <a:ea typeface="新細明體" charset="-120"/>
              </a:rPr>
              <a:t> The </a:t>
            </a:r>
            <a:r>
              <a:rPr lang="en-US" altLang="zh-TW" sz="1400" b="1" dirty="0">
                <a:latin typeface="Times New Roman" pitchFamily="18" charset="0"/>
                <a:ea typeface="新細明體" charset="-120"/>
              </a:rPr>
              <a:t>REVOKE</a:t>
            </a:r>
            <a:r>
              <a:rPr lang="en-US" altLang="zh-TW" sz="1600" dirty="0">
                <a:latin typeface="Times New Roman" pitchFamily="18" charset="0"/>
                <a:ea typeface="新細明體" charset="-120"/>
              </a:rPr>
              <a:t> will </a:t>
            </a:r>
            <a:r>
              <a:rPr lang="en-US" altLang="zh-TW" sz="1600" u="sng" dirty="0">
                <a:latin typeface="Times New Roman" pitchFamily="18" charset="0"/>
                <a:ea typeface="新細明體" charset="-120"/>
              </a:rPr>
              <a:t>cascade</a:t>
            </a:r>
          </a:p>
          <a:p>
            <a:pPr lvl="3" algn="l">
              <a:spcBef>
                <a:spcPct val="20000"/>
              </a:spcBef>
              <a:buClr>
                <a:srgbClr val="009900"/>
              </a:buClr>
              <a:buSzPct val="110000"/>
            </a:pPr>
            <a:r>
              <a:rPr lang="en-US" altLang="zh-TW" sz="1200" dirty="0">
                <a:latin typeface="Times New Roman" pitchFamily="18" charset="0"/>
                <a:ea typeface="新細明體" charset="-120"/>
              </a:rPr>
              <a:t>User U1:  </a:t>
            </a:r>
            <a:r>
              <a:rPr lang="en-US" altLang="zh-TW" sz="1400" dirty="0">
                <a:latin typeface="Times New Roman" pitchFamily="18" charset="0"/>
                <a:ea typeface="新細明體" charset="-120"/>
              </a:rPr>
              <a:t>REVOKE  SELECT  ON  TABLE  S  FROM  U2; </a:t>
            </a:r>
          </a:p>
          <a:p>
            <a:pPr lvl="4" algn="l">
              <a:lnSpc>
                <a:spcPct val="70000"/>
              </a:lnSpc>
              <a:spcBef>
                <a:spcPct val="20000"/>
              </a:spcBef>
              <a:buClr>
                <a:srgbClr val="009900"/>
              </a:buClr>
              <a:buSzPct val="110000"/>
              <a:buFontTx/>
              <a:buChar char="•"/>
            </a:pPr>
            <a:r>
              <a:rPr lang="en-US" altLang="zh-TW" sz="1200" dirty="0">
                <a:latin typeface="Times New Roman" pitchFamily="18" charset="0"/>
                <a:ea typeface="新細明體" charset="-120"/>
              </a:rPr>
              <a:t> </a:t>
            </a:r>
            <a:r>
              <a:rPr lang="en-US" altLang="zh-TW" sz="1600" dirty="0">
                <a:latin typeface="Times New Roman" pitchFamily="18" charset="0"/>
                <a:ea typeface="新細明體" charset="-120"/>
              </a:rPr>
              <a:t>U3, U4, are revoked automatically!</a:t>
            </a:r>
          </a:p>
          <a:p>
            <a:pPr lvl="2" algn="l">
              <a:lnSpc>
                <a:spcPct val="170000"/>
              </a:lnSpc>
              <a:spcBef>
                <a:spcPct val="20000"/>
              </a:spcBef>
              <a:buClr>
                <a:srgbClr val="009900"/>
              </a:buClr>
              <a:buSzPct val="110000"/>
              <a:buFontTx/>
              <a:buChar char="•"/>
            </a:pPr>
            <a:r>
              <a:rPr lang="en-US" altLang="zh-TW" sz="1600" b="1" dirty="0">
                <a:latin typeface="Times New Roman" pitchFamily="18" charset="0"/>
                <a:ea typeface="華康行書體(P)" pitchFamily="66" charset="-120"/>
              </a:rPr>
              <a:t> Authorization</a:t>
            </a:r>
            <a:r>
              <a:rPr lang="en-US" altLang="zh-TW" sz="1600" i="1" dirty="0">
                <a:latin typeface="Times New Roman" pitchFamily="18" charset="0"/>
                <a:ea typeface="新細明體" charset="-120"/>
              </a:rPr>
              <a:t> </a:t>
            </a:r>
            <a:r>
              <a:rPr lang="en-US" altLang="zh-TW" sz="1600" dirty="0">
                <a:latin typeface="Times New Roman" pitchFamily="18" charset="0"/>
                <a:ea typeface="新細明體" charset="-120"/>
              </a:rPr>
              <a:t>can be queried (recorded in system catalog).</a:t>
            </a:r>
          </a:p>
          <a:p>
            <a:pPr lvl="3" algn="l">
              <a:lnSpc>
                <a:spcPct val="70000"/>
              </a:lnSpc>
              <a:spcBef>
                <a:spcPct val="20000"/>
              </a:spcBef>
              <a:buClr>
                <a:srgbClr val="009900"/>
              </a:buClr>
              <a:buSzPct val="110000"/>
              <a:buFontTx/>
              <a:buChar char="•"/>
            </a:pPr>
            <a:endParaRPr lang="en-US" altLang="zh-TW" sz="1400" dirty="0">
              <a:latin typeface="Times New Roman" pitchFamily="18" charset="0"/>
              <a:ea typeface="新細明體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97BD3E-63AB-4C78-A14E-53DF0B335DDC}" type="slidenum">
              <a:rPr lang="zh-TW" altLang="en-US" smtClean="0"/>
              <a:pPr/>
              <a:t>10</a:t>
            </a:fld>
            <a:endParaRPr lang="zh-TW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08050" y="595313"/>
            <a:ext cx="8172450" cy="623887"/>
          </a:xfrm>
        </p:spPr>
        <p:txBody>
          <a:bodyPr/>
          <a:lstStyle/>
          <a:p>
            <a:r>
              <a:rPr lang="en-US" altLang="zh-TW"/>
              <a:t>Aspects of Security</a:t>
            </a:r>
            <a:endParaRPr lang="zh-TW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Symbol" pitchFamily="18" charset="2"/>
              <a:buChar char="·"/>
            </a:pPr>
            <a:r>
              <a:rPr lang="en-US" altLang="zh-TW" b="1" dirty="0"/>
              <a:t>Other Aspects of Security</a:t>
            </a:r>
          </a:p>
          <a:p>
            <a:pPr lvl="2">
              <a:buFont typeface="Symbol" pitchFamily="18" charset="2"/>
              <a:buChar char="-"/>
            </a:pPr>
            <a:r>
              <a:rPr lang="en-US" altLang="zh-TW" sz="1800" dirty="0"/>
              <a:t>The total system should be secure.</a:t>
            </a:r>
          </a:p>
          <a:p>
            <a:pPr lvl="2">
              <a:buFont typeface="Symbol" pitchFamily="18" charset="2"/>
              <a:buChar char="-"/>
            </a:pPr>
            <a:r>
              <a:rPr lang="en-US" altLang="zh-TW" sz="1800" dirty="0"/>
              <a:t>Not to assume the security system is perfect</a:t>
            </a:r>
          </a:p>
          <a:p>
            <a:pPr lvl="3"/>
            <a:r>
              <a:rPr lang="en-US" altLang="zh-TW" dirty="0"/>
              <a:t>Audit Trail: keep track of all operations' information.</a:t>
            </a:r>
          </a:p>
          <a:p>
            <a:pPr lvl="4">
              <a:buFontTx/>
              <a:buNone/>
            </a:pPr>
            <a:r>
              <a:rPr lang="en-US" altLang="zh-TW" dirty="0"/>
              <a:t>&lt;e.g.&gt; terminal, user, date, time, ...</a:t>
            </a:r>
            <a:endParaRPr lang="en-US" altLang="zh-TW" dirty="0">
              <a:hlinkClick r:id="rId2" action="ppaction://hlinksldjump"/>
            </a:endParaRPr>
          </a:p>
          <a:p>
            <a:pPr lvl="2">
              <a:buFont typeface="Symbol" pitchFamily="18" charset="2"/>
              <a:buChar char="-"/>
            </a:pPr>
            <a:r>
              <a:rPr lang="en-US" altLang="zh-TW" sz="1800" dirty="0">
                <a:hlinkClick r:id="rId2" action="ppaction://hlinksldjump"/>
              </a:rPr>
              <a:t>Statistical Databases: </a:t>
            </a:r>
            <a:r>
              <a:rPr lang="en-US" altLang="zh-TW" sz="1800" dirty="0" smtClean="0">
                <a:hlinkClick r:id="rId2" action="ppaction://hlinksldjump"/>
              </a:rPr>
              <a:t>14.5</a:t>
            </a:r>
            <a:endParaRPr lang="en-US" altLang="zh-TW" sz="1800" dirty="0">
              <a:hlinkClick r:id="rId3" action="ppaction://hlinksldjump"/>
            </a:endParaRPr>
          </a:p>
          <a:p>
            <a:pPr lvl="2">
              <a:buFont typeface="Symbol" pitchFamily="18" charset="2"/>
              <a:buChar char="-"/>
            </a:pPr>
            <a:r>
              <a:rPr lang="en-US" altLang="zh-TW" sz="1800" dirty="0">
                <a:hlinkClick r:id="rId3" action="ppaction://hlinksldjump"/>
              </a:rPr>
              <a:t>Data Encryption: </a:t>
            </a:r>
            <a:r>
              <a:rPr lang="en-US" altLang="zh-TW" sz="1800" dirty="0" smtClean="0">
                <a:hlinkClick r:id="rId3" action="ppaction://hlinksldjump"/>
              </a:rPr>
              <a:t>14.6</a:t>
            </a:r>
            <a:endParaRPr lang="en-US" altLang="zh-TW" sz="1800" u="sng" dirty="0"/>
          </a:p>
          <a:p>
            <a:pPr lvl="2">
              <a:buFont typeface="Symbol" pitchFamily="18" charset="2"/>
              <a:buChar char="-"/>
            </a:pPr>
            <a:r>
              <a:rPr lang="en-US" altLang="zh-TW" sz="1800" u="sng" dirty="0"/>
              <a:t>Access Control Schemes</a:t>
            </a:r>
            <a:r>
              <a:rPr lang="en-US" altLang="zh-TW" sz="1800" dirty="0"/>
              <a:t> (papers)</a:t>
            </a:r>
          </a:p>
          <a:p>
            <a:endParaRPr lang="zh-TW" altLang="en-US" sz="1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97BD3E-63AB-4C78-A14E-53DF0B335DDC}" type="slidenum">
              <a:rPr lang="zh-TW" altLang="en-US" smtClean="0"/>
              <a:pPr/>
              <a:t>11</a:t>
            </a:fld>
            <a:endParaRPr lang="zh-TW" altLang="en-US" dirty="0"/>
          </a:p>
        </p:txBody>
      </p:sp>
      <p:grpSp>
        <p:nvGrpSpPr>
          <p:cNvPr id="27" name="群組 26"/>
          <p:cNvGrpSpPr/>
          <p:nvPr/>
        </p:nvGrpSpPr>
        <p:grpSpPr>
          <a:xfrm>
            <a:off x="6487921" y="3065140"/>
            <a:ext cx="2576513" cy="2755182"/>
            <a:chOff x="5638800" y="3112218"/>
            <a:chExt cx="2576513" cy="2755182"/>
          </a:xfrm>
        </p:grpSpPr>
        <p:sp>
          <p:nvSpPr>
            <p:cNvPr id="28" name="Rectangle 5"/>
            <p:cNvSpPr>
              <a:spLocks noChangeArrowheads="1"/>
            </p:cNvSpPr>
            <p:nvPr/>
          </p:nvSpPr>
          <p:spPr bwMode="auto">
            <a:xfrm>
              <a:off x="6570498" y="3112218"/>
              <a:ext cx="635000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lnSpc>
                  <a:spcPct val="70000"/>
                </a:lnSpc>
              </a:pPr>
              <a:r>
                <a:rPr lang="en-US" altLang="zh-TW" sz="1200" dirty="0">
                  <a:latin typeface="Times New Roman" pitchFamily="18" charset="0"/>
                  <a:ea typeface="新細明體" charset="-120"/>
                </a:rPr>
                <a:t>   </a:t>
              </a:r>
              <a:r>
                <a:rPr lang="en-US" altLang="zh-TW" sz="1600" dirty="0">
                  <a:latin typeface="Times New Roman" pitchFamily="18" charset="0"/>
                  <a:ea typeface="新細明體" charset="-120"/>
                </a:rPr>
                <a:t>user</a:t>
              </a:r>
            </a:p>
          </p:txBody>
        </p:sp>
        <p:sp>
          <p:nvSpPr>
            <p:cNvPr id="29" name="Rectangle 6"/>
            <p:cNvSpPr>
              <a:spLocks noChangeArrowheads="1"/>
            </p:cNvSpPr>
            <p:nvPr/>
          </p:nvSpPr>
          <p:spPr bwMode="auto">
            <a:xfrm>
              <a:off x="6383338" y="3748088"/>
              <a:ext cx="949325" cy="28733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" name="Rectangle 7"/>
            <p:cNvSpPr>
              <a:spLocks noChangeArrowheads="1"/>
            </p:cNvSpPr>
            <p:nvPr/>
          </p:nvSpPr>
          <p:spPr bwMode="auto">
            <a:xfrm>
              <a:off x="6273800" y="4405313"/>
              <a:ext cx="1176338" cy="46513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" name="Rectangle 8"/>
            <p:cNvSpPr>
              <a:spLocks noChangeArrowheads="1"/>
            </p:cNvSpPr>
            <p:nvPr/>
          </p:nvSpPr>
          <p:spPr bwMode="auto">
            <a:xfrm>
              <a:off x="6419850" y="3770313"/>
              <a:ext cx="735013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200">
                  <a:latin typeface="Times New Roman" pitchFamily="18" charset="0"/>
                  <a:ea typeface="新細明體" charset="-120"/>
                </a:rPr>
                <a:t>   </a:t>
              </a:r>
              <a:r>
                <a:rPr lang="en-US" altLang="zh-TW" sz="1200" b="1">
                  <a:latin typeface="Times New Roman" pitchFamily="18" charset="0"/>
                  <a:ea typeface="新細明體" charset="-120"/>
                </a:rPr>
                <a:t>DBMS</a:t>
              </a:r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6445250" y="4413250"/>
              <a:ext cx="774700" cy="454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200" b="1">
                  <a:latin typeface="Times New Roman" pitchFamily="18" charset="0"/>
                  <a:ea typeface="新細明體" charset="-120"/>
                </a:rPr>
                <a:t>File</a:t>
              </a:r>
            </a:p>
            <a:p>
              <a:pPr eaLnBrk="0" hangingPunct="0"/>
              <a:r>
                <a:rPr lang="en-US" altLang="zh-TW" sz="1200" b="1">
                  <a:latin typeface="Times New Roman" pitchFamily="18" charset="0"/>
                  <a:ea typeface="新細明體" charset="-120"/>
                </a:rPr>
                <a:t>Manager</a:t>
              </a:r>
            </a:p>
          </p:txBody>
        </p:sp>
        <p:grpSp>
          <p:nvGrpSpPr>
            <p:cNvPr id="33" name="Group 10"/>
            <p:cNvGrpSpPr>
              <a:grpSpLocks/>
            </p:cNvGrpSpPr>
            <p:nvPr/>
          </p:nvGrpSpPr>
          <p:grpSpPr bwMode="auto">
            <a:xfrm>
              <a:off x="6459538" y="5353050"/>
              <a:ext cx="744537" cy="514350"/>
              <a:chOff x="3219" y="5873"/>
              <a:chExt cx="263" cy="261"/>
            </a:xfrm>
          </p:grpSpPr>
          <p:sp>
            <p:nvSpPr>
              <p:cNvPr id="43" name="Oval 11"/>
              <p:cNvSpPr>
                <a:spLocks noChangeArrowheads="1"/>
              </p:cNvSpPr>
              <p:nvPr/>
            </p:nvSpPr>
            <p:spPr bwMode="auto">
              <a:xfrm>
                <a:off x="3221" y="5873"/>
                <a:ext cx="255" cy="6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4" name="Line 12"/>
              <p:cNvSpPr>
                <a:spLocks noChangeShapeType="1"/>
              </p:cNvSpPr>
              <p:nvPr/>
            </p:nvSpPr>
            <p:spPr bwMode="auto">
              <a:xfrm>
                <a:off x="3219" y="5913"/>
                <a:ext cx="0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5" name="Line 13"/>
              <p:cNvSpPr>
                <a:spLocks noChangeShapeType="1"/>
              </p:cNvSpPr>
              <p:nvPr/>
            </p:nvSpPr>
            <p:spPr bwMode="auto">
              <a:xfrm>
                <a:off x="3482" y="5918"/>
                <a:ext cx="0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6" name="Arc 14"/>
              <p:cNvSpPr>
                <a:spLocks/>
              </p:cNvSpPr>
              <p:nvPr/>
            </p:nvSpPr>
            <p:spPr bwMode="auto">
              <a:xfrm>
                <a:off x="3341" y="6083"/>
                <a:ext cx="130" cy="51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600 w 21600"/>
                  <a:gd name="T1" fmla="*/ 0 h 21600"/>
                  <a:gd name="T2" fmla="*/ 0 w 21600"/>
                  <a:gd name="T3" fmla="*/ 21600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7" name="Arc 15"/>
              <p:cNvSpPr>
                <a:spLocks/>
              </p:cNvSpPr>
              <p:nvPr/>
            </p:nvSpPr>
            <p:spPr bwMode="auto">
              <a:xfrm>
                <a:off x="3224" y="6086"/>
                <a:ext cx="113" cy="48"/>
              </a:xfrm>
              <a:custGeom>
                <a:avLst/>
                <a:gdLst>
                  <a:gd name="G0" fmla="+- 21600 0 0"/>
                  <a:gd name="G1" fmla="+- 0 0 0"/>
                  <a:gd name="G2" fmla="+- 21600 0 0"/>
                  <a:gd name="T0" fmla="*/ 21408 w 21600"/>
                  <a:gd name="T1" fmla="*/ 21599 h 21599"/>
                  <a:gd name="T2" fmla="*/ 0 w 21600"/>
                  <a:gd name="T3" fmla="*/ 0 h 21599"/>
                  <a:gd name="T4" fmla="*/ 21600 w 21600"/>
                  <a:gd name="T5" fmla="*/ 0 h 21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599" fill="none" extrusionOk="0">
                    <a:moveTo>
                      <a:pt x="21407" y="21599"/>
                    </a:moveTo>
                    <a:cubicBezTo>
                      <a:pt x="9554" y="21493"/>
                      <a:pt x="0" y="11854"/>
                      <a:pt x="0" y="0"/>
                    </a:cubicBezTo>
                  </a:path>
                  <a:path w="21600" h="21599" stroke="0" extrusionOk="0">
                    <a:moveTo>
                      <a:pt x="21407" y="21599"/>
                    </a:moveTo>
                    <a:cubicBezTo>
                      <a:pt x="9554" y="21493"/>
                      <a:pt x="0" y="11854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8" name="Rectangle 16"/>
              <p:cNvSpPr>
                <a:spLocks noChangeArrowheads="1"/>
              </p:cNvSpPr>
              <p:nvPr/>
            </p:nvSpPr>
            <p:spPr bwMode="auto">
              <a:xfrm>
                <a:off x="3243" y="5967"/>
                <a:ext cx="192" cy="1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zh-TW" sz="1200">
                    <a:latin typeface="Times New Roman" pitchFamily="18" charset="0"/>
                    <a:ea typeface="新細明體" charset="-120"/>
                  </a:rPr>
                  <a:t>    </a:t>
                </a:r>
                <a:r>
                  <a:rPr lang="en-US" altLang="zh-TW" sz="1200" b="1">
                    <a:latin typeface="Times New Roman" pitchFamily="18" charset="0"/>
                    <a:ea typeface="新細明體" charset="-120"/>
                  </a:rPr>
                  <a:t>DB</a:t>
                </a:r>
              </a:p>
            </p:txBody>
          </p:sp>
        </p:grpSp>
        <p:sp>
          <p:nvSpPr>
            <p:cNvPr id="34" name="Line 17"/>
            <p:cNvSpPr>
              <a:spLocks noChangeShapeType="1"/>
            </p:cNvSpPr>
            <p:nvPr/>
          </p:nvSpPr>
          <p:spPr bwMode="auto">
            <a:xfrm>
              <a:off x="6827838" y="3448050"/>
              <a:ext cx="0" cy="2730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" name="Line 18"/>
            <p:cNvSpPr>
              <a:spLocks noChangeShapeType="1"/>
            </p:cNvSpPr>
            <p:nvPr/>
          </p:nvSpPr>
          <p:spPr bwMode="auto">
            <a:xfrm>
              <a:off x="6827838" y="4070350"/>
              <a:ext cx="0" cy="31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" name="Line 19"/>
            <p:cNvSpPr>
              <a:spLocks noChangeShapeType="1"/>
            </p:cNvSpPr>
            <p:nvPr/>
          </p:nvSpPr>
          <p:spPr bwMode="auto">
            <a:xfrm flipH="1">
              <a:off x="6823075" y="49530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7" name="Arc 20"/>
            <p:cNvSpPr>
              <a:spLocks/>
            </p:cNvSpPr>
            <p:nvPr/>
          </p:nvSpPr>
          <p:spPr bwMode="auto">
            <a:xfrm>
              <a:off x="5638800" y="4181475"/>
              <a:ext cx="1184275" cy="4064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48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90"/>
                    <a:pt x="9638" y="28"/>
                    <a:pt x="21548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90"/>
                    <a:pt x="9638" y="28"/>
                    <a:pt x="21548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8" name="Arc 21"/>
            <p:cNvSpPr>
              <a:spLocks/>
            </p:cNvSpPr>
            <p:nvPr/>
          </p:nvSpPr>
          <p:spPr bwMode="auto">
            <a:xfrm>
              <a:off x="6835775" y="4175125"/>
              <a:ext cx="1155700" cy="414338"/>
            </a:xfrm>
            <a:custGeom>
              <a:avLst/>
              <a:gdLst>
                <a:gd name="G0" fmla="+- 53 0 0"/>
                <a:gd name="G1" fmla="+- 21600 0 0"/>
                <a:gd name="G2" fmla="+- 21600 0 0"/>
                <a:gd name="T0" fmla="*/ 0 w 21653"/>
                <a:gd name="T1" fmla="*/ 0 h 21600"/>
                <a:gd name="T2" fmla="*/ 21653 w 21653"/>
                <a:gd name="T3" fmla="*/ 21497 h 21600"/>
                <a:gd name="T4" fmla="*/ 53 w 2165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53" h="21600" fill="none" extrusionOk="0">
                  <a:moveTo>
                    <a:pt x="0" y="0"/>
                  </a:moveTo>
                  <a:cubicBezTo>
                    <a:pt x="17" y="0"/>
                    <a:pt x="35" y="-1"/>
                    <a:pt x="53" y="0"/>
                  </a:cubicBezTo>
                  <a:cubicBezTo>
                    <a:pt x="11942" y="0"/>
                    <a:pt x="21596" y="9607"/>
                    <a:pt x="21652" y="21497"/>
                  </a:cubicBezTo>
                </a:path>
                <a:path w="21653" h="21600" stroke="0" extrusionOk="0">
                  <a:moveTo>
                    <a:pt x="0" y="0"/>
                  </a:moveTo>
                  <a:cubicBezTo>
                    <a:pt x="17" y="0"/>
                    <a:pt x="35" y="-1"/>
                    <a:pt x="53" y="0"/>
                  </a:cubicBezTo>
                  <a:cubicBezTo>
                    <a:pt x="11942" y="0"/>
                    <a:pt x="21596" y="9607"/>
                    <a:pt x="21652" y="21497"/>
                  </a:cubicBezTo>
                  <a:lnTo>
                    <a:pt x="53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9" name="Line 22"/>
            <p:cNvSpPr>
              <a:spLocks noChangeShapeType="1"/>
            </p:cNvSpPr>
            <p:nvPr/>
          </p:nvSpPr>
          <p:spPr bwMode="auto">
            <a:xfrm flipH="1">
              <a:off x="7793038" y="4027488"/>
              <a:ext cx="187325" cy="2698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0" name="Rectangle 23"/>
            <p:cNvSpPr>
              <a:spLocks noChangeArrowheads="1"/>
            </p:cNvSpPr>
            <p:nvPr/>
          </p:nvSpPr>
          <p:spPr bwMode="auto">
            <a:xfrm>
              <a:off x="7778750" y="3786188"/>
              <a:ext cx="436563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200">
                  <a:latin typeface="Times New Roman" pitchFamily="18" charset="0"/>
                  <a:ea typeface="新細明體" charset="-120"/>
                </a:rPr>
                <a:t>user</a:t>
              </a:r>
            </a:p>
          </p:txBody>
        </p:sp>
        <p:sp>
          <p:nvSpPr>
            <p:cNvPr id="41" name="Rectangle 24"/>
            <p:cNvSpPr>
              <a:spLocks noChangeArrowheads="1"/>
            </p:cNvSpPr>
            <p:nvPr/>
          </p:nvSpPr>
          <p:spPr bwMode="auto">
            <a:xfrm>
              <a:off x="7442200" y="4470400"/>
              <a:ext cx="450850" cy="273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200">
                  <a:latin typeface="Times New Roman" pitchFamily="18" charset="0"/>
                  <a:ea typeface="新細明體" charset="-120"/>
                </a:rPr>
                <a:t>O.S.</a:t>
              </a:r>
            </a:p>
          </p:txBody>
        </p:sp>
        <p:sp>
          <p:nvSpPr>
            <p:cNvPr id="42" name="Line 25"/>
            <p:cNvSpPr>
              <a:spLocks noChangeShapeType="1"/>
            </p:cNvSpPr>
            <p:nvPr/>
          </p:nvSpPr>
          <p:spPr bwMode="auto">
            <a:xfrm flipH="1">
              <a:off x="7391400" y="5562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743200"/>
            <a:ext cx="8420100" cy="762000"/>
          </a:xfrm>
        </p:spPr>
        <p:txBody>
          <a:bodyPr/>
          <a:lstStyle/>
          <a:p>
            <a:r>
              <a:rPr lang="zh-TW" altLang="en-US" dirty="0" smtClean="0"/>
              <a:t>1</a:t>
            </a:r>
            <a:r>
              <a:rPr lang="en-US" altLang="zh-TW" dirty="0" smtClean="0"/>
              <a:t>4</a:t>
            </a:r>
            <a:r>
              <a:rPr lang="zh-TW" altLang="en-US" dirty="0" smtClean="0"/>
              <a:t>.</a:t>
            </a:r>
            <a:r>
              <a:rPr lang="zh-TW" altLang="en-US" dirty="0"/>
              <a:t>3  </a:t>
            </a:r>
            <a:r>
              <a:rPr lang="en-US" altLang="zh-TW" dirty="0"/>
              <a:t>Integrity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226668-083E-4B0B-9BB6-0B5B38AC59A5}" type="slidenum">
              <a:rPr lang="zh-TW" altLang="en-US" smtClean="0"/>
              <a:pPr/>
              <a:t>12</a:t>
            </a:fld>
            <a:endParaRPr lang="zh-TW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General Considerations of Integrity</a:t>
            </a:r>
            <a:endParaRPr lang="zh-TW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20050" cy="4870450"/>
          </a:xfrm>
        </p:spPr>
        <p:txBody>
          <a:bodyPr/>
          <a:lstStyle/>
          <a:p>
            <a:pPr lvl="1">
              <a:spcBef>
                <a:spcPct val="30000"/>
              </a:spcBef>
            </a:pPr>
            <a:r>
              <a:rPr lang="en-US" altLang="zh-TW" sz="1800" b="1"/>
              <a:t>“Integrity"</a:t>
            </a:r>
            <a:r>
              <a:rPr lang="en-US" altLang="zh-TW" sz="1800"/>
              <a:t> refers to accuracy or correctness.</a:t>
            </a:r>
          </a:p>
          <a:p>
            <a:pPr lvl="1">
              <a:spcBef>
                <a:spcPct val="30000"/>
              </a:spcBef>
            </a:pPr>
            <a:r>
              <a:rPr lang="en-US" altLang="zh-TW" sz="1800"/>
              <a:t>Most of </a:t>
            </a:r>
            <a:r>
              <a:rPr lang="en-US" altLang="zh-TW" sz="1800" b="1" u="sng"/>
              <a:t>integrity checking</a:t>
            </a:r>
            <a:r>
              <a:rPr lang="en-US" altLang="zh-TW" sz="1800"/>
              <a:t> today is still done by </a:t>
            </a:r>
            <a:r>
              <a:rPr lang="en-US" altLang="zh-TW" sz="1800" u="sng"/>
              <a:t>user-written procedure</a:t>
            </a:r>
            <a:r>
              <a:rPr lang="en-US" altLang="zh-TW" sz="1800"/>
              <a:t>.</a:t>
            </a:r>
          </a:p>
          <a:p>
            <a:pPr lvl="1">
              <a:spcBef>
                <a:spcPct val="30000"/>
              </a:spcBef>
            </a:pPr>
            <a:r>
              <a:rPr lang="en-US" altLang="zh-TW" sz="1800"/>
              <a:t>It is preferable to specify </a:t>
            </a:r>
            <a:r>
              <a:rPr lang="en-US" altLang="zh-TW" sz="1800" b="1" u="sng"/>
              <a:t>integrity constraints</a:t>
            </a:r>
            <a:r>
              <a:rPr lang="en-US" altLang="zh-TW" sz="1800"/>
              <a:t> in </a:t>
            </a:r>
            <a:r>
              <a:rPr lang="en-US" altLang="zh-TW" sz="1800" u="sng"/>
              <a:t>declarative fashion</a:t>
            </a:r>
            <a:r>
              <a:rPr lang="en-US" altLang="zh-TW" sz="1800"/>
              <a:t> and have the system to do the check.</a:t>
            </a:r>
          </a:p>
          <a:p>
            <a:pPr lvl="1">
              <a:spcBef>
                <a:spcPct val="30000"/>
              </a:spcBef>
            </a:pPr>
            <a:r>
              <a:rPr lang="en-US" altLang="zh-TW" sz="1800"/>
              <a:t>Integrity constraint can be regarded as a condition that all correct states of the database required to satisfy.</a:t>
            </a:r>
          </a:p>
          <a:p>
            <a:pPr lvl="2">
              <a:spcBef>
                <a:spcPct val="30000"/>
              </a:spcBef>
              <a:buFontTx/>
              <a:buNone/>
            </a:pPr>
            <a:r>
              <a:rPr lang="en-US" altLang="zh-TW" sz="1600"/>
              <a:t>&lt;e.g.&gt;  FORALL SX ( SX.STATUS &gt; 0 )</a:t>
            </a:r>
          </a:p>
          <a:p>
            <a:pPr lvl="1">
              <a:lnSpc>
                <a:spcPct val="140000"/>
              </a:lnSpc>
              <a:spcBef>
                <a:spcPct val="30000"/>
              </a:spcBef>
            </a:pPr>
            <a:r>
              <a:rPr lang="en-US" altLang="zh-TW" sz="1800"/>
              <a:t>If an integrity constraint is violated, either</a:t>
            </a:r>
          </a:p>
          <a:p>
            <a:pPr lvl="1">
              <a:spcBef>
                <a:spcPct val="30000"/>
              </a:spcBef>
              <a:buFont typeface="Wingdings" pitchFamily="2" charset="2"/>
              <a:buNone/>
            </a:pPr>
            <a:r>
              <a:rPr lang="en-US" altLang="zh-TW" sz="1600"/>
              <a:t>		</a:t>
            </a:r>
            <a:r>
              <a:rPr lang="en-US" altLang="zh-TW" sz="1800"/>
              <a:t>&lt;1&gt; Reject, or</a:t>
            </a:r>
          </a:p>
          <a:p>
            <a:pPr lvl="1">
              <a:spcBef>
                <a:spcPct val="30000"/>
              </a:spcBef>
              <a:buFont typeface="Wingdings" pitchFamily="2" charset="2"/>
              <a:buNone/>
            </a:pPr>
            <a:r>
              <a:rPr lang="en-US" altLang="zh-TW" sz="1800"/>
              <a:t>		&lt;2&gt; Perform </a:t>
            </a:r>
            <a:r>
              <a:rPr lang="en-US" altLang="zh-TW" sz="1800" b="1"/>
              <a:t>compensating action</a:t>
            </a:r>
            <a:r>
              <a:rPr lang="en-US" altLang="zh-TW" sz="1800"/>
              <a:t> to ensure the correctness.</a:t>
            </a:r>
          </a:p>
          <a:p>
            <a:pPr lvl="1">
              <a:spcBef>
                <a:spcPct val="30000"/>
              </a:spcBef>
            </a:pPr>
            <a:r>
              <a:rPr lang="en-US" altLang="zh-TW" sz="1800" u="sng"/>
              <a:t>Language</a:t>
            </a:r>
            <a:r>
              <a:rPr lang="en-US" altLang="zh-TW" sz="1800"/>
              <a:t> for specifying </a:t>
            </a:r>
            <a:r>
              <a:rPr lang="en-US" altLang="zh-TW" sz="1800" u="sng"/>
              <a:t>integrity constraints</a:t>
            </a:r>
            <a:r>
              <a:rPr lang="en-US" altLang="zh-TW" sz="1800"/>
              <a:t> should include</a:t>
            </a:r>
          </a:p>
          <a:p>
            <a:pPr lvl="2">
              <a:spcBef>
                <a:spcPct val="30000"/>
              </a:spcBef>
              <a:buFontTx/>
              <a:buNone/>
            </a:pPr>
            <a:r>
              <a:rPr lang="en-US" altLang="zh-TW" sz="1800"/>
              <a:t>&lt;1&gt; the ability to specify arbitrary </a:t>
            </a:r>
            <a:r>
              <a:rPr lang="en-US" altLang="zh-TW" sz="1800" b="1"/>
              <a:t>conditions</a:t>
            </a:r>
            <a:r>
              <a:rPr lang="en-US" altLang="zh-TW" sz="1800"/>
              <a:t>.</a:t>
            </a:r>
          </a:p>
          <a:p>
            <a:pPr lvl="2">
              <a:spcBef>
                <a:spcPct val="30000"/>
              </a:spcBef>
              <a:buFontTx/>
              <a:buNone/>
            </a:pPr>
            <a:r>
              <a:rPr lang="en-US" altLang="zh-TW" sz="1800"/>
              <a:t>&lt;2&gt; the ability to specify </a:t>
            </a:r>
            <a:r>
              <a:rPr lang="en-US" altLang="zh-TW" sz="1800" b="1"/>
              <a:t>compensating actions</a:t>
            </a:r>
            <a:r>
              <a:rPr lang="en-US" altLang="zh-TW" sz="1800"/>
              <a:t>.</a:t>
            </a:r>
            <a:endParaRPr lang="zh-TW" altLang="en-US" sz="1800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6105525" y="3141663"/>
            <a:ext cx="3313113" cy="1190625"/>
          </a:xfrm>
          <a:prstGeom prst="rect">
            <a:avLst/>
          </a:prstGeom>
          <a:noFill/>
          <a:ln w="38100" cmpd="dbl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CREATE  INTEGRITY  RULE  </a:t>
            </a:r>
            <a:r>
              <a:rPr lang="en-US" altLang="zh-TW" sz="1400" b="1">
                <a:latin typeface="Times New Roman" pitchFamily="18" charset="0"/>
                <a:ea typeface="新細明體" charset="-120"/>
              </a:rPr>
              <a:t>R1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ON  INSERT    S.STATUS,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UPDATE  S.STATUS;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CHECK  FORALL  S ( S.STATUS &gt; 0 )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ELSE  REJECT;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97BD3E-63AB-4C78-A14E-53DF0B335DDC}" type="slidenum">
              <a:rPr lang="zh-TW" altLang="en-US" smtClean="0"/>
              <a:pPr/>
              <a:t>13</a:t>
            </a:fld>
            <a:endParaRPr lang="zh-TW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Types of Integrity Constraints</a:t>
            </a:r>
            <a:endParaRPr lang="zh-TW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371600"/>
            <a:ext cx="7543800" cy="4648200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en-US" altLang="zh-TW"/>
              <a:t> </a:t>
            </a:r>
            <a:r>
              <a:rPr lang="en-US" altLang="zh-TW" sz="1800" u="sng"/>
              <a:t>Domain Constraints</a:t>
            </a:r>
            <a:endParaRPr lang="en-US" altLang="zh-TW" sz="1800"/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zh-TW" sz="1600"/>
              <a:t>values of an attribute are required to belong to a pool of legal values (domain).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altLang="zh-TW" sz="1400"/>
              <a:t>&lt;e.g.&gt; S.STATUS  &gt; 0			            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altLang="zh-TW" sz="1400"/>
              <a:t>           SP.QTY  &gt; 0</a:t>
            </a:r>
          </a:p>
          <a:p>
            <a:pPr lvl="1">
              <a:lnSpc>
                <a:spcPct val="80000"/>
              </a:lnSpc>
            </a:pPr>
            <a:r>
              <a:rPr lang="en-US" altLang="zh-TW" sz="1800"/>
              <a:t> </a:t>
            </a:r>
            <a:r>
              <a:rPr lang="en-US" altLang="zh-TW" sz="1800" u="sng"/>
              <a:t>Primary and Foreign key constraints</a:t>
            </a:r>
            <a:r>
              <a:rPr lang="en-US" altLang="zh-TW" sz="1800"/>
              <a:t> 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altLang="zh-TW" sz="1400"/>
              <a:t>&lt;e.g.&gt; S.S#  must be unique		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altLang="zh-TW" sz="1400"/>
              <a:t>           SP.S#  must be contained in S.S#.</a:t>
            </a:r>
          </a:p>
          <a:p>
            <a:pPr lvl="1">
              <a:lnSpc>
                <a:spcPct val="90000"/>
              </a:lnSpc>
            </a:pPr>
            <a:r>
              <a:rPr lang="en-US" altLang="zh-TW" sz="1800"/>
              <a:t> </a:t>
            </a:r>
            <a:r>
              <a:rPr lang="en-US" altLang="zh-TW" sz="1800" u="sng"/>
              <a:t>FD, MVD, JD</a:t>
            </a:r>
            <a:endParaRPr lang="en-US" altLang="zh-TW" sz="1800"/>
          </a:p>
          <a:p>
            <a:pPr lvl="3">
              <a:lnSpc>
                <a:spcPct val="80000"/>
              </a:lnSpc>
              <a:buFontTx/>
              <a:buNone/>
            </a:pPr>
            <a:r>
              <a:rPr lang="en-US" altLang="zh-TW" sz="1400"/>
              <a:t>&lt;e.g.&gt;  S.S# =&gt;  S.CITY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altLang="zh-TW" sz="1400"/>
              <a:t>                  SX     SY ( IF  SX.S# = SY.S# THEN  SX.CITY = SY.CITY )</a:t>
            </a:r>
          </a:p>
          <a:p>
            <a:pPr lvl="1">
              <a:lnSpc>
                <a:spcPct val="80000"/>
              </a:lnSpc>
            </a:pPr>
            <a:r>
              <a:rPr lang="en-US" altLang="zh-TW" sz="1800"/>
              <a:t> </a:t>
            </a:r>
            <a:r>
              <a:rPr lang="en-US" altLang="zh-TW" sz="1800" u="sng"/>
              <a:t>Format Constraints</a:t>
            </a:r>
            <a:endParaRPr lang="en-US" altLang="zh-TW" sz="1800"/>
          </a:p>
          <a:p>
            <a:pPr lvl="3">
              <a:lnSpc>
                <a:spcPct val="80000"/>
              </a:lnSpc>
              <a:buFontTx/>
              <a:buNone/>
            </a:pPr>
            <a:r>
              <a:rPr lang="en-US" altLang="zh-TW" sz="1400"/>
              <a:t>&lt;e.g.&gt; ID number: A999999999</a:t>
            </a:r>
          </a:p>
          <a:p>
            <a:pPr lvl="1">
              <a:lnSpc>
                <a:spcPct val="80000"/>
              </a:lnSpc>
            </a:pPr>
            <a:r>
              <a:rPr lang="en-US" altLang="zh-TW" sz="1800"/>
              <a:t> </a:t>
            </a:r>
            <a:r>
              <a:rPr lang="en-US" altLang="zh-TW" sz="1800" u="sng"/>
              <a:t>Range Constraints</a:t>
            </a:r>
            <a:endParaRPr lang="en-US" altLang="zh-TW" sz="1800"/>
          </a:p>
          <a:p>
            <a:pPr lvl="3">
              <a:lnSpc>
                <a:spcPct val="80000"/>
              </a:lnSpc>
              <a:buFontTx/>
              <a:buNone/>
            </a:pPr>
            <a:r>
              <a:rPr lang="en-US" altLang="zh-TW" sz="1400"/>
              <a:t>&lt;e.g.&gt; SALARY in ( 10,000 ~ 100,000 ).</a:t>
            </a:r>
            <a:endParaRPr lang="zh-TW" altLang="en-US" sz="1400"/>
          </a:p>
        </p:txBody>
      </p:sp>
      <p:graphicFrame>
        <p:nvGraphicFramePr>
          <p:cNvPr id="20484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3810000" y="3657600"/>
          <a:ext cx="193675" cy="21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4" name="Equation" r:id="rId3" imgW="125280" imgH="137880" progId="Equation">
                  <p:embed/>
                </p:oleObj>
              </mc:Choice>
              <mc:Fallback>
                <p:oleObj name="Equation" r:id="rId3" imgW="125280" imgH="137880" progId="Equation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657600"/>
                        <a:ext cx="193675" cy="217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4267200" y="3657600"/>
          <a:ext cx="193675" cy="21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5" name="Equation" r:id="rId5" imgW="125280" imgH="137880" progId="Equation">
                  <p:embed/>
                </p:oleObj>
              </mc:Choice>
              <mc:Fallback>
                <p:oleObj name="Equation" r:id="rId5" imgW="125280" imgH="137880" progId="Equation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657600"/>
                        <a:ext cx="193675" cy="217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97BD3E-63AB-4C78-A14E-53DF0B335DDC}" type="slidenum">
              <a:rPr lang="zh-TW" altLang="en-US" smtClean="0"/>
              <a:pPr/>
              <a:t>14</a:t>
            </a:fld>
            <a:endParaRPr lang="zh-TW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 Hypothetical Integrity Language</a:t>
            </a:r>
            <a:endParaRPr lang="zh-TW" alt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90600" y="1282700"/>
            <a:ext cx="8534400" cy="465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2" algn="l" eaLnBrk="0" hangingPunct="0">
              <a:spcBef>
                <a:spcPct val="50000"/>
              </a:spcBef>
              <a:buClr>
                <a:srgbClr val="009900"/>
              </a:buClr>
              <a:buSzPct val="100000"/>
              <a:buFont typeface="Wingdings" pitchFamily="2" charset="2"/>
              <a:buChar char="§"/>
            </a:pPr>
            <a:r>
              <a:rPr lang="en-US" altLang="zh-TW">
                <a:latin typeface="Times New Roman" pitchFamily="18" charset="0"/>
                <a:ea typeface="新細明體" charset="-120"/>
              </a:rPr>
              <a:t> Two statements </a:t>
            </a:r>
          </a:p>
          <a:p>
            <a:pPr lvl="3" algn="l" eaLnBrk="0" hangingPunct="0">
              <a:lnSpc>
                <a:spcPct val="50000"/>
              </a:lnSpc>
              <a:spcBef>
                <a:spcPct val="50000"/>
              </a:spcBef>
              <a:buSzPct val="100000"/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&lt;1&gt; CREATE INTEGRITY RULE</a:t>
            </a:r>
          </a:p>
          <a:p>
            <a:pPr lvl="3" algn="l" eaLnBrk="0" hangingPunct="0">
              <a:lnSpc>
                <a:spcPct val="50000"/>
              </a:lnSpc>
              <a:spcBef>
                <a:spcPct val="50000"/>
              </a:spcBef>
              <a:buSzPct val="100000"/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&lt;2&gt; DROP INTEGRITY RULE</a:t>
            </a:r>
          </a:p>
          <a:p>
            <a:pPr lvl="2" algn="l" eaLnBrk="0" hangingPunct="0">
              <a:spcBef>
                <a:spcPct val="50000"/>
              </a:spcBef>
              <a:buClr>
                <a:srgbClr val="009900"/>
              </a:buClr>
              <a:buSzPct val="100000"/>
              <a:buFont typeface="Wingdings" pitchFamily="2" charset="2"/>
              <a:buChar char="§"/>
            </a:pPr>
            <a:r>
              <a:rPr lang="en-US" altLang="zh-TW">
                <a:latin typeface="Times New Roman" pitchFamily="18" charset="0"/>
                <a:ea typeface="新細明體" charset="-120"/>
              </a:rPr>
              <a:t> &lt;e.g.1&gt;</a:t>
            </a:r>
            <a:r>
              <a:rPr lang="en-US" altLang="zh-TW" sz="1600">
                <a:latin typeface="Times New Roman" pitchFamily="18" charset="0"/>
                <a:ea typeface="新細明體" charset="-120"/>
              </a:rPr>
              <a:t> STATUS values must be positive:</a:t>
            </a:r>
          </a:p>
          <a:p>
            <a:pPr lvl="3" algn="l" eaLnBrk="0" hangingPunct="0">
              <a:spcBef>
                <a:spcPct val="50000"/>
              </a:spcBef>
              <a:buSzPct val="100000"/>
            </a:pPr>
            <a:endParaRPr lang="en-US" altLang="zh-TW" sz="1600">
              <a:latin typeface="Times New Roman" pitchFamily="18" charset="0"/>
              <a:ea typeface="新細明體" charset="-120"/>
            </a:endParaRPr>
          </a:p>
          <a:p>
            <a:pPr lvl="3" algn="l" eaLnBrk="0" hangingPunct="0">
              <a:spcBef>
                <a:spcPct val="50000"/>
              </a:spcBef>
              <a:buSzPct val="100000"/>
            </a:pPr>
            <a:endParaRPr lang="en-US" altLang="zh-TW">
              <a:latin typeface="Times New Roman" pitchFamily="18" charset="0"/>
              <a:ea typeface="新細明體" charset="-120"/>
            </a:endParaRPr>
          </a:p>
          <a:p>
            <a:pPr lvl="3" algn="l" eaLnBrk="0" hangingPunct="0">
              <a:spcBef>
                <a:spcPct val="50000"/>
              </a:spcBef>
              <a:buSzPct val="100000"/>
            </a:pPr>
            <a:endParaRPr lang="en-US" altLang="zh-TW">
              <a:latin typeface="Times New Roman" pitchFamily="18" charset="0"/>
              <a:ea typeface="新細明體" charset="-120"/>
            </a:endParaRPr>
          </a:p>
          <a:p>
            <a:pPr lvl="3" algn="l" eaLnBrk="0" hangingPunct="0">
              <a:spcBef>
                <a:spcPct val="50000"/>
              </a:spcBef>
              <a:buSzPct val="100000"/>
            </a:pPr>
            <a:endParaRPr lang="en-US" altLang="zh-TW">
              <a:latin typeface="Times New Roman" pitchFamily="18" charset="0"/>
              <a:ea typeface="新細明體" charset="-120"/>
            </a:endParaRPr>
          </a:p>
          <a:p>
            <a:pPr lvl="3" algn="l" eaLnBrk="0" hangingPunct="0">
              <a:lnSpc>
                <a:spcPct val="40000"/>
              </a:lnSpc>
              <a:spcBef>
                <a:spcPct val="50000"/>
              </a:spcBef>
              <a:buSzPct val="100000"/>
              <a:buFontTx/>
              <a:buChar char="-"/>
            </a:pPr>
            <a:r>
              <a:rPr lang="en-US" altLang="zh-TW">
                <a:latin typeface="Times New Roman" pitchFamily="18" charset="0"/>
                <a:ea typeface="新細明體" charset="-120"/>
              </a:rPr>
              <a:t> </a:t>
            </a:r>
            <a:r>
              <a:rPr lang="en-US" altLang="zh-TW" sz="1600">
                <a:latin typeface="Times New Roman" pitchFamily="18" charset="0"/>
                <a:ea typeface="新細明體" charset="-120"/>
              </a:rPr>
              <a:t>Rule name: R1.</a:t>
            </a:r>
          </a:p>
          <a:p>
            <a:pPr lvl="3" algn="l" eaLnBrk="0" hangingPunct="0">
              <a:lnSpc>
                <a:spcPct val="60000"/>
              </a:lnSpc>
              <a:spcBef>
                <a:spcPct val="50000"/>
              </a:spcBef>
              <a:buSzPct val="100000"/>
              <a:buFontTx/>
              <a:buChar char="-"/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 Checking times: ON  INSERT  S.STATUS, UPDATE S.STATUS.</a:t>
            </a:r>
          </a:p>
          <a:p>
            <a:pPr lvl="3" algn="l" eaLnBrk="0" hangingPunct="0">
              <a:lnSpc>
                <a:spcPct val="50000"/>
              </a:lnSpc>
              <a:spcBef>
                <a:spcPct val="50000"/>
              </a:spcBef>
              <a:buSzPct val="100000"/>
              <a:buFontTx/>
              <a:buChar char="-"/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 Constraint: FORALL  S ( S.STATUS &gt; 0 )</a:t>
            </a:r>
          </a:p>
          <a:p>
            <a:pPr lvl="3" algn="l" eaLnBrk="0" hangingPunct="0">
              <a:lnSpc>
                <a:spcPct val="50000"/>
              </a:lnSpc>
              <a:spcBef>
                <a:spcPct val="50000"/>
              </a:spcBef>
              <a:buSzPct val="100000"/>
              <a:buFontTx/>
              <a:buChar char="-"/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 Violation Response:  REJECT.</a:t>
            </a:r>
          </a:p>
          <a:p>
            <a:pPr lvl="2" algn="l" eaLnBrk="0" hangingPunct="0">
              <a:spcBef>
                <a:spcPct val="50000"/>
              </a:spcBef>
              <a:buClr>
                <a:srgbClr val="009900"/>
              </a:buClr>
              <a:buSzPct val="100000"/>
              <a:buFont typeface="Wingdings" pitchFamily="2" charset="2"/>
              <a:buChar char="§"/>
            </a:pPr>
            <a:r>
              <a:rPr lang="en-US" altLang="zh-TW" b="1">
                <a:latin typeface="Times New Roman" pitchFamily="18" charset="0"/>
                <a:ea typeface="新細明體" charset="-120"/>
              </a:rPr>
              <a:t> </a:t>
            </a:r>
            <a:r>
              <a:rPr lang="en-US" altLang="zh-TW">
                <a:latin typeface="Times New Roman" pitchFamily="18" charset="0"/>
                <a:ea typeface="新細明體" charset="-120"/>
              </a:rPr>
              <a:t>Default</a:t>
            </a:r>
          </a:p>
          <a:p>
            <a:pPr lvl="3" algn="l" eaLnBrk="0" hangingPunct="0">
              <a:lnSpc>
                <a:spcPct val="0"/>
              </a:lnSpc>
              <a:spcBef>
                <a:spcPct val="50000"/>
              </a:spcBef>
              <a:buSzPct val="100000"/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                      CREATE  INTEGRITY  RULE  </a:t>
            </a:r>
            <a:r>
              <a:rPr lang="en-US" altLang="zh-TW" sz="1600" b="1">
                <a:latin typeface="Times New Roman" pitchFamily="18" charset="0"/>
                <a:ea typeface="新細明體" charset="-120"/>
              </a:rPr>
              <a:t>R1</a:t>
            </a:r>
          </a:p>
          <a:p>
            <a:pPr lvl="3" algn="l" eaLnBrk="0" hangingPunct="0">
              <a:lnSpc>
                <a:spcPct val="50000"/>
              </a:lnSpc>
              <a:spcBef>
                <a:spcPct val="50000"/>
              </a:spcBef>
              <a:buSzPct val="100000"/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                          CHECK  S.STATUS &gt; 0;</a:t>
            </a:r>
            <a:endParaRPr lang="en-US" altLang="zh-TW">
              <a:latin typeface="Times New Roman" pitchFamily="18" charset="0"/>
              <a:ea typeface="新細明體" charset="-120"/>
            </a:endParaRPr>
          </a:p>
        </p:txBody>
      </p:sp>
      <p:grpSp>
        <p:nvGrpSpPr>
          <p:cNvPr id="21515" name="Group 11"/>
          <p:cNvGrpSpPr>
            <a:grpSpLocks/>
          </p:cNvGrpSpPr>
          <p:nvPr/>
        </p:nvGrpSpPr>
        <p:grpSpPr bwMode="auto">
          <a:xfrm>
            <a:off x="3200400" y="2590800"/>
            <a:ext cx="3965575" cy="1462088"/>
            <a:chOff x="624" y="1959"/>
            <a:chExt cx="2498" cy="921"/>
          </a:xfrm>
        </p:grpSpPr>
        <p:sp>
          <p:nvSpPr>
            <p:cNvPr id="21510" name="Rectangle 6"/>
            <p:cNvSpPr>
              <a:spLocks noChangeArrowheads="1"/>
            </p:cNvSpPr>
            <p:nvPr/>
          </p:nvSpPr>
          <p:spPr bwMode="auto">
            <a:xfrm>
              <a:off x="771" y="2005"/>
              <a:ext cx="2336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CREATE  INTEGRITY  RULE  </a:t>
              </a:r>
              <a:r>
                <a:rPr lang="en-US" altLang="zh-TW" sz="1600" b="1">
                  <a:latin typeface="Times New Roman" pitchFamily="18" charset="0"/>
                  <a:ea typeface="新細明體" charset="-120"/>
                </a:rPr>
                <a:t>R1</a:t>
              </a:r>
            </a:p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    ON  INSERT    S.STATUS,</a:t>
              </a:r>
            </a:p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            UPDATE  S.STATUS;</a:t>
              </a:r>
            </a:p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    CHECK  FORALL  S ( S.STATUS &gt; 0 )</a:t>
              </a:r>
            </a:p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    ELSE  REJECT;</a:t>
              </a:r>
            </a:p>
          </p:txBody>
        </p:sp>
        <p:sp>
          <p:nvSpPr>
            <p:cNvPr id="21511" name="Rectangle 7"/>
            <p:cNvSpPr>
              <a:spLocks noChangeArrowheads="1"/>
            </p:cNvSpPr>
            <p:nvPr/>
          </p:nvSpPr>
          <p:spPr bwMode="auto">
            <a:xfrm>
              <a:off x="624" y="1959"/>
              <a:ext cx="2498" cy="92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3200400" y="5410200"/>
            <a:ext cx="4038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97BD3E-63AB-4C78-A14E-53DF0B335DDC}" type="slidenum">
              <a:rPr lang="zh-TW" altLang="en-US" smtClean="0"/>
              <a:pPr/>
              <a:t>15</a:t>
            </a:fld>
            <a:endParaRPr lang="zh-TW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 Hypothetical Integrity Language </a:t>
            </a:r>
            <a:r>
              <a:rPr lang="en-US" altLang="zh-TW" sz="1600" b="0">
                <a:solidFill>
                  <a:schemeClr val="tx1"/>
                </a:solidFill>
                <a:ea typeface="新細明體" charset="-120"/>
              </a:rPr>
              <a:t>(cont.)</a:t>
            </a:r>
            <a:endParaRPr lang="zh-TW" altLang="en-US" sz="16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altLang="zh-TW"/>
              <a:t>When a CREATE INTEGRITY RULE statement is executed:</a:t>
            </a:r>
          </a:p>
          <a:p>
            <a:pPr lvl="3">
              <a:buFontTx/>
              <a:buNone/>
            </a:pPr>
            <a:r>
              <a:rPr lang="en-US" altLang="zh-TW"/>
              <a:t>(1) the system check if the </a:t>
            </a:r>
            <a:r>
              <a:rPr lang="en-US" altLang="zh-TW" u="sng"/>
              <a:t>current database state</a:t>
            </a:r>
            <a:r>
              <a:rPr lang="en-US" altLang="zh-TW"/>
              <a:t> satisfied the specified constraint,</a:t>
            </a:r>
          </a:p>
          <a:p>
            <a:pPr lvl="3">
              <a:buFontTx/>
              <a:buNone/>
            </a:pPr>
            <a:r>
              <a:rPr lang="en-US" altLang="zh-TW"/>
              <a:t>      YES =&gt; accept the rule</a:t>
            </a:r>
          </a:p>
          <a:p>
            <a:pPr lvl="3">
              <a:buFontTx/>
              <a:buNone/>
            </a:pPr>
            <a:r>
              <a:rPr lang="en-US" altLang="zh-TW"/>
              <a:t>       NO  =&gt; reject the rule</a:t>
            </a:r>
          </a:p>
          <a:p>
            <a:pPr lvl="3">
              <a:buFontTx/>
              <a:buNone/>
            </a:pPr>
            <a:r>
              <a:rPr lang="en-US" altLang="zh-TW"/>
              <a:t>(2) the accepted rule is saved in </a:t>
            </a:r>
            <a:r>
              <a:rPr lang="en-US" altLang="zh-TW" b="1" u="sng"/>
              <a:t>system catalog</a:t>
            </a:r>
            <a:r>
              <a:rPr lang="en-US" altLang="zh-TW"/>
              <a:t>,</a:t>
            </a:r>
          </a:p>
          <a:p>
            <a:pPr lvl="3">
              <a:buFontTx/>
              <a:buNone/>
            </a:pPr>
            <a:r>
              <a:rPr lang="en-US" altLang="zh-TW"/>
              <a:t>(3) DBMS monitor all operations at the specified checking times.</a:t>
            </a:r>
          </a:p>
          <a:p>
            <a:pPr lvl="2">
              <a:lnSpc>
                <a:spcPct val="180000"/>
              </a:lnSpc>
            </a:pPr>
            <a:r>
              <a:rPr lang="en-US" altLang="zh-TW"/>
              <a:t> The integrity rule can be dropped</a:t>
            </a:r>
          </a:p>
          <a:p>
            <a:pPr lvl="3">
              <a:buFontTx/>
              <a:buNone/>
            </a:pPr>
            <a:r>
              <a:rPr lang="en-US" altLang="zh-TW"/>
              <a:t>   </a:t>
            </a:r>
            <a:r>
              <a:rPr lang="en-US" altLang="zh-TW" sz="2000"/>
              <a:t>DROP INTEGRITY RULE </a:t>
            </a:r>
            <a:r>
              <a:rPr lang="en-US" altLang="zh-TW" sz="2000" b="1"/>
              <a:t>R1</a:t>
            </a:r>
            <a:r>
              <a:rPr lang="en-US" altLang="zh-TW" sz="2000"/>
              <a:t>;</a:t>
            </a:r>
          </a:p>
          <a:p>
            <a:endParaRPr lang="zh-TW" altLang="en-US" sz="260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97BD3E-63AB-4C78-A14E-53DF0B335DDC}" type="slidenum">
              <a:rPr lang="zh-TW" altLang="en-US" smtClean="0"/>
              <a:pPr/>
              <a:t>16</a:t>
            </a:fld>
            <a:endParaRPr lang="zh-TW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 Hypothetical Integrity Language </a:t>
            </a:r>
            <a:r>
              <a:rPr lang="en-US" altLang="zh-TW" sz="1600" b="0">
                <a:solidFill>
                  <a:schemeClr val="tx1"/>
                </a:solidFill>
                <a:ea typeface="新細明體" charset="-120"/>
              </a:rPr>
              <a:t>(cont.)</a:t>
            </a:r>
            <a:endParaRPr lang="zh-TW" altLang="en-US" sz="16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1371600"/>
            <a:ext cx="8883650" cy="4648200"/>
          </a:xfrm>
        </p:spPr>
        <p:txBody>
          <a:bodyPr/>
          <a:lstStyle/>
          <a:p>
            <a:pPr lvl="2">
              <a:lnSpc>
                <a:spcPct val="80000"/>
              </a:lnSpc>
              <a:buClr>
                <a:srgbClr val="009900"/>
              </a:buClr>
              <a:buFont typeface="Wingdings" pitchFamily="2" charset="2"/>
              <a:buChar char="§"/>
            </a:pPr>
            <a:r>
              <a:rPr lang="en-US" altLang="zh-TW"/>
              <a:t>&lt;e.g.2&gt;  [The constraints can be arbitrary complex]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altLang="zh-TW" sz="1600"/>
              <a:t>           Assume that </a:t>
            </a:r>
            <a:r>
              <a:rPr lang="en-US" altLang="zh-TW" sz="1600" b="1"/>
              <a:t>SP</a:t>
            </a:r>
            <a:r>
              <a:rPr lang="en-US" altLang="zh-TW" sz="1600"/>
              <a:t> includes MONTH, DAY, YEAR, each is CHAR(2), representing  </a:t>
            </a:r>
            <a:br>
              <a:rPr lang="en-US" altLang="zh-TW" sz="1600"/>
            </a:br>
            <a:r>
              <a:rPr lang="en-US" altLang="zh-TW" sz="1600"/>
              <a:t>       the date of the shipment.</a:t>
            </a:r>
          </a:p>
          <a:p>
            <a:endParaRPr lang="zh-TW" alt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514600" y="2133600"/>
            <a:ext cx="4267200" cy="405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>
              <a:lnSpc>
                <a:spcPct val="11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CREATE INTEGRITY RULE </a:t>
            </a:r>
            <a:r>
              <a:rPr lang="en-US" altLang="zh-TW" sz="1400" b="1">
                <a:latin typeface="Times New Roman" pitchFamily="18" charset="0"/>
                <a:ea typeface="新細明體" charset="-120"/>
              </a:rPr>
              <a:t>R2</a:t>
            </a:r>
          </a:p>
          <a:p>
            <a:pPr lvl="1" algn="l" eaLnBrk="0" hangingPunct="0">
              <a:lnSpc>
                <a:spcPct val="11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CHECK IS_INTEGER (SP.YEAR)</a:t>
            </a:r>
          </a:p>
          <a:p>
            <a:pPr algn="l" eaLnBrk="0" hangingPunct="0">
              <a:lnSpc>
                <a:spcPct val="11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       AND IS_INTEGER (SP.MONTH)</a:t>
            </a:r>
          </a:p>
          <a:p>
            <a:pPr lvl="1" algn="l" eaLnBrk="0" hangingPunct="0">
              <a:lnSpc>
                <a:spcPct val="11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AND IS_INTEGER (SP.DAY)</a:t>
            </a:r>
          </a:p>
          <a:p>
            <a:pPr lvl="1" algn="l" eaLnBrk="0" hangingPunct="0">
              <a:lnSpc>
                <a:spcPct val="11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AND NUM (SP.YEAR) BETWEEN 0 AND 99</a:t>
            </a:r>
          </a:p>
          <a:p>
            <a:pPr lvl="1" algn="l" eaLnBrk="0" hangingPunct="0">
              <a:lnSpc>
                <a:spcPct val="11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AND NUM (SP.MONTH) BETWEEN 1 AND 12</a:t>
            </a:r>
          </a:p>
          <a:p>
            <a:pPr lvl="1" algn="l" eaLnBrk="0" hangingPunct="0">
              <a:lnSpc>
                <a:spcPct val="11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AND NUM (SP.DAY) &gt; 0</a:t>
            </a:r>
          </a:p>
          <a:p>
            <a:pPr lvl="1" algn="l" eaLnBrk="0" hangingPunct="0">
              <a:lnSpc>
                <a:spcPct val="11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AND IF NUM (SP.MONTH) IN (1,3,5,7,8,10,12)</a:t>
            </a:r>
          </a:p>
          <a:p>
            <a:pPr lvl="1" algn="l" eaLnBrk="0" hangingPunct="0">
              <a:lnSpc>
                <a:spcPct val="11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       THEN NUM (SP.DAY) &lt; 32</a:t>
            </a:r>
          </a:p>
          <a:p>
            <a:pPr lvl="1" algn="l" eaLnBrk="0" hangingPunct="0">
              <a:lnSpc>
                <a:spcPct val="11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AND IF NUM (SP.MONTH) IN (4,6,9,11)</a:t>
            </a:r>
          </a:p>
          <a:p>
            <a:pPr lvl="1" algn="l" eaLnBrk="0" hangingPunct="0">
              <a:lnSpc>
                <a:spcPct val="11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       THEN NUM (SP.DAY) &lt; 31</a:t>
            </a:r>
          </a:p>
          <a:p>
            <a:pPr lvl="1" algn="l" eaLnBrk="0" hangingPunct="0">
              <a:lnSpc>
                <a:spcPct val="11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AND IF NUM (SP.MONTH) = 2</a:t>
            </a:r>
          </a:p>
          <a:p>
            <a:pPr lvl="1" algn="l" eaLnBrk="0" hangingPunct="0">
              <a:lnSpc>
                <a:spcPct val="11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       THEN NUM (SP.DAY) &lt;30</a:t>
            </a:r>
          </a:p>
          <a:p>
            <a:pPr lvl="1" algn="l" eaLnBrk="0" hangingPunct="0">
              <a:lnSpc>
                <a:spcPct val="11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AND IF NUM (SP.MONTH) = 2 </a:t>
            </a:r>
          </a:p>
          <a:p>
            <a:pPr lvl="1" algn="l" eaLnBrk="0" hangingPunct="0">
              <a:lnSpc>
                <a:spcPct val="11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AND NUM (SP.DAY) &lt;&gt;0</a:t>
            </a:r>
          </a:p>
          <a:p>
            <a:pPr lvl="1" algn="l" eaLnBrk="0" hangingPunct="0">
              <a:lnSpc>
                <a:spcPct val="11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AND MOD (NUM(SP.YEAR),4) = 0</a:t>
            </a:r>
          </a:p>
          <a:p>
            <a:pPr lvl="2" algn="l" eaLnBrk="0" hangingPunct="0">
              <a:lnSpc>
                <a:spcPct val="11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THEN NUM (SP.DAY) &lt; 29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97BD3E-63AB-4C78-A14E-53DF0B335DDC}" type="slidenum">
              <a:rPr lang="zh-TW" altLang="en-US" smtClean="0"/>
              <a:pPr/>
              <a:t>17</a:t>
            </a:fld>
            <a:endParaRPr lang="zh-TW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 Hypothetical Integrity Language </a:t>
            </a:r>
            <a:r>
              <a:rPr lang="en-US" altLang="zh-TW" sz="1600" b="0">
                <a:solidFill>
                  <a:schemeClr val="tx1"/>
                </a:solidFill>
                <a:ea typeface="新細明體" charset="-120"/>
              </a:rPr>
              <a:t>(cont.)</a:t>
            </a:r>
            <a:endParaRPr lang="zh-TW" altLang="en-US" sz="16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1371600"/>
            <a:ext cx="8655050" cy="4648200"/>
          </a:xfrm>
        </p:spPr>
        <p:txBody>
          <a:bodyPr/>
          <a:lstStyle/>
          <a:p>
            <a:pPr lvl="3">
              <a:lnSpc>
                <a:spcPct val="90000"/>
              </a:lnSpc>
              <a:buFont typeface="Wingdings" pitchFamily="2" charset="2"/>
              <a:buChar char="§"/>
            </a:pPr>
            <a:r>
              <a:rPr lang="zh-TW" altLang="en-US" sz="2000"/>
              <a:t>&lt;</a:t>
            </a:r>
            <a:r>
              <a:rPr lang="en-US" altLang="zh-TW" sz="2000"/>
              <a:t>e.g.3&gt; Status values must never decrease</a:t>
            </a:r>
          </a:p>
          <a:p>
            <a:pPr lvl="3">
              <a:lnSpc>
                <a:spcPct val="90000"/>
              </a:lnSpc>
              <a:buFontTx/>
              <a:buNone/>
            </a:pPr>
            <a:endParaRPr lang="en-US" altLang="zh-TW" sz="2000"/>
          </a:p>
          <a:p>
            <a:pPr lvl="3">
              <a:lnSpc>
                <a:spcPct val="90000"/>
              </a:lnSpc>
              <a:buFontTx/>
              <a:buNone/>
            </a:pPr>
            <a:endParaRPr lang="en-US" altLang="zh-TW"/>
          </a:p>
          <a:p>
            <a:pPr lvl="3">
              <a:lnSpc>
                <a:spcPct val="170000"/>
              </a:lnSpc>
              <a:buFont typeface="Wingdings" pitchFamily="2" charset="2"/>
              <a:buChar char="§"/>
            </a:pPr>
            <a:r>
              <a:rPr lang="en-US" altLang="zh-TW" sz="2000"/>
              <a:t>&lt;e.g.4&gt; The average supplier must supply greater than 25</a:t>
            </a:r>
          </a:p>
          <a:p>
            <a:pPr lvl="3">
              <a:lnSpc>
                <a:spcPct val="90000"/>
              </a:lnSpc>
              <a:buFontTx/>
              <a:buNone/>
            </a:pPr>
            <a:endParaRPr lang="en-US" altLang="zh-TW" sz="2000"/>
          </a:p>
          <a:p>
            <a:pPr lvl="3">
              <a:lnSpc>
                <a:spcPct val="90000"/>
              </a:lnSpc>
              <a:buFontTx/>
              <a:buNone/>
            </a:pPr>
            <a:endParaRPr lang="en-US" altLang="zh-TW"/>
          </a:p>
          <a:p>
            <a:pPr lvl="3">
              <a:lnSpc>
                <a:spcPct val="160000"/>
              </a:lnSpc>
              <a:buFont typeface="Wingdings" pitchFamily="2" charset="2"/>
              <a:buChar char="§"/>
            </a:pPr>
            <a:r>
              <a:rPr lang="en-US" altLang="zh-TW" sz="2000"/>
              <a:t>&lt;e.g.5&gt; Every London supplier must supply part p2</a:t>
            </a:r>
          </a:p>
          <a:p>
            <a:pPr lvl="3">
              <a:lnSpc>
                <a:spcPct val="90000"/>
              </a:lnSpc>
              <a:buFontTx/>
              <a:buNone/>
            </a:pPr>
            <a:endParaRPr lang="en-US" altLang="zh-TW" sz="2000"/>
          </a:p>
          <a:p>
            <a:pPr lvl="3">
              <a:lnSpc>
                <a:spcPct val="90000"/>
              </a:lnSpc>
              <a:buFontTx/>
              <a:buNone/>
            </a:pPr>
            <a:endParaRPr lang="en-US" altLang="zh-TW"/>
          </a:p>
          <a:p>
            <a:pPr lvl="3">
              <a:lnSpc>
                <a:spcPct val="90000"/>
              </a:lnSpc>
              <a:buFontTx/>
              <a:buNone/>
            </a:pPr>
            <a:endParaRPr lang="en-US" altLang="zh-TW"/>
          </a:p>
          <a:p>
            <a:pPr lvl="3">
              <a:lnSpc>
                <a:spcPct val="90000"/>
              </a:lnSpc>
              <a:buFontTx/>
              <a:buNone/>
            </a:pPr>
            <a:endParaRPr lang="en-US" altLang="zh-TW">
              <a:latin typeface="Comic Sans MS" pitchFamily="66" charset="0"/>
            </a:endParaRP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zh-TW">
                <a:latin typeface="Comic Sans MS" pitchFamily="66" charset="0"/>
              </a:rPr>
              <a:t>Note:</a:t>
            </a:r>
            <a:r>
              <a:rPr lang="en-US" altLang="zh-TW"/>
              <a:t> the constraint must be </a:t>
            </a:r>
            <a:r>
              <a:rPr lang="en-US" altLang="zh-TW" u="sng"/>
              <a:t>checked at commit time</a:t>
            </a:r>
            <a:r>
              <a:rPr lang="en-US" altLang="zh-TW"/>
              <a:t>, otherwise, it's never possible to INSERT a </a:t>
            </a:r>
            <a:r>
              <a:rPr lang="en-US" altLang="zh-TW" u="sng"/>
              <a:t>new S</a:t>
            </a:r>
            <a:r>
              <a:rPr lang="en-US" altLang="zh-TW"/>
              <a:t> record for a supplier in 'London'.</a:t>
            </a:r>
          </a:p>
          <a:p>
            <a:pPr>
              <a:lnSpc>
                <a:spcPct val="90000"/>
              </a:lnSpc>
            </a:pPr>
            <a:endParaRPr lang="zh-TW" alt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048000" y="1676400"/>
            <a:ext cx="5181600" cy="72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CREATE INTEGRITY RULE </a:t>
            </a:r>
            <a:r>
              <a:rPr lang="en-US" altLang="zh-TW" sz="1400" b="1">
                <a:latin typeface="Times New Roman" pitchFamily="18" charset="0"/>
                <a:ea typeface="新細明體" charset="-120"/>
              </a:rPr>
              <a:t>R3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BEFORE UPDATE OF S.STATUS FROM NEW_STATUS: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CHECK NEW_STATUS &gt; S.STATUS;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048000" y="2819400"/>
            <a:ext cx="4402138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CREATE INTEGRITY RULE </a:t>
            </a:r>
            <a:r>
              <a:rPr lang="en-US" altLang="zh-TW" sz="1400" b="1">
                <a:latin typeface="Times New Roman" pitchFamily="18" charset="0"/>
                <a:ea typeface="新細明體" charset="-120"/>
              </a:rPr>
              <a:t>R4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CHECK IF </a:t>
            </a:r>
            <a:r>
              <a:rPr lang="en-US" altLang="zh-TW" sz="1400" u="sng">
                <a:latin typeface="Times New Roman" pitchFamily="18" charset="0"/>
                <a:ea typeface="新細明體" charset="-120"/>
              </a:rPr>
              <a:t>EXISTS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 S( ) THEN </a:t>
            </a:r>
            <a:r>
              <a:rPr lang="en-US" altLang="zh-TW" sz="1400" u="sng">
                <a:latin typeface="Times New Roman" pitchFamily="18" charset="0"/>
                <a:ea typeface="新細明體" charset="-120"/>
              </a:rPr>
              <a:t>AVG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(S.STATUS) &gt; 25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2971800" y="4038600"/>
            <a:ext cx="4230688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CREATE INTEGRITY RULE </a:t>
            </a:r>
            <a:r>
              <a:rPr lang="en-US" altLang="zh-TW" sz="1400" b="1">
                <a:latin typeface="Times New Roman" pitchFamily="18" charset="0"/>
                <a:ea typeface="新細明體" charset="-120"/>
              </a:rPr>
              <a:t>R5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</a:t>
            </a:r>
            <a:r>
              <a:rPr lang="en-US" altLang="zh-TW" sz="1400" u="sng">
                <a:latin typeface="Times New Roman" pitchFamily="18" charset="0"/>
                <a:ea typeface="新細明體" charset="-120"/>
              </a:rPr>
              <a:t>AT COMMIT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 :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CHECK IF S.CITY =  'London‘ THEN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 EXISTS SP (SP.S# = S.S# AND SP.P# = 'P2')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ELSE ROLLBACK;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97BD3E-63AB-4C78-A14E-53DF0B335DDC}" type="slidenum">
              <a:rPr lang="zh-TW" altLang="en-US" smtClean="0"/>
              <a:pPr/>
              <a:t>18</a:t>
            </a:fld>
            <a:endParaRPr lang="zh-TW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 Hypothetical Integrity Language </a:t>
            </a:r>
            <a:r>
              <a:rPr lang="en-US" altLang="zh-TW" sz="1600" b="0">
                <a:solidFill>
                  <a:schemeClr val="tx1"/>
                </a:solidFill>
                <a:ea typeface="新細明體" charset="-120"/>
              </a:rPr>
              <a:t>(cont.)</a:t>
            </a:r>
            <a:endParaRPr lang="zh-TW" altLang="en-US" sz="16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>
              <a:buFont typeface="Wingdings" pitchFamily="2" charset="2"/>
              <a:buChar char="§"/>
            </a:pPr>
            <a:r>
              <a:rPr lang="en-US" altLang="zh-TW" sz="2000"/>
              <a:t>&lt;e.g.6&gt;  Field S# is the </a:t>
            </a:r>
            <a:r>
              <a:rPr lang="en-US" altLang="zh-TW" sz="2000" u="sng"/>
              <a:t>primary key</a:t>
            </a:r>
            <a:r>
              <a:rPr lang="en-US" altLang="zh-TW" sz="2000"/>
              <a:t> for S.</a:t>
            </a:r>
          </a:p>
          <a:p>
            <a:pPr lvl="3">
              <a:buFontTx/>
              <a:buNone/>
            </a:pPr>
            <a:endParaRPr lang="en-US" altLang="zh-TW" sz="2000"/>
          </a:p>
          <a:p>
            <a:pPr lvl="3">
              <a:buFontTx/>
              <a:buNone/>
            </a:pPr>
            <a:endParaRPr lang="en-US" altLang="zh-TW"/>
          </a:p>
          <a:p>
            <a:pPr lvl="3">
              <a:buFontTx/>
              <a:buNone/>
            </a:pPr>
            <a:endParaRPr lang="en-US" altLang="zh-TW"/>
          </a:p>
          <a:p>
            <a:pPr lvl="3">
              <a:buFontTx/>
              <a:buNone/>
            </a:pPr>
            <a:endParaRPr lang="en-US" altLang="zh-TW">
              <a:latin typeface="Comic Sans MS" pitchFamily="66" charset="0"/>
            </a:endParaRPr>
          </a:p>
          <a:p>
            <a:pPr lvl="3">
              <a:lnSpc>
                <a:spcPct val="380000"/>
              </a:lnSpc>
              <a:buFontTx/>
              <a:buNone/>
            </a:pPr>
            <a:r>
              <a:rPr lang="en-US" altLang="zh-TW">
                <a:latin typeface="Comic Sans MS" pitchFamily="66" charset="0"/>
              </a:rPr>
              <a:t>Note:</a:t>
            </a:r>
            <a:r>
              <a:rPr lang="en-US" altLang="zh-TW"/>
              <a:t>  The syntax in SQL: PRIMARY KEY(S#) is a much better alternative.</a:t>
            </a:r>
          </a:p>
          <a:p>
            <a:pPr lvl="3">
              <a:buFontTx/>
              <a:buNone/>
            </a:pPr>
            <a:endParaRPr lang="en-US" altLang="zh-TW"/>
          </a:p>
          <a:p>
            <a:pPr lvl="3">
              <a:buFontTx/>
              <a:buNone/>
            </a:pPr>
            <a:endParaRPr lang="en-US" altLang="zh-TW"/>
          </a:p>
          <a:p>
            <a:pPr lvl="3">
              <a:buFontTx/>
              <a:buNone/>
            </a:pPr>
            <a:endParaRPr lang="en-US" altLang="zh-TW"/>
          </a:p>
          <a:p>
            <a:pPr lvl="3">
              <a:buFontTx/>
              <a:buNone/>
            </a:pPr>
            <a:endParaRPr lang="en-US" altLang="zh-TW"/>
          </a:p>
          <a:p>
            <a:endParaRPr lang="zh-TW" alt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11488" y="1916113"/>
            <a:ext cx="3883025" cy="136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>
              <a:lnSpc>
                <a:spcPct val="12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CREATE INTEGRITY RULE </a:t>
            </a:r>
            <a:r>
              <a:rPr lang="en-US" altLang="zh-TW" sz="1400" b="1">
                <a:latin typeface="Times New Roman" pitchFamily="18" charset="0"/>
                <a:ea typeface="新細明體" charset="-120"/>
              </a:rPr>
              <a:t>R6</a:t>
            </a:r>
          </a:p>
          <a:p>
            <a:pPr algn="l" eaLnBrk="0" hangingPunct="0">
              <a:lnSpc>
                <a:spcPct val="12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     BEFORE INSERT OF S FROM NEW_S,</a:t>
            </a:r>
          </a:p>
          <a:p>
            <a:pPr algn="l" eaLnBrk="0" hangingPunct="0">
              <a:lnSpc>
                <a:spcPct val="12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   UPDATE OF S.S# FROM NEW_S.S# :</a:t>
            </a:r>
          </a:p>
          <a:p>
            <a:pPr algn="l" eaLnBrk="0" hangingPunct="0">
              <a:lnSpc>
                <a:spcPct val="12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     CHECK NOT (IS_NULL(NEW_S.S#))</a:t>
            </a:r>
          </a:p>
          <a:p>
            <a:pPr algn="l" eaLnBrk="0" hangingPunct="0">
              <a:lnSpc>
                <a:spcPct val="12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     AND NOT EXISTS SX ( SX.S# =NEW_S.S#)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008313" y="4221163"/>
            <a:ext cx="3200400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CREATE TABLE S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( S# CHAR(20)</a:t>
            </a:r>
          </a:p>
          <a:p>
            <a:pPr algn="l" eaLnBrk="0" hangingPunct="0">
              <a:lnSpc>
                <a:spcPct val="50000"/>
              </a:lnSpc>
            </a:pPr>
            <a:r>
              <a:rPr lang="en-US" altLang="zh-TW" b="1">
                <a:latin typeface="Times New Roman" pitchFamily="18" charset="0"/>
                <a:ea typeface="新細明體" charset="-120"/>
              </a:rPr>
              <a:t>                 .</a:t>
            </a:r>
          </a:p>
          <a:p>
            <a:pPr algn="l" eaLnBrk="0" hangingPunct="0">
              <a:lnSpc>
                <a:spcPct val="50000"/>
              </a:lnSpc>
            </a:pPr>
            <a:r>
              <a:rPr lang="en-US" altLang="zh-TW" b="1">
                <a:latin typeface="Times New Roman" pitchFamily="18" charset="0"/>
                <a:ea typeface="新細明體" charset="-120"/>
              </a:rPr>
              <a:t>                 .</a:t>
            </a:r>
          </a:p>
          <a:p>
            <a:pPr algn="l" eaLnBrk="0" hangingPunct="0">
              <a:lnSpc>
                <a:spcPct val="50000"/>
              </a:lnSpc>
            </a:pPr>
            <a:r>
              <a:rPr lang="en-US" altLang="zh-TW" b="1">
                <a:latin typeface="Times New Roman" pitchFamily="18" charset="0"/>
                <a:ea typeface="新細明體" charset="-120"/>
              </a:rPr>
              <a:t>                 .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PRIMARY KEY (S#));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97BD3E-63AB-4C78-A14E-53DF0B335DDC}" type="slidenum">
              <a:rPr lang="zh-TW" altLang="en-US" smtClean="0"/>
              <a:pPr/>
              <a:t>19</a:t>
            </a:fld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8172450" cy="838200"/>
          </a:xfrm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  <a:ea typeface="新細明體" charset="-120"/>
              </a:rPr>
              <a:t>Contents</a:t>
            </a:r>
            <a:endParaRPr lang="zh-TW" altLang="en-US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4200" y="1371600"/>
            <a:ext cx="5257800" cy="4648200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TW" altLang="en-US" dirty="0" smtClean="0"/>
              <a:t>1</a:t>
            </a:r>
            <a:r>
              <a:rPr lang="en-US" altLang="zh-TW" dirty="0" smtClean="0"/>
              <a:t>4</a:t>
            </a:r>
            <a:r>
              <a:rPr lang="zh-TW" altLang="en-US" dirty="0" smtClean="0"/>
              <a:t>.</a:t>
            </a:r>
            <a:r>
              <a:rPr lang="zh-TW" altLang="en-US" dirty="0"/>
              <a:t>1  </a:t>
            </a:r>
            <a:r>
              <a:rPr lang="en-US" altLang="zh-TW" dirty="0"/>
              <a:t>Introduction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TW" altLang="en-US" dirty="0" smtClean="0"/>
              <a:t>1</a:t>
            </a:r>
            <a:r>
              <a:rPr lang="en-US" altLang="zh-TW" dirty="0" smtClean="0"/>
              <a:t>4</a:t>
            </a:r>
            <a:r>
              <a:rPr lang="zh-TW" altLang="en-US" dirty="0" smtClean="0"/>
              <a:t>.</a:t>
            </a:r>
            <a:r>
              <a:rPr lang="zh-TW" altLang="en-US" dirty="0"/>
              <a:t>2  </a:t>
            </a:r>
            <a:r>
              <a:rPr lang="en-US" altLang="zh-TW" dirty="0"/>
              <a:t>Security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TW" altLang="en-US" dirty="0" smtClean="0"/>
              <a:t>1</a:t>
            </a:r>
            <a:r>
              <a:rPr lang="en-US" altLang="zh-TW" dirty="0" smtClean="0"/>
              <a:t>4</a:t>
            </a:r>
            <a:r>
              <a:rPr lang="zh-TW" altLang="en-US" dirty="0" smtClean="0"/>
              <a:t>.</a:t>
            </a:r>
            <a:r>
              <a:rPr lang="zh-TW" altLang="en-US" dirty="0"/>
              <a:t>3  </a:t>
            </a:r>
            <a:r>
              <a:rPr lang="en-US" altLang="zh-TW" dirty="0"/>
              <a:t>Integrity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TW" altLang="en-US" dirty="0" smtClean="0"/>
              <a:t>1</a:t>
            </a:r>
            <a:r>
              <a:rPr lang="en-US" altLang="zh-TW" dirty="0" smtClean="0"/>
              <a:t>4</a:t>
            </a:r>
            <a:r>
              <a:rPr lang="zh-TW" altLang="en-US" dirty="0" smtClean="0"/>
              <a:t>.</a:t>
            </a:r>
            <a:r>
              <a:rPr lang="zh-TW" altLang="en-US" dirty="0"/>
              <a:t>4  </a:t>
            </a:r>
            <a:r>
              <a:rPr lang="en-US" altLang="zh-TW" dirty="0"/>
              <a:t>Security and Integrity in INGRES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TW" altLang="en-US" dirty="0" smtClean="0"/>
              <a:t>1</a:t>
            </a:r>
            <a:r>
              <a:rPr lang="en-US" altLang="zh-TW" dirty="0" smtClean="0"/>
              <a:t>4</a:t>
            </a:r>
            <a:r>
              <a:rPr lang="zh-TW" altLang="en-US" dirty="0" smtClean="0"/>
              <a:t>.</a:t>
            </a:r>
            <a:r>
              <a:rPr lang="zh-TW" altLang="en-US" dirty="0"/>
              <a:t>5  </a:t>
            </a:r>
            <a:r>
              <a:rPr lang="en-US" altLang="zh-TW" dirty="0"/>
              <a:t>Security in Statistical Databases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TW" altLang="en-US" dirty="0" smtClean="0"/>
              <a:t>1</a:t>
            </a:r>
            <a:r>
              <a:rPr lang="en-US" altLang="zh-TW" dirty="0" smtClean="0"/>
              <a:t>4</a:t>
            </a:r>
            <a:r>
              <a:rPr lang="zh-TW" altLang="en-US" dirty="0" smtClean="0"/>
              <a:t>.</a:t>
            </a:r>
            <a:r>
              <a:rPr lang="zh-TW" altLang="en-US" dirty="0"/>
              <a:t>6  </a:t>
            </a:r>
            <a:r>
              <a:rPr lang="en-US" altLang="zh-TW" dirty="0"/>
              <a:t>Data Encryption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97BD3E-63AB-4C78-A14E-53DF0B335DDC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 Hypothetical Integrity Language </a:t>
            </a:r>
            <a:r>
              <a:rPr lang="en-US" altLang="zh-TW" sz="2000" b="0">
                <a:solidFill>
                  <a:schemeClr val="tx1"/>
                </a:solidFill>
                <a:ea typeface="新細明體" charset="-120"/>
              </a:rPr>
              <a:t>(cont.)</a:t>
            </a:r>
            <a:endParaRPr lang="zh-TW" altLang="en-US" sz="20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>
              <a:lnSpc>
                <a:spcPct val="110000"/>
              </a:lnSpc>
              <a:buFont typeface="Wingdings" pitchFamily="2" charset="2"/>
              <a:buChar char="§"/>
            </a:pPr>
            <a:r>
              <a:rPr lang="zh-TW" altLang="en-US" sz="2000"/>
              <a:t>&lt;</a:t>
            </a:r>
            <a:r>
              <a:rPr lang="en-US" altLang="zh-TW" sz="2000"/>
              <a:t>e.g.7&gt; S# is a foreign key in SP, matching the primary key of S.</a:t>
            </a:r>
          </a:p>
          <a:p>
            <a:pPr lvl="3">
              <a:lnSpc>
                <a:spcPct val="110000"/>
              </a:lnSpc>
              <a:buFontTx/>
              <a:buNone/>
            </a:pPr>
            <a:endParaRPr lang="en-US" altLang="zh-TW" sz="2000"/>
          </a:p>
          <a:p>
            <a:pPr lvl="3">
              <a:lnSpc>
                <a:spcPct val="110000"/>
              </a:lnSpc>
              <a:buFontTx/>
              <a:buNone/>
            </a:pPr>
            <a:endParaRPr lang="en-US" altLang="zh-TW"/>
          </a:p>
          <a:p>
            <a:pPr lvl="3">
              <a:lnSpc>
                <a:spcPct val="110000"/>
              </a:lnSpc>
              <a:buFontTx/>
              <a:buNone/>
            </a:pPr>
            <a:endParaRPr lang="en-US" altLang="zh-TW"/>
          </a:p>
          <a:p>
            <a:pPr lvl="3">
              <a:lnSpc>
                <a:spcPct val="110000"/>
              </a:lnSpc>
              <a:buFontTx/>
              <a:buNone/>
            </a:pPr>
            <a:endParaRPr lang="en-US" altLang="zh-TW"/>
          </a:p>
          <a:p>
            <a:pPr lvl="3">
              <a:lnSpc>
                <a:spcPct val="110000"/>
              </a:lnSpc>
              <a:buFontTx/>
              <a:buNone/>
            </a:pPr>
            <a:endParaRPr lang="en-US" altLang="zh-TW"/>
          </a:p>
          <a:p>
            <a:pPr lvl="3">
              <a:lnSpc>
                <a:spcPct val="110000"/>
              </a:lnSpc>
              <a:buFontTx/>
              <a:buNone/>
            </a:pPr>
            <a:endParaRPr lang="en-US" altLang="zh-TW"/>
          </a:p>
          <a:p>
            <a:pPr lvl="3">
              <a:lnSpc>
                <a:spcPct val="110000"/>
              </a:lnSpc>
              <a:buFontTx/>
              <a:buNone/>
            </a:pPr>
            <a:endParaRPr lang="en-US" altLang="zh-TW"/>
          </a:p>
          <a:p>
            <a:pPr>
              <a:lnSpc>
                <a:spcPct val="110000"/>
              </a:lnSpc>
            </a:pPr>
            <a:endParaRPr lang="zh-TW" alt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362200" y="1905000"/>
            <a:ext cx="5867400" cy="196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>
              <a:lnSpc>
                <a:spcPct val="110000"/>
              </a:lnSpc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CREATE INTEGRITY RULE </a:t>
            </a:r>
            <a:r>
              <a:rPr lang="en-US" altLang="zh-TW" sz="1600" b="1">
                <a:latin typeface="Times New Roman" pitchFamily="18" charset="0"/>
                <a:ea typeface="新細明體" charset="-120"/>
              </a:rPr>
              <a:t>R7A</a:t>
            </a:r>
          </a:p>
          <a:p>
            <a:pPr algn="l" eaLnBrk="0" hangingPunct="0">
              <a:lnSpc>
                <a:spcPct val="110000"/>
              </a:lnSpc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         BEFORE INSERT OF SP, UPDATE OF SP.S# :</a:t>
            </a:r>
          </a:p>
          <a:p>
            <a:pPr algn="l" eaLnBrk="0" hangingPunct="0">
              <a:lnSpc>
                <a:spcPct val="110000"/>
              </a:lnSpc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         CHECK EXISTS S (S.S#=SP.S#);</a:t>
            </a:r>
          </a:p>
          <a:p>
            <a:pPr algn="l" eaLnBrk="0" hangingPunct="0">
              <a:lnSpc>
                <a:spcPct val="110000"/>
              </a:lnSpc>
            </a:pPr>
            <a:endParaRPr lang="en-US" altLang="zh-TW" sz="1600">
              <a:latin typeface="Times New Roman" pitchFamily="18" charset="0"/>
              <a:ea typeface="新細明體" charset="-120"/>
            </a:endParaRPr>
          </a:p>
          <a:p>
            <a:pPr algn="l" eaLnBrk="0" hangingPunct="0">
              <a:lnSpc>
                <a:spcPct val="110000"/>
              </a:lnSpc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CREATE INTEGRITY RULE</a:t>
            </a:r>
            <a:r>
              <a:rPr lang="en-US" altLang="zh-TW" sz="1600" b="1">
                <a:latin typeface="Times New Roman" pitchFamily="18" charset="0"/>
                <a:ea typeface="新細明體" charset="-120"/>
              </a:rPr>
              <a:t> R7B</a:t>
            </a:r>
          </a:p>
          <a:p>
            <a:pPr algn="l" eaLnBrk="0" hangingPunct="0">
              <a:lnSpc>
                <a:spcPct val="110000"/>
              </a:lnSpc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         BEFORE DELETE OF S, UPDATE OF S.S# :</a:t>
            </a:r>
          </a:p>
          <a:p>
            <a:pPr algn="l" eaLnBrk="0" hangingPunct="0">
              <a:lnSpc>
                <a:spcPct val="110000"/>
              </a:lnSpc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         CHECK NOT EXISTS SP (SP.S#=S.S#);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981200" y="4419600"/>
            <a:ext cx="5319713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>
              <a:lnSpc>
                <a:spcPct val="110000"/>
              </a:lnSpc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The foreign key rule: DELETE OF S </a:t>
            </a:r>
            <a:r>
              <a:rPr lang="en-US" altLang="zh-TW" sz="1600" u="sng">
                <a:latin typeface="Times New Roman" pitchFamily="18" charset="0"/>
                <a:ea typeface="新細明體" charset="-120"/>
              </a:rPr>
              <a:t>RESTRICTED</a:t>
            </a:r>
          </a:p>
          <a:p>
            <a:pPr algn="l" eaLnBrk="0" hangingPunct="0">
              <a:lnSpc>
                <a:spcPct val="110000"/>
              </a:lnSpc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                                   UPDATE OF S.S#  </a:t>
            </a:r>
            <a:r>
              <a:rPr lang="en-US" altLang="zh-TW" sz="1600" u="sng">
                <a:latin typeface="Times New Roman" pitchFamily="18" charset="0"/>
                <a:ea typeface="新細明體" charset="-120"/>
              </a:rPr>
              <a:t>RESTRICTED</a:t>
            </a:r>
          </a:p>
        </p:txBody>
      </p:sp>
      <p:grpSp>
        <p:nvGrpSpPr>
          <p:cNvPr id="26630" name="Group 6"/>
          <p:cNvGrpSpPr>
            <a:grpSpLocks/>
          </p:cNvGrpSpPr>
          <p:nvPr/>
        </p:nvGrpSpPr>
        <p:grpSpPr bwMode="auto">
          <a:xfrm>
            <a:off x="4205288" y="3924300"/>
            <a:ext cx="128587" cy="363538"/>
            <a:chOff x="2011" y="1835"/>
            <a:chExt cx="81" cy="229"/>
          </a:xfrm>
        </p:grpSpPr>
        <p:sp>
          <p:nvSpPr>
            <p:cNvPr id="26631" name="Line 7"/>
            <p:cNvSpPr>
              <a:spLocks noChangeShapeType="1"/>
            </p:cNvSpPr>
            <p:nvPr/>
          </p:nvSpPr>
          <p:spPr bwMode="auto">
            <a:xfrm>
              <a:off x="2011" y="1835"/>
              <a:ext cx="0" cy="2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632" name="Line 8"/>
            <p:cNvSpPr>
              <a:spLocks noChangeShapeType="1"/>
            </p:cNvSpPr>
            <p:nvPr/>
          </p:nvSpPr>
          <p:spPr bwMode="auto">
            <a:xfrm>
              <a:off x="2092" y="1838"/>
              <a:ext cx="0" cy="2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97BD3E-63AB-4C78-A14E-53DF0B335DDC}" type="slidenum">
              <a:rPr lang="zh-TW" altLang="en-US" smtClean="0"/>
              <a:pPr/>
              <a:t>20</a:t>
            </a:fld>
            <a:endParaRPr lang="zh-TW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 Hypothetical Integrity Language </a:t>
            </a:r>
            <a:r>
              <a:rPr lang="en-US" altLang="zh-TW" sz="1600" b="0">
                <a:solidFill>
                  <a:schemeClr val="tx1"/>
                </a:solidFill>
                <a:ea typeface="新細明體" charset="-120"/>
              </a:rPr>
              <a:t>(cont.)</a:t>
            </a:r>
            <a:endParaRPr lang="zh-TW" altLang="en-US" sz="16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/>
            <a:r>
              <a:rPr lang="en-US" altLang="zh-TW" sz="2000"/>
              <a:t>The CASCADE version of </a:t>
            </a:r>
            <a:r>
              <a:rPr lang="en-US" altLang="zh-TW" sz="2000" u="sng"/>
              <a:t>foreign key rule</a:t>
            </a:r>
            <a:r>
              <a:rPr lang="en-US" altLang="zh-TW" sz="2000"/>
              <a:t> :</a:t>
            </a:r>
          </a:p>
          <a:p>
            <a:pPr lvl="3">
              <a:buFontTx/>
              <a:buNone/>
            </a:pPr>
            <a:endParaRPr lang="en-US" altLang="zh-TW"/>
          </a:p>
          <a:p>
            <a:pPr lvl="3">
              <a:buFontTx/>
              <a:buNone/>
            </a:pPr>
            <a:endParaRPr lang="en-US" altLang="zh-TW"/>
          </a:p>
          <a:p>
            <a:pPr lvl="4">
              <a:buFontTx/>
              <a:buNone/>
            </a:pPr>
            <a:endParaRPr lang="en-US" altLang="zh-TW"/>
          </a:p>
          <a:p>
            <a:pPr lvl="3">
              <a:buFontTx/>
              <a:buNone/>
            </a:pPr>
            <a:endParaRPr lang="en-US" altLang="zh-TW"/>
          </a:p>
          <a:p>
            <a:pPr lvl="3">
              <a:buFontTx/>
              <a:buNone/>
            </a:pPr>
            <a:endParaRPr lang="en-US" altLang="zh-TW"/>
          </a:p>
          <a:p>
            <a:pPr lvl="3">
              <a:buFontTx/>
              <a:buNone/>
            </a:pPr>
            <a:endParaRPr lang="en-US" altLang="zh-TW"/>
          </a:p>
          <a:p>
            <a:pPr lvl="3">
              <a:buFontTx/>
              <a:buNone/>
            </a:pPr>
            <a:endParaRPr lang="en-US" altLang="zh-TW"/>
          </a:p>
          <a:p>
            <a:pPr lvl="4">
              <a:buFontTx/>
              <a:buNone/>
            </a:pPr>
            <a:endParaRPr lang="en-US" altLang="zh-TW"/>
          </a:p>
          <a:p>
            <a:pPr lvl="4"/>
            <a:endParaRPr lang="en-US" altLang="zh-TW"/>
          </a:p>
          <a:p>
            <a:pPr lvl="3">
              <a:buFontTx/>
              <a:buNone/>
            </a:pPr>
            <a:endParaRPr lang="en-US" altLang="zh-TW"/>
          </a:p>
          <a:p>
            <a:pPr lvl="3">
              <a:buFontTx/>
              <a:buNone/>
            </a:pPr>
            <a:endParaRPr lang="en-US" altLang="zh-TW"/>
          </a:p>
          <a:p>
            <a:pPr lvl="3">
              <a:lnSpc>
                <a:spcPct val="170000"/>
              </a:lnSpc>
              <a:buFontTx/>
              <a:buNone/>
            </a:pPr>
            <a:r>
              <a:rPr lang="en-US" altLang="zh-TW"/>
              <a:t>&lt;Note&gt;  </a:t>
            </a:r>
            <a:r>
              <a:rPr lang="en-US" altLang="zh-TW" u="sng"/>
              <a:t>The foreign key rule</a:t>
            </a:r>
            <a:r>
              <a:rPr lang="en-US" altLang="zh-TW"/>
              <a:t> is more recommenced.</a:t>
            </a:r>
          </a:p>
          <a:p>
            <a:endParaRPr lang="zh-TW" alt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819400" y="1828800"/>
            <a:ext cx="28257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DELETE OF S CASCADES</a:t>
            </a:r>
          </a:p>
          <a:p>
            <a:pPr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UPDATE OF S.S# CASCADES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286000" y="2514600"/>
            <a:ext cx="24765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2000">
                <a:latin typeface="Times New Roman" pitchFamily="18" charset="0"/>
                <a:ea typeface="新細明體" charset="-120"/>
              </a:rPr>
              <a:t>can be represented as :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667000" y="2895600"/>
            <a:ext cx="5791200" cy="246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CREATE INTEGRITY RULE </a:t>
            </a:r>
            <a:r>
              <a:rPr lang="en-US" altLang="zh-TW" sz="1600" b="1">
                <a:latin typeface="Times New Roman" pitchFamily="18" charset="0"/>
                <a:ea typeface="新細明體" charset="-120"/>
              </a:rPr>
              <a:t>R7C</a:t>
            </a:r>
          </a:p>
          <a:p>
            <a:pPr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         BEFORE DELETE OF S :</a:t>
            </a:r>
          </a:p>
          <a:p>
            <a:pPr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         CHECK NOT EXISTS SP(SP.S#=S.S#)</a:t>
            </a:r>
          </a:p>
          <a:p>
            <a:pPr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         ELSE DELETE SP WHERE SP.S# =S.S#;</a:t>
            </a:r>
          </a:p>
          <a:p>
            <a:pPr algn="l" eaLnBrk="0" hangingPunct="0">
              <a:lnSpc>
                <a:spcPct val="170000"/>
              </a:lnSpc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CREATE INTEGRITY RULE </a:t>
            </a:r>
            <a:r>
              <a:rPr lang="en-US" altLang="zh-TW" sz="1600" b="1">
                <a:latin typeface="Times New Roman" pitchFamily="18" charset="0"/>
                <a:ea typeface="新細明體" charset="-120"/>
              </a:rPr>
              <a:t>R7D</a:t>
            </a:r>
          </a:p>
          <a:p>
            <a:pPr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         BEFORE UPDATE OF S.S# FROM NEW_S.S#</a:t>
            </a:r>
          </a:p>
          <a:p>
            <a:pPr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         CHECK NOT EXISTS SP(SP.S#=S.S#)</a:t>
            </a:r>
          </a:p>
          <a:p>
            <a:pPr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         ELSE UPDATE SP.S# FROM NEW_S.S#</a:t>
            </a:r>
          </a:p>
          <a:p>
            <a:pPr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                    WHERE SP.S#=S.S#;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97BD3E-63AB-4C78-A14E-53DF0B335DDC}" type="slidenum">
              <a:rPr lang="zh-TW" altLang="en-US" smtClean="0"/>
              <a:pPr/>
              <a:t>21</a:t>
            </a:fld>
            <a:endParaRPr lang="zh-TW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743200"/>
            <a:ext cx="8420100" cy="1143000"/>
          </a:xfrm>
        </p:spPr>
        <p:txBody>
          <a:bodyPr/>
          <a:lstStyle/>
          <a:p>
            <a:r>
              <a:rPr lang="zh-TW" altLang="en-US" sz="3600" dirty="0" smtClean="0"/>
              <a:t>1</a:t>
            </a:r>
            <a:r>
              <a:rPr lang="en-US" altLang="zh-TW" sz="3600" dirty="0" smtClean="0"/>
              <a:t>4</a:t>
            </a:r>
            <a:r>
              <a:rPr lang="zh-TW" altLang="en-US" sz="3600" dirty="0" smtClean="0"/>
              <a:t>.</a:t>
            </a:r>
            <a:r>
              <a:rPr lang="zh-TW" altLang="en-US" sz="3600" dirty="0"/>
              <a:t>4 </a:t>
            </a:r>
            <a:r>
              <a:rPr lang="en-US" altLang="zh-TW" sz="3600" dirty="0"/>
              <a:t>Security and Integrity in INGRES</a:t>
            </a:r>
            <a:endParaRPr lang="zh-TW" altLang="en-US" sz="36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226668-083E-4B0B-9BB6-0B5B38AC59A5}" type="slidenum">
              <a:rPr lang="zh-TW" altLang="en-US" smtClean="0"/>
              <a:pPr/>
              <a:t>22</a:t>
            </a:fld>
            <a:endParaRPr lang="zh-TW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08050" y="595313"/>
            <a:ext cx="8172450" cy="623887"/>
          </a:xfrm>
        </p:spPr>
        <p:txBody>
          <a:bodyPr/>
          <a:lstStyle/>
          <a:p>
            <a:r>
              <a:rPr lang="en-US" altLang="zh-TW"/>
              <a:t>Query Modification </a:t>
            </a:r>
            <a:r>
              <a:rPr lang="en-US" altLang="zh-TW" sz="3200"/>
              <a:t>in INGRES</a:t>
            </a:r>
            <a:endParaRPr lang="zh-TW" altLang="en-US" sz="32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2350" y="1295400"/>
            <a:ext cx="8045450" cy="4724400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en-US" altLang="zh-TW" sz="1800"/>
              <a:t>&lt;e.g.&gt; Suppose an user U is allowed to see parts stored in </a:t>
            </a:r>
            <a:r>
              <a:rPr lang="en-US" altLang="zh-TW" sz="1800">
                <a:solidFill>
                  <a:srgbClr val="000099"/>
                </a:solidFill>
              </a:rPr>
              <a:t>London</a:t>
            </a:r>
            <a:r>
              <a:rPr lang="en-US" altLang="zh-TW" sz="1800"/>
              <a:t> only:</a:t>
            </a:r>
          </a:p>
          <a:p>
            <a:pPr lvl="4">
              <a:lnSpc>
                <a:spcPct val="90000"/>
              </a:lnSpc>
              <a:buFontTx/>
              <a:buNone/>
            </a:pPr>
            <a:endParaRPr lang="en-US" altLang="zh-TW"/>
          </a:p>
          <a:p>
            <a:pPr lvl="4">
              <a:lnSpc>
                <a:spcPct val="90000"/>
              </a:lnSpc>
              <a:buFontTx/>
              <a:buNone/>
            </a:pPr>
            <a:endParaRPr lang="en-US" altLang="zh-TW" sz="1600"/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zh-TW" sz="1600"/>
              <a:t>         </a:t>
            </a:r>
          </a:p>
          <a:p>
            <a:pPr lvl="3">
              <a:lnSpc>
                <a:spcPct val="90000"/>
              </a:lnSpc>
              <a:buFontTx/>
              <a:buNone/>
            </a:pPr>
            <a:endParaRPr lang="en-US" altLang="zh-TW" sz="1600"/>
          </a:p>
          <a:p>
            <a:pPr lvl="3">
              <a:lnSpc>
                <a:spcPct val="90000"/>
              </a:lnSpc>
              <a:buFontTx/>
              <a:buNone/>
            </a:pPr>
            <a:endParaRPr lang="en-US" altLang="zh-TW" sz="1600"/>
          </a:p>
          <a:p>
            <a:pPr lvl="3">
              <a:lnSpc>
                <a:spcPct val="90000"/>
              </a:lnSpc>
              <a:buFontTx/>
              <a:buNone/>
            </a:pPr>
            <a:endParaRPr lang="en-US" altLang="zh-TW" sz="1600"/>
          </a:p>
          <a:p>
            <a:pPr lvl="3">
              <a:lnSpc>
                <a:spcPct val="90000"/>
              </a:lnSpc>
              <a:buFontTx/>
              <a:buNone/>
            </a:pPr>
            <a:endParaRPr lang="en-US" altLang="zh-TW" sz="1600"/>
          </a:p>
          <a:p>
            <a:pPr lvl="3">
              <a:lnSpc>
                <a:spcPct val="90000"/>
              </a:lnSpc>
              <a:buFontTx/>
              <a:buNone/>
            </a:pPr>
            <a:endParaRPr lang="en-US" altLang="zh-TW" sz="1600"/>
          </a:p>
          <a:p>
            <a:pPr lvl="2">
              <a:lnSpc>
                <a:spcPct val="90000"/>
              </a:lnSpc>
            </a:pPr>
            <a:endParaRPr lang="en-US" altLang="zh-TW" sz="1800"/>
          </a:p>
          <a:p>
            <a:pPr lvl="2">
              <a:lnSpc>
                <a:spcPct val="90000"/>
              </a:lnSpc>
              <a:buClr>
                <a:srgbClr val="009900"/>
              </a:buClr>
              <a:buFont typeface="Wingdings" pitchFamily="2" charset="2"/>
              <a:buChar char="§"/>
            </a:pPr>
            <a:endParaRPr lang="en-US" altLang="zh-TW" sz="1800"/>
          </a:p>
          <a:p>
            <a:pPr lvl="1">
              <a:lnSpc>
                <a:spcPct val="90000"/>
              </a:lnSpc>
            </a:pPr>
            <a:r>
              <a:rPr lang="en-US" altLang="zh-TW" sz="1800"/>
              <a:t>The modification process is </a:t>
            </a:r>
            <a:r>
              <a:rPr lang="en-US" altLang="zh-TW" sz="1800" u="sng"/>
              <a:t>silent</a:t>
            </a:r>
            <a:r>
              <a:rPr lang="en-US" altLang="zh-TW" sz="1800"/>
              <a:t>. (The user is not informed that there are other parts not located in London)</a:t>
            </a:r>
          </a:p>
          <a:p>
            <a:pPr lvl="1">
              <a:lnSpc>
                <a:spcPct val="70000"/>
              </a:lnSpc>
            </a:pPr>
            <a:r>
              <a:rPr lang="en-US" altLang="zh-TW" sz="1800"/>
              <a:t>Advantages</a:t>
            </a:r>
          </a:p>
          <a:p>
            <a:pPr lvl="3">
              <a:lnSpc>
                <a:spcPct val="90000"/>
              </a:lnSpc>
            </a:pPr>
            <a:r>
              <a:rPr lang="en-US" altLang="zh-TW"/>
              <a:t>easy to implement (same as </a:t>
            </a:r>
            <a:r>
              <a:rPr lang="en-US" altLang="zh-TW" b="1"/>
              <a:t>view</a:t>
            </a:r>
            <a:r>
              <a:rPr lang="en-US" altLang="zh-TW"/>
              <a:t>).</a:t>
            </a:r>
          </a:p>
          <a:p>
            <a:pPr lvl="3">
              <a:lnSpc>
                <a:spcPct val="90000"/>
              </a:lnSpc>
            </a:pPr>
            <a:r>
              <a:rPr lang="en-US" altLang="zh-TW"/>
              <a:t>comparatively efficient (security overhead occurs at query </a:t>
            </a:r>
            <a:r>
              <a:rPr lang="en-US" altLang="zh-TW" b="1"/>
              <a:t>interpretation time</a:t>
            </a:r>
            <a:r>
              <a:rPr lang="en-US" altLang="zh-TW"/>
              <a:t> rather than </a:t>
            </a:r>
            <a:r>
              <a:rPr lang="en-US" altLang="zh-TW" b="1"/>
              <a:t>execution time</a:t>
            </a:r>
            <a:r>
              <a:rPr lang="en-US" altLang="zh-TW"/>
              <a:t>).</a:t>
            </a:r>
          </a:p>
          <a:p>
            <a:pPr lvl="2">
              <a:lnSpc>
                <a:spcPct val="90000"/>
              </a:lnSpc>
            </a:pPr>
            <a:endParaRPr lang="en-US" altLang="zh-TW" sz="1600"/>
          </a:p>
          <a:p>
            <a:pPr>
              <a:lnSpc>
                <a:spcPct val="90000"/>
              </a:lnSpc>
            </a:pPr>
            <a:endParaRPr lang="zh-TW" altLang="en-US" sz="250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048000" y="1905000"/>
            <a:ext cx="2971800" cy="527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DEFINE PERMIT ON P TO U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WHERE </a:t>
            </a:r>
            <a:r>
              <a:rPr lang="en-US" altLang="zh-TW" sz="1400" b="1">
                <a:solidFill>
                  <a:srgbClr val="000099"/>
                </a:solidFill>
                <a:latin typeface="Times New Roman" pitchFamily="18" charset="0"/>
                <a:ea typeface="新細明體" charset="-120"/>
              </a:rPr>
              <a:t>P.CITY= "London"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3094038" y="2520950"/>
            <a:ext cx="5897562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RETRIEVE (P.P#, P.WEIGHT)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WHERE P.COLOR = "RED"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        </a:t>
            </a:r>
          </a:p>
          <a:p>
            <a:pPr algn="l" eaLnBrk="0" hangingPunct="0">
              <a:lnSpc>
                <a:spcPct val="60000"/>
              </a:lnSpc>
            </a:pPr>
            <a:r>
              <a:rPr lang="en-US" altLang="zh-TW">
                <a:latin typeface="Times New Roman" pitchFamily="18" charset="0"/>
                <a:ea typeface="新細明體" charset="-120"/>
              </a:rPr>
              <a:t>                            Automatically modified by the system</a:t>
            </a:r>
          </a:p>
          <a:p>
            <a:pPr algn="l" eaLnBrk="0" hangingPunct="0"/>
            <a:endParaRPr lang="en-US" altLang="zh-TW" sz="1400">
              <a:latin typeface="Times New Roman" pitchFamily="18" charset="0"/>
              <a:ea typeface="新細明體" charset="-120"/>
            </a:endParaRP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RETRIEVE (P.P#, P.WEIGHT)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WHERE P.COLOR = "RED"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AND </a:t>
            </a:r>
            <a:r>
              <a:rPr lang="en-US" altLang="zh-TW" sz="1400" b="1">
                <a:solidFill>
                  <a:srgbClr val="000099"/>
                </a:solidFill>
                <a:latin typeface="Times New Roman" pitchFamily="18" charset="0"/>
                <a:ea typeface="新細明體" charset="-120"/>
              </a:rPr>
              <a:t>P.CITY = "London"</a:t>
            </a:r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 rot="16200000" flipH="1">
            <a:off x="4009231" y="3115469"/>
            <a:ext cx="280988" cy="222250"/>
          </a:xfrm>
          <a:prstGeom prst="rightArrow">
            <a:avLst>
              <a:gd name="adj1" fmla="val 50000"/>
              <a:gd name="adj2" fmla="val 6322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048000" y="2532063"/>
            <a:ext cx="2971800" cy="460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3048000" y="3511550"/>
            <a:ext cx="2971800" cy="755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838200" y="1676400"/>
            <a:ext cx="2286000" cy="248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270000"/>
              </a:lnSpc>
              <a:spcBef>
                <a:spcPct val="100000"/>
              </a:spcBef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               </a:t>
            </a:r>
            <a:r>
              <a:rPr lang="en-US" altLang="zh-TW">
                <a:latin typeface="Times New Roman" pitchFamily="18" charset="0"/>
                <a:ea typeface="新細明體" charset="-120"/>
              </a:rPr>
              <a:t>DBA Permit: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  <a:ea typeface="新細明體" charset="-120"/>
              </a:rPr>
              <a:t>                          User:</a:t>
            </a:r>
          </a:p>
          <a:p>
            <a:pPr algn="l" eaLnBrk="0" hangingPunct="0">
              <a:spcBef>
                <a:spcPct val="50000"/>
              </a:spcBef>
            </a:pPr>
            <a:endParaRPr lang="en-US" altLang="zh-TW">
              <a:latin typeface="Times New Roman" pitchFamily="18" charset="0"/>
              <a:ea typeface="新細明體" charset="-120"/>
            </a:endParaRPr>
          </a:p>
          <a:p>
            <a:pPr algn="l" eaLnBrk="0" hangingPunct="0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  <a:ea typeface="新細明體" charset="-120"/>
              </a:rPr>
              <a:t>                      System:</a:t>
            </a:r>
          </a:p>
          <a:p>
            <a:pPr algn="l" eaLnBrk="0" hangingPunct="0">
              <a:spcBef>
                <a:spcPct val="50000"/>
              </a:spcBef>
            </a:pPr>
            <a:endParaRPr lang="zh-TW" altLang="en-US">
              <a:latin typeface="Times New Roman" pitchFamily="18" charset="0"/>
              <a:ea typeface="新細明體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97BD3E-63AB-4C78-A14E-53DF0B335DDC}" type="slidenum">
              <a:rPr lang="zh-TW" altLang="en-US" smtClean="0"/>
              <a:pPr/>
              <a:t>23</a:t>
            </a:fld>
            <a:endParaRPr lang="zh-TW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Security Constraint </a:t>
            </a:r>
            <a:r>
              <a:rPr lang="en-US" altLang="zh-TW" sz="3200"/>
              <a:t>in INGRES</a:t>
            </a:r>
            <a:endParaRPr lang="zh-TW" altLang="en-US" sz="320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buClr>
                <a:srgbClr val="009900"/>
              </a:buClr>
              <a:buFont typeface="Wingdings" pitchFamily="2" charset="2"/>
              <a:buChar char="§"/>
            </a:pPr>
            <a:r>
              <a:rPr lang="en-US" altLang="zh-TW"/>
              <a:t>Syntax:</a:t>
            </a:r>
          </a:p>
          <a:p>
            <a:pPr lvl="2">
              <a:buClr>
                <a:srgbClr val="009900"/>
              </a:buClr>
              <a:buFont typeface="Wingdings" pitchFamily="2" charset="2"/>
              <a:buChar char="§"/>
            </a:pPr>
            <a:endParaRPr lang="en-US" altLang="zh-TW"/>
          </a:p>
          <a:p>
            <a:pPr lvl="2"/>
            <a:endParaRPr lang="en-US" altLang="zh-TW"/>
          </a:p>
          <a:p>
            <a:pPr lvl="2"/>
            <a:endParaRPr lang="en-US" altLang="zh-TW"/>
          </a:p>
          <a:p>
            <a:pPr lvl="2"/>
            <a:endParaRPr lang="en-US" altLang="zh-TW"/>
          </a:p>
          <a:p>
            <a:pPr lvl="2"/>
            <a:endParaRPr lang="en-US" altLang="zh-TW"/>
          </a:p>
          <a:p>
            <a:pPr lvl="2"/>
            <a:endParaRPr lang="en-US" altLang="zh-TW"/>
          </a:p>
          <a:p>
            <a:pPr lvl="2">
              <a:buClr>
                <a:srgbClr val="009900"/>
              </a:buClr>
              <a:buFont typeface="Wingdings" pitchFamily="2" charset="2"/>
              <a:buChar char="§"/>
            </a:pPr>
            <a:endParaRPr lang="en-US" altLang="zh-TW" sz="1800"/>
          </a:p>
          <a:p>
            <a:pPr lvl="2">
              <a:buClr>
                <a:srgbClr val="009900"/>
              </a:buClr>
              <a:buFont typeface="Wingdings" pitchFamily="2" charset="2"/>
              <a:buChar char="§"/>
            </a:pPr>
            <a:r>
              <a:rPr lang="en-US" altLang="zh-TW" sz="1800"/>
              <a:t>Constraints are kept in INGRES </a:t>
            </a:r>
            <a:r>
              <a:rPr lang="en-US" altLang="zh-TW" sz="1800" u="sng"/>
              <a:t>catalog</a:t>
            </a:r>
            <a:r>
              <a:rPr lang="en-US" altLang="zh-TW" sz="1800"/>
              <a:t>.</a:t>
            </a:r>
          </a:p>
          <a:p>
            <a:pPr lvl="2">
              <a:buClr>
                <a:srgbClr val="009900"/>
              </a:buClr>
              <a:buFont typeface="Wingdings" pitchFamily="2" charset="2"/>
              <a:buChar char="§"/>
            </a:pPr>
            <a:r>
              <a:rPr lang="en-US" altLang="zh-TW" sz="1800"/>
              <a:t>The constraint identifier can be discover</a:t>
            </a:r>
            <a:br>
              <a:rPr lang="en-US" altLang="zh-TW" sz="1800"/>
            </a:br>
            <a:r>
              <a:rPr lang="en-US" altLang="zh-TW" sz="1800"/>
              <a:t> by </a:t>
            </a:r>
            <a:r>
              <a:rPr lang="en-US" altLang="zh-TW" sz="1800" u="sng"/>
              <a:t>querying the catalog</a:t>
            </a:r>
            <a:r>
              <a:rPr lang="en-US" altLang="zh-TW" sz="1800"/>
              <a:t>.</a:t>
            </a:r>
          </a:p>
          <a:p>
            <a:pPr lvl="2">
              <a:buClr>
                <a:srgbClr val="009900"/>
              </a:buClr>
              <a:buFont typeface="Wingdings" pitchFamily="2" charset="2"/>
              <a:buChar char="§"/>
            </a:pPr>
            <a:r>
              <a:rPr lang="en-US" altLang="zh-TW" sz="1800"/>
              <a:t>To delete a constraint</a:t>
            </a:r>
          </a:p>
          <a:p>
            <a:pPr lvl="3">
              <a:buFontTx/>
              <a:buNone/>
            </a:pPr>
            <a:r>
              <a:rPr lang="en-US" altLang="zh-TW"/>
              <a:t>&lt;e.g.&gt; DESTROY  PERMIT  S  27;</a:t>
            </a:r>
          </a:p>
          <a:p>
            <a:pPr lvl="2">
              <a:buFontTx/>
              <a:buNone/>
            </a:pPr>
            <a:endParaRPr lang="zh-TW" altLang="en-US" sz="180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600200" y="1828800"/>
            <a:ext cx="299561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DEFINE PERMIT operations</a:t>
            </a:r>
          </a:p>
          <a:p>
            <a:pPr lvl="1"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ON table [(field-commalist)]</a:t>
            </a:r>
          </a:p>
          <a:p>
            <a:pPr lvl="1"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TO user</a:t>
            </a:r>
          </a:p>
          <a:p>
            <a:pPr lvl="1"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[ AT terminal(s) ]</a:t>
            </a:r>
          </a:p>
          <a:p>
            <a:pPr lvl="1"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[ FROM time TO time2]</a:t>
            </a:r>
          </a:p>
          <a:p>
            <a:pPr lvl="1"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[ ON day1 TO day2 ]</a:t>
            </a:r>
          </a:p>
          <a:p>
            <a:pPr lvl="1"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[ WHERE condition ]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5410200" y="1676400"/>
            <a:ext cx="4114800" cy="253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   DEFINE PERMIT RETRIEVE, REPLACE</a:t>
            </a:r>
          </a:p>
          <a:p>
            <a:pPr lvl="1"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ON S (SNAME, CITY)</a:t>
            </a:r>
          </a:p>
          <a:p>
            <a:pPr lvl="1"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TO Joe</a:t>
            </a:r>
          </a:p>
          <a:p>
            <a:pPr lvl="1"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AT TTA4</a:t>
            </a:r>
          </a:p>
          <a:p>
            <a:pPr lvl="1"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FROM  9:00  TO  17:30</a:t>
            </a:r>
          </a:p>
          <a:p>
            <a:pPr lvl="1"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ON SAT TO SUN</a:t>
            </a:r>
          </a:p>
          <a:p>
            <a:pPr lvl="1"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WHERE S.STATUS &lt; 50</a:t>
            </a:r>
          </a:p>
          <a:p>
            <a:pPr lvl="2"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AND S.S# = SP.P#</a:t>
            </a:r>
          </a:p>
          <a:p>
            <a:pPr lvl="2"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AND SP.P# = P.P#</a:t>
            </a:r>
          </a:p>
          <a:p>
            <a:pPr lvl="2"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AND P.COLOR = "RED"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5257800" y="13716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>
                <a:latin typeface="Times New Roman" pitchFamily="18" charset="0"/>
                <a:ea typeface="華康行書體(P)" pitchFamily="66" charset="-120"/>
              </a:rPr>
              <a:t>&lt;e.g.&gt;</a:t>
            </a:r>
            <a:endParaRPr lang="zh-TW" altLang="en-US">
              <a:latin typeface="Times New Roman" pitchFamily="18" charset="0"/>
              <a:ea typeface="華康行書體(P)" pitchFamily="66" charset="-120"/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1600200" y="1752600"/>
            <a:ext cx="3124200" cy="23244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97BD3E-63AB-4C78-A14E-53DF0B335DDC}" type="slidenum">
              <a:rPr lang="zh-TW" altLang="en-US" smtClean="0"/>
              <a:pPr/>
              <a:t>24</a:t>
            </a:fld>
            <a:endParaRPr lang="zh-TW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08050" y="658813"/>
            <a:ext cx="8172450" cy="560387"/>
          </a:xfrm>
        </p:spPr>
        <p:txBody>
          <a:bodyPr/>
          <a:lstStyle/>
          <a:p>
            <a:r>
              <a:rPr lang="en-US" altLang="zh-TW"/>
              <a:t>Integrity Constraint </a:t>
            </a:r>
            <a:r>
              <a:rPr lang="en-US" altLang="zh-TW" sz="3200"/>
              <a:t>in INGRES</a:t>
            </a:r>
            <a:endParaRPr lang="zh-TW" altLang="en-US" sz="3200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1371600"/>
            <a:ext cx="6019800" cy="166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2" algn="l" eaLnBrk="0" hangingPunct="0">
              <a:spcBef>
                <a:spcPct val="50000"/>
              </a:spcBef>
              <a:buClr>
                <a:srgbClr val="009900"/>
              </a:buClr>
              <a:buSzPct val="100000"/>
              <a:buFont typeface="Wingdings" pitchFamily="2" charset="2"/>
              <a:buChar char="§"/>
            </a:pPr>
            <a:r>
              <a:rPr lang="en-US" altLang="zh-TW" sz="2000">
                <a:latin typeface="Times New Roman" pitchFamily="18" charset="0"/>
                <a:ea typeface="新細明體" charset="-120"/>
              </a:rPr>
              <a:t> Syntax :</a:t>
            </a:r>
            <a:endParaRPr lang="en-US" altLang="zh-TW" sz="1600">
              <a:latin typeface="Times New Roman" pitchFamily="18" charset="0"/>
              <a:ea typeface="新細明體" charset="-120"/>
            </a:endParaRPr>
          </a:p>
          <a:p>
            <a:pPr lvl="3" algn="l" eaLnBrk="0" hangingPunct="0">
              <a:spcBef>
                <a:spcPct val="50000"/>
              </a:spcBef>
              <a:buSzPct val="100000"/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DEFINE INTEGRITY				ON     table				 IS      condition</a:t>
            </a:r>
          </a:p>
          <a:p>
            <a:pPr lvl="3" algn="l" eaLnBrk="0" hangingPunct="0">
              <a:spcBef>
                <a:spcPct val="50000"/>
              </a:spcBef>
              <a:buSzPct val="100000"/>
            </a:pPr>
            <a:endParaRPr lang="en-US" altLang="zh-TW">
              <a:latin typeface="Times New Roman" pitchFamily="18" charset="0"/>
              <a:ea typeface="新細明體" charset="-12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4127500" y="1371600"/>
            <a:ext cx="839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50000"/>
              </a:spcBef>
              <a:buSzPct val="100000"/>
            </a:pPr>
            <a:r>
              <a:rPr lang="en-US" altLang="zh-TW" sz="2000" b="1">
                <a:latin typeface="Times New Roman" pitchFamily="18" charset="0"/>
                <a:ea typeface="新細明體" charset="-120"/>
              </a:rPr>
              <a:t>&lt;e.g.&gt;</a:t>
            </a:r>
          </a:p>
        </p:txBody>
      </p:sp>
      <p:grpSp>
        <p:nvGrpSpPr>
          <p:cNvPr id="33810" name="Group 18"/>
          <p:cNvGrpSpPr>
            <a:grpSpLocks/>
          </p:cNvGrpSpPr>
          <p:nvPr/>
        </p:nvGrpSpPr>
        <p:grpSpPr bwMode="auto">
          <a:xfrm>
            <a:off x="3962400" y="1674813"/>
            <a:ext cx="5943600" cy="2992437"/>
            <a:chOff x="2496" y="1055"/>
            <a:chExt cx="3744" cy="1885"/>
          </a:xfrm>
        </p:grpSpPr>
        <p:sp>
          <p:nvSpPr>
            <p:cNvPr id="33798" name="Rectangle 6"/>
            <p:cNvSpPr>
              <a:spLocks noChangeArrowheads="1"/>
            </p:cNvSpPr>
            <p:nvPr/>
          </p:nvSpPr>
          <p:spPr bwMode="auto">
            <a:xfrm>
              <a:off x="3289" y="1092"/>
              <a:ext cx="184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DEFINE INTEGRITY	</a:t>
              </a:r>
            </a:p>
            <a:p>
              <a:pPr lvl="1"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ON    S</a:t>
              </a:r>
            </a:p>
            <a:p>
              <a:pPr lvl="1"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 IS      </a:t>
              </a:r>
              <a:r>
                <a:rPr lang="en-US" altLang="zh-TW" sz="1600" b="1">
                  <a:solidFill>
                    <a:schemeClr val="folHlink"/>
                  </a:solidFill>
                  <a:latin typeface="Times New Roman" pitchFamily="18" charset="0"/>
                  <a:ea typeface="新細明體" charset="-120"/>
                </a:rPr>
                <a:t>S.STATUS &gt; 0</a:t>
              </a:r>
            </a:p>
          </p:txBody>
        </p:sp>
        <p:sp>
          <p:nvSpPr>
            <p:cNvPr id="33799" name="Rectangle 7"/>
            <p:cNvSpPr>
              <a:spLocks noChangeArrowheads="1"/>
            </p:cNvSpPr>
            <p:nvPr/>
          </p:nvSpPr>
          <p:spPr bwMode="auto">
            <a:xfrm>
              <a:off x="2496" y="1536"/>
              <a:ext cx="1920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lnSpc>
                  <a:spcPct val="130000"/>
                </a:lnSpc>
              </a:pPr>
              <a:r>
                <a:rPr lang="en-US" altLang="zh-TW">
                  <a:latin typeface="Times New Roman" pitchFamily="18" charset="0"/>
                  <a:ea typeface="新細明體" charset="-120"/>
                </a:rPr>
                <a:t>    Suppose an user issues:</a:t>
              </a:r>
            </a:p>
          </p:txBody>
        </p:sp>
        <p:sp>
          <p:nvSpPr>
            <p:cNvPr id="33800" name="Rectangle 8"/>
            <p:cNvSpPr>
              <a:spLocks noChangeArrowheads="1"/>
            </p:cNvSpPr>
            <p:nvPr/>
          </p:nvSpPr>
          <p:spPr bwMode="auto">
            <a:xfrm>
              <a:off x="3276" y="1778"/>
              <a:ext cx="2244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REPLACE  S (STATUS=S.STATUS-10)</a:t>
              </a:r>
            </a:p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WHERE  S.CITY= "London"</a:t>
              </a:r>
            </a:p>
          </p:txBody>
        </p:sp>
        <p:sp>
          <p:nvSpPr>
            <p:cNvPr id="33801" name="Rectangle 9"/>
            <p:cNvSpPr>
              <a:spLocks noChangeArrowheads="1"/>
            </p:cNvSpPr>
            <p:nvPr/>
          </p:nvSpPr>
          <p:spPr bwMode="auto">
            <a:xfrm>
              <a:off x="3251" y="2422"/>
              <a:ext cx="224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REPLACE  S (STATUS=S.STATUS-10)</a:t>
              </a:r>
            </a:p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WHERE   S.CITY= "London"</a:t>
              </a:r>
            </a:p>
            <a:p>
              <a:pPr lvl="1"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        AND  </a:t>
              </a:r>
              <a:r>
                <a:rPr lang="en-US" altLang="zh-TW" sz="1600" b="1">
                  <a:solidFill>
                    <a:schemeClr val="folHlink"/>
                  </a:solidFill>
                  <a:latin typeface="Times New Roman" pitchFamily="18" charset="0"/>
                  <a:ea typeface="新細明體" charset="-120"/>
                </a:rPr>
                <a:t>(S.STATUS-10) &gt; 0</a:t>
              </a:r>
            </a:p>
          </p:txBody>
        </p:sp>
        <p:sp>
          <p:nvSpPr>
            <p:cNvPr id="33802" name="AutoShape 10"/>
            <p:cNvSpPr>
              <a:spLocks noChangeArrowheads="1"/>
            </p:cNvSpPr>
            <p:nvPr/>
          </p:nvSpPr>
          <p:spPr bwMode="auto">
            <a:xfrm rot="16200000" flipH="1">
              <a:off x="3874" y="2174"/>
              <a:ext cx="226" cy="200"/>
            </a:xfrm>
            <a:prstGeom prst="rightArrow">
              <a:avLst>
                <a:gd name="adj1" fmla="val 50000"/>
                <a:gd name="adj2" fmla="val 5650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03" name="Rectangle 11"/>
            <p:cNvSpPr>
              <a:spLocks noChangeArrowheads="1"/>
            </p:cNvSpPr>
            <p:nvPr/>
          </p:nvSpPr>
          <p:spPr bwMode="auto">
            <a:xfrm>
              <a:off x="4130" y="2145"/>
              <a:ext cx="2110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>
                  <a:latin typeface="Times New Roman" pitchFamily="18" charset="0"/>
                  <a:ea typeface="新細明體" charset="-120"/>
                </a:rPr>
                <a:t>Automatically modified by system</a:t>
              </a:r>
            </a:p>
          </p:txBody>
        </p:sp>
        <p:sp>
          <p:nvSpPr>
            <p:cNvPr id="33804" name="Text Box 12"/>
            <p:cNvSpPr txBox="1">
              <a:spLocks noChangeArrowheads="1"/>
            </p:cNvSpPr>
            <p:nvPr/>
          </p:nvSpPr>
          <p:spPr bwMode="auto">
            <a:xfrm>
              <a:off x="2637" y="1055"/>
              <a:ext cx="57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1600" b="1">
                  <a:latin typeface="Times New Roman" pitchFamily="18" charset="0"/>
                  <a:ea typeface="新細明體" charset="-120"/>
                </a:rPr>
                <a:t>DBA: </a:t>
              </a:r>
            </a:p>
          </p:txBody>
        </p:sp>
        <p:sp>
          <p:nvSpPr>
            <p:cNvPr id="33805" name="Text Box 13"/>
            <p:cNvSpPr txBox="1">
              <a:spLocks noChangeArrowheads="1"/>
            </p:cNvSpPr>
            <p:nvPr/>
          </p:nvSpPr>
          <p:spPr bwMode="auto">
            <a:xfrm>
              <a:off x="2640" y="1776"/>
              <a:ext cx="57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1600" b="1">
                  <a:latin typeface="Times New Roman" pitchFamily="18" charset="0"/>
                  <a:ea typeface="新細明體" charset="-120"/>
                </a:rPr>
                <a:t>User: </a:t>
              </a:r>
            </a:p>
          </p:txBody>
        </p:sp>
        <p:sp>
          <p:nvSpPr>
            <p:cNvPr id="33806" name="Text Box 14"/>
            <p:cNvSpPr txBox="1">
              <a:spLocks noChangeArrowheads="1"/>
            </p:cNvSpPr>
            <p:nvPr/>
          </p:nvSpPr>
          <p:spPr bwMode="auto">
            <a:xfrm>
              <a:off x="2637" y="2416"/>
              <a:ext cx="73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1600" b="1">
                  <a:latin typeface="Times New Roman" pitchFamily="18" charset="0"/>
                  <a:ea typeface="新細明體" charset="-120"/>
                </a:rPr>
                <a:t>System: </a:t>
              </a:r>
            </a:p>
          </p:txBody>
        </p:sp>
      </p:grp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609600" y="4572000"/>
            <a:ext cx="90678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lnSpc>
                <a:spcPct val="60000"/>
              </a:lnSpc>
              <a:spcBef>
                <a:spcPct val="50000"/>
              </a:spcBef>
              <a:buClr>
                <a:srgbClr val="009900"/>
              </a:buClr>
              <a:buFont typeface="Wingdings" pitchFamily="2" charset="2"/>
              <a:buChar char="§"/>
            </a:pPr>
            <a:r>
              <a:rPr lang="en-US" altLang="zh-TW">
                <a:latin typeface="Comic Sans MS" pitchFamily="66" charset="0"/>
                <a:ea typeface="華康行書體(P)" pitchFamily="66" charset="-120"/>
              </a:rPr>
              <a:t> Note</a:t>
            </a:r>
            <a:r>
              <a:rPr lang="en-US" altLang="zh-TW" sz="1600">
                <a:latin typeface="Times New Roman" pitchFamily="18" charset="0"/>
                <a:ea typeface="華康行書體(P)" pitchFamily="66" charset="-120"/>
              </a:rPr>
              <a:t> </a:t>
            </a:r>
          </a:p>
          <a:p>
            <a:pPr lvl="2" algn="l">
              <a:lnSpc>
                <a:spcPct val="60000"/>
              </a:lnSpc>
              <a:spcBef>
                <a:spcPct val="50000"/>
              </a:spcBef>
              <a:buClr>
                <a:srgbClr val="009900"/>
              </a:buClr>
              <a:buFont typeface="Wingdings" pitchFamily="2" charset="2"/>
              <a:buChar char="§"/>
            </a:pPr>
            <a:r>
              <a:rPr lang="en-US" altLang="zh-TW" sz="1600">
                <a:latin typeface="Times New Roman" pitchFamily="18" charset="0"/>
                <a:ea typeface="華康行書體(P)" pitchFamily="66" charset="-120"/>
              </a:rPr>
              <a:t> </a:t>
            </a:r>
            <a:r>
              <a:rPr lang="en-US" altLang="zh-TW">
                <a:latin typeface="Times New Roman" pitchFamily="18" charset="0"/>
                <a:ea typeface="華康行書體(P)" pitchFamily="66" charset="-120"/>
              </a:rPr>
              <a:t>Destroy an integrity constraint: &lt;e.g.&gt; </a:t>
            </a:r>
            <a:r>
              <a:rPr lang="en-US" altLang="zh-TW" sz="1600">
                <a:latin typeface="Times New Roman" pitchFamily="18" charset="0"/>
                <a:ea typeface="華康行書體(P)" pitchFamily="66" charset="-120"/>
              </a:rPr>
              <a:t>DESTROY INTEGRITY </a:t>
            </a:r>
            <a:r>
              <a:rPr lang="en-US" altLang="zh-TW" sz="1600" b="1">
                <a:latin typeface="Times New Roman" pitchFamily="18" charset="0"/>
                <a:ea typeface="華康行書體(P)" pitchFamily="66" charset="-120"/>
              </a:rPr>
              <a:t>S 18</a:t>
            </a:r>
          </a:p>
          <a:p>
            <a:pPr lvl="2" algn="l">
              <a:lnSpc>
                <a:spcPct val="60000"/>
              </a:lnSpc>
              <a:spcBef>
                <a:spcPct val="50000"/>
              </a:spcBef>
              <a:buClr>
                <a:srgbClr val="009900"/>
              </a:buClr>
              <a:buFont typeface="Wingdings" pitchFamily="2" charset="2"/>
              <a:buChar char="§"/>
            </a:pPr>
            <a:r>
              <a:rPr lang="en-US" altLang="zh-TW">
                <a:latin typeface="Times New Roman" pitchFamily="18" charset="0"/>
                <a:ea typeface="華康行書體(P)" pitchFamily="66" charset="-120"/>
              </a:rPr>
              <a:t> The modification is silent too.</a:t>
            </a:r>
          </a:p>
          <a:p>
            <a:pPr lvl="2" algn="l">
              <a:lnSpc>
                <a:spcPct val="60000"/>
              </a:lnSpc>
              <a:spcBef>
                <a:spcPct val="50000"/>
              </a:spcBef>
              <a:buClr>
                <a:srgbClr val="009900"/>
              </a:buClr>
              <a:buFont typeface="Wingdings" pitchFamily="2" charset="2"/>
              <a:buChar char="§"/>
            </a:pPr>
            <a:r>
              <a:rPr lang="en-US" altLang="zh-TW">
                <a:latin typeface="Times New Roman" pitchFamily="18" charset="0"/>
                <a:ea typeface="華康行書體(P)" pitchFamily="66" charset="-120"/>
              </a:rPr>
              <a:t> The integrity constraints are kept in </a:t>
            </a:r>
            <a:r>
              <a:rPr lang="en-US" altLang="zh-TW" u="sng">
                <a:latin typeface="Times New Roman" pitchFamily="18" charset="0"/>
                <a:ea typeface="華康行書體(P)" pitchFamily="66" charset="-120"/>
              </a:rPr>
              <a:t>catalog</a:t>
            </a:r>
            <a:r>
              <a:rPr lang="en-US" altLang="zh-TW">
                <a:latin typeface="Times New Roman" pitchFamily="18" charset="0"/>
                <a:ea typeface="華康行書體(P)" pitchFamily="66" charset="-120"/>
              </a:rPr>
              <a:t>.</a:t>
            </a:r>
          </a:p>
          <a:p>
            <a:pPr lvl="2" algn="l">
              <a:lnSpc>
                <a:spcPct val="60000"/>
              </a:lnSpc>
              <a:spcBef>
                <a:spcPct val="50000"/>
              </a:spcBef>
              <a:buClr>
                <a:srgbClr val="009900"/>
              </a:buClr>
              <a:buFont typeface="Wingdings" pitchFamily="2" charset="2"/>
              <a:buChar char="§"/>
            </a:pPr>
            <a:r>
              <a:rPr lang="en-US" altLang="zh-TW">
                <a:latin typeface="Times New Roman" pitchFamily="18" charset="0"/>
                <a:ea typeface="華康行書體(P)" pitchFamily="66" charset="-120"/>
              </a:rPr>
              <a:t> Advantages and disadvantages are similar to security constraint.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1295400" y="1752600"/>
            <a:ext cx="22860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97BD3E-63AB-4C78-A14E-53DF0B335DDC}" type="slidenum">
              <a:rPr lang="zh-TW" altLang="en-US" smtClean="0"/>
              <a:pPr/>
              <a:t>25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493640"/>
            <a:ext cx="8420100" cy="1295400"/>
          </a:xfrm>
        </p:spPr>
        <p:txBody>
          <a:bodyPr/>
          <a:lstStyle/>
          <a:p>
            <a:r>
              <a:rPr lang="zh-TW" altLang="en-US" sz="3900" dirty="0" smtClean="0"/>
              <a:t>1</a:t>
            </a:r>
            <a:r>
              <a:rPr lang="en-US" altLang="zh-TW" sz="3900" dirty="0" smtClean="0"/>
              <a:t>4</a:t>
            </a:r>
            <a:r>
              <a:rPr lang="zh-TW" altLang="en-US" sz="3900" dirty="0" smtClean="0"/>
              <a:t>.</a:t>
            </a:r>
            <a:r>
              <a:rPr lang="zh-TW" altLang="en-US" sz="3900" dirty="0"/>
              <a:t>5 </a:t>
            </a:r>
            <a:r>
              <a:rPr lang="en-US" altLang="zh-TW" sz="3900" dirty="0"/>
              <a:t>Security in Statistical Databases</a:t>
            </a:r>
            <a:endParaRPr lang="zh-TW" altLang="en-US" sz="39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226668-083E-4B0B-9BB6-0B5B38AC59A5}" type="slidenum">
              <a:rPr lang="zh-TW" altLang="en-US" smtClean="0"/>
              <a:pPr/>
              <a:t>26</a:t>
            </a:fld>
            <a:endParaRPr lang="zh-TW" alt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6408935" y="3789040"/>
            <a:ext cx="2576513" cy="2755182"/>
            <a:chOff x="5638800" y="3112218"/>
            <a:chExt cx="2576513" cy="2755182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6570498" y="3112218"/>
              <a:ext cx="635000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lnSpc>
                  <a:spcPct val="70000"/>
                </a:lnSpc>
              </a:pPr>
              <a:r>
                <a:rPr lang="en-US" altLang="zh-TW" sz="1200" dirty="0">
                  <a:latin typeface="Times New Roman" pitchFamily="18" charset="0"/>
                  <a:ea typeface="新細明體" charset="-120"/>
                </a:rPr>
                <a:t>   </a:t>
              </a:r>
              <a:r>
                <a:rPr lang="en-US" altLang="zh-TW" sz="1600" dirty="0">
                  <a:latin typeface="Times New Roman" pitchFamily="18" charset="0"/>
                  <a:ea typeface="新細明體" charset="-120"/>
                </a:rPr>
                <a:t>user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6383338" y="3748088"/>
              <a:ext cx="949325" cy="28733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6273800" y="4405313"/>
              <a:ext cx="1176338" cy="46513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6419850" y="3770313"/>
              <a:ext cx="735013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200">
                  <a:latin typeface="Times New Roman" pitchFamily="18" charset="0"/>
                  <a:ea typeface="新細明體" charset="-120"/>
                </a:rPr>
                <a:t>   </a:t>
              </a:r>
              <a:r>
                <a:rPr lang="en-US" altLang="zh-TW" sz="1200" b="1">
                  <a:latin typeface="Times New Roman" pitchFamily="18" charset="0"/>
                  <a:ea typeface="新細明體" charset="-120"/>
                </a:rPr>
                <a:t>DBMS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6445250" y="4413250"/>
              <a:ext cx="774700" cy="454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200" b="1">
                  <a:latin typeface="Times New Roman" pitchFamily="18" charset="0"/>
                  <a:ea typeface="新細明體" charset="-120"/>
                </a:rPr>
                <a:t>File</a:t>
              </a:r>
            </a:p>
            <a:p>
              <a:pPr eaLnBrk="0" hangingPunct="0"/>
              <a:r>
                <a:rPr lang="en-US" altLang="zh-TW" sz="1200" b="1">
                  <a:latin typeface="Times New Roman" pitchFamily="18" charset="0"/>
                  <a:ea typeface="新細明體" charset="-120"/>
                </a:rPr>
                <a:t>Manager</a:t>
              </a:r>
            </a:p>
          </p:txBody>
        </p:sp>
        <p:grpSp>
          <p:nvGrpSpPr>
            <p:cNvPr id="12" name="Group 10"/>
            <p:cNvGrpSpPr>
              <a:grpSpLocks/>
            </p:cNvGrpSpPr>
            <p:nvPr/>
          </p:nvGrpSpPr>
          <p:grpSpPr bwMode="auto">
            <a:xfrm>
              <a:off x="6459538" y="5353050"/>
              <a:ext cx="744537" cy="514350"/>
              <a:chOff x="3219" y="5873"/>
              <a:chExt cx="263" cy="261"/>
            </a:xfrm>
          </p:grpSpPr>
          <p:sp>
            <p:nvSpPr>
              <p:cNvPr id="22" name="Oval 11"/>
              <p:cNvSpPr>
                <a:spLocks noChangeArrowheads="1"/>
              </p:cNvSpPr>
              <p:nvPr/>
            </p:nvSpPr>
            <p:spPr bwMode="auto">
              <a:xfrm>
                <a:off x="3221" y="5873"/>
                <a:ext cx="255" cy="6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3" name="Line 12"/>
              <p:cNvSpPr>
                <a:spLocks noChangeShapeType="1"/>
              </p:cNvSpPr>
              <p:nvPr/>
            </p:nvSpPr>
            <p:spPr bwMode="auto">
              <a:xfrm>
                <a:off x="3219" y="5913"/>
                <a:ext cx="0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4" name="Line 13"/>
              <p:cNvSpPr>
                <a:spLocks noChangeShapeType="1"/>
              </p:cNvSpPr>
              <p:nvPr/>
            </p:nvSpPr>
            <p:spPr bwMode="auto">
              <a:xfrm>
                <a:off x="3482" y="5918"/>
                <a:ext cx="0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5" name="Arc 14"/>
              <p:cNvSpPr>
                <a:spLocks/>
              </p:cNvSpPr>
              <p:nvPr/>
            </p:nvSpPr>
            <p:spPr bwMode="auto">
              <a:xfrm>
                <a:off x="3341" y="6083"/>
                <a:ext cx="130" cy="51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600 w 21600"/>
                  <a:gd name="T1" fmla="*/ 0 h 21600"/>
                  <a:gd name="T2" fmla="*/ 0 w 21600"/>
                  <a:gd name="T3" fmla="*/ 21600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6" name="Arc 15"/>
              <p:cNvSpPr>
                <a:spLocks/>
              </p:cNvSpPr>
              <p:nvPr/>
            </p:nvSpPr>
            <p:spPr bwMode="auto">
              <a:xfrm>
                <a:off x="3224" y="6086"/>
                <a:ext cx="113" cy="48"/>
              </a:xfrm>
              <a:custGeom>
                <a:avLst/>
                <a:gdLst>
                  <a:gd name="G0" fmla="+- 21600 0 0"/>
                  <a:gd name="G1" fmla="+- 0 0 0"/>
                  <a:gd name="G2" fmla="+- 21600 0 0"/>
                  <a:gd name="T0" fmla="*/ 21408 w 21600"/>
                  <a:gd name="T1" fmla="*/ 21599 h 21599"/>
                  <a:gd name="T2" fmla="*/ 0 w 21600"/>
                  <a:gd name="T3" fmla="*/ 0 h 21599"/>
                  <a:gd name="T4" fmla="*/ 21600 w 21600"/>
                  <a:gd name="T5" fmla="*/ 0 h 21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599" fill="none" extrusionOk="0">
                    <a:moveTo>
                      <a:pt x="21407" y="21599"/>
                    </a:moveTo>
                    <a:cubicBezTo>
                      <a:pt x="9554" y="21493"/>
                      <a:pt x="0" y="11854"/>
                      <a:pt x="0" y="0"/>
                    </a:cubicBezTo>
                  </a:path>
                  <a:path w="21600" h="21599" stroke="0" extrusionOk="0">
                    <a:moveTo>
                      <a:pt x="21407" y="21599"/>
                    </a:moveTo>
                    <a:cubicBezTo>
                      <a:pt x="9554" y="21493"/>
                      <a:pt x="0" y="11854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7" name="Rectangle 16"/>
              <p:cNvSpPr>
                <a:spLocks noChangeArrowheads="1"/>
              </p:cNvSpPr>
              <p:nvPr/>
            </p:nvSpPr>
            <p:spPr bwMode="auto">
              <a:xfrm>
                <a:off x="3243" y="5967"/>
                <a:ext cx="192" cy="1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zh-TW" sz="1200">
                    <a:latin typeface="Times New Roman" pitchFamily="18" charset="0"/>
                    <a:ea typeface="新細明體" charset="-120"/>
                  </a:rPr>
                  <a:t>    </a:t>
                </a:r>
                <a:r>
                  <a:rPr lang="en-US" altLang="zh-TW" sz="1200" b="1">
                    <a:latin typeface="Times New Roman" pitchFamily="18" charset="0"/>
                    <a:ea typeface="新細明體" charset="-120"/>
                  </a:rPr>
                  <a:t>DB</a:t>
                </a:r>
              </a:p>
            </p:txBody>
          </p:sp>
        </p:grpSp>
        <p:sp>
          <p:nvSpPr>
            <p:cNvPr id="13" name="Line 17"/>
            <p:cNvSpPr>
              <a:spLocks noChangeShapeType="1"/>
            </p:cNvSpPr>
            <p:nvPr/>
          </p:nvSpPr>
          <p:spPr bwMode="auto">
            <a:xfrm>
              <a:off x="6827838" y="3448050"/>
              <a:ext cx="0" cy="2730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" name="Line 18"/>
            <p:cNvSpPr>
              <a:spLocks noChangeShapeType="1"/>
            </p:cNvSpPr>
            <p:nvPr/>
          </p:nvSpPr>
          <p:spPr bwMode="auto">
            <a:xfrm>
              <a:off x="6827838" y="4070350"/>
              <a:ext cx="0" cy="31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" name="Line 19"/>
            <p:cNvSpPr>
              <a:spLocks noChangeShapeType="1"/>
            </p:cNvSpPr>
            <p:nvPr/>
          </p:nvSpPr>
          <p:spPr bwMode="auto">
            <a:xfrm flipH="1">
              <a:off x="6823075" y="49530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" name="Arc 20"/>
            <p:cNvSpPr>
              <a:spLocks/>
            </p:cNvSpPr>
            <p:nvPr/>
          </p:nvSpPr>
          <p:spPr bwMode="auto">
            <a:xfrm>
              <a:off x="5638800" y="4181475"/>
              <a:ext cx="1184275" cy="4064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48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90"/>
                    <a:pt x="9638" y="28"/>
                    <a:pt x="21548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90"/>
                    <a:pt x="9638" y="28"/>
                    <a:pt x="21548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" name="Arc 21"/>
            <p:cNvSpPr>
              <a:spLocks/>
            </p:cNvSpPr>
            <p:nvPr/>
          </p:nvSpPr>
          <p:spPr bwMode="auto">
            <a:xfrm>
              <a:off x="6835775" y="4175125"/>
              <a:ext cx="1155700" cy="414338"/>
            </a:xfrm>
            <a:custGeom>
              <a:avLst/>
              <a:gdLst>
                <a:gd name="G0" fmla="+- 53 0 0"/>
                <a:gd name="G1" fmla="+- 21600 0 0"/>
                <a:gd name="G2" fmla="+- 21600 0 0"/>
                <a:gd name="T0" fmla="*/ 0 w 21653"/>
                <a:gd name="T1" fmla="*/ 0 h 21600"/>
                <a:gd name="T2" fmla="*/ 21653 w 21653"/>
                <a:gd name="T3" fmla="*/ 21497 h 21600"/>
                <a:gd name="T4" fmla="*/ 53 w 2165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53" h="21600" fill="none" extrusionOk="0">
                  <a:moveTo>
                    <a:pt x="0" y="0"/>
                  </a:moveTo>
                  <a:cubicBezTo>
                    <a:pt x="17" y="0"/>
                    <a:pt x="35" y="-1"/>
                    <a:pt x="53" y="0"/>
                  </a:cubicBezTo>
                  <a:cubicBezTo>
                    <a:pt x="11942" y="0"/>
                    <a:pt x="21596" y="9607"/>
                    <a:pt x="21652" y="21497"/>
                  </a:cubicBezTo>
                </a:path>
                <a:path w="21653" h="21600" stroke="0" extrusionOk="0">
                  <a:moveTo>
                    <a:pt x="0" y="0"/>
                  </a:moveTo>
                  <a:cubicBezTo>
                    <a:pt x="17" y="0"/>
                    <a:pt x="35" y="-1"/>
                    <a:pt x="53" y="0"/>
                  </a:cubicBezTo>
                  <a:cubicBezTo>
                    <a:pt x="11942" y="0"/>
                    <a:pt x="21596" y="9607"/>
                    <a:pt x="21652" y="21497"/>
                  </a:cubicBezTo>
                  <a:lnTo>
                    <a:pt x="53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" name="Line 22"/>
            <p:cNvSpPr>
              <a:spLocks noChangeShapeType="1"/>
            </p:cNvSpPr>
            <p:nvPr/>
          </p:nvSpPr>
          <p:spPr bwMode="auto">
            <a:xfrm flipH="1">
              <a:off x="7793038" y="4027488"/>
              <a:ext cx="187325" cy="2698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9" name="Rectangle 23"/>
            <p:cNvSpPr>
              <a:spLocks noChangeArrowheads="1"/>
            </p:cNvSpPr>
            <p:nvPr/>
          </p:nvSpPr>
          <p:spPr bwMode="auto">
            <a:xfrm>
              <a:off x="7778750" y="3786188"/>
              <a:ext cx="436563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200">
                  <a:latin typeface="Times New Roman" pitchFamily="18" charset="0"/>
                  <a:ea typeface="新細明體" charset="-120"/>
                </a:rPr>
                <a:t>user</a:t>
              </a:r>
            </a:p>
          </p:txBody>
        </p:sp>
        <p:sp>
          <p:nvSpPr>
            <p:cNvPr id="20" name="Rectangle 24"/>
            <p:cNvSpPr>
              <a:spLocks noChangeArrowheads="1"/>
            </p:cNvSpPr>
            <p:nvPr/>
          </p:nvSpPr>
          <p:spPr bwMode="auto">
            <a:xfrm>
              <a:off x="7442200" y="4470400"/>
              <a:ext cx="450850" cy="273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200">
                  <a:latin typeface="Times New Roman" pitchFamily="18" charset="0"/>
                  <a:ea typeface="新細明體" charset="-120"/>
                </a:rPr>
                <a:t>O.S.</a:t>
              </a:r>
            </a:p>
          </p:txBody>
        </p:sp>
        <p:sp>
          <p:nvSpPr>
            <p:cNvPr id="21" name="Line 25"/>
            <p:cNvSpPr>
              <a:spLocks noChangeShapeType="1"/>
            </p:cNvSpPr>
            <p:nvPr/>
          </p:nvSpPr>
          <p:spPr bwMode="auto">
            <a:xfrm flipH="1">
              <a:off x="7391400" y="5562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1352600" y="4149095"/>
            <a:ext cx="4536504" cy="1693208"/>
          </a:xfrm>
          <a:prstGeom prst="rect">
            <a:avLst/>
          </a:prstGeom>
          <a:noFill/>
          <a:ln w="38100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50000"/>
              </a:spcBef>
              <a:spcAft>
                <a:spcPct val="0"/>
              </a:spcAft>
              <a:buClr>
                <a:srgbClr val="009900"/>
              </a:buClr>
              <a:buSzPct val="70000"/>
              <a:buFont typeface="Wingdings" pitchFamily="2" charset="2"/>
              <a:buNone/>
              <a:defRPr kumimoji="1"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40000"/>
              </a:spcBef>
              <a:spcAft>
                <a:spcPct val="0"/>
              </a:spcAft>
              <a:buClr>
                <a:srgbClr val="009900"/>
              </a:buClr>
              <a:buSzPct val="110000"/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2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110000"/>
              <a:buChar char="•"/>
              <a:defRPr kumimoji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>
              <a:buFont typeface="Wingdings" pitchFamily="2" charset="2"/>
              <a:buChar char="n"/>
            </a:pPr>
            <a:r>
              <a:rPr lang="en-US" altLang="zh-TW" sz="1600" b="1" kern="0" dirty="0" smtClean="0"/>
              <a:t>Security</a:t>
            </a:r>
          </a:p>
          <a:p>
            <a:pPr lvl="2">
              <a:buFont typeface="Symbol" pitchFamily="18" charset="2"/>
              <a:buChar char="-"/>
            </a:pPr>
            <a:r>
              <a:rPr lang="en-US" altLang="zh-TW" sz="1400" kern="0" dirty="0" smtClean="0"/>
              <a:t>The total system should be secure.</a:t>
            </a:r>
          </a:p>
          <a:p>
            <a:pPr lvl="2">
              <a:buFont typeface="Symbol" pitchFamily="18" charset="2"/>
              <a:buChar char="-"/>
            </a:pPr>
            <a:r>
              <a:rPr lang="en-US" altLang="zh-TW" sz="1400" kern="0" dirty="0" smtClean="0"/>
              <a:t>Not to assume the security system is perfect</a:t>
            </a:r>
          </a:p>
          <a:p>
            <a:pPr lvl="2">
              <a:buFont typeface="Symbol" pitchFamily="18" charset="2"/>
              <a:buChar char="-"/>
            </a:pPr>
            <a:r>
              <a:rPr lang="en-US" altLang="zh-TW" sz="1400" kern="0" dirty="0" smtClean="0">
                <a:hlinkClick r:id="rId2" action="ppaction://hlinksldjump"/>
              </a:rPr>
              <a:t>Statistical Databases: 14.5</a:t>
            </a:r>
            <a:endParaRPr lang="en-US" altLang="zh-TW" sz="1400" kern="0" dirty="0" smtClean="0">
              <a:hlinkClick r:id="rId3" action="ppaction://hlinksldjump"/>
            </a:endParaRPr>
          </a:p>
          <a:p>
            <a:pPr lvl="2">
              <a:buFont typeface="Symbol" pitchFamily="18" charset="2"/>
              <a:buChar char="-"/>
            </a:pPr>
            <a:r>
              <a:rPr lang="en-US" altLang="zh-TW" sz="1400" kern="0" dirty="0" smtClean="0">
                <a:hlinkClick r:id="rId3" action="ppaction://hlinksldjump"/>
              </a:rPr>
              <a:t>Data Encryption: 14.6</a:t>
            </a:r>
            <a:endParaRPr lang="en-US" altLang="zh-TW" sz="1400" u="sng" kern="0" dirty="0" smtClean="0"/>
          </a:p>
          <a:p>
            <a:pPr lvl="2">
              <a:buFont typeface="Symbol" pitchFamily="18" charset="2"/>
              <a:buChar char="-"/>
            </a:pPr>
            <a:r>
              <a:rPr lang="en-US" altLang="zh-TW" sz="1400" u="sng" kern="0" dirty="0" smtClean="0"/>
              <a:t>Access Control Schemes</a:t>
            </a:r>
            <a:r>
              <a:rPr lang="en-US" altLang="zh-TW" sz="1400" kern="0" dirty="0" smtClean="0"/>
              <a:t> (papers)</a:t>
            </a:r>
          </a:p>
          <a:p>
            <a:endParaRPr lang="zh-TW" altLang="en-US" sz="14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Statistical Database</a:t>
            </a:r>
            <a:endParaRPr lang="zh-TW" alt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8382000" cy="4648200"/>
          </a:xfrm>
        </p:spPr>
        <p:txBody>
          <a:bodyPr/>
          <a:lstStyle/>
          <a:p>
            <a:pPr marL="838200" lvl="1" indent="-381000">
              <a:lnSpc>
                <a:spcPct val="110000"/>
              </a:lnSpc>
              <a:buFont typeface="Wingdings" pitchFamily="2" charset="2"/>
              <a:buNone/>
            </a:pPr>
            <a:r>
              <a:rPr lang="en-US" altLang="zh-TW"/>
              <a:t>Def: Statistical Database is a database, such as a </a:t>
            </a:r>
            <a:r>
              <a:rPr lang="en-US" altLang="zh-TW" u="sng"/>
              <a:t>census database</a:t>
            </a:r>
            <a:r>
              <a:rPr lang="en-US" altLang="zh-TW"/>
              <a:t>, that</a:t>
            </a:r>
          </a:p>
          <a:p>
            <a:pPr marL="1295400" lvl="2" indent="-381000">
              <a:lnSpc>
                <a:spcPct val="110000"/>
              </a:lnSpc>
              <a:buFontTx/>
              <a:buAutoNum type="alphaLcParenBoth"/>
            </a:pPr>
            <a:r>
              <a:rPr lang="en-US" altLang="zh-TW"/>
              <a:t> contains a large number of individually </a:t>
            </a:r>
            <a:r>
              <a:rPr lang="en-US" altLang="zh-TW" u="sng"/>
              <a:t>sensitive records</a:t>
            </a:r>
            <a:r>
              <a:rPr lang="en-US" altLang="zh-TW"/>
              <a:t> .</a:t>
            </a:r>
          </a:p>
          <a:p>
            <a:pPr marL="1295400" lvl="2" indent="-381000">
              <a:lnSpc>
                <a:spcPct val="110000"/>
              </a:lnSpc>
              <a:buFontTx/>
              <a:buAutoNum type="alphaLcParenBoth"/>
            </a:pPr>
            <a:r>
              <a:rPr lang="en-US" altLang="zh-TW"/>
              <a:t> is intended to supply </a:t>
            </a:r>
            <a:r>
              <a:rPr lang="en-US" altLang="zh-TW" b="1" u="sng"/>
              <a:t>only</a:t>
            </a:r>
            <a:r>
              <a:rPr lang="en-US" altLang="zh-TW"/>
              <a:t> </a:t>
            </a:r>
            <a:r>
              <a:rPr lang="en-US" altLang="zh-TW" u="sng"/>
              <a:t>statistical summary</a:t>
            </a:r>
            <a:r>
              <a:rPr lang="en-US" altLang="zh-TW"/>
              <a:t> information to its  </a:t>
            </a:r>
            <a:br>
              <a:rPr lang="en-US" altLang="zh-TW"/>
            </a:br>
            <a:r>
              <a:rPr lang="en-US" altLang="zh-TW"/>
              <a:t> users, not information to some specific individual.</a:t>
            </a:r>
            <a:endParaRPr lang="en-US" altLang="zh-TW" sz="1800"/>
          </a:p>
          <a:p>
            <a:pPr marL="1714500" lvl="3" indent="-342900">
              <a:lnSpc>
                <a:spcPct val="110000"/>
              </a:lnSpc>
            </a:pPr>
            <a:r>
              <a:rPr lang="en-US" altLang="zh-TW"/>
              <a:t>only queries that apply some </a:t>
            </a:r>
            <a:r>
              <a:rPr lang="en-US" altLang="zh-TW" b="1"/>
              <a:t>statistical function</a:t>
            </a:r>
            <a:r>
              <a:rPr lang="en-US" altLang="zh-TW"/>
              <a:t>. </a:t>
            </a:r>
          </a:p>
          <a:p>
            <a:pPr marL="2171700" lvl="4" indent="-342900">
              <a:lnSpc>
                <a:spcPct val="110000"/>
              </a:lnSpc>
              <a:buClr>
                <a:srgbClr val="009900"/>
              </a:buClr>
            </a:pPr>
            <a:r>
              <a:rPr lang="en-US" altLang="zh-TW"/>
              <a:t>E.g: </a:t>
            </a:r>
            <a:r>
              <a:rPr lang="en-US" altLang="zh-TW" b="1"/>
              <a:t>count</a:t>
            </a:r>
            <a:r>
              <a:rPr lang="en-US" altLang="zh-TW"/>
              <a:t>, </a:t>
            </a:r>
            <a:r>
              <a:rPr lang="en-US" altLang="zh-TW" b="1"/>
              <a:t>sum</a:t>
            </a:r>
            <a:r>
              <a:rPr lang="en-US" altLang="zh-TW"/>
              <a:t>, or </a:t>
            </a:r>
            <a:r>
              <a:rPr lang="en-US" altLang="zh-TW" b="1"/>
              <a:t>average</a:t>
            </a:r>
          </a:p>
          <a:p>
            <a:pPr marL="1714500" lvl="3" indent="-342900">
              <a:lnSpc>
                <a:spcPct val="110000"/>
              </a:lnSpc>
            </a:pPr>
            <a:r>
              <a:rPr lang="en-US" altLang="zh-TW"/>
              <a:t>Problem: </a:t>
            </a:r>
          </a:p>
          <a:p>
            <a:pPr marL="2171700" lvl="4" indent="-342900">
              <a:lnSpc>
                <a:spcPct val="110000"/>
              </a:lnSpc>
            </a:pPr>
            <a:r>
              <a:rPr lang="en-US" altLang="zh-TW"/>
              <a:t>“Deduction of confidential information by inference is possible”</a:t>
            </a:r>
          </a:p>
          <a:p>
            <a:pPr marL="1295400" lvl="2" indent="-381000">
              <a:lnSpc>
                <a:spcPct val="60000"/>
              </a:lnSpc>
              <a:buFontTx/>
              <a:buNone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97BD3E-63AB-4C78-A14E-53DF0B335DDC}" type="slidenum">
              <a:rPr lang="zh-TW" altLang="en-US" smtClean="0"/>
              <a:pPr/>
              <a:t>27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Statistical Database: An Example</a:t>
            </a:r>
            <a:endParaRPr lang="zh-TW" altLang="en-US" sz="20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lnSpc>
                <a:spcPct val="60000"/>
              </a:lnSpc>
              <a:buFontTx/>
              <a:buNone/>
            </a:pPr>
            <a:endParaRPr lang="en-US" altLang="zh-TW" sz="1800"/>
          </a:p>
          <a:p>
            <a:pPr lvl="2">
              <a:lnSpc>
                <a:spcPct val="60000"/>
              </a:lnSpc>
              <a:buClr>
                <a:srgbClr val="009900"/>
              </a:buClr>
              <a:buFont typeface="Wingdings" pitchFamily="2" charset="2"/>
              <a:buChar char="§"/>
            </a:pPr>
            <a:r>
              <a:rPr lang="en-US" altLang="zh-TW" sz="1800"/>
              <a:t>e.g.1 Consider the </a:t>
            </a:r>
            <a:r>
              <a:rPr lang="en-US" altLang="zh-TW" sz="1800" b="1"/>
              <a:t>STATS</a:t>
            </a:r>
            <a:r>
              <a:rPr lang="en-US" altLang="zh-TW" sz="1800"/>
              <a:t> database</a:t>
            </a:r>
            <a:endParaRPr lang="zh-TW" altLang="en-US" sz="1800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854200" y="1985963"/>
            <a:ext cx="5559425" cy="2517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1854200" y="2251075"/>
            <a:ext cx="5559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2476500" y="1985963"/>
            <a:ext cx="0" cy="2517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5457825" y="1981200"/>
            <a:ext cx="0" cy="2517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4110038" y="1989138"/>
            <a:ext cx="0" cy="2517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2976563" y="1981200"/>
            <a:ext cx="0" cy="2517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6086475" y="1993900"/>
            <a:ext cx="0" cy="2517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6738938" y="2000250"/>
            <a:ext cx="0" cy="2519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1828800" y="1990725"/>
            <a:ext cx="56022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Name    Sex      Dependence      Occupation            Salary     Tax        Audits</a:t>
            </a:r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1857375" y="2333625"/>
            <a:ext cx="685800" cy="221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Able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Baker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Clark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Downs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East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Ford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Green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Hall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Lves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Jones</a:t>
            </a:r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2543175" y="2333625"/>
            <a:ext cx="339725" cy="221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M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F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F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F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M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F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M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M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F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F</a:t>
            </a: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3343275" y="2333625"/>
            <a:ext cx="269875" cy="221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3</a:t>
            </a:r>
          </a:p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2</a:t>
            </a:r>
          </a:p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0</a:t>
            </a:r>
          </a:p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2</a:t>
            </a:r>
          </a:p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2</a:t>
            </a:r>
          </a:p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1</a:t>
            </a:r>
          </a:p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0</a:t>
            </a:r>
          </a:p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3</a:t>
            </a:r>
          </a:p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4</a:t>
            </a:r>
          </a:p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1</a:t>
            </a:r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4171950" y="2309813"/>
            <a:ext cx="1058863" cy="221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programmer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physician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programmer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builder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clerk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homemaker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lawyer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homemaker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programmer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programmer</a:t>
            </a:r>
          </a:p>
        </p:txBody>
      </p:sp>
      <p:sp>
        <p:nvSpPr>
          <p:cNvPr id="36881" name="Rectangle 17"/>
          <p:cNvSpPr>
            <a:spLocks noChangeArrowheads="1"/>
          </p:cNvSpPr>
          <p:nvPr/>
        </p:nvSpPr>
        <p:spPr bwMode="auto">
          <a:xfrm>
            <a:off x="5529263" y="2346325"/>
            <a:ext cx="447675" cy="221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25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k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65k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28k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30k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22k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51k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95k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22k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32k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30k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6215063" y="2333625"/>
            <a:ext cx="447675" cy="221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5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k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5k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9k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6k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2k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0k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0k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1k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5k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10k</a:t>
            </a:r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6929438" y="2322513"/>
            <a:ext cx="269875" cy="221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3</a:t>
            </a:r>
          </a:p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0</a:t>
            </a:r>
          </a:p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1</a:t>
            </a:r>
          </a:p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1</a:t>
            </a:r>
          </a:p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0</a:t>
            </a:r>
          </a:p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0</a:t>
            </a:r>
          </a:p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0</a:t>
            </a:r>
          </a:p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0</a:t>
            </a:r>
          </a:p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1</a:t>
            </a:r>
          </a:p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1</a:t>
            </a:r>
          </a:p>
        </p:txBody>
      </p:sp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3586163" y="4572000"/>
            <a:ext cx="204946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Fig. The </a:t>
            </a:r>
            <a:r>
              <a:rPr lang="en-US" altLang="zh-TW" sz="1400" b="1">
                <a:latin typeface="Times New Roman" pitchFamily="18" charset="0"/>
                <a:ea typeface="新細明體" charset="-120"/>
              </a:rPr>
              <a:t>STATS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 database</a:t>
            </a: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609600" y="5105400"/>
            <a:ext cx="87630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2" algn="l" eaLnBrk="0" hangingPunct="0">
              <a:lnSpc>
                <a:spcPct val="60000"/>
              </a:lnSpc>
              <a:spcBef>
                <a:spcPct val="50000"/>
              </a:spcBef>
              <a:buSzPct val="100000"/>
              <a:buFont typeface="Symbol" pitchFamily="18" charset="2"/>
              <a:buChar char="·"/>
            </a:pPr>
            <a:r>
              <a:rPr lang="en-US" altLang="zh-TW">
                <a:latin typeface="Times New Roman" pitchFamily="18" charset="0"/>
                <a:ea typeface="新細明體" charset="-120"/>
              </a:rPr>
              <a:t> Suppose some user </a:t>
            </a:r>
            <a:r>
              <a:rPr lang="en-US" altLang="zh-TW" b="1">
                <a:latin typeface="Times New Roman" pitchFamily="18" charset="0"/>
                <a:ea typeface="新細明體" charset="-120"/>
              </a:rPr>
              <a:t>U</a:t>
            </a:r>
            <a:r>
              <a:rPr lang="en-US" altLang="zh-TW">
                <a:latin typeface="Times New Roman" pitchFamily="18" charset="0"/>
                <a:ea typeface="新細明體" charset="-120"/>
              </a:rPr>
              <a:t> is intent on discovering </a:t>
            </a:r>
            <a:r>
              <a:rPr lang="en-US" altLang="zh-TW" b="1">
                <a:latin typeface="Times New Roman" pitchFamily="18" charset="0"/>
                <a:ea typeface="新細明體" charset="-120"/>
              </a:rPr>
              <a:t>Able</a:t>
            </a:r>
            <a:r>
              <a:rPr lang="en-US" altLang="zh-TW">
                <a:latin typeface="Times New Roman" pitchFamily="18" charset="0"/>
                <a:ea typeface="新細明體" charset="-120"/>
              </a:rPr>
              <a:t>'s salary and tax payment.</a:t>
            </a:r>
          </a:p>
          <a:p>
            <a:pPr lvl="2" algn="l" eaLnBrk="0" hangingPunct="0">
              <a:lnSpc>
                <a:spcPct val="60000"/>
              </a:lnSpc>
              <a:spcBef>
                <a:spcPct val="50000"/>
              </a:spcBef>
              <a:buSzPct val="100000"/>
              <a:buFont typeface="Symbol" pitchFamily="18" charset="2"/>
              <a:buChar char="·"/>
            </a:pPr>
            <a:r>
              <a:rPr lang="en-US" altLang="zh-TW">
                <a:latin typeface="Times New Roman" pitchFamily="18" charset="0"/>
                <a:ea typeface="新細明體" charset="-120"/>
              </a:rPr>
              <a:t> Suppose </a:t>
            </a:r>
            <a:r>
              <a:rPr lang="en-US" altLang="zh-TW" b="1">
                <a:latin typeface="Times New Roman" pitchFamily="18" charset="0"/>
                <a:ea typeface="新細明體" charset="-120"/>
              </a:rPr>
              <a:t>U</a:t>
            </a:r>
            <a:r>
              <a:rPr lang="en-US" altLang="zh-TW">
                <a:latin typeface="Times New Roman" pitchFamily="18" charset="0"/>
                <a:ea typeface="新細明體" charset="-120"/>
              </a:rPr>
              <a:t> knows that </a:t>
            </a:r>
            <a:r>
              <a:rPr lang="en-US" altLang="zh-TW" b="1">
                <a:latin typeface="Times New Roman" pitchFamily="18" charset="0"/>
                <a:ea typeface="新細明體" charset="-120"/>
              </a:rPr>
              <a:t>Able</a:t>
            </a:r>
            <a:r>
              <a:rPr lang="en-US" altLang="zh-TW">
                <a:latin typeface="Times New Roman" pitchFamily="18" charset="0"/>
                <a:ea typeface="新細明體" charset="-120"/>
              </a:rPr>
              <a:t> is a programmer and is male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97BD3E-63AB-4C78-A14E-53DF0B335DDC}" type="slidenum">
              <a:rPr lang="zh-TW" altLang="en-US" smtClean="0"/>
              <a:pPr/>
              <a:t>28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Statistical Database: </a:t>
            </a:r>
            <a:r>
              <a:rPr lang="en-US" altLang="zh-TW" sz="3200"/>
              <a:t>Case 1</a:t>
            </a:r>
            <a:endParaRPr lang="zh-TW" altLang="en-US" sz="320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1524000"/>
            <a:ext cx="9080500" cy="4495800"/>
          </a:xfrm>
        </p:spPr>
        <p:txBody>
          <a:bodyPr/>
          <a:lstStyle/>
          <a:p>
            <a:pPr lvl="2">
              <a:buClr>
                <a:srgbClr val="009900"/>
              </a:buClr>
            </a:pPr>
            <a:r>
              <a:rPr lang="en-US" altLang="zh-TW"/>
              <a:t>The security of the database has been compromised, even though U has issued only </a:t>
            </a:r>
            <a:r>
              <a:rPr lang="en-US" altLang="zh-TW" u="sng"/>
              <a:t>legitimate statistical</a:t>
            </a:r>
            <a:r>
              <a:rPr lang="en-US" altLang="zh-TW"/>
              <a:t> quires (</a:t>
            </a:r>
            <a:r>
              <a:rPr lang="en-US" altLang="zh-TW" b="1"/>
              <a:t>count</a:t>
            </a:r>
            <a:r>
              <a:rPr lang="en-US" altLang="zh-TW"/>
              <a:t>, </a:t>
            </a:r>
            <a:r>
              <a:rPr lang="en-US" altLang="zh-TW" b="1"/>
              <a:t>sum</a:t>
            </a:r>
            <a:r>
              <a:rPr lang="en-US" altLang="zh-TW"/>
              <a:t>, or </a:t>
            </a:r>
            <a:r>
              <a:rPr lang="en-US" altLang="zh-TW" b="1"/>
              <a:t>average</a:t>
            </a:r>
            <a:r>
              <a:rPr lang="en-US" altLang="zh-TW"/>
              <a:t>.)</a:t>
            </a:r>
            <a:endParaRPr lang="en-US" altLang="zh-TW" b="1"/>
          </a:p>
          <a:p>
            <a:pPr lvl="2">
              <a:buClr>
                <a:srgbClr val="009900"/>
              </a:buClr>
            </a:pPr>
            <a:r>
              <a:rPr lang="en-US" altLang="zh-TW" b="1"/>
              <a:t>Case 1:</a:t>
            </a:r>
          </a:p>
          <a:p>
            <a:endParaRPr lang="zh-TW" alt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2438400" y="2209800"/>
            <a:ext cx="4959350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Q1 : SELECT  </a:t>
            </a:r>
            <a:r>
              <a:rPr lang="en-US" altLang="zh-TW" sz="1400" b="1">
                <a:latin typeface="Times New Roman" pitchFamily="18" charset="0"/>
                <a:ea typeface="新細明體" charset="-120"/>
              </a:rPr>
              <a:t>COUNT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(*)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FROM   STATS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WHERE   SEX = 'M'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AND   OCCUPATION = 'Programmer'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                                                                       Response : 1</a:t>
            </a:r>
          </a:p>
          <a:p>
            <a:pPr algn="l" eaLnBrk="0" hangingPunct="0"/>
            <a:endParaRPr lang="en-US" altLang="zh-TW" sz="1400">
              <a:latin typeface="Times New Roman" pitchFamily="18" charset="0"/>
              <a:ea typeface="新細明體" charset="-120"/>
            </a:endParaRP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Q2 : SELECT   </a:t>
            </a:r>
            <a:r>
              <a:rPr lang="en-US" altLang="zh-TW" sz="1400" b="1">
                <a:latin typeface="Times New Roman" pitchFamily="18" charset="0"/>
                <a:ea typeface="新細明體" charset="-120"/>
              </a:rPr>
              <a:t>SUM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 (SALARY), SUM (TAX)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FROM    STATS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WHERE SEX = M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AND   OCCUPATION =  'Programmer'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                                                              Response: 25k, 5k</a:t>
            </a:r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 rot="16200000" flipH="1">
            <a:off x="4313238" y="4678362"/>
            <a:ext cx="381000" cy="320675"/>
          </a:xfrm>
          <a:prstGeom prst="rightArrow">
            <a:avLst>
              <a:gd name="adj1" fmla="val 50000"/>
              <a:gd name="adj2" fmla="val 59411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3429000" y="4648200"/>
            <a:ext cx="9048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600" b="1">
                <a:latin typeface="Times New Roman" pitchFamily="18" charset="0"/>
                <a:ea typeface="新細明體" charset="-120"/>
              </a:rPr>
              <a:t>Solution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066800" y="5105400"/>
            <a:ext cx="7696200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3" algn="l" eaLnBrk="0" hangingPunct="0">
              <a:spcBef>
                <a:spcPct val="50000"/>
              </a:spcBef>
              <a:buSzPct val="100000"/>
            </a:pPr>
            <a:r>
              <a:rPr lang="en-US" altLang="zh-TW">
                <a:latin typeface="Times New Roman" pitchFamily="18" charset="0"/>
                <a:ea typeface="新細明體" charset="-120"/>
              </a:rPr>
              <a:t>The</a:t>
            </a:r>
            <a:r>
              <a:rPr lang="en-US" altLang="zh-TW" b="1">
                <a:latin typeface="Times New Roman" pitchFamily="18" charset="0"/>
                <a:ea typeface="新細明體" charset="-120"/>
              </a:rPr>
              <a:t> system</a:t>
            </a:r>
            <a:r>
              <a:rPr lang="en-US" altLang="zh-TW">
                <a:latin typeface="Times New Roman" pitchFamily="18" charset="0"/>
                <a:ea typeface="新細明體" charset="-120"/>
              </a:rPr>
              <a:t> should refuse to response to a query for which the </a:t>
            </a:r>
            <a:r>
              <a:rPr lang="en-US" altLang="zh-TW" u="sng">
                <a:latin typeface="Times New Roman" pitchFamily="18" charset="0"/>
                <a:ea typeface="新細明體" charset="-120"/>
              </a:rPr>
              <a:t>cardinality</a:t>
            </a:r>
            <a:r>
              <a:rPr lang="en-US" altLang="zh-TW">
                <a:latin typeface="Times New Roman" pitchFamily="18" charset="0"/>
                <a:ea typeface="新細明體" charset="-120"/>
              </a:rPr>
              <a:t> of the identified subset of records  &lt;  lower bound </a:t>
            </a:r>
            <a:r>
              <a:rPr lang="en-US" altLang="zh-TW" b="1">
                <a:latin typeface="Times New Roman" pitchFamily="18" charset="0"/>
                <a:ea typeface="新細明體" charset="-120"/>
              </a:rPr>
              <a:t>b</a:t>
            </a:r>
          </a:p>
          <a:p>
            <a:pPr lvl="3" algn="l" eaLnBrk="0" hangingPunct="0">
              <a:lnSpc>
                <a:spcPct val="50000"/>
              </a:lnSpc>
              <a:spcBef>
                <a:spcPct val="50000"/>
              </a:spcBef>
              <a:buSzPct val="100000"/>
            </a:pPr>
            <a:r>
              <a:rPr lang="en-US" altLang="zh-TW">
                <a:latin typeface="Times New Roman" pitchFamily="18" charset="0"/>
                <a:ea typeface="新細明體" charset="-120"/>
              </a:rPr>
              <a:t>            e.g. </a:t>
            </a:r>
            <a:r>
              <a:rPr lang="en-US" altLang="zh-TW" b="1">
                <a:latin typeface="Times New Roman" pitchFamily="18" charset="0"/>
                <a:ea typeface="新細明體" charset="-120"/>
              </a:rPr>
              <a:t>b</a:t>
            </a:r>
            <a:r>
              <a:rPr lang="en-US" altLang="zh-TW">
                <a:latin typeface="Times New Roman" pitchFamily="18" charset="0"/>
                <a:ea typeface="新細明體" charset="-120"/>
              </a:rPr>
              <a:t> = 2    i.e., </a:t>
            </a:r>
            <a:r>
              <a:rPr lang="en-US" altLang="zh-TW" b="1">
                <a:latin typeface="Times New Roman" pitchFamily="18" charset="0"/>
                <a:ea typeface="新細明體" charset="-120"/>
              </a:rPr>
              <a:t>b</a:t>
            </a:r>
            <a:r>
              <a:rPr lang="en-US" altLang="zh-TW">
                <a:latin typeface="Times New Roman" pitchFamily="18" charset="0"/>
                <a:ea typeface="新細明體" charset="-120"/>
              </a:rPr>
              <a:t> ≦ </a:t>
            </a:r>
            <a:r>
              <a:rPr lang="en-US" altLang="zh-TW" b="1">
                <a:latin typeface="Times New Roman" pitchFamily="18" charset="0"/>
                <a:ea typeface="新細明體" charset="-120"/>
              </a:rPr>
              <a:t>c</a:t>
            </a:r>
            <a:r>
              <a:rPr lang="en-US" altLang="zh-TW">
                <a:latin typeface="Times New Roman" pitchFamily="18" charset="0"/>
                <a:ea typeface="新細明體" charset="-120"/>
              </a:rPr>
              <a:t> (result set cardinality)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5715000" y="1371600"/>
            <a:ext cx="1349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TW" altLang="en-US" sz="1400">
                <a:solidFill>
                  <a:schemeClr val="folHlink"/>
                </a:solidFill>
              </a:rPr>
              <a:t>危害, 信用傷害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97BD3E-63AB-4C78-A14E-53DF0B335DDC}" type="slidenum">
              <a:rPr lang="zh-TW" altLang="en-US" smtClean="0"/>
              <a:pPr/>
              <a:t>29</a:t>
            </a:fld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762000" y="2743200"/>
            <a:ext cx="8420100" cy="914400"/>
          </a:xfrm>
        </p:spPr>
        <p:txBody>
          <a:bodyPr/>
          <a:lstStyle/>
          <a:p>
            <a:r>
              <a:rPr lang="zh-TW" altLang="en-US" dirty="0" smtClean="0"/>
              <a:t>1</a:t>
            </a:r>
            <a:r>
              <a:rPr lang="en-US" altLang="zh-TW" dirty="0" smtClean="0"/>
              <a:t>4</a:t>
            </a:r>
            <a:r>
              <a:rPr lang="zh-TW" altLang="en-US" dirty="0" smtClean="0"/>
              <a:t>.</a:t>
            </a:r>
            <a:r>
              <a:rPr lang="zh-TW" altLang="en-US" dirty="0"/>
              <a:t>1  </a:t>
            </a:r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226668-083E-4B0B-9BB6-0B5B38AC59A5}" type="slidenum">
              <a:rPr lang="zh-TW" altLang="en-US" smtClean="0"/>
              <a:pPr/>
              <a:t>3</a:t>
            </a:fld>
            <a:endParaRPr lang="zh-TW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Statistical Database: </a:t>
            </a:r>
            <a:r>
              <a:rPr lang="en-US" altLang="zh-TW" sz="3200"/>
              <a:t>Case 2</a:t>
            </a:r>
            <a:endParaRPr lang="zh-TW" altLang="en-US" sz="16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9080500" cy="4648200"/>
          </a:xfrm>
        </p:spPr>
        <p:txBody>
          <a:bodyPr/>
          <a:lstStyle/>
          <a:p>
            <a:pPr lvl="3">
              <a:lnSpc>
                <a:spcPct val="50000"/>
              </a:lnSpc>
              <a:buFontTx/>
              <a:buNone/>
            </a:pPr>
            <a:endParaRPr lang="en-US" altLang="zh-TW"/>
          </a:p>
          <a:p>
            <a:pPr lvl="2">
              <a:buFontTx/>
              <a:buNone/>
            </a:pPr>
            <a:r>
              <a:rPr lang="en-US" altLang="zh-TW" b="1"/>
              <a:t>Case 2:</a:t>
            </a:r>
            <a:r>
              <a:rPr lang="en-US" altLang="zh-TW" sz="1800"/>
              <a:t> Consider the sequence of queries Q3-Q6 below</a:t>
            </a:r>
            <a:endParaRPr lang="en-US" altLang="zh-TW"/>
          </a:p>
          <a:p>
            <a:endParaRPr lang="zh-TW" alt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117725" y="1828800"/>
            <a:ext cx="4359275" cy="200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Q3 : SELECT   </a:t>
            </a:r>
            <a:r>
              <a:rPr lang="en-US" altLang="zh-TW" sz="1400" b="1">
                <a:latin typeface="Times New Roman" pitchFamily="18" charset="0"/>
                <a:ea typeface="新細明體" charset="-120"/>
              </a:rPr>
              <a:t>COUNT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(*)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FROM   STATS</a:t>
            </a:r>
          </a:p>
          <a:p>
            <a:pPr algn="l" eaLnBrk="0" hangingPunct="0"/>
            <a:endParaRPr lang="en-US" altLang="zh-TW" sz="1400">
              <a:latin typeface="Times New Roman" pitchFamily="18" charset="0"/>
              <a:ea typeface="新細明體" charset="-120"/>
            </a:endParaRP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Q4 : SELECT   </a:t>
            </a:r>
            <a:r>
              <a:rPr lang="en-US" altLang="zh-TW" sz="1400" b="1">
                <a:latin typeface="Times New Roman" pitchFamily="18" charset="0"/>
                <a:ea typeface="新細明體" charset="-120"/>
              </a:rPr>
              <a:t>COUNT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(*)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FROM   STATS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WHERE   NOT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	          (SEX = 'M'  AND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                OCCUPATION = 'Programmer')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                                                                              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2181225" y="3810000"/>
            <a:ext cx="5667375" cy="221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Q5 : SELECT   </a:t>
            </a:r>
            <a:r>
              <a:rPr lang="en-US" altLang="zh-TW" sz="1400" b="1">
                <a:latin typeface="Times New Roman" pitchFamily="18" charset="0"/>
                <a:ea typeface="新細明體" charset="-120"/>
              </a:rPr>
              <a:t>SUM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(SALARY), </a:t>
            </a:r>
            <a:r>
              <a:rPr lang="en-US" altLang="zh-TW" sz="1400" b="1">
                <a:latin typeface="Times New Roman" pitchFamily="18" charset="0"/>
                <a:ea typeface="新細明體" charset="-120"/>
              </a:rPr>
              <a:t>SUM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(TAX)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FROM STATS                                                        Response : 364k, 43k</a:t>
            </a:r>
          </a:p>
          <a:p>
            <a:pPr algn="l" eaLnBrk="0" hangingPunct="0"/>
            <a:endParaRPr lang="en-US" altLang="zh-TW" sz="1400">
              <a:latin typeface="Times New Roman" pitchFamily="18" charset="0"/>
              <a:ea typeface="新細明體" charset="-120"/>
            </a:endParaRP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Q6 :  SELECT   </a:t>
            </a:r>
            <a:r>
              <a:rPr lang="en-US" altLang="zh-TW" sz="1400" b="1">
                <a:latin typeface="Times New Roman" pitchFamily="18" charset="0"/>
                <a:ea typeface="新細明體" charset="-120"/>
              </a:rPr>
              <a:t>SUM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(SALARY, </a:t>
            </a:r>
            <a:r>
              <a:rPr lang="en-US" altLang="zh-TW" sz="1400" b="1">
                <a:latin typeface="Times New Roman" pitchFamily="18" charset="0"/>
                <a:ea typeface="新細明體" charset="-120"/>
              </a:rPr>
              <a:t>SUM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(TAX)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FROM   STATS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WHERE   NOT</a:t>
            </a:r>
          </a:p>
          <a:p>
            <a:pPr lvl="2"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(SEX = 'M'   AND</a:t>
            </a:r>
          </a:p>
          <a:p>
            <a:pPr lvl="2"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OCCUPATION = 'Programmer' )     Response 339k, 38k</a:t>
            </a:r>
          </a:p>
          <a:p>
            <a:pPr lvl="2"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                                                      Subtract</a:t>
            </a:r>
          </a:p>
          <a:p>
            <a:pPr lvl="2"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                                                      (Q5 - Q6): 25k, 5k   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6172200" y="1981200"/>
            <a:ext cx="1104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Rsponse : 10</a:t>
            </a: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6172200" y="2867025"/>
            <a:ext cx="10668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1400">
                <a:latin typeface="Times New Roman" pitchFamily="18" charset="0"/>
                <a:ea typeface="新細明體" charset="-120"/>
              </a:rPr>
              <a:t>Response: 9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Subtract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(Q3 - Q4): 1</a:t>
            </a:r>
          </a:p>
          <a:p>
            <a:pPr algn="l"/>
            <a:endParaRPr lang="zh-TW" altLang="en-US" sz="1400">
              <a:latin typeface="Times New Roman" pitchFamily="18" charset="0"/>
              <a:ea typeface="新細明體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97BD3E-63AB-4C78-A14E-53DF0B335DDC}" type="slidenum">
              <a:rPr lang="zh-TW" altLang="en-US" smtClean="0"/>
              <a:pPr/>
              <a:t>30</a:t>
            </a:fld>
            <a:endParaRPr lang="zh-TW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Statistical Database: </a:t>
            </a:r>
            <a:r>
              <a:rPr lang="en-US" altLang="zh-TW" sz="3200"/>
              <a:t>Case 2</a:t>
            </a:r>
            <a:r>
              <a:rPr lang="en-US" altLang="zh-TW"/>
              <a:t> </a:t>
            </a:r>
            <a:r>
              <a:rPr lang="en-US" altLang="zh-TW" sz="1600" b="0">
                <a:solidFill>
                  <a:schemeClr val="tx1"/>
                </a:solidFill>
                <a:ea typeface="新細明體" charset="-120"/>
              </a:rPr>
              <a:t>(cont.)</a:t>
            </a:r>
            <a:endParaRPr lang="zh-TW" altLang="en-US" sz="16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/>
            <a:r>
              <a:rPr lang="en-US" altLang="zh-TW"/>
              <a:t>Why ?</a:t>
            </a:r>
          </a:p>
          <a:p>
            <a:pPr lvl="3">
              <a:buFontTx/>
              <a:buNone/>
            </a:pPr>
            <a:endParaRPr lang="en-US" altLang="zh-TW"/>
          </a:p>
          <a:p>
            <a:pPr lvl="3">
              <a:buFontTx/>
              <a:buNone/>
            </a:pPr>
            <a:endParaRPr lang="en-US" altLang="zh-TW"/>
          </a:p>
          <a:p>
            <a:pPr lvl="3">
              <a:buFontTx/>
              <a:buNone/>
            </a:pPr>
            <a:endParaRPr lang="en-US" altLang="zh-TW"/>
          </a:p>
          <a:p>
            <a:pPr lvl="3">
              <a:buFontTx/>
              <a:buNone/>
            </a:pPr>
            <a:endParaRPr lang="en-US" altLang="zh-TW"/>
          </a:p>
          <a:p>
            <a:pPr lvl="3"/>
            <a:endParaRPr lang="en-US" altLang="zh-TW"/>
          </a:p>
          <a:p>
            <a:pPr lvl="3"/>
            <a:endParaRPr lang="en-US" altLang="zh-TW"/>
          </a:p>
          <a:p>
            <a:pPr lvl="3">
              <a:lnSpc>
                <a:spcPct val="40000"/>
              </a:lnSpc>
            </a:pPr>
            <a:r>
              <a:rPr lang="en-US" altLang="zh-TW"/>
              <a:t>Solution</a:t>
            </a:r>
          </a:p>
          <a:p>
            <a:endParaRPr lang="zh-TW" altLang="en-US"/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2438400" y="1752600"/>
            <a:ext cx="2987675" cy="1377950"/>
            <a:chOff x="1082" y="2430"/>
            <a:chExt cx="1882" cy="868"/>
          </a:xfrm>
        </p:grpSpPr>
        <p:sp>
          <p:nvSpPr>
            <p:cNvPr id="39941" name="Oval 5"/>
            <p:cNvSpPr>
              <a:spLocks noChangeArrowheads="1"/>
            </p:cNvSpPr>
            <p:nvPr/>
          </p:nvSpPr>
          <p:spPr bwMode="auto">
            <a:xfrm>
              <a:off x="1833" y="2658"/>
              <a:ext cx="1131" cy="6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9942" name="Oval 6"/>
            <p:cNvSpPr>
              <a:spLocks noChangeArrowheads="1"/>
            </p:cNvSpPr>
            <p:nvPr/>
          </p:nvSpPr>
          <p:spPr bwMode="auto">
            <a:xfrm>
              <a:off x="2013" y="2780"/>
              <a:ext cx="784" cy="4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9</a:t>
              </a:r>
            </a:p>
          </p:txBody>
        </p:sp>
        <p:sp>
          <p:nvSpPr>
            <p:cNvPr id="39943" name="Rectangle 7"/>
            <p:cNvSpPr>
              <a:spLocks noChangeArrowheads="1"/>
            </p:cNvSpPr>
            <p:nvPr/>
          </p:nvSpPr>
          <p:spPr bwMode="auto">
            <a:xfrm>
              <a:off x="1880" y="2430"/>
              <a:ext cx="704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STATUS, 10</a:t>
              </a:r>
            </a:p>
          </p:txBody>
        </p:sp>
        <p:sp>
          <p:nvSpPr>
            <p:cNvPr id="39944" name="Rectangle 8"/>
            <p:cNvSpPr>
              <a:spLocks noChangeArrowheads="1"/>
            </p:cNvSpPr>
            <p:nvPr/>
          </p:nvSpPr>
          <p:spPr bwMode="auto">
            <a:xfrm>
              <a:off x="1082" y="2870"/>
              <a:ext cx="33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Able</a:t>
              </a:r>
            </a:p>
          </p:txBody>
        </p:sp>
        <p:sp>
          <p:nvSpPr>
            <p:cNvPr id="39945" name="Line 9"/>
            <p:cNvSpPr>
              <a:spLocks noChangeShapeType="1"/>
            </p:cNvSpPr>
            <p:nvPr/>
          </p:nvSpPr>
          <p:spPr bwMode="auto">
            <a:xfrm>
              <a:off x="1539" y="2970"/>
              <a:ext cx="39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2473325" y="3914775"/>
            <a:ext cx="4725988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Let   b </a:t>
            </a:r>
            <a:r>
              <a:rPr lang="en-US" altLang="zh-TW" sz="1600" b="1">
                <a:solidFill>
                  <a:srgbClr val="006600"/>
                </a:solidFill>
                <a:latin typeface="Times New Roman" pitchFamily="18" charset="0"/>
                <a:ea typeface="新細明體" charset="-120"/>
              </a:rPr>
              <a:t>≦ </a:t>
            </a:r>
            <a:r>
              <a:rPr lang="en-US" altLang="zh-TW" sz="1600">
                <a:latin typeface="Times New Roman" pitchFamily="18" charset="0"/>
                <a:ea typeface="新細明體" charset="-120"/>
              </a:rPr>
              <a:t>c </a:t>
            </a:r>
            <a:r>
              <a:rPr lang="en-US" altLang="zh-TW" sz="1600" b="1">
                <a:solidFill>
                  <a:srgbClr val="006600"/>
                </a:solidFill>
                <a:latin typeface="Times New Roman" pitchFamily="18" charset="0"/>
                <a:ea typeface="新細明體" charset="-120"/>
              </a:rPr>
              <a:t>≦ </a:t>
            </a:r>
            <a:r>
              <a:rPr lang="en-US" altLang="zh-TW" sz="1600">
                <a:latin typeface="Times New Roman" pitchFamily="18" charset="0"/>
                <a:ea typeface="新細明體" charset="-120"/>
              </a:rPr>
              <a:t>n-b    eg.  </a:t>
            </a:r>
            <a:r>
              <a:rPr lang="en-US" altLang="zh-TW" sz="1600" i="1">
                <a:latin typeface="Times New Roman" pitchFamily="18" charset="0"/>
                <a:ea typeface="新細明體" charset="-120"/>
              </a:rPr>
              <a:t>2 </a:t>
            </a:r>
            <a:r>
              <a:rPr lang="en-US" altLang="zh-TW" sz="1600" b="1">
                <a:solidFill>
                  <a:srgbClr val="006600"/>
                </a:solidFill>
                <a:latin typeface="Times New Roman" pitchFamily="18" charset="0"/>
                <a:ea typeface="新細明體" charset="-120"/>
              </a:rPr>
              <a:t>≦ </a:t>
            </a:r>
            <a:r>
              <a:rPr lang="en-US" altLang="zh-TW" sz="1600" i="1">
                <a:latin typeface="Times New Roman" pitchFamily="18" charset="0"/>
                <a:ea typeface="新細明體" charset="-120"/>
              </a:rPr>
              <a:t>c </a:t>
            </a:r>
            <a:r>
              <a:rPr lang="en-US" altLang="zh-TW" sz="1600" b="1">
                <a:solidFill>
                  <a:srgbClr val="006600"/>
                </a:solidFill>
                <a:latin typeface="Times New Roman" pitchFamily="18" charset="0"/>
                <a:ea typeface="新細明體" charset="-120"/>
              </a:rPr>
              <a:t>≦ </a:t>
            </a:r>
            <a:r>
              <a:rPr lang="en-US" altLang="zh-TW" sz="1600" i="1">
                <a:latin typeface="Times New Roman" pitchFamily="18" charset="0"/>
                <a:ea typeface="新細明體" charset="-120"/>
              </a:rPr>
              <a:t>8</a:t>
            </a:r>
            <a:endParaRPr lang="en-US" altLang="zh-TW" sz="1600">
              <a:latin typeface="Times New Roman" pitchFamily="18" charset="0"/>
              <a:ea typeface="新細明體" charset="-120"/>
            </a:endParaRPr>
          </a:p>
          <a:p>
            <a:pPr algn="l" eaLnBrk="0" hangingPunct="0"/>
            <a:endParaRPr lang="en-US" altLang="zh-TW" sz="1600">
              <a:latin typeface="Times New Roman" pitchFamily="18" charset="0"/>
              <a:ea typeface="新細明體" charset="-120"/>
            </a:endParaRPr>
          </a:p>
          <a:p>
            <a:pPr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Now predicate:</a:t>
            </a:r>
            <a:endParaRPr lang="en-US" altLang="zh-TW" sz="1600" b="1">
              <a:latin typeface="Times New Roman" pitchFamily="18" charset="0"/>
              <a:ea typeface="新細明體" charset="-120"/>
            </a:endParaRPr>
          </a:p>
          <a:p>
            <a:pPr algn="l" eaLnBrk="0" hangingPunct="0">
              <a:spcBef>
                <a:spcPct val="50000"/>
              </a:spcBef>
              <a:spcAft>
                <a:spcPct val="50000"/>
              </a:spcAft>
            </a:pPr>
            <a:r>
              <a:rPr lang="en-US" altLang="zh-TW" sz="1600" b="1">
                <a:latin typeface="Times New Roman" pitchFamily="18" charset="0"/>
                <a:ea typeface="新細明體" charset="-120"/>
              </a:rPr>
              <a:t>   NOT ( Sex = 'M' and Occupation = 'programmer')</a:t>
            </a:r>
          </a:p>
          <a:p>
            <a:pPr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is thus not admissible.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97BD3E-63AB-4C78-A14E-53DF0B335DDC}" type="slidenum">
              <a:rPr lang="zh-TW" altLang="en-US" smtClean="0"/>
              <a:pPr/>
              <a:t>31</a:t>
            </a:fld>
            <a:endParaRPr lang="zh-TW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Statistical Database: </a:t>
            </a:r>
            <a:r>
              <a:rPr lang="en-US" altLang="zh-TW" sz="3200"/>
              <a:t>Case 3</a:t>
            </a:r>
            <a:endParaRPr lang="zh-TW" altLang="en-US" sz="16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219200"/>
            <a:ext cx="7467600" cy="4648200"/>
          </a:xfrm>
        </p:spPr>
        <p:txBody>
          <a:bodyPr/>
          <a:lstStyle/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altLang="zh-TW" sz="2000" b="1"/>
              <a:t>Case 3:</a:t>
            </a:r>
            <a:r>
              <a:rPr lang="en-US" altLang="zh-TW" sz="1800"/>
              <a:t> Set C in the range  b </a:t>
            </a:r>
            <a:r>
              <a:rPr lang="en-US" altLang="zh-TW" sz="1800" b="1">
                <a:solidFill>
                  <a:srgbClr val="006600"/>
                </a:solidFill>
              </a:rPr>
              <a:t>≦ </a:t>
            </a:r>
            <a:r>
              <a:rPr lang="en-US" altLang="zh-TW" sz="1800"/>
              <a:t>c </a:t>
            </a:r>
            <a:r>
              <a:rPr lang="en-US" altLang="zh-TW" sz="1800" b="1">
                <a:solidFill>
                  <a:srgbClr val="006600"/>
                </a:solidFill>
              </a:rPr>
              <a:t>≦ </a:t>
            </a:r>
            <a:r>
              <a:rPr lang="en-US" altLang="zh-TW" sz="1800"/>
              <a:t>n-b    eg.  </a:t>
            </a:r>
            <a:r>
              <a:rPr lang="en-US" altLang="zh-TW" sz="1800" i="1"/>
              <a:t>2 </a:t>
            </a:r>
            <a:r>
              <a:rPr lang="en-US" altLang="zh-TW" sz="1800" b="1">
                <a:solidFill>
                  <a:srgbClr val="006600"/>
                </a:solidFill>
              </a:rPr>
              <a:t>≦ </a:t>
            </a:r>
            <a:r>
              <a:rPr lang="en-US" altLang="zh-TW" sz="1800" i="1"/>
              <a:t>c </a:t>
            </a:r>
            <a:r>
              <a:rPr lang="en-US" altLang="zh-TW" sz="1800" b="1">
                <a:solidFill>
                  <a:srgbClr val="006600"/>
                </a:solidFill>
              </a:rPr>
              <a:t>≦ </a:t>
            </a:r>
            <a:r>
              <a:rPr lang="en-US" altLang="zh-TW" sz="1800" i="1"/>
              <a:t>8 </a:t>
            </a:r>
            <a:r>
              <a:rPr lang="en-US" altLang="zh-TW" sz="1800"/>
              <a:t>is inadequate to avoid compromise, in general.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500"/>
              <a:t>        </a:t>
            </a:r>
            <a:r>
              <a:rPr lang="en-US" altLang="zh-TW" sz="1800"/>
              <a:t>Consider the following sequence (Q7-Q10):</a:t>
            </a:r>
            <a:endParaRPr lang="en-US" altLang="zh-TW"/>
          </a:p>
          <a:p>
            <a:pPr lvl="3">
              <a:lnSpc>
                <a:spcPct val="120000"/>
              </a:lnSpc>
              <a:buFontTx/>
              <a:buNone/>
            </a:pPr>
            <a:endParaRPr lang="en-US" altLang="zh-TW"/>
          </a:p>
          <a:p>
            <a:pPr>
              <a:lnSpc>
                <a:spcPct val="120000"/>
              </a:lnSpc>
            </a:pPr>
            <a:endParaRPr lang="zh-TW" alt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590800" y="2362200"/>
            <a:ext cx="6591300" cy="369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>
              <a:lnSpc>
                <a:spcPct val="9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Q7 : SELECT   </a:t>
            </a:r>
            <a:r>
              <a:rPr lang="en-US" altLang="zh-TW" sz="1400" b="1">
                <a:latin typeface="Times New Roman" pitchFamily="18" charset="0"/>
                <a:ea typeface="新細明體" charset="-120"/>
              </a:rPr>
              <a:t>COUNT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 (*)</a:t>
            </a:r>
          </a:p>
          <a:p>
            <a:pPr algn="l" eaLnBrk="0" hangingPunct="0">
              <a:lnSpc>
                <a:spcPct val="9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     FROM   STATS</a:t>
            </a:r>
          </a:p>
          <a:p>
            <a:pPr algn="l" eaLnBrk="0" hangingPunct="0">
              <a:lnSpc>
                <a:spcPct val="9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     WHERE   SEX = 'M'                                                 Response: 4</a:t>
            </a:r>
          </a:p>
          <a:p>
            <a:pPr algn="l" eaLnBrk="0" hangingPunct="0">
              <a:lnSpc>
                <a:spcPct val="90000"/>
              </a:lnSpc>
            </a:pPr>
            <a:endParaRPr lang="en-US" altLang="zh-TW" sz="1400">
              <a:latin typeface="Times New Roman" pitchFamily="18" charset="0"/>
              <a:ea typeface="新細明體" charset="-120"/>
            </a:endParaRPr>
          </a:p>
          <a:p>
            <a:pPr algn="l" eaLnBrk="0" hangingPunct="0">
              <a:lnSpc>
                <a:spcPct val="9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Q8 : SELECT   </a:t>
            </a:r>
            <a:r>
              <a:rPr lang="en-US" altLang="zh-TW" sz="1400" b="1">
                <a:latin typeface="Times New Roman" pitchFamily="18" charset="0"/>
                <a:ea typeface="新細明體" charset="-120"/>
              </a:rPr>
              <a:t>COUNT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 (*)</a:t>
            </a:r>
          </a:p>
          <a:p>
            <a:pPr algn="l" eaLnBrk="0" hangingPunct="0">
              <a:lnSpc>
                <a:spcPct val="9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     FROM   STATS</a:t>
            </a:r>
          </a:p>
          <a:p>
            <a:pPr algn="l" eaLnBrk="0" hangingPunct="0">
              <a:lnSpc>
                <a:spcPct val="9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     WHERE   SEX = 'M'</a:t>
            </a:r>
          </a:p>
          <a:p>
            <a:pPr algn="l" eaLnBrk="0" hangingPunct="0">
              <a:lnSpc>
                <a:spcPct val="9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     AND   NOT ( OCCUPATION = 'Programmer')        Response: 3</a:t>
            </a:r>
          </a:p>
          <a:p>
            <a:pPr algn="l" eaLnBrk="0" hangingPunct="0">
              <a:lnSpc>
                <a:spcPct val="90000"/>
              </a:lnSpc>
            </a:pPr>
            <a:endParaRPr lang="en-US" altLang="zh-TW" sz="1400">
              <a:latin typeface="Times New Roman" pitchFamily="18" charset="0"/>
              <a:ea typeface="新細明體" charset="-120"/>
            </a:endParaRPr>
          </a:p>
          <a:p>
            <a:pPr algn="l" eaLnBrk="0" hangingPunct="0">
              <a:lnSpc>
                <a:spcPct val="9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Q9 : SELECT   </a:t>
            </a:r>
            <a:r>
              <a:rPr lang="en-US" altLang="zh-TW" sz="1400" b="1">
                <a:latin typeface="Times New Roman" pitchFamily="18" charset="0"/>
                <a:ea typeface="新細明體" charset="-120"/>
              </a:rPr>
              <a:t>SUM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(SALARY), </a:t>
            </a:r>
            <a:r>
              <a:rPr lang="en-US" altLang="zh-TW" sz="1400" b="1">
                <a:latin typeface="Times New Roman" pitchFamily="18" charset="0"/>
                <a:ea typeface="新細明體" charset="-120"/>
              </a:rPr>
              <a:t>SUM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(TAX)</a:t>
            </a:r>
          </a:p>
          <a:p>
            <a:pPr algn="l" eaLnBrk="0" hangingPunct="0">
              <a:lnSpc>
                <a:spcPct val="9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     FROM STATS</a:t>
            </a:r>
          </a:p>
          <a:p>
            <a:pPr algn="l" eaLnBrk="0" hangingPunct="0">
              <a:lnSpc>
                <a:spcPct val="9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     WHERE   SEX = 'M'                                                 Response: 164k, 8k </a:t>
            </a:r>
          </a:p>
          <a:p>
            <a:pPr algn="l" eaLnBrk="0" hangingPunct="0">
              <a:lnSpc>
                <a:spcPct val="90000"/>
              </a:lnSpc>
            </a:pPr>
            <a:endParaRPr lang="en-US" altLang="zh-TW" sz="1400">
              <a:latin typeface="Times New Roman" pitchFamily="18" charset="0"/>
              <a:ea typeface="新細明體" charset="-120"/>
            </a:endParaRPr>
          </a:p>
          <a:p>
            <a:pPr algn="l"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Q10 : SELECT   </a:t>
            </a:r>
            <a:r>
              <a:rPr lang="en-US" altLang="zh-TW" sz="1400" b="1">
                <a:latin typeface="Times New Roman" pitchFamily="18" charset="0"/>
                <a:ea typeface="新細明體" charset="-120"/>
              </a:rPr>
              <a:t>SUM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(SALARY), </a:t>
            </a:r>
            <a:r>
              <a:rPr lang="en-US" altLang="zh-TW" sz="1400" b="1">
                <a:latin typeface="Times New Roman" pitchFamily="18" charset="0"/>
                <a:ea typeface="新細明體" charset="-120"/>
              </a:rPr>
              <a:t>SUM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(TAX)</a:t>
            </a:r>
          </a:p>
          <a:p>
            <a:pPr algn="l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       FROM   STATS</a:t>
            </a:r>
          </a:p>
          <a:p>
            <a:pPr algn="l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       WHERE   SEX = M AND NOT</a:t>
            </a:r>
          </a:p>
          <a:p>
            <a:pPr algn="l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     (OCCUPATION = 'Programmer')               Response: 139k, 3k</a:t>
            </a:r>
          </a:p>
          <a:p>
            <a:pPr algn="l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                  	                                                 Subtract: (Q9 - Q10): 25K, 5K    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97BD3E-63AB-4C78-A14E-53DF0B335DDC}" type="slidenum">
              <a:rPr lang="zh-TW" altLang="en-US" smtClean="0"/>
              <a:pPr/>
              <a:t>32</a:t>
            </a:fld>
            <a:endParaRPr lang="zh-TW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Statistical Database: </a:t>
            </a:r>
            <a:r>
              <a:rPr lang="en-US" altLang="zh-TW" sz="3200"/>
              <a:t>Case 3</a:t>
            </a:r>
            <a:r>
              <a:rPr lang="en-US" altLang="zh-TW"/>
              <a:t> </a:t>
            </a:r>
            <a:r>
              <a:rPr lang="en-US" altLang="zh-TW" sz="1600" b="0">
                <a:solidFill>
                  <a:schemeClr val="tx1"/>
                </a:solidFill>
                <a:ea typeface="新細明體" charset="-120"/>
              </a:rPr>
              <a:t>(cont.)</a:t>
            </a:r>
            <a:endParaRPr lang="zh-TW" altLang="en-US" sz="16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2286000" y="1447800"/>
            <a:ext cx="3429000" cy="100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20000"/>
              </a:spcBef>
              <a:buClr>
                <a:srgbClr val="009900"/>
              </a:buClr>
              <a:buSzPct val="110000"/>
              <a:buFontTx/>
              <a:buChar char="•"/>
            </a:pPr>
            <a:r>
              <a:rPr lang="en-US" altLang="zh-TW">
                <a:latin typeface="Times New Roman" pitchFamily="18" charset="0"/>
                <a:ea typeface="華康行書體(P)" pitchFamily="66" charset="-120"/>
              </a:rPr>
              <a:t> Why ?</a:t>
            </a:r>
          </a:p>
          <a:p>
            <a:pPr lvl="1"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P: SEX = M and OCC.= 'Programmer'</a:t>
            </a:r>
          </a:p>
          <a:p>
            <a:pPr lvl="1"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P1: SEX = M</a:t>
            </a:r>
          </a:p>
          <a:p>
            <a:pPr lvl="1"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P2: OCC. = 'Programmer'</a:t>
            </a:r>
          </a:p>
        </p:txBody>
      </p:sp>
      <p:grpSp>
        <p:nvGrpSpPr>
          <p:cNvPr id="42002" name="Group 18"/>
          <p:cNvGrpSpPr>
            <a:grpSpLocks/>
          </p:cNvGrpSpPr>
          <p:nvPr/>
        </p:nvGrpSpPr>
        <p:grpSpPr bwMode="auto">
          <a:xfrm>
            <a:off x="2209800" y="2667000"/>
            <a:ext cx="4357688" cy="2728913"/>
            <a:chOff x="1392" y="1680"/>
            <a:chExt cx="2745" cy="1719"/>
          </a:xfrm>
        </p:grpSpPr>
        <p:sp>
          <p:nvSpPr>
            <p:cNvPr id="41990" name="Rectangle 6"/>
            <p:cNvSpPr>
              <a:spLocks noChangeArrowheads="1"/>
            </p:cNvSpPr>
            <p:nvPr/>
          </p:nvSpPr>
          <p:spPr bwMode="auto">
            <a:xfrm>
              <a:off x="1756" y="1820"/>
              <a:ext cx="2381" cy="12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991" name="Rectangle 7"/>
            <p:cNvSpPr>
              <a:spLocks noChangeArrowheads="1"/>
            </p:cNvSpPr>
            <p:nvPr/>
          </p:nvSpPr>
          <p:spPr bwMode="auto">
            <a:xfrm>
              <a:off x="1961" y="2002"/>
              <a:ext cx="1591" cy="63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992" name="Rectangle 8"/>
            <p:cNvSpPr>
              <a:spLocks noChangeArrowheads="1"/>
            </p:cNvSpPr>
            <p:nvPr/>
          </p:nvSpPr>
          <p:spPr bwMode="auto">
            <a:xfrm>
              <a:off x="2443" y="2275"/>
              <a:ext cx="1552" cy="5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993" name="Line 9"/>
            <p:cNvSpPr>
              <a:spLocks noChangeShapeType="1"/>
            </p:cNvSpPr>
            <p:nvPr/>
          </p:nvSpPr>
          <p:spPr bwMode="auto">
            <a:xfrm>
              <a:off x="3552" y="2256"/>
              <a:ext cx="0" cy="384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994" name="Rectangle 10"/>
            <p:cNvSpPr>
              <a:spLocks noChangeArrowheads="1"/>
            </p:cNvSpPr>
            <p:nvPr/>
          </p:nvSpPr>
          <p:spPr bwMode="auto">
            <a:xfrm>
              <a:off x="1920" y="1824"/>
              <a:ext cx="100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Set identified by </a:t>
              </a:r>
              <a:r>
                <a:rPr lang="en-US" altLang="zh-TW" sz="1400" b="1">
                  <a:solidFill>
                    <a:schemeClr val="folHlink"/>
                  </a:solidFill>
                  <a:latin typeface="Times New Roman" pitchFamily="18" charset="0"/>
                  <a:ea typeface="新細明體" charset="-120"/>
                </a:rPr>
                <a:t>P1</a:t>
              </a:r>
            </a:p>
          </p:txBody>
        </p:sp>
        <p:sp>
          <p:nvSpPr>
            <p:cNvPr id="41995" name="Rectangle 11"/>
            <p:cNvSpPr>
              <a:spLocks noChangeArrowheads="1"/>
            </p:cNvSpPr>
            <p:nvPr/>
          </p:nvSpPr>
          <p:spPr bwMode="auto">
            <a:xfrm>
              <a:off x="2019" y="2008"/>
              <a:ext cx="93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>
                <a:lnSpc>
                  <a:spcPct val="80000"/>
                </a:lnSpc>
              </a:pP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Set identified by </a:t>
              </a:r>
              <a:endParaRPr lang="en-US" altLang="zh-TW" sz="1400" b="1">
                <a:solidFill>
                  <a:srgbClr val="009900"/>
                </a:solidFill>
                <a:latin typeface="Times New Roman" pitchFamily="18" charset="0"/>
                <a:ea typeface="新細明體" charset="-120"/>
              </a:endParaRPr>
            </a:p>
            <a:p>
              <a:pPr algn="l" eaLnBrk="0" hangingPunct="0">
                <a:lnSpc>
                  <a:spcPct val="80000"/>
                </a:lnSpc>
              </a:pPr>
              <a:r>
                <a:rPr lang="en-US" altLang="zh-TW" sz="1400" b="1">
                  <a:solidFill>
                    <a:srgbClr val="009900"/>
                  </a:solidFill>
                  <a:latin typeface="Times New Roman" pitchFamily="18" charset="0"/>
                  <a:ea typeface="新細明體" charset="-120"/>
                </a:rPr>
                <a:t>P1 AND NOT P2</a:t>
              </a:r>
            </a:p>
          </p:txBody>
        </p:sp>
        <p:sp>
          <p:nvSpPr>
            <p:cNvPr id="41996" name="Rectangle 12"/>
            <p:cNvSpPr>
              <a:spLocks noChangeArrowheads="1"/>
            </p:cNvSpPr>
            <p:nvPr/>
          </p:nvSpPr>
          <p:spPr bwMode="auto">
            <a:xfrm>
              <a:off x="2448" y="2308"/>
              <a:ext cx="854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Set identified by</a:t>
              </a:r>
            </a:p>
            <a:p>
              <a:pPr algn="l"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P1 AND P2 </a:t>
              </a:r>
            </a:p>
          </p:txBody>
        </p:sp>
        <p:sp>
          <p:nvSpPr>
            <p:cNvPr id="41997" name="Rectangle 13"/>
            <p:cNvSpPr>
              <a:spLocks noChangeArrowheads="1"/>
            </p:cNvSpPr>
            <p:nvPr/>
          </p:nvSpPr>
          <p:spPr bwMode="auto">
            <a:xfrm>
              <a:off x="1728" y="1680"/>
              <a:ext cx="1994" cy="1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>
                <a:lnSpc>
                  <a:spcPct val="60000"/>
                </a:lnSpc>
              </a:pPr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Total set of records (entire database)</a:t>
              </a:r>
            </a:p>
          </p:txBody>
        </p:sp>
        <p:sp>
          <p:nvSpPr>
            <p:cNvPr id="41998" name="Rectangle 14"/>
            <p:cNvSpPr>
              <a:spLocks noChangeArrowheads="1"/>
            </p:cNvSpPr>
            <p:nvPr/>
          </p:nvSpPr>
          <p:spPr bwMode="auto">
            <a:xfrm>
              <a:off x="2990" y="2857"/>
              <a:ext cx="1000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Set identified by P2</a:t>
              </a:r>
            </a:p>
          </p:txBody>
        </p:sp>
        <p:sp>
          <p:nvSpPr>
            <p:cNvPr id="41999" name="Line 15"/>
            <p:cNvSpPr>
              <a:spLocks noChangeShapeType="1"/>
            </p:cNvSpPr>
            <p:nvPr/>
          </p:nvSpPr>
          <p:spPr bwMode="auto">
            <a:xfrm>
              <a:off x="2448" y="2640"/>
              <a:ext cx="1104" cy="0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2001" name="Rectangle 17"/>
            <p:cNvSpPr>
              <a:spLocks noChangeArrowheads="1"/>
            </p:cNvSpPr>
            <p:nvPr/>
          </p:nvSpPr>
          <p:spPr bwMode="auto">
            <a:xfrm>
              <a:off x="1392" y="3168"/>
              <a:ext cx="13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Tx/>
                <a:buChar char="•"/>
              </a:pPr>
              <a:r>
                <a:rPr lang="en-US" altLang="zh-TW">
                  <a:latin typeface="Times New Roman" pitchFamily="18" charset="0"/>
                  <a:ea typeface="華康行書體(P)" pitchFamily="66" charset="-120"/>
                </a:rPr>
                <a:t> Solution ???</a:t>
              </a:r>
              <a:endParaRPr lang="zh-TW" altLang="en-US">
                <a:latin typeface="Times New Roman" pitchFamily="18" charset="0"/>
                <a:ea typeface="華康行書體(P)" pitchFamily="66" charset="-120"/>
              </a:endParaRPr>
            </a:p>
          </p:txBody>
        </p:sp>
      </p:grp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97BD3E-63AB-4C78-A14E-53DF0B335DDC}" type="slidenum">
              <a:rPr lang="zh-TW" altLang="en-US" smtClean="0"/>
              <a:pPr/>
              <a:t>33</a:t>
            </a:fld>
            <a:endParaRPr lang="zh-TW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Statistical Database: Tracker</a:t>
            </a:r>
            <a:endParaRPr lang="zh-TW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8382000" cy="4648200"/>
          </a:xfrm>
        </p:spPr>
        <p:txBody>
          <a:bodyPr/>
          <a:lstStyle/>
          <a:p>
            <a:pPr lvl="1"/>
            <a:r>
              <a:rPr lang="en-US" altLang="zh-TW" sz="1800"/>
              <a:t>Individual tracker</a:t>
            </a:r>
          </a:p>
          <a:p>
            <a:pPr lvl="2"/>
            <a:r>
              <a:rPr lang="en-US" altLang="zh-TW" sz="1800"/>
              <a:t>for some specific inadmissible predicate</a:t>
            </a:r>
          </a:p>
          <a:p>
            <a:pPr lvl="2"/>
            <a:r>
              <a:rPr lang="en-US" altLang="zh-TW" sz="1800"/>
              <a:t>individual tracker, the predicate</a:t>
            </a:r>
          </a:p>
          <a:p>
            <a:pPr lvl="2">
              <a:lnSpc>
                <a:spcPct val="120000"/>
              </a:lnSpc>
              <a:buFontTx/>
              <a:buNone/>
            </a:pPr>
            <a:r>
              <a:rPr lang="en-US" altLang="zh-TW" sz="1800"/>
              <a:t>	       </a:t>
            </a:r>
            <a:r>
              <a:rPr lang="en-US" altLang="zh-TW" sz="1400" b="1"/>
              <a:t>SEX = 'M'  and NOT (OCCUPATION = 'Programmer')</a:t>
            </a:r>
            <a:endParaRPr lang="en-US" altLang="zh-TW" sz="1600" b="1"/>
          </a:p>
          <a:p>
            <a:pPr lvl="2">
              <a:lnSpc>
                <a:spcPct val="120000"/>
              </a:lnSpc>
              <a:buFontTx/>
              <a:buNone/>
            </a:pPr>
            <a:r>
              <a:rPr lang="en-US" altLang="zh-TW" sz="1800"/>
              <a:t>    is called an </a:t>
            </a:r>
            <a:r>
              <a:rPr lang="en-US" altLang="zh-TW" sz="1800" b="1" u="sng"/>
              <a:t>individual tracker</a:t>
            </a:r>
            <a:r>
              <a:rPr lang="en-US" altLang="zh-TW" sz="1800"/>
              <a:t> for Able, because it enables the user</a:t>
            </a:r>
          </a:p>
          <a:p>
            <a:pPr lvl="2">
              <a:buFontTx/>
              <a:buNone/>
            </a:pPr>
            <a:r>
              <a:rPr lang="en-US" altLang="zh-TW" sz="1800"/>
              <a:t>    to track down information concerning Able.</a:t>
            </a:r>
          </a:p>
          <a:p>
            <a:pPr lvl="2">
              <a:buFontTx/>
              <a:buNone/>
            </a:pPr>
            <a:endParaRPr lang="en-US" altLang="zh-TW" sz="1800"/>
          </a:p>
          <a:p>
            <a:pPr lvl="1">
              <a:lnSpc>
                <a:spcPct val="110000"/>
              </a:lnSpc>
            </a:pPr>
            <a:r>
              <a:rPr lang="en-US" altLang="zh-TW" sz="1800"/>
              <a:t>General tracker</a:t>
            </a:r>
          </a:p>
          <a:p>
            <a:pPr lvl="2">
              <a:lnSpc>
                <a:spcPct val="110000"/>
              </a:lnSpc>
            </a:pPr>
            <a:r>
              <a:rPr lang="en-US" altLang="zh-TW" sz="1800"/>
              <a:t>is a </a:t>
            </a:r>
            <a:r>
              <a:rPr lang="en-US" altLang="zh-TW" sz="1800" u="sng"/>
              <a:t>predicate</a:t>
            </a:r>
            <a:r>
              <a:rPr lang="en-US" altLang="zh-TW" sz="1800"/>
              <a:t> that can be used to find the answer to </a:t>
            </a:r>
            <a:r>
              <a:rPr lang="en-US" altLang="zh-TW" sz="1800" u="sng"/>
              <a:t>any</a:t>
            </a:r>
            <a:r>
              <a:rPr lang="en-US" altLang="zh-TW" sz="1800"/>
              <a:t> inadmissible query.</a:t>
            </a:r>
            <a:endParaRPr lang="en-US" altLang="zh-TW" sz="1800">
              <a:latin typeface="Comic Sans MS" pitchFamily="66" charset="0"/>
            </a:endParaRPr>
          </a:p>
          <a:p>
            <a:pPr lvl="2">
              <a:lnSpc>
                <a:spcPct val="110000"/>
              </a:lnSpc>
            </a:pPr>
            <a:r>
              <a:rPr lang="en-US" altLang="zh-TW" sz="1800">
                <a:latin typeface="Comic Sans MS" pitchFamily="66" charset="0"/>
              </a:rPr>
              <a:t>Note :</a:t>
            </a:r>
            <a:r>
              <a:rPr lang="en-US" altLang="zh-TW" sz="1800"/>
              <a:t> Any predicate with result set cardinality c in the range</a:t>
            </a:r>
          </a:p>
          <a:p>
            <a:pPr lvl="2">
              <a:lnSpc>
                <a:spcPct val="130000"/>
              </a:lnSpc>
              <a:buFontTx/>
              <a:buNone/>
            </a:pPr>
            <a:r>
              <a:rPr lang="en-US" altLang="zh-TW" sz="1800"/>
              <a:t>                             2b </a:t>
            </a:r>
            <a:r>
              <a:rPr lang="en-US" altLang="zh-TW" sz="1400" b="1">
                <a:solidFill>
                  <a:srgbClr val="006600"/>
                </a:solidFill>
              </a:rPr>
              <a:t>≦</a:t>
            </a:r>
            <a:r>
              <a:rPr lang="en-US" altLang="zh-TW" sz="1800"/>
              <a:t> c </a:t>
            </a:r>
            <a:r>
              <a:rPr lang="en-US" altLang="zh-TW" sz="1400" b="1">
                <a:solidFill>
                  <a:srgbClr val="006600"/>
                </a:solidFill>
              </a:rPr>
              <a:t>≦</a:t>
            </a:r>
            <a:r>
              <a:rPr lang="en-US" altLang="zh-TW" sz="1800"/>
              <a:t> n-2b</a:t>
            </a:r>
          </a:p>
          <a:p>
            <a:pPr lvl="3">
              <a:lnSpc>
                <a:spcPct val="110000"/>
              </a:lnSpc>
              <a:buFontTx/>
              <a:buNone/>
            </a:pPr>
            <a:r>
              <a:rPr lang="en-US" altLang="zh-TW"/>
              <a:t>        where b &lt; n/4 (typically case), is a general tracker.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97BD3E-63AB-4C78-A14E-53DF0B335DDC}" type="slidenum">
              <a:rPr lang="zh-TW" altLang="en-US" smtClean="0"/>
              <a:pPr/>
              <a:t>34</a:t>
            </a:fld>
            <a:endParaRPr lang="zh-TW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Statistical Database: </a:t>
            </a:r>
            <a:r>
              <a:rPr lang="en-US" altLang="zh-TW" sz="3200"/>
              <a:t>Case 4</a:t>
            </a:r>
            <a:endParaRPr lang="zh-TW" altLang="en-US" sz="16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9112250" cy="4648200"/>
          </a:xfrm>
        </p:spPr>
        <p:txBody>
          <a:bodyPr/>
          <a:lstStyle/>
          <a:p>
            <a:pPr lvl="2">
              <a:buFontTx/>
              <a:buNone/>
            </a:pPr>
            <a:r>
              <a:rPr lang="en-US" altLang="zh-TW" b="1"/>
              <a:t>Case 4:</a:t>
            </a:r>
          </a:p>
          <a:p>
            <a:pPr lvl="3"/>
            <a:r>
              <a:rPr lang="en-US" altLang="zh-TW"/>
              <a:t>Assume  				</a:t>
            </a:r>
          </a:p>
          <a:p>
            <a:pPr lvl="3">
              <a:buFontTx/>
              <a:buNone/>
            </a:pPr>
            <a:r>
              <a:rPr lang="en-US" altLang="zh-TW"/>
              <a:t>   1. b=2  ie. 4 </a:t>
            </a:r>
            <a:r>
              <a:rPr lang="en-US" altLang="zh-TW" b="1">
                <a:solidFill>
                  <a:srgbClr val="006600"/>
                </a:solidFill>
              </a:rPr>
              <a:t>≦</a:t>
            </a:r>
            <a:r>
              <a:rPr lang="en-US" altLang="zh-TW"/>
              <a:t> c </a:t>
            </a:r>
            <a:r>
              <a:rPr lang="en-US" altLang="zh-TW" b="1">
                <a:solidFill>
                  <a:srgbClr val="006600"/>
                </a:solidFill>
              </a:rPr>
              <a:t>≦6</a:t>
            </a:r>
            <a:endParaRPr lang="en-US" altLang="zh-TW"/>
          </a:p>
          <a:p>
            <a:pPr lvl="3">
              <a:buFontTx/>
              <a:buNone/>
            </a:pPr>
            <a:r>
              <a:rPr lang="en-US" altLang="zh-TW"/>
              <a:t>   2. </a:t>
            </a:r>
            <a:r>
              <a:rPr lang="en-US" altLang="zh-TW" b="1"/>
              <a:t>U</a:t>
            </a:r>
            <a:r>
              <a:rPr lang="en-US" altLang="zh-TW"/>
              <a:t> knows that </a:t>
            </a:r>
            <a:r>
              <a:rPr lang="en-US" altLang="zh-TW" b="1"/>
              <a:t>Able</a:t>
            </a:r>
            <a:r>
              <a:rPr lang="en-US" altLang="zh-TW"/>
              <a:t> is a male programmer.   	</a:t>
            </a:r>
          </a:p>
          <a:p>
            <a:pPr lvl="3">
              <a:buFontTx/>
              <a:buNone/>
            </a:pPr>
            <a:r>
              <a:rPr lang="en-US" altLang="zh-TW"/>
              <a:t>        </a:t>
            </a:r>
            <a:r>
              <a:rPr lang="en-US" altLang="zh-TW" b="1"/>
              <a:t>    </a:t>
            </a:r>
            <a:r>
              <a:rPr lang="en-US" altLang="zh-TW"/>
              <a:t>Predicate P is</a:t>
            </a:r>
            <a:r>
              <a:rPr lang="en-US" altLang="zh-TW" b="1"/>
              <a:t> SEX = 'M' and OCCUPATION = 'programmer'</a:t>
            </a:r>
          </a:p>
          <a:p>
            <a:pPr lvl="3">
              <a:buFontTx/>
              <a:buNone/>
            </a:pPr>
            <a:r>
              <a:rPr lang="en-US" altLang="zh-TW"/>
              <a:t>	3. </a:t>
            </a:r>
            <a:r>
              <a:rPr lang="en-US" altLang="zh-TW" b="1"/>
              <a:t>U </a:t>
            </a:r>
            <a:r>
              <a:rPr lang="en-US" altLang="zh-TW"/>
              <a:t>wishes to discover </a:t>
            </a:r>
            <a:r>
              <a:rPr lang="en-US" altLang="zh-TW" b="1"/>
              <a:t>Able</a:t>
            </a:r>
            <a:r>
              <a:rPr lang="en-US" altLang="zh-TW"/>
              <a:t>'s salary. </a:t>
            </a:r>
          </a:p>
          <a:p>
            <a:pPr lvl="3">
              <a:lnSpc>
                <a:spcPct val="160000"/>
              </a:lnSpc>
            </a:pPr>
            <a:r>
              <a:rPr lang="en-US" altLang="zh-TW"/>
              <a:t>Compromise steps:</a:t>
            </a:r>
          </a:p>
          <a:p>
            <a:pPr lvl="4">
              <a:lnSpc>
                <a:spcPct val="90000"/>
              </a:lnSpc>
              <a:buFontTx/>
              <a:buNone/>
            </a:pPr>
            <a:r>
              <a:rPr lang="en-US" altLang="zh-TW"/>
              <a:t>1. Make a </a:t>
            </a:r>
            <a:r>
              <a:rPr lang="en-US" altLang="zh-TW" u="sng"/>
              <a:t>guess</a:t>
            </a:r>
            <a:r>
              <a:rPr lang="en-US" altLang="zh-TW"/>
              <a:t> at a predicate T that will serve as a  general tracker,     </a:t>
            </a:r>
          </a:p>
          <a:p>
            <a:pPr lvl="3">
              <a:buFontTx/>
              <a:buNone/>
            </a:pPr>
            <a:r>
              <a:rPr lang="en-US" altLang="zh-TW"/>
              <a:t>                     </a:t>
            </a:r>
            <a:r>
              <a:rPr lang="en-US" altLang="zh-TW" b="1"/>
              <a:t>T: Audits = 0</a:t>
            </a:r>
            <a:endParaRPr lang="en-US" altLang="zh-TW"/>
          </a:p>
          <a:p>
            <a:pPr lvl="4">
              <a:buFontTx/>
              <a:buNone/>
            </a:pPr>
            <a:r>
              <a:rPr lang="en-US" altLang="zh-TW"/>
              <a:t>2. Find total number of individuals in the </a:t>
            </a:r>
            <a:r>
              <a:rPr lang="en-US" altLang="zh-TW" b="1"/>
              <a:t>STATS</a:t>
            </a:r>
            <a:r>
              <a:rPr lang="en-US" altLang="zh-TW"/>
              <a:t>, using </a:t>
            </a:r>
            <a:r>
              <a:rPr lang="en-US" altLang="zh-TW" b="1" u="sng"/>
              <a:t>T</a:t>
            </a:r>
            <a:r>
              <a:rPr lang="en-US" altLang="zh-TW"/>
              <a:t> and  </a:t>
            </a:r>
            <a:r>
              <a:rPr lang="en-US" altLang="zh-TW" b="1" u="sng"/>
              <a:t>Not T</a:t>
            </a:r>
            <a:r>
              <a:rPr lang="en-US" altLang="zh-TW"/>
              <a:t>.</a:t>
            </a:r>
          </a:p>
          <a:p>
            <a:pPr lvl="4">
              <a:buFontTx/>
              <a:buNone/>
            </a:pPr>
            <a:r>
              <a:rPr lang="en-US" altLang="zh-TW"/>
              <a:t>3. Find the number by using P or T;  P or NOT T </a:t>
            </a:r>
          </a:p>
          <a:p>
            <a:pPr lvl="4">
              <a:buFontTx/>
              <a:buNone/>
            </a:pPr>
            <a:r>
              <a:rPr lang="en-US" altLang="zh-TW"/>
              <a:t>4. Repeat Q11 - Q14, but using SUM instead of COUNT</a:t>
            </a:r>
          </a:p>
          <a:p>
            <a:pPr lvl="4">
              <a:buFontTx/>
              <a:buNone/>
            </a:pPr>
            <a:r>
              <a:rPr lang="en-US" altLang="zh-TW"/>
              <a:t>5. </a:t>
            </a:r>
            <a:r>
              <a:rPr lang="en-US" altLang="zh-TW">
                <a:ea typeface="新細明體" charset="-120"/>
              </a:rPr>
              <a:t>Able's salary: 389k- 364k = 25k</a:t>
            </a:r>
            <a:endParaRPr lang="zh-TW" altLang="en-US">
              <a:ea typeface="新細明體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97BD3E-63AB-4C78-A14E-53DF0B335DDC}" type="slidenum">
              <a:rPr lang="zh-TW" altLang="en-US" smtClean="0"/>
              <a:pPr/>
              <a:t>35</a:t>
            </a:fld>
            <a:endParaRPr lang="zh-TW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Statistical Database: An Example</a:t>
            </a:r>
            <a:endParaRPr lang="zh-TW" altLang="en-US" sz="20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lnSpc>
                <a:spcPct val="60000"/>
              </a:lnSpc>
              <a:buFontTx/>
              <a:buNone/>
            </a:pPr>
            <a:endParaRPr lang="en-US" altLang="zh-TW" sz="1800"/>
          </a:p>
          <a:p>
            <a:pPr lvl="2">
              <a:lnSpc>
                <a:spcPct val="60000"/>
              </a:lnSpc>
              <a:buClr>
                <a:srgbClr val="009900"/>
              </a:buClr>
              <a:buFont typeface="Wingdings" pitchFamily="2" charset="2"/>
              <a:buChar char="§"/>
            </a:pPr>
            <a:r>
              <a:rPr lang="en-US" altLang="zh-TW" sz="1800"/>
              <a:t>e.g.1 Consider the </a:t>
            </a:r>
            <a:r>
              <a:rPr lang="en-US" altLang="zh-TW" sz="1800" b="1"/>
              <a:t>STATS</a:t>
            </a:r>
            <a:r>
              <a:rPr lang="en-US" altLang="zh-TW" sz="1800"/>
              <a:t> database</a:t>
            </a:r>
            <a:endParaRPr lang="zh-TW" altLang="en-US" sz="1800"/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1854200" y="1985963"/>
            <a:ext cx="5559425" cy="2517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1854200" y="2251075"/>
            <a:ext cx="5559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2476500" y="1985963"/>
            <a:ext cx="0" cy="2517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6807" name="Line 7"/>
          <p:cNvSpPr>
            <a:spLocks noChangeShapeType="1"/>
          </p:cNvSpPr>
          <p:nvPr/>
        </p:nvSpPr>
        <p:spPr bwMode="auto">
          <a:xfrm>
            <a:off x="5457825" y="1981200"/>
            <a:ext cx="0" cy="2517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6808" name="Line 8"/>
          <p:cNvSpPr>
            <a:spLocks noChangeShapeType="1"/>
          </p:cNvSpPr>
          <p:nvPr/>
        </p:nvSpPr>
        <p:spPr bwMode="auto">
          <a:xfrm>
            <a:off x="4110038" y="1989138"/>
            <a:ext cx="0" cy="2517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>
            <a:off x="2976563" y="1981200"/>
            <a:ext cx="0" cy="2517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6810" name="Line 10"/>
          <p:cNvSpPr>
            <a:spLocks noChangeShapeType="1"/>
          </p:cNvSpPr>
          <p:nvPr/>
        </p:nvSpPr>
        <p:spPr bwMode="auto">
          <a:xfrm>
            <a:off x="6086475" y="1993900"/>
            <a:ext cx="0" cy="2517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6811" name="Line 11"/>
          <p:cNvSpPr>
            <a:spLocks noChangeShapeType="1"/>
          </p:cNvSpPr>
          <p:nvPr/>
        </p:nvSpPr>
        <p:spPr bwMode="auto">
          <a:xfrm>
            <a:off x="6738938" y="2000250"/>
            <a:ext cx="0" cy="2519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6812" name="Rectangle 12"/>
          <p:cNvSpPr>
            <a:spLocks noChangeArrowheads="1"/>
          </p:cNvSpPr>
          <p:nvPr/>
        </p:nvSpPr>
        <p:spPr bwMode="auto">
          <a:xfrm>
            <a:off x="1828800" y="1990725"/>
            <a:ext cx="56022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Name    Sex      Dependence      Occupation            Salary     Tax        Audits</a:t>
            </a:r>
          </a:p>
        </p:txBody>
      </p:sp>
      <p:sp>
        <p:nvSpPr>
          <p:cNvPr id="76813" name="Rectangle 13"/>
          <p:cNvSpPr>
            <a:spLocks noChangeArrowheads="1"/>
          </p:cNvSpPr>
          <p:nvPr/>
        </p:nvSpPr>
        <p:spPr bwMode="auto">
          <a:xfrm>
            <a:off x="1857375" y="2333625"/>
            <a:ext cx="685800" cy="221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Able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Baker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Clark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Downs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East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Ford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Green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Hall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Lves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Jones</a:t>
            </a:r>
          </a:p>
        </p:txBody>
      </p:sp>
      <p:sp>
        <p:nvSpPr>
          <p:cNvPr id="76814" name="Rectangle 14"/>
          <p:cNvSpPr>
            <a:spLocks noChangeArrowheads="1"/>
          </p:cNvSpPr>
          <p:nvPr/>
        </p:nvSpPr>
        <p:spPr bwMode="auto">
          <a:xfrm>
            <a:off x="2543175" y="2333625"/>
            <a:ext cx="339725" cy="221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M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F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F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F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M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F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M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M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F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F</a:t>
            </a:r>
          </a:p>
        </p:txBody>
      </p:sp>
      <p:sp>
        <p:nvSpPr>
          <p:cNvPr id="76815" name="Rectangle 15"/>
          <p:cNvSpPr>
            <a:spLocks noChangeArrowheads="1"/>
          </p:cNvSpPr>
          <p:nvPr/>
        </p:nvSpPr>
        <p:spPr bwMode="auto">
          <a:xfrm>
            <a:off x="3343275" y="2333625"/>
            <a:ext cx="269875" cy="221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3</a:t>
            </a:r>
          </a:p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2</a:t>
            </a:r>
          </a:p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0</a:t>
            </a:r>
          </a:p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2</a:t>
            </a:r>
          </a:p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2</a:t>
            </a:r>
          </a:p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1</a:t>
            </a:r>
          </a:p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0</a:t>
            </a:r>
          </a:p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3</a:t>
            </a:r>
          </a:p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4</a:t>
            </a:r>
          </a:p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1</a:t>
            </a:r>
          </a:p>
        </p:txBody>
      </p:sp>
      <p:sp>
        <p:nvSpPr>
          <p:cNvPr id="76816" name="Rectangle 16"/>
          <p:cNvSpPr>
            <a:spLocks noChangeArrowheads="1"/>
          </p:cNvSpPr>
          <p:nvPr/>
        </p:nvSpPr>
        <p:spPr bwMode="auto">
          <a:xfrm>
            <a:off x="4171950" y="2309813"/>
            <a:ext cx="1058863" cy="221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programmer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physician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programmer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builder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clerk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homemaker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lawyer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homemaker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programmer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programmer</a:t>
            </a:r>
          </a:p>
        </p:txBody>
      </p:sp>
      <p:sp>
        <p:nvSpPr>
          <p:cNvPr id="76817" name="Rectangle 17"/>
          <p:cNvSpPr>
            <a:spLocks noChangeArrowheads="1"/>
          </p:cNvSpPr>
          <p:nvPr/>
        </p:nvSpPr>
        <p:spPr bwMode="auto">
          <a:xfrm>
            <a:off x="5529263" y="2346325"/>
            <a:ext cx="447675" cy="221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25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k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65k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28k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30k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22k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51k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95k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22k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32k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30k</a:t>
            </a:r>
          </a:p>
        </p:txBody>
      </p:sp>
      <p:sp>
        <p:nvSpPr>
          <p:cNvPr id="76818" name="Rectangle 18"/>
          <p:cNvSpPr>
            <a:spLocks noChangeArrowheads="1"/>
          </p:cNvSpPr>
          <p:nvPr/>
        </p:nvSpPr>
        <p:spPr bwMode="auto">
          <a:xfrm>
            <a:off x="6215063" y="2333625"/>
            <a:ext cx="447675" cy="221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5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k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5k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9k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6k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2k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0k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0k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1k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5k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10k</a:t>
            </a:r>
          </a:p>
        </p:txBody>
      </p:sp>
      <p:sp>
        <p:nvSpPr>
          <p:cNvPr id="76819" name="Rectangle 19"/>
          <p:cNvSpPr>
            <a:spLocks noChangeArrowheads="1"/>
          </p:cNvSpPr>
          <p:nvPr/>
        </p:nvSpPr>
        <p:spPr bwMode="auto">
          <a:xfrm>
            <a:off x="6929438" y="2322513"/>
            <a:ext cx="269875" cy="221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3</a:t>
            </a:r>
          </a:p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0</a:t>
            </a:r>
          </a:p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1</a:t>
            </a:r>
          </a:p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1</a:t>
            </a:r>
          </a:p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0</a:t>
            </a:r>
          </a:p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0</a:t>
            </a:r>
          </a:p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0</a:t>
            </a:r>
          </a:p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0</a:t>
            </a:r>
          </a:p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1</a:t>
            </a:r>
          </a:p>
          <a:p>
            <a:pPr algn="l" eaLnBrk="0" hangingPunct="0"/>
            <a:r>
              <a:rPr lang="zh-TW" altLang="en-US" sz="1400">
                <a:latin typeface="Times New Roman" pitchFamily="18" charset="0"/>
                <a:ea typeface="新細明體" charset="-120"/>
              </a:rPr>
              <a:t>1</a:t>
            </a:r>
          </a:p>
        </p:txBody>
      </p:sp>
      <p:sp>
        <p:nvSpPr>
          <p:cNvPr id="76820" name="Rectangle 20"/>
          <p:cNvSpPr>
            <a:spLocks noChangeArrowheads="1"/>
          </p:cNvSpPr>
          <p:nvPr/>
        </p:nvSpPr>
        <p:spPr bwMode="auto">
          <a:xfrm>
            <a:off x="3586163" y="4572000"/>
            <a:ext cx="204946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Fig. The </a:t>
            </a:r>
            <a:r>
              <a:rPr lang="en-US" altLang="zh-TW" sz="1400" b="1">
                <a:latin typeface="Times New Roman" pitchFamily="18" charset="0"/>
                <a:ea typeface="新細明體" charset="-120"/>
              </a:rPr>
              <a:t>STATS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 database</a:t>
            </a:r>
          </a:p>
        </p:txBody>
      </p:sp>
      <p:sp>
        <p:nvSpPr>
          <p:cNvPr id="76821" name="Rectangle 21"/>
          <p:cNvSpPr>
            <a:spLocks noChangeArrowheads="1"/>
          </p:cNvSpPr>
          <p:nvPr/>
        </p:nvSpPr>
        <p:spPr bwMode="auto">
          <a:xfrm>
            <a:off x="609600" y="5105400"/>
            <a:ext cx="87630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2" algn="l" eaLnBrk="0" hangingPunct="0">
              <a:lnSpc>
                <a:spcPct val="60000"/>
              </a:lnSpc>
              <a:spcBef>
                <a:spcPct val="50000"/>
              </a:spcBef>
              <a:buSzPct val="100000"/>
              <a:buFont typeface="Symbol" pitchFamily="18" charset="2"/>
              <a:buChar char="·"/>
            </a:pPr>
            <a:r>
              <a:rPr lang="en-US" altLang="zh-TW">
                <a:latin typeface="Times New Roman" pitchFamily="18" charset="0"/>
                <a:ea typeface="新細明體" charset="-120"/>
              </a:rPr>
              <a:t> Suppose some user </a:t>
            </a:r>
            <a:r>
              <a:rPr lang="en-US" altLang="zh-TW" b="1">
                <a:latin typeface="Times New Roman" pitchFamily="18" charset="0"/>
                <a:ea typeface="新細明體" charset="-120"/>
              </a:rPr>
              <a:t>U</a:t>
            </a:r>
            <a:r>
              <a:rPr lang="en-US" altLang="zh-TW">
                <a:latin typeface="Times New Roman" pitchFamily="18" charset="0"/>
                <a:ea typeface="新細明體" charset="-120"/>
              </a:rPr>
              <a:t> is intent on discovering </a:t>
            </a:r>
            <a:r>
              <a:rPr lang="en-US" altLang="zh-TW" b="1">
                <a:latin typeface="Times New Roman" pitchFamily="18" charset="0"/>
                <a:ea typeface="新細明體" charset="-120"/>
              </a:rPr>
              <a:t>Able</a:t>
            </a:r>
            <a:r>
              <a:rPr lang="en-US" altLang="zh-TW">
                <a:latin typeface="Times New Roman" pitchFamily="18" charset="0"/>
                <a:ea typeface="新細明體" charset="-120"/>
              </a:rPr>
              <a:t>'s salary and tax payment.</a:t>
            </a:r>
          </a:p>
          <a:p>
            <a:pPr lvl="2" algn="l" eaLnBrk="0" hangingPunct="0">
              <a:lnSpc>
                <a:spcPct val="60000"/>
              </a:lnSpc>
              <a:spcBef>
                <a:spcPct val="50000"/>
              </a:spcBef>
              <a:buSzPct val="100000"/>
              <a:buFont typeface="Symbol" pitchFamily="18" charset="2"/>
              <a:buChar char="·"/>
            </a:pPr>
            <a:r>
              <a:rPr lang="en-US" altLang="zh-TW">
                <a:latin typeface="Times New Roman" pitchFamily="18" charset="0"/>
                <a:ea typeface="新細明體" charset="-120"/>
              </a:rPr>
              <a:t> Suppose </a:t>
            </a:r>
            <a:r>
              <a:rPr lang="en-US" altLang="zh-TW" b="1">
                <a:latin typeface="Times New Roman" pitchFamily="18" charset="0"/>
                <a:ea typeface="新細明體" charset="-120"/>
              </a:rPr>
              <a:t>U</a:t>
            </a:r>
            <a:r>
              <a:rPr lang="en-US" altLang="zh-TW">
                <a:latin typeface="Times New Roman" pitchFamily="18" charset="0"/>
                <a:ea typeface="新細明體" charset="-120"/>
              </a:rPr>
              <a:t> knows that </a:t>
            </a:r>
            <a:r>
              <a:rPr lang="en-US" altLang="zh-TW" b="1">
                <a:latin typeface="Times New Roman" pitchFamily="18" charset="0"/>
                <a:ea typeface="新細明體" charset="-120"/>
              </a:rPr>
              <a:t>Able</a:t>
            </a:r>
            <a:r>
              <a:rPr lang="en-US" altLang="zh-TW">
                <a:latin typeface="Times New Roman" pitchFamily="18" charset="0"/>
                <a:ea typeface="新細明體" charset="-120"/>
              </a:rPr>
              <a:t> is a programmer and is male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97BD3E-63AB-4C78-A14E-53DF0B335DDC}" type="slidenum">
              <a:rPr lang="zh-TW" altLang="en-US" smtClean="0"/>
              <a:pPr/>
              <a:t>36</a:t>
            </a:fld>
            <a:endParaRPr lang="zh-TW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Statistical Database: </a:t>
            </a:r>
            <a:r>
              <a:rPr lang="en-US" altLang="zh-TW" sz="3200"/>
              <a:t>Case 4</a:t>
            </a:r>
            <a:r>
              <a:rPr lang="en-US" altLang="zh-TW"/>
              <a:t> </a:t>
            </a:r>
            <a:r>
              <a:rPr lang="en-US" altLang="zh-TW" sz="1600" b="0">
                <a:solidFill>
                  <a:schemeClr val="tx1"/>
                </a:solidFill>
                <a:ea typeface="新細明體" charset="-120"/>
              </a:rPr>
              <a:t>(cont.).)</a:t>
            </a:r>
            <a:endParaRPr lang="zh-TW" altLang="en-US" sz="16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1676400" y="3962400"/>
            <a:ext cx="55626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SzPct val="100000"/>
            </a:pPr>
            <a:r>
              <a:rPr lang="zh-TW" altLang="en-US">
                <a:latin typeface="Times New Roman" pitchFamily="18" charset="0"/>
                <a:ea typeface="新細明體" charset="-120"/>
              </a:rPr>
              <a:t>4 </a:t>
            </a:r>
            <a:r>
              <a:rPr lang="zh-TW" altLang="en-US" b="1">
                <a:solidFill>
                  <a:srgbClr val="006600"/>
                </a:solidFill>
                <a:latin typeface="Times New Roman" pitchFamily="18" charset="0"/>
                <a:ea typeface="新細明體" charset="-120"/>
              </a:rPr>
              <a:t>≦</a:t>
            </a:r>
            <a:r>
              <a:rPr lang="zh-TW" altLang="en-US">
                <a:latin typeface="Times New Roman" pitchFamily="18" charset="0"/>
                <a:ea typeface="新細明體" charset="-120"/>
              </a:rPr>
              <a:t> </a:t>
            </a:r>
            <a:r>
              <a:rPr lang="en-US" altLang="zh-TW">
                <a:latin typeface="Times New Roman" pitchFamily="18" charset="0"/>
                <a:ea typeface="新細明體" charset="-120"/>
              </a:rPr>
              <a:t>C = 5 </a:t>
            </a:r>
            <a:r>
              <a:rPr lang="en-US" altLang="zh-TW" b="1">
                <a:solidFill>
                  <a:srgbClr val="006600"/>
                </a:solidFill>
                <a:latin typeface="Times New Roman" pitchFamily="18" charset="0"/>
                <a:ea typeface="新細明體" charset="-120"/>
              </a:rPr>
              <a:t>≦</a:t>
            </a:r>
            <a:r>
              <a:rPr lang="en-US" altLang="zh-TW">
                <a:latin typeface="Times New Roman" pitchFamily="18" charset="0"/>
                <a:ea typeface="新細明體" charset="-120"/>
              </a:rPr>
              <a:t> 6</a:t>
            </a:r>
          </a:p>
          <a:p>
            <a:pPr eaLnBrk="0" hangingPunct="0">
              <a:spcBef>
                <a:spcPct val="50000"/>
              </a:spcBef>
              <a:buSzPct val="100000"/>
            </a:pPr>
            <a:r>
              <a:rPr lang="en-US" altLang="zh-TW">
                <a:latin typeface="Times New Roman" pitchFamily="18" charset="0"/>
                <a:ea typeface="新細明體" charset="-120"/>
              </a:rPr>
              <a:t>	as a result, T is a general tracker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1905000" y="1676400"/>
            <a:ext cx="6096000" cy="265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lvl="1" algn="l" eaLnBrk="0" hangingPunct="0">
              <a:lnSpc>
                <a:spcPct val="11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Q11 : SELECT   </a:t>
            </a:r>
            <a:r>
              <a:rPr lang="en-US" altLang="zh-TW" sz="1400" b="1">
                <a:latin typeface="Times New Roman" pitchFamily="18" charset="0"/>
                <a:ea typeface="新細明體" charset="-120"/>
              </a:rPr>
              <a:t>COUNT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 (*)</a:t>
            </a:r>
          </a:p>
          <a:p>
            <a:pPr lvl="1" algn="l" eaLnBrk="0" hangingPunct="0">
              <a:lnSpc>
                <a:spcPct val="11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       FROM   STATS</a:t>
            </a:r>
          </a:p>
          <a:p>
            <a:pPr lvl="1" algn="l" eaLnBrk="0" hangingPunct="0">
              <a:lnSpc>
                <a:spcPct val="11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       WHERE   AUDITS = 0                Response : 5</a:t>
            </a:r>
          </a:p>
          <a:p>
            <a:pPr lvl="1" algn="l" eaLnBrk="0" hangingPunct="0">
              <a:lnSpc>
                <a:spcPct val="110000"/>
              </a:lnSpc>
            </a:pPr>
            <a:endParaRPr lang="en-US" altLang="zh-TW" sz="1400">
              <a:latin typeface="Times New Roman" pitchFamily="18" charset="0"/>
              <a:ea typeface="新細明體" charset="-120"/>
            </a:endParaRPr>
          </a:p>
          <a:p>
            <a:pPr lvl="1" algn="l" eaLnBrk="0" hangingPunct="0">
              <a:lnSpc>
                <a:spcPct val="11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Q12 : SELECT   </a:t>
            </a:r>
            <a:r>
              <a:rPr lang="en-US" altLang="zh-TW" sz="1400" b="1">
                <a:latin typeface="Times New Roman" pitchFamily="18" charset="0"/>
                <a:ea typeface="新細明體" charset="-120"/>
              </a:rPr>
              <a:t>COUNT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 (*)</a:t>
            </a:r>
          </a:p>
          <a:p>
            <a:pPr lvl="1" algn="l" eaLnBrk="0" hangingPunct="0">
              <a:lnSpc>
                <a:spcPct val="11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       FROM   STATS</a:t>
            </a:r>
          </a:p>
          <a:p>
            <a:pPr lvl="1" algn="l" eaLnBrk="0" hangingPunct="0">
              <a:lnSpc>
                <a:spcPct val="11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       WHERE   NOT</a:t>
            </a:r>
          </a:p>
          <a:p>
            <a:pPr lvl="1" algn="l" eaLnBrk="0" hangingPunct="0">
              <a:lnSpc>
                <a:spcPct val="11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            (AUDITS = 0)            Response : 5</a:t>
            </a:r>
          </a:p>
          <a:p>
            <a:pPr lvl="1" algn="l" eaLnBrk="0" hangingPunct="0">
              <a:lnSpc>
                <a:spcPct val="11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                                               Add: (Q11 + Q12) : 10</a:t>
            </a:r>
          </a:p>
          <a:p>
            <a:pPr lvl="1" algn="l" eaLnBrk="0" hangingPunct="0">
              <a:lnSpc>
                <a:spcPct val="11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                                               </a:t>
            </a:r>
          </a:p>
          <a:p>
            <a:pPr lvl="1" algn="l" eaLnBrk="0" hangingPunct="0">
              <a:lnSpc>
                <a:spcPct val="11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</a:t>
            </a:r>
          </a:p>
        </p:txBody>
      </p:sp>
      <p:grpSp>
        <p:nvGrpSpPr>
          <p:cNvPr id="46086" name="Group 6"/>
          <p:cNvGrpSpPr>
            <a:grpSpLocks/>
          </p:cNvGrpSpPr>
          <p:nvPr/>
        </p:nvGrpSpPr>
        <p:grpSpPr bwMode="auto">
          <a:xfrm>
            <a:off x="3581400" y="4800600"/>
            <a:ext cx="1993900" cy="1393825"/>
            <a:chOff x="1497" y="2486"/>
            <a:chExt cx="1256" cy="878"/>
          </a:xfrm>
        </p:grpSpPr>
        <p:sp>
          <p:nvSpPr>
            <p:cNvPr id="46087" name="Rectangle 7"/>
            <p:cNvSpPr>
              <a:spLocks noChangeArrowheads="1"/>
            </p:cNvSpPr>
            <p:nvPr/>
          </p:nvSpPr>
          <p:spPr bwMode="auto">
            <a:xfrm>
              <a:off x="1529" y="2719"/>
              <a:ext cx="1224" cy="4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6088" name="Line 8"/>
            <p:cNvSpPr>
              <a:spLocks noChangeShapeType="1"/>
            </p:cNvSpPr>
            <p:nvPr/>
          </p:nvSpPr>
          <p:spPr bwMode="auto">
            <a:xfrm>
              <a:off x="2159" y="2719"/>
              <a:ext cx="0" cy="4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6089" name="Rectangle 9"/>
            <p:cNvSpPr>
              <a:spLocks noChangeArrowheads="1"/>
            </p:cNvSpPr>
            <p:nvPr/>
          </p:nvSpPr>
          <p:spPr bwMode="auto">
            <a:xfrm>
              <a:off x="1504" y="2486"/>
              <a:ext cx="80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Entire database</a:t>
              </a:r>
            </a:p>
          </p:txBody>
        </p:sp>
        <p:sp>
          <p:nvSpPr>
            <p:cNvPr id="46090" name="Rectangle 10"/>
            <p:cNvSpPr>
              <a:spLocks noChangeArrowheads="1"/>
            </p:cNvSpPr>
            <p:nvPr/>
          </p:nvSpPr>
          <p:spPr bwMode="auto">
            <a:xfrm>
              <a:off x="1497" y="2758"/>
              <a:ext cx="529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 T</a:t>
              </a:r>
            </a:p>
            <a:p>
              <a:pPr algn="l"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 audits=0</a:t>
              </a:r>
            </a:p>
          </p:txBody>
        </p:sp>
        <p:sp>
          <p:nvSpPr>
            <p:cNvPr id="46091" name="Rectangle 11"/>
            <p:cNvSpPr>
              <a:spLocks noChangeArrowheads="1"/>
            </p:cNvSpPr>
            <p:nvPr/>
          </p:nvSpPr>
          <p:spPr bwMode="auto">
            <a:xfrm>
              <a:off x="2189" y="2753"/>
              <a:ext cx="440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NOT T</a:t>
              </a:r>
            </a:p>
          </p:txBody>
        </p:sp>
        <p:sp>
          <p:nvSpPr>
            <p:cNvPr id="46092" name="Rectangle 12"/>
            <p:cNvSpPr>
              <a:spLocks noChangeArrowheads="1"/>
            </p:cNvSpPr>
            <p:nvPr/>
          </p:nvSpPr>
          <p:spPr bwMode="auto">
            <a:xfrm>
              <a:off x="1728" y="3228"/>
              <a:ext cx="674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>
                <a:lnSpc>
                  <a:spcPct val="60000"/>
                </a:lnSpc>
              </a:pPr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5                5</a:t>
              </a:r>
            </a:p>
          </p:txBody>
        </p:sp>
      </p:grp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685800" y="1371600"/>
            <a:ext cx="800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3" algn="l">
              <a:spcBef>
                <a:spcPct val="20000"/>
              </a:spcBef>
              <a:buClr>
                <a:srgbClr val="009900"/>
              </a:buClr>
              <a:buSzPct val="110000"/>
            </a:pPr>
            <a:r>
              <a:rPr lang="en-US" altLang="zh-TW">
                <a:latin typeface="Times New Roman" pitchFamily="18" charset="0"/>
                <a:ea typeface="華康行書體(P)" pitchFamily="66" charset="-120"/>
              </a:rPr>
              <a:t>2. Find total number of individuals in the db, using </a:t>
            </a:r>
            <a:r>
              <a:rPr lang="en-US" altLang="zh-TW" b="1" u="sng">
                <a:latin typeface="Times New Roman" pitchFamily="18" charset="0"/>
                <a:ea typeface="華康行書體(P)" pitchFamily="66" charset="-120"/>
              </a:rPr>
              <a:t>T</a:t>
            </a:r>
            <a:r>
              <a:rPr lang="en-US" altLang="zh-TW">
                <a:latin typeface="Times New Roman" pitchFamily="18" charset="0"/>
                <a:ea typeface="華康行書體(P)" pitchFamily="66" charset="-120"/>
              </a:rPr>
              <a:t> and  </a:t>
            </a:r>
            <a:r>
              <a:rPr lang="en-US" altLang="zh-TW" b="1" u="sng">
                <a:latin typeface="Times New Roman" pitchFamily="18" charset="0"/>
                <a:ea typeface="華康行書體(P)" pitchFamily="66" charset="-120"/>
              </a:rPr>
              <a:t>Not T</a:t>
            </a:r>
            <a:r>
              <a:rPr lang="en-US" altLang="zh-TW">
                <a:latin typeface="Times New Roman" pitchFamily="18" charset="0"/>
                <a:ea typeface="華康行書體(P)" pitchFamily="66" charset="-120"/>
              </a:rPr>
              <a:t>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97BD3E-63AB-4C78-A14E-53DF0B335DDC}" type="slidenum">
              <a:rPr lang="zh-TW" altLang="en-US" smtClean="0"/>
              <a:pPr/>
              <a:t>37</a:t>
            </a:fld>
            <a:endParaRPr lang="zh-TW" alt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Statistical Database: </a:t>
            </a:r>
            <a:r>
              <a:rPr lang="en-US" altLang="zh-TW" sz="3200"/>
              <a:t>Case 4</a:t>
            </a:r>
            <a:r>
              <a:rPr lang="en-US" altLang="zh-TW"/>
              <a:t> </a:t>
            </a:r>
            <a:r>
              <a:rPr lang="en-US" altLang="zh-TW" sz="1600" b="0">
                <a:solidFill>
                  <a:schemeClr val="tx1"/>
                </a:solidFill>
                <a:ea typeface="新細明體" charset="-120"/>
              </a:rPr>
              <a:t>(cont.)</a:t>
            </a:r>
            <a:endParaRPr lang="zh-TW" altLang="en-US" sz="16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>
              <a:buFontTx/>
              <a:buNone/>
            </a:pPr>
            <a:r>
              <a:rPr lang="zh-TW" altLang="en-US"/>
              <a:t>3. </a:t>
            </a:r>
            <a:r>
              <a:rPr lang="en-US" altLang="zh-TW"/>
              <a:t>Find the number by using P or T;  P or NOT T :</a:t>
            </a:r>
          </a:p>
          <a:p>
            <a:pPr lvl="3">
              <a:buFontTx/>
              <a:buNone/>
            </a:pPr>
            <a:endParaRPr lang="en-US" altLang="zh-TW"/>
          </a:p>
          <a:p>
            <a:pPr lvl="3">
              <a:buFontTx/>
              <a:buNone/>
            </a:pPr>
            <a:endParaRPr lang="en-US" altLang="zh-TW"/>
          </a:p>
          <a:p>
            <a:pPr lvl="3">
              <a:buFontTx/>
              <a:buNone/>
            </a:pPr>
            <a:endParaRPr lang="en-US" altLang="zh-TW"/>
          </a:p>
          <a:p>
            <a:pPr lvl="3">
              <a:buFontTx/>
              <a:buNone/>
            </a:pPr>
            <a:endParaRPr lang="en-US" altLang="zh-TW"/>
          </a:p>
          <a:p>
            <a:pPr lvl="3">
              <a:buFontTx/>
              <a:buNone/>
            </a:pPr>
            <a:endParaRPr lang="en-US" altLang="zh-TW"/>
          </a:p>
          <a:p>
            <a:pPr lvl="3">
              <a:buFontTx/>
              <a:buNone/>
            </a:pPr>
            <a:endParaRPr lang="en-US" altLang="zh-TW"/>
          </a:p>
          <a:p>
            <a:pPr lvl="3">
              <a:buFontTx/>
              <a:buNone/>
            </a:pPr>
            <a:endParaRPr lang="en-US" altLang="zh-TW"/>
          </a:p>
          <a:p>
            <a:pPr lvl="3">
              <a:buFontTx/>
              <a:buNone/>
            </a:pPr>
            <a:endParaRPr lang="en-US" altLang="zh-TW"/>
          </a:p>
          <a:p>
            <a:pPr lvl="3">
              <a:buFontTx/>
              <a:buNone/>
            </a:pPr>
            <a:endParaRPr lang="en-US" altLang="zh-TW"/>
          </a:p>
          <a:p>
            <a:pPr lvl="3">
              <a:buFontTx/>
              <a:buNone/>
            </a:pPr>
            <a:endParaRPr lang="en-US" altLang="zh-TW"/>
          </a:p>
          <a:p>
            <a:pPr lvl="3">
              <a:buFontTx/>
              <a:buNone/>
            </a:pPr>
            <a:endParaRPr lang="en-US" altLang="zh-TW"/>
          </a:p>
          <a:p>
            <a:endParaRPr lang="zh-TW" altLang="en-US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1981200" y="1905000"/>
            <a:ext cx="6400800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Q13 : SELECT   </a:t>
            </a:r>
            <a:r>
              <a:rPr lang="en-US" altLang="zh-TW" sz="1400" b="1">
                <a:latin typeface="Times New Roman" pitchFamily="18" charset="0"/>
                <a:ea typeface="新細明體" charset="-120"/>
              </a:rPr>
              <a:t>COUNT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 (*)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FROM   STATS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WHERE   ( SEX = 'M'   AND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             OCCUPATION = 'Programmer')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OR     AUDITS = 0                         Response : 6</a:t>
            </a:r>
          </a:p>
          <a:p>
            <a:pPr algn="l" eaLnBrk="0" hangingPunct="0"/>
            <a:endParaRPr lang="en-US" altLang="zh-TW" sz="1400">
              <a:latin typeface="Times New Roman" pitchFamily="18" charset="0"/>
              <a:ea typeface="新細明體" charset="-120"/>
            </a:endParaRP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Q14 : SELECT   </a:t>
            </a:r>
            <a:r>
              <a:rPr lang="en-US" altLang="zh-TW" sz="1400" b="1">
                <a:latin typeface="Times New Roman" pitchFamily="18" charset="0"/>
                <a:ea typeface="新細明體" charset="-120"/>
              </a:rPr>
              <a:t>COUNT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 (*)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FROM   STATS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WHERE   (SEX= 'M'   AND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             OCCUPATION = 'Programmer')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OR    NOT 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    (AUDITS = 0 )                     Response : 5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                                                 Add </a:t>
            </a:r>
          </a:p>
          <a:p>
            <a:pPr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                                                 ( Q13 + Q14 ): 11</a:t>
            </a:r>
          </a:p>
        </p:txBody>
      </p:sp>
      <p:grpSp>
        <p:nvGrpSpPr>
          <p:cNvPr id="47121" name="Group 17"/>
          <p:cNvGrpSpPr>
            <a:grpSpLocks/>
          </p:cNvGrpSpPr>
          <p:nvPr/>
        </p:nvGrpSpPr>
        <p:grpSpPr bwMode="auto">
          <a:xfrm>
            <a:off x="2057400" y="5029200"/>
            <a:ext cx="1903413" cy="1000125"/>
            <a:chOff x="1297" y="3210"/>
            <a:chExt cx="1199" cy="630"/>
          </a:xfrm>
        </p:grpSpPr>
        <p:sp>
          <p:nvSpPr>
            <p:cNvPr id="47109" name="Rectangle 5"/>
            <p:cNvSpPr>
              <a:spLocks noChangeArrowheads="1"/>
            </p:cNvSpPr>
            <p:nvPr/>
          </p:nvSpPr>
          <p:spPr bwMode="auto">
            <a:xfrm>
              <a:off x="1297" y="3216"/>
              <a:ext cx="116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7110" name="Rectangle 6"/>
            <p:cNvSpPr>
              <a:spLocks noChangeArrowheads="1"/>
            </p:cNvSpPr>
            <p:nvPr/>
          </p:nvSpPr>
          <p:spPr bwMode="auto">
            <a:xfrm>
              <a:off x="1681" y="3456"/>
              <a:ext cx="452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DBDB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7111" name="Line 7"/>
            <p:cNvSpPr>
              <a:spLocks noChangeShapeType="1"/>
            </p:cNvSpPr>
            <p:nvPr/>
          </p:nvSpPr>
          <p:spPr bwMode="auto">
            <a:xfrm flipH="1">
              <a:off x="1921" y="3216"/>
              <a:ext cx="0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7112" name="Rectangle 8"/>
            <p:cNvSpPr>
              <a:spLocks noChangeArrowheads="1"/>
            </p:cNvSpPr>
            <p:nvPr/>
          </p:nvSpPr>
          <p:spPr bwMode="auto">
            <a:xfrm>
              <a:off x="1366" y="3210"/>
              <a:ext cx="18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T</a:t>
              </a:r>
            </a:p>
          </p:txBody>
        </p:sp>
        <p:sp>
          <p:nvSpPr>
            <p:cNvPr id="47113" name="Rectangle 9"/>
            <p:cNvSpPr>
              <a:spLocks noChangeArrowheads="1"/>
            </p:cNvSpPr>
            <p:nvPr/>
          </p:nvSpPr>
          <p:spPr bwMode="auto">
            <a:xfrm>
              <a:off x="1658" y="3256"/>
              <a:ext cx="17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>
                <a:lnSpc>
                  <a:spcPct val="130000"/>
                </a:lnSpc>
              </a:pP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P</a:t>
              </a:r>
            </a:p>
          </p:txBody>
        </p:sp>
        <p:sp>
          <p:nvSpPr>
            <p:cNvPr id="47114" name="Rectangle 10"/>
            <p:cNvSpPr>
              <a:spLocks noChangeArrowheads="1"/>
            </p:cNvSpPr>
            <p:nvPr/>
          </p:nvSpPr>
          <p:spPr bwMode="auto">
            <a:xfrm>
              <a:off x="1681" y="3456"/>
              <a:ext cx="240" cy="185"/>
            </a:xfrm>
            <a:prstGeom prst="rect">
              <a:avLst/>
            </a:prstGeom>
            <a:solidFill>
              <a:srgbClr val="BDBD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lnSpc>
                  <a:spcPct val="90000"/>
                </a:lnSpc>
              </a:pPr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 0</a:t>
              </a:r>
            </a:p>
          </p:txBody>
        </p:sp>
        <p:sp>
          <p:nvSpPr>
            <p:cNvPr id="47115" name="Rectangle 11"/>
            <p:cNvSpPr>
              <a:spLocks noChangeArrowheads="1"/>
            </p:cNvSpPr>
            <p:nvPr/>
          </p:nvSpPr>
          <p:spPr bwMode="auto">
            <a:xfrm>
              <a:off x="2017" y="3216"/>
              <a:ext cx="47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NOT T</a:t>
              </a:r>
            </a:p>
          </p:txBody>
        </p:sp>
        <p:sp>
          <p:nvSpPr>
            <p:cNvPr id="47116" name="Rectangle 12"/>
            <p:cNvSpPr>
              <a:spLocks noChangeArrowheads="1"/>
            </p:cNvSpPr>
            <p:nvPr/>
          </p:nvSpPr>
          <p:spPr bwMode="auto">
            <a:xfrm>
              <a:off x="1937" y="3429"/>
              <a:ext cx="176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DBDBD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lnSpc>
                  <a:spcPct val="120000"/>
                </a:lnSpc>
              </a:pPr>
              <a:r>
                <a:rPr lang="zh-TW" altLang="en-US" sz="1400">
                  <a:latin typeface="Times New Roman" pitchFamily="18" charset="0"/>
                  <a:ea typeface="新細明體" charset="-120"/>
                </a:rPr>
                <a:t>1</a:t>
              </a:r>
            </a:p>
          </p:txBody>
        </p:sp>
      </p:grpSp>
      <p:sp>
        <p:nvSpPr>
          <p:cNvPr id="47119" name="Rectangle 15"/>
          <p:cNvSpPr>
            <a:spLocks noChangeArrowheads="1"/>
          </p:cNvSpPr>
          <p:nvPr/>
        </p:nvSpPr>
        <p:spPr bwMode="auto">
          <a:xfrm>
            <a:off x="3352800" y="5105400"/>
            <a:ext cx="6096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3" algn="l">
              <a:lnSpc>
                <a:spcPct val="90000"/>
              </a:lnSpc>
              <a:spcBef>
                <a:spcPct val="50000"/>
              </a:spcBef>
              <a:buClr>
                <a:srgbClr val="009900"/>
              </a:buClr>
              <a:buSzPct val="110000"/>
            </a:pPr>
            <a:r>
              <a:rPr lang="en-US" altLang="zh-TW">
                <a:latin typeface="Times New Roman" pitchFamily="18" charset="0"/>
                <a:ea typeface="華康行書體(P)" pitchFamily="66" charset="-120"/>
              </a:rPr>
              <a:t>from the results we have that the number of</a:t>
            </a:r>
          </a:p>
          <a:p>
            <a:pPr lvl="3" algn="l">
              <a:lnSpc>
                <a:spcPct val="60000"/>
              </a:lnSpc>
              <a:spcBef>
                <a:spcPct val="50000"/>
              </a:spcBef>
              <a:buClr>
                <a:srgbClr val="009900"/>
              </a:buClr>
              <a:buSzPct val="110000"/>
            </a:pPr>
            <a:r>
              <a:rPr lang="en-US" altLang="zh-TW">
                <a:latin typeface="Times New Roman" pitchFamily="18" charset="0"/>
                <a:ea typeface="華康行書體(P)" pitchFamily="66" charset="-120"/>
              </a:rPr>
              <a:t>individuals satisfying P is one; i.e., P designates</a:t>
            </a:r>
          </a:p>
          <a:p>
            <a:pPr lvl="3" algn="l">
              <a:lnSpc>
                <a:spcPct val="60000"/>
              </a:lnSpc>
              <a:spcBef>
                <a:spcPct val="50000"/>
              </a:spcBef>
              <a:buClr>
                <a:srgbClr val="009900"/>
              </a:buClr>
              <a:buSzPct val="110000"/>
            </a:pPr>
            <a:r>
              <a:rPr lang="en-US" altLang="zh-TW">
                <a:latin typeface="Times New Roman" pitchFamily="18" charset="0"/>
                <a:ea typeface="華康行書體(P)" pitchFamily="66" charset="-120"/>
              </a:rPr>
              <a:t>Able uniquely.</a:t>
            </a:r>
          </a:p>
        </p:txBody>
      </p:sp>
      <p:sp>
        <p:nvSpPr>
          <p:cNvPr id="47120" name="AutoShape 16"/>
          <p:cNvSpPr>
            <a:spLocks noChangeArrowheads="1"/>
          </p:cNvSpPr>
          <p:nvPr/>
        </p:nvSpPr>
        <p:spPr bwMode="auto">
          <a:xfrm>
            <a:off x="4114800" y="54102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97BD3E-63AB-4C78-A14E-53DF0B335DDC}" type="slidenum">
              <a:rPr lang="zh-TW" altLang="en-US" smtClean="0"/>
              <a:pPr/>
              <a:t>38</a:t>
            </a:fld>
            <a:endParaRPr lang="zh-TW" alt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Statistical Database: </a:t>
            </a:r>
            <a:r>
              <a:rPr lang="en-US" altLang="zh-TW" sz="3200"/>
              <a:t>Case 4</a:t>
            </a:r>
            <a:r>
              <a:rPr lang="en-US" altLang="zh-TW"/>
              <a:t> </a:t>
            </a:r>
            <a:r>
              <a:rPr lang="en-US" altLang="zh-TW" sz="1600" b="0">
                <a:solidFill>
                  <a:schemeClr val="tx1"/>
                </a:solidFill>
                <a:ea typeface="新細明體" charset="-120"/>
              </a:rPr>
              <a:t>(cont.))</a:t>
            </a:r>
            <a:endParaRPr lang="zh-TW" altLang="en-US" sz="16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9080500" cy="4648200"/>
          </a:xfrm>
        </p:spPr>
        <p:txBody>
          <a:bodyPr/>
          <a:lstStyle/>
          <a:p>
            <a:pPr lvl="3">
              <a:buFontTx/>
              <a:buNone/>
            </a:pPr>
            <a:r>
              <a:rPr lang="zh-TW" altLang="en-US"/>
              <a:t>4. </a:t>
            </a:r>
            <a:r>
              <a:rPr lang="en-US" altLang="zh-TW"/>
              <a:t>Repeat Q11 - Q14, but using SUM instead of COUNT.</a:t>
            </a:r>
          </a:p>
          <a:p>
            <a:endParaRPr lang="zh-TW" altLang="en-US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3505200" y="3352800"/>
            <a:ext cx="4352925" cy="124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>
              <a:lnSpc>
                <a:spcPct val="9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Q17 : SELECT   </a:t>
            </a:r>
            <a:r>
              <a:rPr lang="en-US" altLang="zh-TW" sz="1400" b="1">
                <a:latin typeface="Times New Roman" pitchFamily="18" charset="0"/>
                <a:ea typeface="新細明體" charset="-120"/>
              </a:rPr>
              <a:t>SUM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 (SALARY)</a:t>
            </a:r>
          </a:p>
          <a:p>
            <a:pPr algn="l" eaLnBrk="0" hangingPunct="0">
              <a:lnSpc>
                <a:spcPct val="9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       FROM   STATS</a:t>
            </a:r>
          </a:p>
          <a:p>
            <a:pPr algn="l" eaLnBrk="0" hangingPunct="0">
              <a:lnSpc>
                <a:spcPct val="9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       WHERE   ( SEX = 'M'   AND</a:t>
            </a:r>
          </a:p>
          <a:p>
            <a:pPr algn="l" eaLnBrk="0" hangingPunct="0">
              <a:lnSpc>
                <a:spcPct val="9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              OCCUPATION = 'Programmer')</a:t>
            </a:r>
          </a:p>
          <a:p>
            <a:pPr algn="l" eaLnBrk="0" hangingPunct="0">
              <a:lnSpc>
                <a:spcPct val="9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       OR     AUDITS = 0                         Response : 244K</a:t>
            </a:r>
          </a:p>
          <a:p>
            <a:pPr algn="l" eaLnBrk="0" hangingPunct="0">
              <a:lnSpc>
                <a:spcPct val="9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    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2971800" y="1752600"/>
            <a:ext cx="57150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lvl="1" algn="l" eaLnBrk="0" hangingPunct="0">
              <a:lnSpc>
                <a:spcPct val="8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Q15 : SELECT   </a:t>
            </a:r>
            <a:r>
              <a:rPr lang="en-US" altLang="zh-TW" sz="1400" b="1">
                <a:latin typeface="Times New Roman" pitchFamily="18" charset="0"/>
                <a:ea typeface="新細明體" charset="-120"/>
              </a:rPr>
              <a:t>SUM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 (SALARY)</a:t>
            </a:r>
          </a:p>
          <a:p>
            <a:pPr lvl="1" algn="l" eaLnBrk="0" hangingPunct="0">
              <a:lnSpc>
                <a:spcPct val="8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       FROM   STATS</a:t>
            </a:r>
          </a:p>
          <a:p>
            <a:pPr lvl="1" algn="l" eaLnBrk="0" hangingPunct="0">
              <a:lnSpc>
                <a:spcPct val="8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       WHERE   AUDITS = 0                  Response : 219K</a:t>
            </a:r>
          </a:p>
          <a:p>
            <a:pPr lvl="1" algn="l" eaLnBrk="0" hangingPunct="0">
              <a:lnSpc>
                <a:spcPct val="80000"/>
              </a:lnSpc>
            </a:pPr>
            <a:endParaRPr lang="en-US" altLang="zh-TW" sz="1400">
              <a:latin typeface="Times New Roman" pitchFamily="18" charset="0"/>
              <a:ea typeface="新細明體" charset="-120"/>
            </a:endParaRPr>
          </a:p>
          <a:p>
            <a:pPr lvl="1" algn="l" eaLnBrk="0" hangingPunct="0">
              <a:lnSpc>
                <a:spcPct val="8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Q16 : SELECT   </a:t>
            </a:r>
            <a:r>
              <a:rPr lang="en-US" altLang="zh-TW" sz="1400" b="1">
                <a:latin typeface="Times New Roman" pitchFamily="18" charset="0"/>
                <a:ea typeface="新細明體" charset="-120"/>
              </a:rPr>
              <a:t>SUM 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(SALARY)</a:t>
            </a:r>
          </a:p>
          <a:p>
            <a:pPr lvl="1" algn="l" eaLnBrk="0" hangingPunct="0">
              <a:lnSpc>
                <a:spcPct val="8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       FROM   STATS</a:t>
            </a:r>
          </a:p>
          <a:p>
            <a:pPr lvl="1" algn="l" eaLnBrk="0" hangingPunct="0">
              <a:lnSpc>
                <a:spcPct val="8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       WHERE   NOT (AUDITS = 0)              Response : 145K</a:t>
            </a:r>
          </a:p>
          <a:p>
            <a:pPr lvl="1" algn="l" eaLnBrk="0" hangingPunct="0">
              <a:lnSpc>
                <a:spcPct val="80000"/>
              </a:lnSpc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                                                 Add (Q15 + Q16) : 364K                                                                 </a:t>
            </a:r>
          </a:p>
        </p:txBody>
      </p:sp>
      <p:sp>
        <p:nvSpPr>
          <p:cNvPr id="48135" name="AutoShape 7"/>
          <p:cNvSpPr>
            <a:spLocks/>
          </p:cNvSpPr>
          <p:nvPr/>
        </p:nvSpPr>
        <p:spPr bwMode="auto">
          <a:xfrm>
            <a:off x="3276600" y="1905000"/>
            <a:ext cx="76200" cy="1193800"/>
          </a:xfrm>
          <a:prstGeom prst="leftBrace">
            <a:avLst>
              <a:gd name="adj1" fmla="val 13055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2052638" y="2584450"/>
            <a:ext cx="11414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TW" sz="1600" b="1">
                <a:latin typeface="Times New Roman" pitchFamily="18" charset="0"/>
                <a:ea typeface="新細明體" charset="-120"/>
              </a:rPr>
              <a:t>T or not T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2057400" y="3581400"/>
            <a:ext cx="1143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zh-TW" altLang="en-US" sz="1600" b="1">
                <a:latin typeface="Times New Roman" pitchFamily="18" charset="0"/>
                <a:ea typeface="新細明體" charset="-120"/>
              </a:rPr>
              <a:t>     </a:t>
            </a:r>
            <a:r>
              <a:rPr lang="en-US" altLang="zh-TW" sz="1600" b="1">
                <a:latin typeface="Times New Roman" pitchFamily="18" charset="0"/>
                <a:ea typeface="新細明體" charset="-120"/>
              </a:rPr>
              <a:t>P or T</a:t>
            </a:r>
          </a:p>
        </p:txBody>
      </p:sp>
      <p:sp>
        <p:nvSpPr>
          <p:cNvPr id="48140" name="AutoShape 12"/>
          <p:cNvSpPr>
            <a:spLocks/>
          </p:cNvSpPr>
          <p:nvPr/>
        </p:nvSpPr>
        <p:spPr bwMode="auto">
          <a:xfrm>
            <a:off x="3276600" y="3505200"/>
            <a:ext cx="76200" cy="762000"/>
          </a:xfrm>
          <a:prstGeom prst="leftBrace">
            <a:avLst>
              <a:gd name="adj1" fmla="val 8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3429000" y="4572000"/>
            <a:ext cx="6096000" cy="104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Q18 : SELECT   </a:t>
            </a:r>
            <a:r>
              <a:rPr lang="en-US" altLang="zh-TW" sz="1400" b="1">
                <a:latin typeface="Times New Roman" pitchFamily="18" charset="0"/>
                <a:ea typeface="新細明體" charset="-120"/>
              </a:rPr>
              <a:t>SUM</a:t>
            </a:r>
            <a:r>
              <a:rPr lang="en-US" altLang="zh-TW" sz="1400">
                <a:latin typeface="Times New Roman" pitchFamily="18" charset="0"/>
                <a:ea typeface="新細明體" charset="-120"/>
              </a:rPr>
              <a:t> (SALARY)</a:t>
            </a:r>
          </a:p>
          <a:p>
            <a:pPr algn="l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       FROM   STATS</a:t>
            </a:r>
          </a:p>
          <a:p>
            <a:pPr algn="l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       WHERE   (SEX= 'M'   ANDOCCUPATION = 'Programmer')</a:t>
            </a:r>
          </a:p>
          <a:p>
            <a:pPr algn="l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       OR    NOT (AUDITS = 0 )                 Response : 145K</a:t>
            </a:r>
          </a:p>
          <a:p>
            <a:pPr algn="l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                                                       Add  ( Q17 + Q18 ) : 389K</a:t>
            </a:r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1905000" y="5715000"/>
            <a:ext cx="3344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latin typeface="Times New Roman" pitchFamily="18" charset="0"/>
                <a:ea typeface="新細明體" charset="-120"/>
              </a:rPr>
              <a:t>5. Able's salary: 389k- 364k = 25k</a:t>
            </a:r>
            <a:endParaRPr lang="zh-TW" altLang="en-US">
              <a:latin typeface="Times New Roman" pitchFamily="18" charset="0"/>
              <a:ea typeface="新細明體" charset="-120"/>
            </a:endParaRP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1752600" y="4572000"/>
            <a:ext cx="1447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zh-TW" altLang="en-US" sz="1600" b="1">
                <a:latin typeface="Times New Roman" pitchFamily="18" charset="0"/>
                <a:ea typeface="新細明體" charset="-120"/>
              </a:rPr>
              <a:t>     </a:t>
            </a:r>
            <a:r>
              <a:rPr lang="en-US" altLang="zh-TW" sz="1600" b="1">
                <a:latin typeface="Times New Roman" pitchFamily="18" charset="0"/>
                <a:ea typeface="新細明體" charset="-120"/>
              </a:rPr>
              <a:t>P or not T</a:t>
            </a:r>
          </a:p>
        </p:txBody>
      </p:sp>
      <p:sp>
        <p:nvSpPr>
          <p:cNvPr id="48144" name="AutoShape 16"/>
          <p:cNvSpPr>
            <a:spLocks/>
          </p:cNvSpPr>
          <p:nvPr/>
        </p:nvSpPr>
        <p:spPr bwMode="auto">
          <a:xfrm>
            <a:off x="3276600" y="4572000"/>
            <a:ext cx="76200" cy="685800"/>
          </a:xfrm>
          <a:prstGeom prst="leftBrace">
            <a:avLst>
              <a:gd name="adj1" fmla="val 75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97BD3E-63AB-4C78-A14E-53DF0B335DDC}" type="slidenum">
              <a:rPr lang="zh-TW" altLang="en-US" smtClean="0"/>
              <a:pPr/>
              <a:t>39</a:t>
            </a:fld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8172450" cy="838200"/>
          </a:xfrm>
        </p:spPr>
        <p:txBody>
          <a:bodyPr/>
          <a:lstStyle/>
          <a:p>
            <a:r>
              <a:rPr lang="en-US" altLang="zh-TW"/>
              <a:t>Security and Integrity</a:t>
            </a:r>
            <a:endParaRPr lang="zh-TW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6500" y="1371600"/>
            <a:ext cx="7708900" cy="4648200"/>
          </a:xfrm>
        </p:spPr>
        <p:txBody>
          <a:bodyPr/>
          <a:lstStyle/>
          <a:p>
            <a:pPr lvl="1"/>
            <a:r>
              <a:rPr lang="en-US" altLang="zh-TW"/>
              <a:t>Objective</a:t>
            </a:r>
            <a:endParaRPr lang="en-US" altLang="zh-TW" sz="1600"/>
          </a:p>
          <a:p>
            <a:pPr lvl="2"/>
            <a:r>
              <a:rPr lang="en-US" altLang="zh-TW" sz="1800" b="1"/>
              <a:t>Security</a:t>
            </a:r>
            <a:r>
              <a:rPr lang="en-US" altLang="zh-TW" sz="1800"/>
              <a:t>: protect data against unauthorized disclosure, alteration, or destruction.</a:t>
            </a:r>
          </a:p>
          <a:p>
            <a:pPr lvl="2"/>
            <a:r>
              <a:rPr lang="en-US" altLang="zh-TW" sz="1800" b="1"/>
              <a:t>Integrity</a:t>
            </a:r>
            <a:r>
              <a:rPr lang="en-US" altLang="zh-TW" sz="1800"/>
              <a:t>: ensure data valid or accurate</a:t>
            </a:r>
            <a:r>
              <a:rPr lang="en-US" altLang="zh-TW"/>
              <a:t>.</a:t>
            </a:r>
          </a:p>
          <a:p>
            <a:pPr lvl="1"/>
            <a:r>
              <a:rPr lang="en-US" altLang="zh-TW"/>
              <a:t>Problem</a:t>
            </a:r>
            <a:endParaRPr lang="en-US" altLang="zh-TW" sz="1600"/>
          </a:p>
          <a:p>
            <a:pPr lvl="2"/>
            <a:r>
              <a:rPr lang="en-US" altLang="zh-TW" sz="1800" b="1"/>
              <a:t>Security</a:t>
            </a:r>
            <a:r>
              <a:rPr lang="en-US" altLang="zh-TW" sz="1800"/>
              <a:t>: allowed or not ?</a:t>
            </a:r>
          </a:p>
          <a:p>
            <a:pPr lvl="2"/>
            <a:r>
              <a:rPr lang="en-US" altLang="zh-TW" sz="1800" b="1"/>
              <a:t>Integrity</a:t>
            </a:r>
            <a:r>
              <a:rPr lang="en-US" altLang="zh-TW" sz="1800"/>
              <a:t>: correct or not ?</a:t>
            </a:r>
          </a:p>
          <a:p>
            <a:pPr lvl="1"/>
            <a:r>
              <a:rPr lang="en-US" altLang="zh-TW"/>
              <a:t>Similarity between Security and  Integrity</a:t>
            </a:r>
          </a:p>
          <a:p>
            <a:pPr lvl="2"/>
            <a:r>
              <a:rPr lang="en-US" altLang="zh-TW" sz="1800"/>
              <a:t>the system needs to be aware of </a:t>
            </a:r>
            <a:r>
              <a:rPr lang="en-US" altLang="zh-TW" sz="1800" u="sng"/>
              <a:t>certain </a:t>
            </a:r>
            <a:r>
              <a:rPr lang="en-US" altLang="zh-TW" sz="1800" b="1" u="sng"/>
              <a:t>constraints</a:t>
            </a:r>
            <a:r>
              <a:rPr lang="en-US" altLang="zh-TW" sz="1800"/>
              <a:t> that the users must not violate.</a:t>
            </a:r>
          </a:p>
          <a:p>
            <a:pPr lvl="2"/>
            <a:r>
              <a:rPr lang="en-US" altLang="zh-TW" sz="1800" b="1"/>
              <a:t>constraints</a:t>
            </a:r>
            <a:r>
              <a:rPr lang="en-US" altLang="zh-TW" sz="1800"/>
              <a:t> must be specified (by DBA) in some </a:t>
            </a:r>
            <a:r>
              <a:rPr lang="en-US" altLang="zh-TW" sz="1800" b="1" u="sng"/>
              <a:t>languages</a:t>
            </a:r>
            <a:r>
              <a:rPr lang="en-US" altLang="zh-TW" sz="1800"/>
              <a:t>.</a:t>
            </a:r>
          </a:p>
          <a:p>
            <a:pPr lvl="2"/>
            <a:r>
              <a:rPr lang="en-US" altLang="zh-TW" sz="1800" b="1"/>
              <a:t>constraints</a:t>
            </a:r>
            <a:r>
              <a:rPr lang="en-US" altLang="zh-TW" sz="1800"/>
              <a:t> must be maintained in the </a:t>
            </a:r>
            <a:r>
              <a:rPr lang="en-US" altLang="zh-TW" sz="1800" b="1"/>
              <a:t>system catalog</a:t>
            </a:r>
            <a:r>
              <a:rPr lang="en-US" altLang="zh-TW" sz="1800"/>
              <a:t> (or dictionary).</a:t>
            </a:r>
          </a:p>
          <a:p>
            <a:pPr lvl="2"/>
            <a:r>
              <a:rPr lang="en-US" altLang="zh-TW" sz="1800"/>
              <a:t>DBMS must monitor user interactions.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97BD3E-63AB-4C78-A14E-53DF0B335DDC}" type="slidenum">
              <a:rPr lang="zh-TW" altLang="en-US" smtClean="0"/>
              <a:pPr/>
              <a:t>4</a:t>
            </a:fld>
            <a:endParaRPr lang="zh-TW" alt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08050" y="595313"/>
            <a:ext cx="8172450" cy="623887"/>
          </a:xfrm>
        </p:spPr>
        <p:txBody>
          <a:bodyPr/>
          <a:lstStyle/>
          <a:p>
            <a:r>
              <a:rPr lang="en-US" altLang="zh-TW"/>
              <a:t>Statistical Database: General Tracker </a:t>
            </a:r>
            <a:endParaRPr lang="zh-TW" alt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zh-TW" sz="1800"/>
              <a:t>The general tracker T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altLang="zh-TW" sz="180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altLang="zh-TW" sz="180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altLang="zh-TW" sz="180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altLang="zh-TW" sz="100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altLang="zh-TW" sz="180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altLang="zh-TW" sz="1800"/>
          </a:p>
          <a:p>
            <a:pPr lvl="1"/>
            <a:endParaRPr lang="en-US" altLang="zh-TW" sz="1800"/>
          </a:p>
          <a:p>
            <a:pPr lvl="1"/>
            <a:r>
              <a:rPr lang="en-US" altLang="zh-TW" sz="1800"/>
              <a:t>Summary</a:t>
            </a:r>
          </a:p>
          <a:p>
            <a:pPr lvl="2"/>
            <a:r>
              <a:rPr lang="en-US" altLang="zh-TW" sz="1800"/>
              <a:t>TODS, 4.1. D.E. Denning, et.al 79, “The Tracker: A threat to statistical database”</a:t>
            </a:r>
          </a:p>
          <a:p>
            <a:pPr lvl="3"/>
            <a:r>
              <a:rPr lang="en-US" altLang="zh-TW" sz="1600"/>
              <a:t>A general tracker </a:t>
            </a:r>
            <a:r>
              <a:rPr lang="en-US" altLang="zh-TW" sz="1600" b="1" i="1"/>
              <a:t>almost always</a:t>
            </a:r>
            <a:r>
              <a:rPr lang="en-US" altLang="zh-TW" sz="1600"/>
              <a:t> exists, and is usually both </a:t>
            </a:r>
            <a:r>
              <a:rPr lang="en-US" altLang="zh-TW" sz="1600" u="sng"/>
              <a:t>easy to find</a:t>
            </a:r>
            <a:r>
              <a:rPr lang="en-US" altLang="zh-TW" sz="1600"/>
              <a:t> and </a:t>
            </a:r>
            <a:r>
              <a:rPr lang="en-US" altLang="zh-TW" sz="1600" u="sng"/>
              <a:t>easy to use.</a:t>
            </a:r>
          </a:p>
          <a:p>
            <a:pPr lvl="3"/>
            <a:r>
              <a:rPr lang="en-US" altLang="zh-TW" sz="1600"/>
              <a:t>Can be found by simply queries.</a:t>
            </a:r>
          </a:p>
          <a:p>
            <a:pPr lvl="2"/>
            <a:r>
              <a:rPr lang="en-US" altLang="zh-TW" sz="1800"/>
              <a:t>Security in a statistical database is a </a:t>
            </a:r>
            <a:r>
              <a:rPr lang="en-US" altLang="zh-TW" sz="1800">
                <a:solidFill>
                  <a:schemeClr val="folHlink"/>
                </a:solidFill>
              </a:rPr>
              <a:t>REAL PROBLEM</a:t>
            </a:r>
            <a:r>
              <a:rPr lang="en-US" altLang="zh-TW" sz="1800"/>
              <a:t>!!</a:t>
            </a:r>
            <a:endParaRPr lang="zh-TW" altLang="en-US" sz="1800"/>
          </a:p>
        </p:txBody>
      </p:sp>
      <p:grpSp>
        <p:nvGrpSpPr>
          <p:cNvPr id="50180" name="Group 4"/>
          <p:cNvGrpSpPr>
            <a:grpSpLocks/>
          </p:cNvGrpSpPr>
          <p:nvPr/>
        </p:nvGrpSpPr>
        <p:grpSpPr bwMode="auto">
          <a:xfrm>
            <a:off x="2209800" y="1752600"/>
            <a:ext cx="5608638" cy="2317750"/>
            <a:chOff x="710" y="619"/>
            <a:chExt cx="3533" cy="1460"/>
          </a:xfrm>
        </p:grpSpPr>
        <p:sp>
          <p:nvSpPr>
            <p:cNvPr id="50181" name="Rectangle 5"/>
            <p:cNvSpPr>
              <a:spLocks noChangeArrowheads="1"/>
            </p:cNvSpPr>
            <p:nvPr/>
          </p:nvSpPr>
          <p:spPr bwMode="auto">
            <a:xfrm>
              <a:off x="740" y="829"/>
              <a:ext cx="2878" cy="82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0182" name="Rectangle 6" descr="淺色右斜對角線"/>
            <p:cNvSpPr>
              <a:spLocks noChangeArrowheads="1"/>
            </p:cNvSpPr>
            <p:nvPr/>
          </p:nvSpPr>
          <p:spPr bwMode="auto">
            <a:xfrm>
              <a:off x="1210" y="1256"/>
              <a:ext cx="1036" cy="196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0183" name="Line 7"/>
            <p:cNvSpPr>
              <a:spLocks noChangeShapeType="1"/>
            </p:cNvSpPr>
            <p:nvPr/>
          </p:nvSpPr>
          <p:spPr bwMode="auto">
            <a:xfrm>
              <a:off x="2039" y="836"/>
              <a:ext cx="0" cy="8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0184" name="Rectangle 8"/>
            <p:cNvSpPr>
              <a:spLocks noChangeArrowheads="1"/>
            </p:cNvSpPr>
            <p:nvPr/>
          </p:nvSpPr>
          <p:spPr bwMode="auto">
            <a:xfrm>
              <a:off x="710" y="619"/>
              <a:ext cx="1754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Total set of records (entire database)</a:t>
              </a:r>
            </a:p>
          </p:txBody>
        </p:sp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733" y="837"/>
              <a:ext cx="950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Set identified by T</a:t>
              </a:r>
            </a:p>
          </p:txBody>
        </p: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760" y="1083"/>
              <a:ext cx="1476" cy="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>
                <a:lnSpc>
                  <a:spcPct val="110000"/>
                </a:lnSpc>
              </a:pP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                   Set identified by P</a:t>
              </a: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>
              <a:off x="2276" y="837"/>
              <a:ext cx="882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Set identified by </a:t>
              </a:r>
            </a:p>
            <a:p>
              <a:pPr algn="l"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        NOT T</a:t>
              </a:r>
            </a:p>
          </p:txBody>
        </p:sp>
        <p:sp>
          <p:nvSpPr>
            <p:cNvPr id="50188" name="Rectangle 12"/>
            <p:cNvSpPr>
              <a:spLocks noChangeArrowheads="1"/>
            </p:cNvSpPr>
            <p:nvPr/>
          </p:nvSpPr>
          <p:spPr bwMode="auto">
            <a:xfrm>
              <a:off x="710" y="1728"/>
              <a:ext cx="3533" cy="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Fig. The general tracker T :</a:t>
              </a:r>
            </a:p>
            <a:p>
              <a:pPr algn="l" eaLnBrk="0" hangingPunct="0">
                <a:spcBef>
                  <a:spcPct val="20000"/>
                </a:spcBef>
              </a:pP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        </a:t>
              </a:r>
              <a:r>
                <a:rPr lang="en-US" altLang="zh-TW" sz="1400" b="1">
                  <a:latin typeface="Times New Roman" pitchFamily="18" charset="0"/>
                  <a:ea typeface="新細明體" charset="-120"/>
                </a:rPr>
                <a:t>SET(P) = SET(P OR T) + SET(P OR NOT T) - SET(T OR NOT T)</a:t>
              </a:r>
            </a:p>
          </p:txBody>
        </p:sp>
      </p:grp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97BD3E-63AB-4C78-A14E-53DF0B335DDC}" type="slidenum">
              <a:rPr lang="zh-TW" altLang="en-US" smtClean="0"/>
              <a:pPr/>
              <a:t>40</a:t>
            </a:fld>
            <a:endParaRPr lang="zh-TW" alt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743200"/>
            <a:ext cx="8420100" cy="1143000"/>
          </a:xfrm>
        </p:spPr>
        <p:txBody>
          <a:bodyPr/>
          <a:lstStyle/>
          <a:p>
            <a:r>
              <a:rPr lang="zh-TW" altLang="en-US" dirty="0" smtClean="0"/>
              <a:t>1</a:t>
            </a:r>
            <a:r>
              <a:rPr lang="en-US" altLang="zh-TW" dirty="0" smtClean="0"/>
              <a:t>4</a:t>
            </a:r>
            <a:r>
              <a:rPr lang="zh-TW" altLang="en-US" dirty="0" smtClean="0"/>
              <a:t>.</a:t>
            </a:r>
            <a:r>
              <a:rPr lang="zh-TW" altLang="en-US" dirty="0"/>
              <a:t>6 </a:t>
            </a:r>
            <a:r>
              <a:rPr lang="en-US" altLang="zh-TW" dirty="0"/>
              <a:t>Data Encryption</a:t>
            </a:r>
            <a:endParaRPr lang="zh-TW" alt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226668-083E-4B0B-9BB6-0B5B38AC59A5}" type="slidenum">
              <a:rPr lang="zh-TW" altLang="en-US" smtClean="0"/>
              <a:pPr/>
              <a:t>41</a:t>
            </a:fld>
            <a:endParaRPr lang="zh-TW" alt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8172450" cy="838200"/>
          </a:xfrm>
        </p:spPr>
        <p:txBody>
          <a:bodyPr/>
          <a:lstStyle/>
          <a:p>
            <a:r>
              <a:rPr lang="en-US" altLang="zh-TW"/>
              <a:t>Data Encryption: Basic Idea</a:t>
            </a:r>
            <a:endParaRPr lang="zh-TW" alt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371600"/>
            <a:ext cx="8274050" cy="4648200"/>
          </a:xfrm>
        </p:spPr>
        <p:txBody>
          <a:bodyPr/>
          <a:lstStyle/>
          <a:p>
            <a:pPr lvl="2">
              <a:buClr>
                <a:srgbClr val="009900"/>
              </a:buClr>
              <a:buFont typeface="Wingdings" pitchFamily="2" charset="2"/>
              <a:buChar char="§"/>
            </a:pPr>
            <a:r>
              <a:rPr lang="en-US" altLang="zh-TW"/>
              <a:t>Infiltrator:				 </a:t>
            </a:r>
          </a:p>
          <a:p>
            <a:pPr lvl="2">
              <a:buFontTx/>
              <a:buNone/>
            </a:pPr>
            <a:r>
              <a:rPr lang="en-US" altLang="zh-TW"/>
              <a:t>   1. Using the normal system facilities for accessing the database</a:t>
            </a:r>
          </a:p>
          <a:p>
            <a:pPr lvl="3"/>
            <a:r>
              <a:rPr lang="en-US" altLang="zh-TW"/>
              <a:t>deduction information (statistical database)</a:t>
            </a:r>
          </a:p>
          <a:p>
            <a:pPr lvl="3"/>
            <a:r>
              <a:rPr lang="en-US" altLang="zh-TW"/>
              <a:t>authorization matrix</a:t>
            </a:r>
          </a:p>
          <a:p>
            <a:pPr lvl="2">
              <a:buFontTx/>
              <a:buNone/>
            </a:pPr>
            <a:r>
              <a:rPr lang="en-US" altLang="zh-TW"/>
              <a:t>   2. Bypass the system</a:t>
            </a:r>
          </a:p>
          <a:p>
            <a:pPr lvl="3"/>
            <a:r>
              <a:rPr lang="en-US" altLang="zh-TW"/>
              <a:t>stealing a disk park</a:t>
            </a:r>
          </a:p>
          <a:p>
            <a:pPr lvl="3"/>
            <a:r>
              <a:rPr lang="en-US" altLang="zh-TW"/>
              <a:t>tapping into a communication line</a:t>
            </a:r>
          </a:p>
          <a:p>
            <a:pPr lvl="3"/>
            <a:r>
              <a:rPr lang="en-US" altLang="zh-TW"/>
              <a:t>breaks through O.S.</a:t>
            </a:r>
          </a:p>
          <a:p>
            <a:pPr lvl="3">
              <a:buFontTx/>
              <a:buNone/>
            </a:pPr>
            <a:endParaRPr lang="en-US" altLang="zh-TW"/>
          </a:p>
          <a:p>
            <a:pPr lvl="3">
              <a:buFontTx/>
              <a:buNone/>
            </a:pPr>
            <a:endParaRPr lang="en-US" altLang="zh-TW"/>
          </a:p>
          <a:p>
            <a:endParaRPr lang="zh-TW" altLang="en-US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7543800" y="3429000"/>
            <a:ext cx="16859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Data Encryption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7772400" y="3733800"/>
            <a:ext cx="1247775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f(x) = 2x +1</a:t>
            </a:r>
          </a:p>
          <a:p>
            <a:pPr algn="l" eaLnBrk="0" hangingPunct="0">
              <a:lnSpc>
                <a:spcPct val="20000"/>
              </a:lnSpc>
            </a:pPr>
            <a:endParaRPr lang="en-US" altLang="zh-TW" sz="1600">
              <a:latin typeface="Times New Roman" pitchFamily="18" charset="0"/>
              <a:ea typeface="新細明體" charset="-120"/>
            </a:endParaRPr>
          </a:p>
          <a:p>
            <a:pPr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231         463</a:t>
            </a:r>
          </a:p>
          <a:p>
            <a:pPr algn="l" eaLnBrk="0" latinLnBrk="1" hangingPunct="0"/>
            <a:endParaRPr lang="zh-TW" altLang="en-US" sz="1600">
              <a:latin typeface="Times New Roman" pitchFamily="18" charset="0"/>
              <a:ea typeface="新細明體" charset="-120"/>
            </a:endParaRPr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>
            <a:off x="8305800" y="41910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33" name="AutoShape 9"/>
          <p:cNvSpPr>
            <a:spLocks noChangeArrowheads="1"/>
          </p:cNvSpPr>
          <p:nvPr/>
        </p:nvSpPr>
        <p:spPr bwMode="auto">
          <a:xfrm>
            <a:off x="6705600" y="3505200"/>
            <a:ext cx="609600" cy="381000"/>
          </a:xfrm>
          <a:prstGeom prst="leftArrow">
            <a:avLst>
              <a:gd name="adj1" fmla="val 50000"/>
              <a:gd name="adj2" fmla="val 4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2743200" y="4876800"/>
            <a:ext cx="1438275" cy="62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600" b="1">
                <a:latin typeface="Times New Roman" pitchFamily="18" charset="0"/>
                <a:ea typeface="新細明體" charset="-120"/>
              </a:rPr>
              <a:t>Plaintext</a:t>
            </a:r>
          </a:p>
          <a:p>
            <a:pPr algn="l" eaLnBrk="0" hangingPunct="0">
              <a:lnSpc>
                <a:spcPct val="0"/>
              </a:lnSpc>
            </a:pPr>
            <a:endParaRPr lang="en-US" altLang="zh-TW" sz="1600" b="1">
              <a:latin typeface="Times New Roman" pitchFamily="18" charset="0"/>
              <a:ea typeface="新細明體" charset="-120"/>
            </a:endParaRPr>
          </a:p>
          <a:p>
            <a:pPr algn="l" eaLnBrk="0" hangingPunct="0">
              <a:lnSpc>
                <a:spcPct val="120000"/>
              </a:lnSpc>
            </a:pPr>
            <a:r>
              <a:rPr lang="en-US" altLang="zh-TW" sz="1600">
                <a:latin typeface="Times New Roman" pitchFamily="18" charset="0"/>
                <a:ea typeface="新細明體" charset="-120"/>
              </a:rPr>
              <a:t>“</a:t>
            </a:r>
            <a:r>
              <a:rPr lang="en-US" altLang="zh-TW" sz="1600" b="1">
                <a:solidFill>
                  <a:schemeClr val="folHlink"/>
                </a:solidFill>
                <a:latin typeface="Times New Roman" pitchFamily="18" charset="0"/>
                <a:ea typeface="新細明體" charset="-120"/>
              </a:rPr>
              <a:t>LOVE YOU</a:t>
            </a:r>
            <a:r>
              <a:rPr lang="en-US" altLang="zh-TW" sz="1600">
                <a:latin typeface="Times New Roman" pitchFamily="18" charset="0"/>
                <a:ea typeface="新細明體" charset="-120"/>
              </a:rPr>
              <a:t>”</a:t>
            </a:r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6248400" y="4876800"/>
            <a:ext cx="175260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/>
            <a:r>
              <a:rPr lang="en-US" altLang="zh-TW" sz="1600" b="1">
                <a:latin typeface="Times New Roman" pitchFamily="18" charset="0"/>
                <a:ea typeface="新細明體" charset="-120"/>
              </a:rPr>
              <a:t>Ciphertext</a:t>
            </a:r>
          </a:p>
          <a:p>
            <a:pPr algn="l" eaLnBrk="0" hangingPunct="0">
              <a:lnSpc>
                <a:spcPct val="30000"/>
              </a:lnSpc>
            </a:pPr>
            <a:endParaRPr lang="en-US" altLang="zh-TW" sz="1600">
              <a:latin typeface="Times New Roman" pitchFamily="18" charset="0"/>
              <a:ea typeface="新細明體" charset="-120"/>
            </a:endParaRPr>
          </a:p>
          <a:p>
            <a:pPr algn="l" eaLnBrk="0" hangingPunct="0"/>
            <a:r>
              <a:rPr lang="en-US" altLang="zh-TW" sz="1600" b="1">
                <a:latin typeface="Times New Roman" pitchFamily="18" charset="0"/>
                <a:ea typeface="新細明體" charset="-120"/>
              </a:rPr>
              <a:t>“</a:t>
            </a:r>
            <a:r>
              <a:rPr lang="en-US" altLang="zh-TW" sz="1600" b="1">
                <a:solidFill>
                  <a:srgbClr val="333399"/>
                </a:solidFill>
                <a:latin typeface="Times New Roman" pitchFamily="18" charset="0"/>
                <a:ea typeface="新細明體" charset="-120"/>
              </a:rPr>
              <a:t>NQXGB QW</a:t>
            </a:r>
            <a:r>
              <a:rPr lang="en-US" altLang="zh-TW" sz="1600">
                <a:latin typeface="Times New Roman" pitchFamily="18" charset="0"/>
                <a:ea typeface="新細明體" charset="-120"/>
              </a:rPr>
              <a:t>”</a:t>
            </a:r>
          </a:p>
        </p:txBody>
      </p:sp>
      <p:sp>
        <p:nvSpPr>
          <p:cNvPr id="52238" name="Rectangle 14"/>
          <p:cNvSpPr>
            <a:spLocks noChangeArrowheads="1"/>
          </p:cNvSpPr>
          <p:nvPr/>
        </p:nvSpPr>
        <p:spPr bwMode="auto">
          <a:xfrm>
            <a:off x="4540250" y="4799013"/>
            <a:ext cx="1211263" cy="4984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eaLnBrk="0" hangingPunct="0"/>
            <a:r>
              <a:rPr lang="en-US" altLang="zh-TW" sz="1600" b="1">
                <a:solidFill>
                  <a:schemeClr val="folHlink"/>
                </a:solidFill>
                <a:latin typeface="Times New Roman" pitchFamily="18" charset="0"/>
                <a:ea typeface="新細明體" charset="-120"/>
              </a:rPr>
              <a:t>Encryption</a:t>
            </a:r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>
            <a:off x="3979863" y="5005388"/>
            <a:ext cx="4905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>
            <a:off x="5834063" y="5005388"/>
            <a:ext cx="44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41" name="Rectangle 17"/>
          <p:cNvSpPr>
            <a:spLocks noChangeArrowheads="1"/>
          </p:cNvSpPr>
          <p:nvPr/>
        </p:nvSpPr>
        <p:spPr bwMode="auto">
          <a:xfrm>
            <a:off x="4295775" y="5386388"/>
            <a:ext cx="17557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Encryption key: </a:t>
            </a:r>
            <a:r>
              <a:rPr lang="en-US" altLang="zh-TW" sz="1600" b="1">
                <a:solidFill>
                  <a:schemeClr val="folHlink"/>
                </a:solidFill>
                <a:latin typeface="Times New Roman" pitchFamily="18" charset="0"/>
                <a:ea typeface="新細明體" charset="-120"/>
              </a:rPr>
              <a:t>+2</a:t>
            </a:r>
          </a:p>
          <a:p>
            <a:pPr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Decryption:        </a:t>
            </a:r>
            <a:r>
              <a:rPr lang="en-US" altLang="zh-TW" sz="1600" b="1">
                <a:solidFill>
                  <a:srgbClr val="000099"/>
                </a:solidFill>
                <a:latin typeface="Times New Roman" pitchFamily="18" charset="0"/>
                <a:ea typeface="新細明體" charset="-120"/>
              </a:rPr>
              <a:t>-2</a:t>
            </a:r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2965450" y="4495800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zh-TW" altLang="en-US" sz="1600">
                <a:latin typeface="Times New Roman" pitchFamily="18" charset="0"/>
                <a:ea typeface="新細明體" charset="-120"/>
              </a:rPr>
              <a:t>白碼</a:t>
            </a:r>
          </a:p>
        </p:txBody>
      </p:sp>
      <p:sp>
        <p:nvSpPr>
          <p:cNvPr id="52245" name="Text Box 21"/>
          <p:cNvSpPr txBox="1">
            <a:spLocks noChangeArrowheads="1"/>
          </p:cNvSpPr>
          <p:nvPr/>
        </p:nvSpPr>
        <p:spPr bwMode="auto">
          <a:xfrm>
            <a:off x="6546850" y="4495800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zh-TW" altLang="en-US" sz="1600">
                <a:latin typeface="Times New Roman" pitchFamily="18" charset="0"/>
                <a:ea typeface="新細明體" charset="-120"/>
              </a:rPr>
              <a:t>密碼</a:t>
            </a:r>
          </a:p>
        </p:txBody>
      </p:sp>
      <p:sp>
        <p:nvSpPr>
          <p:cNvPr id="52246" name="Text Box 22"/>
          <p:cNvSpPr txBox="1">
            <a:spLocks noChangeArrowheads="1"/>
          </p:cNvSpPr>
          <p:nvPr/>
        </p:nvSpPr>
        <p:spPr bwMode="auto">
          <a:xfrm>
            <a:off x="3505200" y="1371600"/>
            <a:ext cx="717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1400">
                <a:solidFill>
                  <a:schemeClr val="folHlink"/>
                </a:solidFill>
              </a:rPr>
              <a:t>滲透者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97BD3E-63AB-4C78-A14E-53DF0B335DDC}" type="slidenum">
              <a:rPr lang="zh-TW" altLang="en-US" smtClean="0"/>
              <a:pPr/>
              <a:t>42</a:t>
            </a:fld>
            <a:endParaRPr lang="zh-TW" alt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Data Encryption: Basic Idea </a:t>
            </a:r>
            <a:r>
              <a:rPr lang="en-US" altLang="zh-TW" sz="1400" b="0">
                <a:solidFill>
                  <a:schemeClr val="tx1"/>
                </a:solidFill>
                <a:ea typeface="新細明體" charset="-120"/>
              </a:rPr>
              <a:t>(cont.)</a:t>
            </a:r>
            <a:endParaRPr lang="zh-TW" altLang="en-US" sz="14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6500" y="1371600"/>
            <a:ext cx="7251700" cy="4648200"/>
          </a:xfrm>
        </p:spPr>
        <p:txBody>
          <a:bodyPr/>
          <a:lstStyle/>
          <a:p>
            <a:pPr lvl="2">
              <a:buClr>
                <a:srgbClr val="009900"/>
              </a:buClr>
            </a:pPr>
            <a:r>
              <a:rPr lang="en-US" altLang="zh-TW"/>
              <a:t>e.g.2 </a:t>
            </a:r>
          </a:p>
          <a:p>
            <a:pPr lvl="2">
              <a:buFontTx/>
              <a:buNone/>
            </a:pPr>
            <a:endParaRPr lang="en-US" altLang="zh-TW"/>
          </a:p>
          <a:p>
            <a:pPr lvl="2">
              <a:buFontTx/>
              <a:buNone/>
            </a:pPr>
            <a:endParaRPr lang="en-US" altLang="zh-TW"/>
          </a:p>
          <a:p>
            <a:pPr lvl="2">
              <a:buFontTx/>
              <a:buNone/>
            </a:pPr>
            <a:endParaRPr lang="en-US" altLang="zh-TW"/>
          </a:p>
          <a:p>
            <a:pPr lvl="2">
              <a:buFontTx/>
              <a:buNone/>
            </a:pPr>
            <a:endParaRPr lang="en-US" altLang="zh-TW"/>
          </a:p>
          <a:p>
            <a:pPr lvl="2">
              <a:buFontTx/>
              <a:buNone/>
            </a:pPr>
            <a:endParaRPr lang="en-US" altLang="zh-TW"/>
          </a:p>
          <a:p>
            <a:pPr lvl="2">
              <a:buClr>
                <a:srgbClr val="009900"/>
              </a:buClr>
            </a:pPr>
            <a:endParaRPr lang="en-US" altLang="zh-TW"/>
          </a:p>
          <a:p>
            <a:pPr lvl="2">
              <a:buClr>
                <a:srgbClr val="009900"/>
              </a:buClr>
            </a:pPr>
            <a:endParaRPr lang="en-US" altLang="zh-TW"/>
          </a:p>
          <a:p>
            <a:pPr lvl="2">
              <a:lnSpc>
                <a:spcPct val="70000"/>
              </a:lnSpc>
              <a:buClr>
                <a:srgbClr val="009900"/>
              </a:buClr>
            </a:pPr>
            <a:endParaRPr lang="en-US" altLang="zh-TW"/>
          </a:p>
          <a:p>
            <a:pPr lvl="2">
              <a:lnSpc>
                <a:spcPct val="70000"/>
              </a:lnSpc>
              <a:buClr>
                <a:srgbClr val="009900"/>
              </a:buClr>
            </a:pPr>
            <a:r>
              <a:rPr lang="en-US" altLang="zh-TW"/>
              <a:t>e.g.3</a:t>
            </a:r>
          </a:p>
          <a:p>
            <a:endParaRPr lang="zh-TW" altLang="en-US"/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3962400" y="1600200"/>
            <a:ext cx="2879725" cy="80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WE  NEED   MORE  SNOW</a:t>
            </a:r>
          </a:p>
          <a:p>
            <a:pPr algn="l" eaLnBrk="0" hangingPunct="0"/>
            <a:endParaRPr lang="en-US" altLang="zh-TW">
              <a:latin typeface="Times New Roman" pitchFamily="18" charset="0"/>
              <a:ea typeface="新細明體" charset="-120"/>
            </a:endParaRPr>
          </a:p>
          <a:p>
            <a:pPr algn="l" eaLnBrk="0" hangingPunct="0">
              <a:lnSpc>
                <a:spcPct val="60000"/>
              </a:lnSpc>
            </a:pPr>
            <a:r>
              <a:rPr lang="en-US" altLang="zh-TW">
                <a:latin typeface="Times New Roman" pitchFamily="18" charset="0"/>
                <a:ea typeface="新細明體" charset="-120"/>
              </a:rPr>
              <a:t>ZG   PGGF   OQTG   UPZY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2819400" y="1905000"/>
            <a:ext cx="10668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key = </a:t>
            </a:r>
            <a:r>
              <a:rPr lang="en-US" altLang="zh-TW" b="1">
                <a:solidFill>
                  <a:schemeClr val="folHlink"/>
                </a:solidFill>
                <a:latin typeface="Times New Roman" pitchFamily="18" charset="0"/>
                <a:ea typeface="新細明體" charset="-120"/>
              </a:rPr>
              <a:t>+2</a:t>
            </a: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2362200" y="2928938"/>
            <a:ext cx="5791200" cy="873125"/>
          </a:xfrm>
          <a:prstGeom prst="rect">
            <a:avLst/>
          </a:prstGeom>
          <a:noFill/>
          <a:ln w="50800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     </a:t>
            </a:r>
            <a:r>
              <a:rPr lang="en-US" altLang="zh-TW" sz="1600" b="1">
                <a:latin typeface="Times New Roman" pitchFamily="18" charset="0"/>
                <a:ea typeface="新細明體" charset="-120"/>
              </a:rPr>
              <a:t>Problem</a:t>
            </a:r>
            <a:r>
              <a:rPr lang="en-US" altLang="zh-TW" sz="1600">
                <a:latin typeface="Times New Roman" pitchFamily="18" charset="0"/>
                <a:ea typeface="新細明體" charset="-120"/>
              </a:rPr>
              <a:t>: How difficult is it for a would-be infiltrator to </a:t>
            </a:r>
          </a:p>
          <a:p>
            <a:pPr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                      determine the key without prior knowledge ?</a:t>
            </a:r>
          </a:p>
          <a:p>
            <a:pPr algn="l" eaLnBrk="0" hangingPunct="0"/>
            <a:r>
              <a:rPr lang="en-US" altLang="zh-TW" sz="1600">
                <a:latin typeface="Times New Roman" pitchFamily="18" charset="0"/>
                <a:ea typeface="新細明體" charset="-120"/>
              </a:rPr>
              <a:t>       </a:t>
            </a:r>
            <a:r>
              <a:rPr lang="en-US" altLang="zh-TW" sz="1600" b="1">
                <a:latin typeface="Times New Roman" pitchFamily="18" charset="0"/>
                <a:ea typeface="新細明體" charset="-120"/>
              </a:rPr>
              <a:t>Answer</a:t>
            </a:r>
            <a:r>
              <a:rPr lang="en-US" altLang="zh-TW" sz="1600">
                <a:latin typeface="Times New Roman" pitchFamily="18" charset="0"/>
                <a:ea typeface="新細明體" charset="-120"/>
              </a:rPr>
              <a:t>: Fairly obviously, "not very" ; but equally obviously.</a:t>
            </a:r>
          </a:p>
        </p:txBody>
      </p:sp>
      <p:grpSp>
        <p:nvGrpSpPr>
          <p:cNvPr id="55304" name="Group 8"/>
          <p:cNvGrpSpPr>
            <a:grpSpLocks/>
          </p:cNvGrpSpPr>
          <p:nvPr/>
        </p:nvGrpSpPr>
        <p:grpSpPr bwMode="auto">
          <a:xfrm>
            <a:off x="2743200" y="4876800"/>
            <a:ext cx="4649788" cy="822325"/>
            <a:chOff x="779" y="2379"/>
            <a:chExt cx="2929" cy="518"/>
          </a:xfrm>
        </p:grpSpPr>
        <p:sp>
          <p:nvSpPr>
            <p:cNvPr id="55305" name="Rectangle 9"/>
            <p:cNvSpPr>
              <a:spLocks noChangeArrowheads="1"/>
            </p:cNvSpPr>
            <p:nvPr/>
          </p:nvSpPr>
          <p:spPr bwMode="auto">
            <a:xfrm>
              <a:off x="779" y="2379"/>
              <a:ext cx="175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zh-TW" altLang="en-US" sz="1600">
                  <a:latin typeface="Times New Roman" pitchFamily="18" charset="0"/>
                  <a:ea typeface="新細明體" charset="-120"/>
                </a:rPr>
                <a:t>   </a:t>
              </a:r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WE  NEED  MORE  SNOW</a:t>
              </a:r>
            </a:p>
            <a:p>
              <a:pPr algn="l" eaLnBrk="0" hangingPunct="0"/>
              <a:r>
                <a:rPr lang="en-US" altLang="zh-TW" sz="1600" u="sng">
                  <a:latin typeface="Times New Roman" pitchFamily="18" charset="0"/>
                  <a:ea typeface="新細明體" charset="-120"/>
                </a:rPr>
                <a:t>+  2 3   1 5 7 9  2 3 1 5    7 9 2 3</a:t>
              </a:r>
            </a:p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    YH  OJLM  PRSJ     ZWQZ</a:t>
              </a:r>
            </a:p>
          </p:txBody>
        </p:sp>
        <p:sp>
          <p:nvSpPr>
            <p:cNvPr id="55306" name="Rectangle 10"/>
            <p:cNvSpPr>
              <a:spLocks noChangeArrowheads="1"/>
            </p:cNvSpPr>
            <p:nvPr/>
          </p:nvSpPr>
          <p:spPr bwMode="auto">
            <a:xfrm>
              <a:off x="2889" y="2551"/>
              <a:ext cx="819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key = </a:t>
              </a:r>
              <a:r>
                <a:rPr lang="en-US" altLang="zh-TW" sz="1600">
                  <a:solidFill>
                    <a:schemeClr val="folHlink"/>
                  </a:solidFill>
                  <a:latin typeface="Times New Roman" pitchFamily="18" charset="0"/>
                  <a:ea typeface="新細明體" charset="-120"/>
                </a:rPr>
                <a:t>231579</a:t>
              </a:r>
            </a:p>
          </p:txBody>
        </p:sp>
      </p:grp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2971800" y="2286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97BD3E-63AB-4C78-A14E-53DF0B335DDC}" type="slidenum">
              <a:rPr lang="zh-TW" altLang="en-US" smtClean="0"/>
              <a:pPr/>
              <a:t>43</a:t>
            </a:fld>
            <a:endParaRPr lang="zh-TW" alt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最早有關密碼的書 </a:t>
            </a:r>
            <a:r>
              <a:rPr lang="zh-TW" altLang="en-US" sz="2400"/>
              <a:t>(1920)</a:t>
            </a:r>
          </a:p>
        </p:txBody>
      </p:sp>
      <p:pic>
        <p:nvPicPr>
          <p:cNvPr id="63491" name="Picture 3" descr="[Rare Book Example]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1676400"/>
            <a:ext cx="7251700" cy="43799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6096000" y="6248400"/>
            <a:ext cx="2495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200">
                <a:latin typeface="Times New Roman" pitchFamily="18" charset="0"/>
              </a:rPr>
              <a:t>Source: http://www.nsa.gov/museum/</a:t>
            </a:r>
            <a:endParaRPr lang="zh-TW" altLang="en-US" sz="1200">
              <a:latin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97BD3E-63AB-4C78-A14E-53DF0B335DDC}" type="slidenum">
              <a:rPr lang="zh-TW" altLang="en-US" smtClean="0"/>
              <a:pPr/>
              <a:t>44</a:t>
            </a:fld>
            <a:endParaRPr lang="zh-TW" alt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[Enigma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62200"/>
            <a:ext cx="3962400" cy="271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8172450" cy="838200"/>
          </a:xfrm>
        </p:spPr>
        <p:txBody>
          <a:bodyPr/>
          <a:lstStyle/>
          <a:p>
            <a:r>
              <a:rPr lang="en-US" altLang="zh-TW"/>
              <a:t>World War II </a:t>
            </a:r>
            <a:endParaRPr lang="zh-TW" altLang="en-US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838200" y="1600200"/>
            <a:ext cx="4191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zh-TW" sz="2400" b="1">
                <a:solidFill>
                  <a:schemeClr val="tx2"/>
                </a:solidFill>
                <a:latin typeface="Times New Roman" pitchFamily="18" charset="0"/>
                <a:ea typeface="華康行書體(P)" pitchFamily="66" charset="-120"/>
              </a:rPr>
              <a:t>Enigma (</a:t>
            </a:r>
            <a:r>
              <a:rPr lang="zh-TW" altLang="en-US" sz="2400" b="1">
                <a:solidFill>
                  <a:schemeClr val="tx2"/>
                </a:solidFill>
                <a:latin typeface="Times New Roman" pitchFamily="18" charset="0"/>
                <a:ea typeface="華康行書體(P)" pitchFamily="66" charset="-120"/>
              </a:rPr>
              <a:t>德國)</a:t>
            </a:r>
          </a:p>
        </p:txBody>
      </p:sp>
      <p:pic>
        <p:nvPicPr>
          <p:cNvPr id="65541" name="Picture 5" descr="[SIGABA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86000"/>
            <a:ext cx="3895725" cy="269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5986463" y="1676400"/>
            <a:ext cx="2689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400" b="1">
                <a:solidFill>
                  <a:schemeClr val="tx2"/>
                </a:solidFill>
                <a:latin typeface="Times New Roman" pitchFamily="18" charset="0"/>
                <a:ea typeface="華康行書體(P)" pitchFamily="66" charset="-120"/>
              </a:rPr>
              <a:t>Big machine (</a:t>
            </a:r>
            <a:r>
              <a:rPr lang="zh-TW" altLang="en-US" sz="2400" b="1">
                <a:solidFill>
                  <a:schemeClr val="tx2"/>
                </a:solidFill>
                <a:latin typeface="Times New Roman" pitchFamily="18" charset="0"/>
                <a:ea typeface="華康行書體(P)" pitchFamily="66" charset="-120"/>
              </a:rPr>
              <a:t>美國)</a:t>
            </a: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6096000" y="6248400"/>
            <a:ext cx="2495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200">
                <a:latin typeface="Times New Roman" pitchFamily="18" charset="0"/>
              </a:rPr>
              <a:t>Source: http://www.nsa.gov/museum/</a:t>
            </a:r>
            <a:endParaRPr lang="zh-TW" altLang="en-US" sz="1200">
              <a:latin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B595EF6A-F4CE-4CB4-8807-39CCD26246D5}" type="slidenum">
              <a:rPr lang="zh-TW" altLang="en-US" smtClean="0"/>
              <a:pPr/>
              <a:t>45</a:t>
            </a:fld>
            <a:endParaRPr lang="zh-TW" alt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F2-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8" t="9264" r="7158" b="4631"/>
          <a:stretch>
            <a:fillRect/>
          </a:stretch>
        </p:blipFill>
        <p:spPr bwMode="auto">
          <a:xfrm>
            <a:off x="727075" y="1371600"/>
            <a:ext cx="8485188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762000" y="533400"/>
            <a:ext cx="81724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zh-TW" sz="3600" b="1">
                <a:solidFill>
                  <a:schemeClr val="tx2"/>
                </a:solidFill>
                <a:latin typeface="Times New Roman" pitchFamily="18" charset="0"/>
                <a:ea typeface="華康行書體(P)" pitchFamily="66" charset="-120"/>
              </a:rPr>
              <a:t>Three-Rotor Machine </a:t>
            </a:r>
            <a:endParaRPr lang="zh-TW" altLang="en-US" sz="3600" b="1">
              <a:solidFill>
                <a:schemeClr val="tx2"/>
              </a:solidFill>
              <a:latin typeface="Times New Roman" pitchFamily="18" charset="0"/>
              <a:ea typeface="華康行書體(P)" pitchFamily="66" charset="-120"/>
            </a:endParaRP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6096000" y="6248400"/>
            <a:ext cx="2495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200">
                <a:latin typeface="Times New Roman" pitchFamily="18" charset="0"/>
              </a:rPr>
              <a:t>Source: http://www.nsa.gov/museum/</a:t>
            </a:r>
            <a:endParaRPr lang="zh-TW" altLang="en-US" sz="1200">
              <a:latin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>
          <a:xfrm>
            <a:off x="7497762" y="6248400"/>
            <a:ext cx="2063750" cy="457200"/>
          </a:xfrm>
        </p:spPr>
        <p:txBody>
          <a:bodyPr/>
          <a:lstStyle/>
          <a:p>
            <a:r>
              <a:rPr lang="zh-TW" altLang="en-US" dirty="0" smtClean="0"/>
              <a:t>1</a:t>
            </a:r>
            <a:r>
              <a:rPr lang="en-US" altLang="zh-TW" dirty="0" smtClean="0"/>
              <a:t>4</a:t>
            </a:r>
            <a:r>
              <a:rPr lang="zh-TW" altLang="en-US" dirty="0" smtClean="0"/>
              <a:t>-</a:t>
            </a:r>
            <a:fld id="{F8B519BD-7953-446D-8E0A-14017F9B8078}" type="slidenum">
              <a:rPr lang="zh-TW" altLang="en-US" smtClean="0"/>
              <a:pPr/>
              <a:t>46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新時代</a:t>
            </a:r>
            <a:endParaRPr lang="en-US" altLang="zh-TW"/>
          </a:p>
        </p:txBody>
      </p:sp>
      <p:pic>
        <p:nvPicPr>
          <p:cNvPr id="69635" name="Picture 3" descr="[Cray Exhibit]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62600" y="2286000"/>
            <a:ext cx="3524250" cy="37433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5400675" y="1660525"/>
            <a:ext cx="3925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chemeClr val="tx2"/>
                </a:solidFill>
                <a:latin typeface="Times New Roman" pitchFamily="18" charset="0"/>
                <a:ea typeface="華康行書體(P)" pitchFamily="66" charset="-120"/>
              </a:rPr>
              <a:t>Supercomputer: Cray-XMP </a:t>
            </a:r>
            <a:endParaRPr lang="zh-TW" altLang="en-US" sz="2400" b="1">
              <a:solidFill>
                <a:schemeClr val="tx2"/>
              </a:solidFill>
              <a:latin typeface="Times New Roman" pitchFamily="18" charset="0"/>
              <a:ea typeface="華康行書體(P)" pitchFamily="66" charset="-120"/>
            </a:endParaRPr>
          </a:p>
        </p:txBody>
      </p:sp>
      <p:pic>
        <p:nvPicPr>
          <p:cNvPr id="69637" name="Picture 5" descr="[Exhibit Picture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0"/>
            <a:ext cx="42672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2209800" y="1676400"/>
            <a:ext cx="1133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chemeClr val="tx2"/>
                </a:solidFill>
                <a:latin typeface="Times New Roman" pitchFamily="18" charset="0"/>
                <a:ea typeface="華康行書體(P)" pitchFamily="66" charset="-120"/>
              </a:rPr>
              <a:t>特殊</a:t>
            </a:r>
            <a:r>
              <a:rPr lang="en-US" altLang="zh-TW" sz="2400" b="1">
                <a:solidFill>
                  <a:schemeClr val="tx2"/>
                </a:solidFill>
                <a:latin typeface="Times New Roman" pitchFamily="18" charset="0"/>
                <a:ea typeface="華康行書體(P)" pitchFamily="66" charset="-120"/>
              </a:rPr>
              <a:t>IC</a:t>
            </a:r>
            <a:endParaRPr lang="zh-TW" altLang="en-US" sz="2400" b="1">
              <a:solidFill>
                <a:schemeClr val="tx2"/>
              </a:solidFill>
              <a:latin typeface="Times New Roman" pitchFamily="18" charset="0"/>
              <a:ea typeface="華康行書體(P)" pitchFamily="66" charset="-120"/>
            </a:endParaRP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6096000" y="6248400"/>
            <a:ext cx="2495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200">
                <a:latin typeface="Times New Roman" pitchFamily="18" charset="0"/>
              </a:rPr>
              <a:t>Source: http://www.nsa.gov/museum/</a:t>
            </a:r>
            <a:endParaRPr lang="zh-TW" altLang="en-US" sz="1200">
              <a:latin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97BD3E-63AB-4C78-A14E-53DF0B335DDC}" type="slidenum">
              <a:rPr lang="zh-TW" altLang="en-US" smtClean="0"/>
              <a:pPr/>
              <a:t>47</a:t>
            </a:fld>
            <a:endParaRPr lang="zh-TW" alt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            諸葛四郎大鬥雙假面</a:t>
            </a:r>
          </a:p>
        </p:txBody>
      </p:sp>
      <p:pic>
        <p:nvPicPr>
          <p:cNvPr id="54276" name="Picture 4" descr="C:\DBMS00\new_Part2\Unit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371600"/>
            <a:ext cx="5943600" cy="477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4319" name="Group 47"/>
          <p:cNvGrpSpPr>
            <a:grpSpLocks/>
          </p:cNvGrpSpPr>
          <p:nvPr/>
        </p:nvGrpSpPr>
        <p:grpSpPr bwMode="auto">
          <a:xfrm>
            <a:off x="304800" y="457200"/>
            <a:ext cx="2286000" cy="5597525"/>
            <a:chOff x="192" y="288"/>
            <a:chExt cx="1440" cy="3526"/>
          </a:xfrm>
        </p:grpSpPr>
        <p:sp>
          <p:nvSpPr>
            <p:cNvPr id="54277" name="Text Box 5"/>
            <p:cNvSpPr txBox="1">
              <a:spLocks noChangeArrowheads="1"/>
            </p:cNvSpPr>
            <p:nvPr/>
          </p:nvSpPr>
          <p:spPr bwMode="auto">
            <a:xfrm>
              <a:off x="494" y="1209"/>
              <a:ext cx="644" cy="298"/>
            </a:xfrm>
            <a:prstGeom prst="rect">
              <a:avLst/>
            </a:prstGeom>
            <a:noFill/>
            <a:ln w="7620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ea typeface="華康行書體" pitchFamily="65" charset="-120"/>
                </a:rPr>
                <a:t>天水縣</a:t>
              </a:r>
            </a:p>
          </p:txBody>
        </p:sp>
        <p:sp>
          <p:nvSpPr>
            <p:cNvPr id="54278" name="AutoShape 6"/>
            <p:cNvSpPr>
              <a:spLocks noChangeArrowheads="1"/>
            </p:cNvSpPr>
            <p:nvPr/>
          </p:nvSpPr>
          <p:spPr bwMode="auto">
            <a:xfrm>
              <a:off x="336" y="14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279" name="AutoShape 7"/>
            <p:cNvSpPr>
              <a:spLocks noChangeArrowheads="1"/>
            </p:cNvSpPr>
            <p:nvPr/>
          </p:nvSpPr>
          <p:spPr bwMode="auto">
            <a:xfrm>
              <a:off x="768" y="1776"/>
              <a:ext cx="96" cy="144"/>
            </a:xfrm>
            <a:prstGeom prst="triangle">
              <a:avLst>
                <a:gd name="adj" fmla="val 50000"/>
              </a:avLst>
            </a:pr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280" name="AutoShape 8"/>
            <p:cNvSpPr>
              <a:spLocks noChangeArrowheads="1"/>
            </p:cNvSpPr>
            <p:nvPr/>
          </p:nvSpPr>
          <p:spPr bwMode="auto">
            <a:xfrm>
              <a:off x="528" y="1680"/>
              <a:ext cx="96" cy="144"/>
            </a:xfrm>
            <a:prstGeom prst="triangle">
              <a:avLst>
                <a:gd name="adj" fmla="val 50000"/>
              </a:avLst>
            </a:pr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281" name="AutoShape 9"/>
            <p:cNvSpPr>
              <a:spLocks noChangeArrowheads="1"/>
            </p:cNvSpPr>
            <p:nvPr/>
          </p:nvSpPr>
          <p:spPr bwMode="auto">
            <a:xfrm>
              <a:off x="384" y="960"/>
              <a:ext cx="96" cy="144"/>
            </a:xfrm>
            <a:prstGeom prst="triangle">
              <a:avLst>
                <a:gd name="adj" fmla="val 50000"/>
              </a:avLst>
            </a:pr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282" name="AutoShape 10"/>
            <p:cNvSpPr>
              <a:spLocks noChangeArrowheads="1"/>
            </p:cNvSpPr>
            <p:nvPr/>
          </p:nvSpPr>
          <p:spPr bwMode="auto">
            <a:xfrm>
              <a:off x="1056" y="1632"/>
              <a:ext cx="96" cy="144"/>
            </a:xfrm>
            <a:prstGeom prst="triangle">
              <a:avLst>
                <a:gd name="adj" fmla="val 50000"/>
              </a:avLst>
            </a:pr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283" name="AutoShape 11"/>
            <p:cNvSpPr>
              <a:spLocks noChangeArrowheads="1"/>
            </p:cNvSpPr>
            <p:nvPr/>
          </p:nvSpPr>
          <p:spPr bwMode="auto">
            <a:xfrm>
              <a:off x="1296" y="1392"/>
              <a:ext cx="96" cy="144"/>
            </a:xfrm>
            <a:prstGeom prst="triangle">
              <a:avLst>
                <a:gd name="adj" fmla="val 50000"/>
              </a:avLst>
            </a:pr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284" name="AutoShape 12"/>
            <p:cNvSpPr>
              <a:spLocks noChangeArrowheads="1"/>
            </p:cNvSpPr>
            <p:nvPr/>
          </p:nvSpPr>
          <p:spPr bwMode="auto">
            <a:xfrm>
              <a:off x="1152" y="1008"/>
              <a:ext cx="96" cy="144"/>
            </a:xfrm>
            <a:prstGeom prst="triangle">
              <a:avLst>
                <a:gd name="adj" fmla="val 50000"/>
              </a:avLst>
            </a:pr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285" name="AutoShape 13"/>
            <p:cNvSpPr>
              <a:spLocks noChangeArrowheads="1"/>
            </p:cNvSpPr>
            <p:nvPr/>
          </p:nvSpPr>
          <p:spPr bwMode="auto">
            <a:xfrm>
              <a:off x="768" y="912"/>
              <a:ext cx="96" cy="144"/>
            </a:xfrm>
            <a:prstGeom prst="triangle">
              <a:avLst>
                <a:gd name="adj" fmla="val 50000"/>
              </a:avLst>
            </a:pr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286" name="Rectangle 14"/>
            <p:cNvSpPr>
              <a:spLocks noChangeArrowheads="1"/>
            </p:cNvSpPr>
            <p:nvPr/>
          </p:nvSpPr>
          <p:spPr bwMode="auto">
            <a:xfrm>
              <a:off x="552" y="3362"/>
              <a:ext cx="644" cy="452"/>
            </a:xfrm>
            <a:prstGeom prst="rect">
              <a:avLst/>
            </a:prstGeom>
            <a:noFill/>
            <a:ln w="7620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ea typeface="華康行書體" pitchFamily="65" charset="-120"/>
                </a:rPr>
                <a:t>龍鳳城</a:t>
              </a:r>
              <a:br>
                <a:rPr lang="zh-TW" altLang="en-US" sz="2000" b="1">
                  <a:ea typeface="華康行書體" pitchFamily="65" charset="-120"/>
                </a:rPr>
              </a:br>
              <a:r>
                <a:rPr lang="zh-TW" altLang="en-US" sz="1600" b="1">
                  <a:solidFill>
                    <a:srgbClr val="009900"/>
                  </a:solidFill>
                  <a:latin typeface="Times New Roman" pitchFamily="18" charset="0"/>
                  <a:ea typeface="華康行書體(P)" pitchFamily="66" charset="-120"/>
                </a:rPr>
                <a:t>四郎</a:t>
              </a:r>
            </a:p>
          </p:txBody>
        </p:sp>
        <p:sp>
          <p:nvSpPr>
            <p:cNvPr id="54287" name="AutoShape 15"/>
            <p:cNvSpPr>
              <a:spLocks noChangeArrowheads="1"/>
            </p:cNvSpPr>
            <p:nvPr/>
          </p:nvSpPr>
          <p:spPr bwMode="auto">
            <a:xfrm flipH="1">
              <a:off x="816" y="1584"/>
              <a:ext cx="192" cy="768"/>
            </a:xfrm>
            <a:prstGeom prst="curvedRightArrow">
              <a:avLst>
                <a:gd name="adj1" fmla="val 80000"/>
                <a:gd name="adj2" fmla="val 160000"/>
                <a:gd name="adj3" fmla="val 3333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288" name="AutoShape 16"/>
            <p:cNvSpPr>
              <a:spLocks noChangeArrowheads="1"/>
            </p:cNvSpPr>
            <p:nvPr/>
          </p:nvSpPr>
          <p:spPr bwMode="auto">
            <a:xfrm>
              <a:off x="768" y="2400"/>
              <a:ext cx="240" cy="432"/>
            </a:xfrm>
            <a:prstGeom prst="downArrow">
              <a:avLst>
                <a:gd name="adj1" fmla="val 50000"/>
                <a:gd name="adj2" fmla="val 4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289" name="AutoShape 17"/>
            <p:cNvSpPr>
              <a:spLocks noChangeArrowheads="1"/>
            </p:cNvSpPr>
            <p:nvPr/>
          </p:nvSpPr>
          <p:spPr bwMode="auto">
            <a:xfrm>
              <a:off x="768" y="2928"/>
              <a:ext cx="240" cy="288"/>
            </a:xfrm>
            <a:prstGeom prst="downArrow">
              <a:avLst>
                <a:gd name="adj1" fmla="val 50000"/>
                <a:gd name="adj2" fmla="val 3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290" name="Rectangle 18"/>
            <p:cNvSpPr>
              <a:spLocks noChangeArrowheads="1"/>
            </p:cNvSpPr>
            <p:nvPr/>
          </p:nvSpPr>
          <p:spPr bwMode="auto">
            <a:xfrm>
              <a:off x="1200" y="960"/>
              <a:ext cx="43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TW" altLang="en-US" sz="1200">
                  <a:solidFill>
                    <a:schemeClr val="tx2"/>
                  </a:solidFill>
                  <a:latin typeface="Times New Roman" pitchFamily="18" charset="0"/>
                  <a:ea typeface="華康行書體(P)" pitchFamily="66" charset="-120"/>
                </a:rPr>
                <a:t>蠻兵</a:t>
              </a:r>
            </a:p>
          </p:txBody>
        </p:sp>
        <p:sp>
          <p:nvSpPr>
            <p:cNvPr id="54291" name="Rectangle 19"/>
            <p:cNvSpPr>
              <a:spLocks noChangeArrowheads="1"/>
            </p:cNvSpPr>
            <p:nvPr/>
          </p:nvSpPr>
          <p:spPr bwMode="auto">
            <a:xfrm>
              <a:off x="1200" y="1584"/>
              <a:ext cx="30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chemeClr val="tx2"/>
                  </a:solidFill>
                  <a:latin typeface="Times New Roman" pitchFamily="18" charset="0"/>
                  <a:ea typeface="華康行書體(P)" pitchFamily="66" charset="-120"/>
                </a:rPr>
                <a:t>蠻兵</a:t>
              </a:r>
            </a:p>
          </p:txBody>
        </p:sp>
        <p:sp>
          <p:nvSpPr>
            <p:cNvPr id="54292" name="Rectangle 20"/>
            <p:cNvSpPr>
              <a:spLocks noChangeArrowheads="1"/>
            </p:cNvSpPr>
            <p:nvPr/>
          </p:nvSpPr>
          <p:spPr bwMode="auto">
            <a:xfrm>
              <a:off x="480" y="912"/>
              <a:ext cx="30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chemeClr val="tx2"/>
                  </a:solidFill>
                  <a:latin typeface="Times New Roman" pitchFamily="18" charset="0"/>
                  <a:ea typeface="華康行書體(P)" pitchFamily="66" charset="-120"/>
                </a:rPr>
                <a:t>蠻兵</a:t>
              </a:r>
            </a:p>
          </p:txBody>
        </p:sp>
        <p:sp>
          <p:nvSpPr>
            <p:cNvPr id="54293" name="Rectangle 21"/>
            <p:cNvSpPr>
              <a:spLocks noChangeArrowheads="1"/>
            </p:cNvSpPr>
            <p:nvPr/>
          </p:nvSpPr>
          <p:spPr bwMode="auto">
            <a:xfrm>
              <a:off x="192" y="1584"/>
              <a:ext cx="30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chemeClr val="tx2"/>
                  </a:solidFill>
                  <a:latin typeface="Times New Roman" pitchFamily="18" charset="0"/>
                  <a:ea typeface="華康行書體(P)" pitchFamily="66" charset="-120"/>
                </a:rPr>
                <a:t>蠻兵</a:t>
              </a:r>
            </a:p>
          </p:txBody>
        </p:sp>
        <p:sp>
          <p:nvSpPr>
            <p:cNvPr id="54294" name="Text Box 22"/>
            <p:cNvSpPr txBox="1">
              <a:spLocks noChangeArrowheads="1"/>
            </p:cNvSpPr>
            <p:nvPr/>
          </p:nvSpPr>
          <p:spPr bwMode="auto">
            <a:xfrm>
              <a:off x="896" y="2432"/>
              <a:ext cx="3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solidFill>
                    <a:srgbClr val="009900"/>
                  </a:solidFill>
                </a:rPr>
                <a:t>士兵</a:t>
              </a:r>
            </a:p>
          </p:txBody>
        </p:sp>
        <p:sp>
          <p:nvSpPr>
            <p:cNvPr id="54297" name="AutoShape 25"/>
            <p:cNvSpPr>
              <a:spLocks noChangeArrowheads="1"/>
            </p:cNvSpPr>
            <p:nvPr/>
          </p:nvSpPr>
          <p:spPr bwMode="auto">
            <a:xfrm>
              <a:off x="864" y="480"/>
              <a:ext cx="192" cy="96"/>
            </a:xfrm>
            <a:prstGeom prst="lightningBol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zh-TW" altLang="en-US" sz="1200">
                  <a:solidFill>
                    <a:schemeClr val="tx2"/>
                  </a:solidFill>
                  <a:latin typeface="Times New Roman" pitchFamily="18" charset="0"/>
                  <a:ea typeface="華康行書體(P)" pitchFamily="66" charset="-120"/>
                </a:rPr>
                <a:t> </a:t>
              </a:r>
            </a:p>
          </p:txBody>
        </p:sp>
        <p:sp>
          <p:nvSpPr>
            <p:cNvPr id="54298" name="AutoShape 26"/>
            <p:cNvSpPr>
              <a:spLocks noChangeArrowheads="1"/>
            </p:cNvSpPr>
            <p:nvPr/>
          </p:nvSpPr>
          <p:spPr bwMode="auto">
            <a:xfrm>
              <a:off x="960" y="288"/>
              <a:ext cx="192" cy="96"/>
            </a:xfrm>
            <a:prstGeom prst="lightningBol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zh-TW" altLang="en-US" sz="1200">
                  <a:solidFill>
                    <a:schemeClr val="tx2"/>
                  </a:solidFill>
                  <a:latin typeface="Times New Roman" pitchFamily="18" charset="0"/>
                  <a:ea typeface="華康行書體(P)" pitchFamily="66" charset="-120"/>
                </a:rPr>
                <a:t> </a:t>
              </a:r>
            </a:p>
          </p:txBody>
        </p:sp>
        <p:sp>
          <p:nvSpPr>
            <p:cNvPr id="54299" name="AutoShape 27"/>
            <p:cNvSpPr>
              <a:spLocks noChangeArrowheads="1"/>
            </p:cNvSpPr>
            <p:nvPr/>
          </p:nvSpPr>
          <p:spPr bwMode="auto">
            <a:xfrm>
              <a:off x="1200" y="480"/>
              <a:ext cx="192" cy="96"/>
            </a:xfrm>
            <a:prstGeom prst="lightningBol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zh-TW" altLang="en-US" sz="1200">
                  <a:solidFill>
                    <a:schemeClr val="tx2"/>
                  </a:solidFill>
                  <a:latin typeface="Times New Roman" pitchFamily="18" charset="0"/>
                  <a:ea typeface="華康行書體(P)" pitchFamily="66" charset="-120"/>
                </a:rPr>
                <a:t> </a:t>
              </a:r>
            </a:p>
          </p:txBody>
        </p:sp>
        <p:sp>
          <p:nvSpPr>
            <p:cNvPr id="54300" name="Line 28"/>
            <p:cNvSpPr>
              <a:spLocks noChangeShapeType="1"/>
            </p:cNvSpPr>
            <p:nvPr/>
          </p:nvSpPr>
          <p:spPr bwMode="auto">
            <a:xfrm flipV="1">
              <a:off x="864" y="816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4301" name="Line 29"/>
            <p:cNvSpPr>
              <a:spLocks noChangeShapeType="1"/>
            </p:cNvSpPr>
            <p:nvPr/>
          </p:nvSpPr>
          <p:spPr bwMode="auto">
            <a:xfrm flipV="1">
              <a:off x="1056" y="624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4302" name="Line 30"/>
            <p:cNvSpPr>
              <a:spLocks noChangeShapeType="1"/>
            </p:cNvSpPr>
            <p:nvPr/>
          </p:nvSpPr>
          <p:spPr bwMode="auto">
            <a:xfrm flipV="1">
              <a:off x="912" y="624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4303" name="Line 31"/>
            <p:cNvSpPr>
              <a:spLocks noChangeShapeType="1"/>
            </p:cNvSpPr>
            <p:nvPr/>
          </p:nvSpPr>
          <p:spPr bwMode="auto">
            <a:xfrm flipV="1">
              <a:off x="1200" y="8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4304" name="Line 32"/>
            <p:cNvSpPr>
              <a:spLocks noChangeShapeType="1"/>
            </p:cNvSpPr>
            <p:nvPr/>
          </p:nvSpPr>
          <p:spPr bwMode="auto">
            <a:xfrm flipV="1">
              <a:off x="1296" y="720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4305" name="Line 33"/>
            <p:cNvSpPr>
              <a:spLocks noChangeShapeType="1"/>
            </p:cNvSpPr>
            <p:nvPr/>
          </p:nvSpPr>
          <p:spPr bwMode="auto">
            <a:xfrm flipH="1">
              <a:off x="1152" y="1776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4306" name="Line 34"/>
            <p:cNvSpPr>
              <a:spLocks noChangeShapeType="1"/>
            </p:cNvSpPr>
            <p:nvPr/>
          </p:nvSpPr>
          <p:spPr bwMode="auto">
            <a:xfrm flipH="1">
              <a:off x="1104" y="2304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4307" name="Line 35"/>
            <p:cNvSpPr>
              <a:spLocks noChangeShapeType="1"/>
            </p:cNvSpPr>
            <p:nvPr/>
          </p:nvSpPr>
          <p:spPr bwMode="auto">
            <a:xfrm flipH="1">
              <a:off x="1296" y="196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309" name="Line 37"/>
            <p:cNvSpPr>
              <a:spLocks noChangeShapeType="1"/>
            </p:cNvSpPr>
            <p:nvPr/>
          </p:nvSpPr>
          <p:spPr bwMode="auto">
            <a:xfrm flipH="1">
              <a:off x="1248" y="1872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4312" name="AutoShape 40"/>
            <p:cNvSpPr>
              <a:spLocks noChangeArrowheads="1"/>
            </p:cNvSpPr>
            <p:nvPr/>
          </p:nvSpPr>
          <p:spPr bwMode="auto">
            <a:xfrm>
              <a:off x="1440" y="2208"/>
              <a:ext cx="192" cy="96"/>
            </a:xfrm>
            <a:prstGeom prst="lightningBol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zh-TW" altLang="en-US" sz="1200">
                  <a:solidFill>
                    <a:schemeClr val="tx2"/>
                  </a:solidFill>
                  <a:latin typeface="Times New Roman" pitchFamily="18" charset="0"/>
                  <a:ea typeface="華康行書體(P)" pitchFamily="66" charset="-120"/>
                </a:rPr>
                <a:t> </a:t>
              </a:r>
            </a:p>
          </p:txBody>
        </p:sp>
        <p:sp>
          <p:nvSpPr>
            <p:cNvPr id="54313" name="Line 41"/>
            <p:cNvSpPr>
              <a:spLocks noChangeShapeType="1"/>
            </p:cNvSpPr>
            <p:nvPr/>
          </p:nvSpPr>
          <p:spPr bwMode="auto">
            <a:xfrm>
              <a:off x="1488" y="2112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314" name="AutoShape 42"/>
            <p:cNvSpPr>
              <a:spLocks noChangeArrowheads="1"/>
            </p:cNvSpPr>
            <p:nvPr/>
          </p:nvSpPr>
          <p:spPr bwMode="auto">
            <a:xfrm>
              <a:off x="240" y="1200"/>
              <a:ext cx="96" cy="144"/>
            </a:xfrm>
            <a:prstGeom prst="triangle">
              <a:avLst>
                <a:gd name="adj" fmla="val 50000"/>
              </a:avLst>
            </a:pr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54315" name="Rectangle 43"/>
          <p:cNvSpPr>
            <a:spLocks noChangeArrowheads="1"/>
          </p:cNvSpPr>
          <p:nvPr/>
        </p:nvSpPr>
        <p:spPr bwMode="auto">
          <a:xfrm>
            <a:off x="8763000" y="1752600"/>
            <a:ext cx="762000" cy="417513"/>
          </a:xfrm>
          <a:prstGeom prst="rect">
            <a:avLst/>
          </a:prstGeom>
          <a:noFill/>
          <a:ln w="50800">
            <a:solidFill>
              <a:srgbClr val="00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TW" altLang="en-US" b="1">
                <a:solidFill>
                  <a:srgbClr val="009900"/>
                </a:solidFill>
                <a:latin typeface="Times New Roman" pitchFamily="18" charset="0"/>
                <a:ea typeface="華康行書體(P)" pitchFamily="66" charset="-120"/>
              </a:rPr>
              <a:t>四郎</a:t>
            </a:r>
          </a:p>
        </p:txBody>
      </p:sp>
      <p:sp>
        <p:nvSpPr>
          <p:cNvPr id="54317" name="Text Box 45"/>
          <p:cNvSpPr txBox="1">
            <a:spLocks noChangeArrowheads="1"/>
          </p:cNvSpPr>
          <p:nvPr/>
        </p:nvSpPr>
        <p:spPr bwMode="auto">
          <a:xfrm>
            <a:off x="3886200" y="6324600"/>
            <a:ext cx="4953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TW" altLang="en-US" sz="1200">
                <a:ea typeface="華康行書體(P)" pitchFamily="66" charset="-120"/>
              </a:rPr>
              <a:t>資料來源: 葉宏甲編著 “</a:t>
            </a:r>
            <a:r>
              <a:rPr lang="zh-TW" altLang="en-US" sz="1200">
                <a:solidFill>
                  <a:schemeClr val="tx2"/>
                </a:solidFill>
                <a:latin typeface="Times New Roman" pitchFamily="18" charset="0"/>
                <a:ea typeface="華康行書體(P)" pitchFamily="66" charset="-120"/>
              </a:rPr>
              <a:t>諸葛四郎全集: 大鬥雙假面,” 故鄉出版社, 1992.</a:t>
            </a:r>
            <a:endParaRPr lang="en-US" altLang="zh-TW" sz="1200">
              <a:solidFill>
                <a:schemeClr val="tx2"/>
              </a:solidFill>
              <a:latin typeface="Times New Roman" pitchFamily="18" charset="0"/>
              <a:ea typeface="華康行書體(P)" pitchFamily="66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97BD3E-63AB-4C78-A14E-53DF0B335DDC}" type="slidenum">
              <a:rPr lang="zh-TW" altLang="en-US" smtClean="0"/>
              <a:pPr/>
              <a:t>48</a:t>
            </a:fld>
            <a:endParaRPr lang="zh-TW" alt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Public Encryption: RSA </a:t>
            </a:r>
            <a:r>
              <a:rPr lang="zh-TW" altLang="en-US"/>
              <a:t>公開金鑰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6500" y="1371600"/>
            <a:ext cx="6794500" cy="4648200"/>
          </a:xfrm>
        </p:spPr>
        <p:txBody>
          <a:bodyPr/>
          <a:lstStyle/>
          <a:p>
            <a:pPr lvl="2">
              <a:buClr>
                <a:srgbClr val="009900"/>
              </a:buClr>
            </a:pPr>
            <a:r>
              <a:rPr lang="en-US" altLang="zh-TW"/>
              <a:t>e.g.</a:t>
            </a:r>
          </a:p>
          <a:p>
            <a:endParaRPr lang="zh-TW" alt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774950" y="1752600"/>
            <a:ext cx="4208463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Painttext  </a:t>
            </a:r>
            <a:r>
              <a:rPr lang="en-US" altLang="zh-TW" b="1" i="1">
                <a:latin typeface="Times New Roman" pitchFamily="18" charset="0"/>
                <a:ea typeface="新細明體" charset="-120"/>
              </a:rPr>
              <a:t>P</a:t>
            </a:r>
            <a:r>
              <a:rPr lang="en-US" altLang="zh-TW">
                <a:latin typeface="Times New Roman" pitchFamily="18" charset="0"/>
                <a:ea typeface="新細明體" charset="-120"/>
              </a:rPr>
              <a:t> = 13;  public-key: e=11, r=15</a:t>
            </a:r>
          </a:p>
          <a:p>
            <a:pPr algn="l" eaLnBrk="0" hangingPunct="0"/>
            <a:endParaRPr lang="en-US" altLang="zh-TW">
              <a:latin typeface="Times New Roman" pitchFamily="18" charset="0"/>
              <a:ea typeface="新細明體" charset="-120"/>
            </a:endParaRPr>
          </a:p>
          <a:p>
            <a:pPr algn="l"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Ciphertext  C =       modulo r</a:t>
            </a:r>
          </a:p>
          <a:p>
            <a:pPr lvl="2" algn="l"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       =        modulo 15</a:t>
            </a:r>
          </a:p>
          <a:p>
            <a:pPr lvl="2" algn="l"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       = 1792160394037 modulo 15</a:t>
            </a:r>
          </a:p>
          <a:p>
            <a:pPr lvl="2" algn="l"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       = 7</a:t>
            </a: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2776538" y="3460750"/>
            <a:ext cx="30654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Decryption  </a:t>
            </a:r>
            <a:r>
              <a:rPr lang="en-US" altLang="zh-TW" b="1" i="1">
                <a:latin typeface="Times New Roman" pitchFamily="18" charset="0"/>
                <a:ea typeface="新細明體" charset="-120"/>
              </a:rPr>
              <a:t>P</a:t>
            </a:r>
            <a:r>
              <a:rPr lang="en-US" altLang="zh-TW">
                <a:latin typeface="Times New Roman" pitchFamily="18" charset="0"/>
                <a:ea typeface="新細明體" charset="-120"/>
              </a:rPr>
              <a:t> =      modulo r</a:t>
            </a:r>
          </a:p>
          <a:p>
            <a:pPr lvl="2" algn="l"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       =      modulo15</a:t>
            </a:r>
          </a:p>
          <a:p>
            <a:pPr lvl="2" algn="l"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       = 343 modulo 15</a:t>
            </a:r>
          </a:p>
          <a:p>
            <a:pPr lvl="2" algn="l" eaLnBrk="0" hangingPunct="0"/>
            <a:r>
              <a:rPr lang="en-US" altLang="zh-TW">
                <a:latin typeface="Times New Roman" pitchFamily="18" charset="0"/>
                <a:ea typeface="新細明體" charset="-120"/>
              </a:rPr>
              <a:t>       = 13 </a:t>
            </a:r>
          </a:p>
        </p:txBody>
      </p:sp>
      <p:graphicFrame>
        <p:nvGraphicFramePr>
          <p:cNvPr id="56326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4384675" y="2322513"/>
          <a:ext cx="230188" cy="23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7" name="Equation" r:id="rId3" imgW="163440" imgH="163440" progId="Equation">
                  <p:embed/>
                </p:oleObj>
              </mc:Choice>
              <mc:Fallback>
                <p:oleObj name="Equation" r:id="rId3" imgW="163440" imgH="163440" progId="Equation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4675" y="2322513"/>
                        <a:ext cx="230188" cy="23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7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4360863" y="2586038"/>
          <a:ext cx="34925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8" name="方程式" r:id="rId5" imgW="253800" imgH="203040" progId="Equation.3">
                  <p:embed/>
                </p:oleObj>
              </mc:Choice>
              <mc:Fallback>
                <p:oleObj name="方程式" r:id="rId5" imgW="253800" imgH="203040" progId="Equation.3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0863" y="2586038"/>
                        <a:ext cx="349250" cy="27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8" name="Object 8">
            <a:hlinkClick r:id="" action="ppaction://ole?verb=0"/>
          </p:cNvPr>
          <p:cNvGraphicFramePr>
            <a:graphicFrameLocks/>
          </p:cNvGraphicFramePr>
          <p:nvPr/>
        </p:nvGraphicFramePr>
        <p:xfrm>
          <a:off x="4313238" y="3503613"/>
          <a:ext cx="268287" cy="23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9" name="Equation" r:id="rId7" imgW="188640" imgH="163440" progId="Equation">
                  <p:embed/>
                </p:oleObj>
              </mc:Choice>
              <mc:Fallback>
                <p:oleObj name="Equation" r:id="rId7" imgW="188640" imgH="163440" progId="Equation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3238" y="3503613"/>
                        <a:ext cx="268287" cy="23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9" name="Object 9">
            <a:hlinkClick r:id="" action="ppaction://ole?verb=0"/>
          </p:cNvPr>
          <p:cNvGraphicFramePr>
            <a:graphicFrameLocks/>
          </p:cNvGraphicFramePr>
          <p:nvPr/>
        </p:nvGraphicFramePr>
        <p:xfrm>
          <a:off x="4338638" y="3802063"/>
          <a:ext cx="192087" cy="23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0" name="Equation" r:id="rId9" imgW="137880" imgH="163440" progId="Equation">
                  <p:embed/>
                </p:oleObj>
              </mc:Choice>
              <mc:Fallback>
                <p:oleObj name="Equation" r:id="rId9" imgW="137880" imgH="163440" progId="Equation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8638" y="3802063"/>
                        <a:ext cx="192087" cy="23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1" name="Object 11">
            <a:hlinkClick r:id="" action="ppaction://ole?verb=0"/>
          </p:cNvPr>
          <p:cNvGraphicFramePr>
            <a:graphicFrameLocks/>
          </p:cNvGraphicFramePr>
          <p:nvPr/>
        </p:nvGraphicFramePr>
        <p:xfrm>
          <a:off x="3200400" y="5459413"/>
          <a:ext cx="45720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1" name="Equation" r:id="rId11" imgW="203040" imgH="190440" progId="Equation.3">
                  <p:embed/>
                </p:oleObj>
              </mc:Choice>
              <mc:Fallback>
                <p:oleObj name="Equation" r:id="rId11" imgW="203040" imgH="190440" progId="Equation.3">
                  <p:embed/>
                  <p:pic>
                    <p:nvPicPr>
                      <p:cNvPr id="0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459413"/>
                        <a:ext cx="457200" cy="37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2" name="Object 12">
            <a:hlinkClick r:id="" action="ppaction://ole?verb=0"/>
          </p:cNvPr>
          <p:cNvGraphicFramePr>
            <a:graphicFrameLocks/>
          </p:cNvGraphicFramePr>
          <p:nvPr/>
        </p:nvGraphicFramePr>
        <p:xfrm>
          <a:off x="6629400" y="5486400"/>
          <a:ext cx="34925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2" name="Equation" r:id="rId13" imgW="188640" imgH="163440" progId="Equation">
                  <p:embed/>
                </p:oleObj>
              </mc:Choice>
              <mc:Fallback>
                <p:oleObj name="Equation" r:id="rId13" imgW="188640" imgH="163440" progId="Equation">
                  <p:embed/>
                  <p:pic>
                    <p:nvPicPr>
                      <p:cNvPr id="0" name="Object 12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5486400"/>
                        <a:ext cx="34925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3" name="Rectangle 13"/>
          <p:cNvSpPr>
            <a:spLocks noChangeArrowheads="1"/>
          </p:cNvSpPr>
          <p:nvPr/>
        </p:nvSpPr>
        <p:spPr bwMode="auto">
          <a:xfrm>
            <a:off x="2743200" y="5307013"/>
            <a:ext cx="1447800" cy="6048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6334" name="Rectangle 14"/>
          <p:cNvSpPr>
            <a:spLocks noChangeArrowheads="1"/>
          </p:cNvSpPr>
          <p:nvPr/>
        </p:nvSpPr>
        <p:spPr bwMode="auto">
          <a:xfrm>
            <a:off x="5886450" y="5281613"/>
            <a:ext cx="1397000" cy="661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56335" name="Group 15"/>
          <p:cNvGrpSpPr>
            <a:grpSpLocks/>
          </p:cNvGrpSpPr>
          <p:nvPr/>
        </p:nvGrpSpPr>
        <p:grpSpPr bwMode="auto">
          <a:xfrm>
            <a:off x="4419600" y="5559425"/>
            <a:ext cx="1219200" cy="155575"/>
            <a:chOff x="2292" y="2243"/>
            <a:chExt cx="318" cy="95"/>
          </a:xfrm>
        </p:grpSpPr>
        <p:sp>
          <p:nvSpPr>
            <p:cNvPr id="56336" name="Line 16"/>
            <p:cNvSpPr>
              <a:spLocks noChangeShapeType="1"/>
            </p:cNvSpPr>
            <p:nvPr/>
          </p:nvSpPr>
          <p:spPr bwMode="auto">
            <a:xfrm flipV="1">
              <a:off x="2292" y="2267"/>
              <a:ext cx="97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6337" name="Line 17"/>
            <p:cNvSpPr>
              <a:spLocks noChangeShapeType="1"/>
            </p:cNvSpPr>
            <p:nvPr/>
          </p:nvSpPr>
          <p:spPr bwMode="auto">
            <a:xfrm>
              <a:off x="2397" y="2275"/>
              <a:ext cx="21" cy="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6338" name="Line 18"/>
            <p:cNvSpPr>
              <a:spLocks noChangeShapeType="1"/>
            </p:cNvSpPr>
            <p:nvPr/>
          </p:nvSpPr>
          <p:spPr bwMode="auto">
            <a:xfrm flipV="1">
              <a:off x="2426" y="2243"/>
              <a:ext cx="184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2860675" y="4876800"/>
            <a:ext cx="128270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40000"/>
              </a:lnSpc>
              <a:spcBef>
                <a:spcPct val="50000"/>
              </a:spcBef>
            </a:pPr>
            <a:r>
              <a:rPr lang="zh-TW" altLang="en-US" sz="1600">
                <a:latin typeface="Times New Roman" pitchFamily="18" charset="0"/>
                <a:ea typeface="新細明體" charset="-120"/>
              </a:rPr>
              <a:t>甲：</a:t>
            </a:r>
            <a:r>
              <a:rPr lang="en-US" altLang="zh-TW" sz="1600">
                <a:latin typeface="Times New Roman" pitchFamily="18" charset="0"/>
                <a:ea typeface="新細明體" charset="-120"/>
              </a:rPr>
              <a:t>e, r</a:t>
            </a:r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6108700" y="4876800"/>
            <a:ext cx="128270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30000"/>
              </a:lnSpc>
              <a:spcBef>
                <a:spcPct val="50000"/>
              </a:spcBef>
            </a:pPr>
            <a:r>
              <a:rPr lang="zh-TW" altLang="en-US" sz="1600">
                <a:latin typeface="Times New Roman" pitchFamily="18" charset="0"/>
                <a:ea typeface="新細明體" charset="-120"/>
              </a:rPr>
              <a:t>乙：</a:t>
            </a:r>
            <a:r>
              <a:rPr lang="en-US" altLang="zh-TW" sz="1600">
                <a:latin typeface="Times New Roman" pitchFamily="18" charset="0"/>
                <a:ea typeface="新細明體" charset="-120"/>
              </a:rPr>
              <a:t>e, r, d</a:t>
            </a:r>
          </a:p>
        </p:txBody>
      </p:sp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2743200" y="5446713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/>
              <a:t>C =</a:t>
            </a:r>
          </a:p>
        </p:txBody>
      </p:sp>
      <p:sp>
        <p:nvSpPr>
          <p:cNvPr id="56342" name="Text Box 22"/>
          <p:cNvSpPr txBox="1">
            <a:spLocks noChangeArrowheads="1"/>
          </p:cNvSpPr>
          <p:nvPr/>
        </p:nvSpPr>
        <p:spPr bwMode="auto">
          <a:xfrm>
            <a:off x="6172200" y="5486400"/>
            <a:ext cx="546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i="1"/>
              <a:t>P </a:t>
            </a:r>
            <a:r>
              <a:rPr lang="en-US" altLang="zh-TW"/>
              <a:t>=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97BD3E-63AB-4C78-A14E-53DF0B335DDC}" type="slidenum">
              <a:rPr lang="zh-TW" altLang="en-US" smtClean="0"/>
              <a:pPr/>
              <a:t>49</a:t>
            </a:fld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667000"/>
            <a:ext cx="8382000" cy="1066800"/>
          </a:xfrm>
        </p:spPr>
        <p:txBody>
          <a:bodyPr/>
          <a:lstStyle/>
          <a:p>
            <a:r>
              <a:rPr lang="zh-TW" altLang="en-US" dirty="0" smtClean="0"/>
              <a:t>1</a:t>
            </a:r>
            <a:r>
              <a:rPr lang="en-US" altLang="zh-TW" dirty="0" smtClean="0"/>
              <a:t>4</a:t>
            </a:r>
            <a:r>
              <a:rPr lang="zh-TW" altLang="en-US" dirty="0" smtClean="0"/>
              <a:t>.</a:t>
            </a:r>
            <a:r>
              <a:rPr lang="zh-TW" altLang="en-US" dirty="0"/>
              <a:t>2  </a:t>
            </a:r>
            <a:r>
              <a:rPr lang="en-US" altLang="zh-TW" dirty="0"/>
              <a:t>Security</a:t>
            </a:r>
            <a:endParaRPr lang="zh-TW" alt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226668-083E-4B0B-9BB6-0B5B38AC59A5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Public Encryption: RSA </a:t>
            </a:r>
            <a:r>
              <a:rPr lang="zh-TW" altLang="en-US"/>
              <a:t>公開金鑰 </a:t>
            </a:r>
            <a:r>
              <a:rPr lang="en-US" altLang="zh-TW" sz="2000" b="0">
                <a:solidFill>
                  <a:schemeClr val="tx1"/>
                </a:solidFill>
                <a:ea typeface="新細明體" charset="-120"/>
              </a:rPr>
              <a:t>(cont.)</a:t>
            </a:r>
            <a:endParaRPr lang="zh-TW" altLang="en-US" sz="20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1371600"/>
            <a:ext cx="8242300" cy="4648200"/>
          </a:xfrm>
        </p:spPr>
        <p:txBody>
          <a:bodyPr/>
          <a:lstStyle/>
          <a:p>
            <a:pPr lvl="1"/>
            <a:r>
              <a:rPr lang="en-US" altLang="zh-TW" b="1"/>
              <a:t>The scheme of : [Rivest78]</a:t>
            </a:r>
            <a:r>
              <a:rPr lang="en-US" altLang="zh-TW"/>
              <a:t> </a:t>
            </a:r>
          </a:p>
          <a:p>
            <a:endParaRPr lang="zh-TW" altLang="en-US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685800" y="1752600"/>
            <a:ext cx="8991600" cy="396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2" algn="l" eaLnBrk="0" hangingPunct="0">
              <a:spcBef>
                <a:spcPct val="50000"/>
              </a:spcBef>
              <a:buSzPct val="100000"/>
              <a:buFont typeface="Symbol" pitchFamily="18" charset="2"/>
              <a:buNone/>
            </a:pPr>
            <a:r>
              <a:rPr lang="en-US" altLang="zh-TW">
                <a:latin typeface="Times New Roman" pitchFamily="18" charset="0"/>
                <a:ea typeface="新細明體" charset="-120"/>
              </a:rPr>
              <a:t>1. Choose, randomly, two distinct large primes </a:t>
            </a:r>
            <a:r>
              <a:rPr lang="en-US" altLang="zh-TW" b="1">
                <a:latin typeface="Times New Roman" pitchFamily="18" charset="0"/>
                <a:ea typeface="新細明體" charset="-120"/>
              </a:rPr>
              <a:t>p</a:t>
            </a:r>
            <a:r>
              <a:rPr lang="en-US" altLang="zh-TW">
                <a:latin typeface="Times New Roman" pitchFamily="18" charset="0"/>
                <a:ea typeface="新細明體" charset="-120"/>
              </a:rPr>
              <a:t> and  </a:t>
            </a:r>
            <a:r>
              <a:rPr lang="en-US" altLang="zh-TW" b="1">
                <a:latin typeface="Times New Roman" pitchFamily="18" charset="0"/>
                <a:ea typeface="新細明體" charset="-120"/>
              </a:rPr>
              <a:t>q</a:t>
            </a:r>
            <a:r>
              <a:rPr lang="en-US" altLang="zh-TW">
                <a:latin typeface="Times New Roman" pitchFamily="18" charset="0"/>
                <a:ea typeface="新細明體" charset="-120"/>
              </a:rPr>
              <a:t>, and compute the product</a:t>
            </a:r>
          </a:p>
          <a:p>
            <a:pPr lvl="3" algn="l" eaLnBrk="0" hangingPunct="0">
              <a:spcBef>
                <a:spcPct val="50000"/>
              </a:spcBef>
              <a:buSzPct val="100000"/>
            </a:pPr>
            <a:r>
              <a:rPr lang="en-US" altLang="zh-TW">
                <a:latin typeface="Times New Roman" pitchFamily="18" charset="0"/>
                <a:ea typeface="新細明體" charset="-120"/>
              </a:rPr>
              <a:t>		r = p * q		e.g. p=3, q=5, r=15 </a:t>
            </a:r>
          </a:p>
          <a:p>
            <a:pPr lvl="2" algn="l" eaLnBrk="0" hangingPunct="0">
              <a:spcBef>
                <a:spcPct val="50000"/>
              </a:spcBef>
              <a:buSzPct val="100000"/>
            </a:pPr>
            <a:r>
              <a:rPr lang="en-US" altLang="zh-TW">
                <a:latin typeface="Times New Roman" pitchFamily="18" charset="0"/>
                <a:ea typeface="新細明體" charset="-120"/>
              </a:rPr>
              <a:t>2. Choose, randomly, a large integer</a:t>
            </a:r>
            <a:r>
              <a:rPr lang="en-US" altLang="zh-TW" b="1">
                <a:latin typeface="Times New Roman" pitchFamily="18" charset="0"/>
                <a:ea typeface="新細明體" charset="-120"/>
              </a:rPr>
              <a:t> e</a:t>
            </a:r>
            <a:r>
              <a:rPr lang="en-US" altLang="zh-TW">
                <a:latin typeface="Times New Roman" pitchFamily="18" charset="0"/>
                <a:ea typeface="新細明體" charset="-120"/>
              </a:rPr>
              <a:t>, such that</a:t>
            </a:r>
          </a:p>
          <a:p>
            <a:pPr lvl="3" algn="l" eaLnBrk="0" hangingPunct="0">
              <a:lnSpc>
                <a:spcPct val="70000"/>
              </a:lnSpc>
              <a:spcBef>
                <a:spcPct val="50000"/>
              </a:spcBef>
              <a:buSzPct val="100000"/>
            </a:pPr>
            <a:r>
              <a:rPr lang="en-US" altLang="zh-TW">
                <a:latin typeface="Times New Roman" pitchFamily="18" charset="0"/>
                <a:ea typeface="新細明體" charset="-120"/>
              </a:rPr>
              <a:t>                      gcd (e, (p-1)*(q-1) ) = 1		</a:t>
            </a:r>
            <a:endParaRPr lang="en-US" altLang="zh-TW" i="1">
              <a:solidFill>
                <a:srgbClr val="009900"/>
              </a:solidFill>
              <a:latin typeface="Comic Sans MS" pitchFamily="66" charset="0"/>
              <a:ea typeface="華康行書體" pitchFamily="65" charset="-120"/>
            </a:endParaRPr>
          </a:p>
          <a:p>
            <a:pPr lvl="3" algn="l" eaLnBrk="0" hangingPunct="0">
              <a:spcBef>
                <a:spcPct val="50000"/>
              </a:spcBef>
              <a:buSzPct val="100000"/>
            </a:pPr>
            <a:r>
              <a:rPr lang="en-US" altLang="zh-TW" i="1">
                <a:solidFill>
                  <a:srgbClr val="009900"/>
                </a:solidFill>
                <a:latin typeface="Comic Sans MS" pitchFamily="66" charset="0"/>
                <a:ea typeface="華康行書體" pitchFamily="65" charset="-120"/>
              </a:rPr>
              <a:t>Note:</a:t>
            </a:r>
            <a:r>
              <a:rPr lang="en-US" altLang="zh-TW">
                <a:latin typeface="Times New Roman" pitchFamily="18" charset="0"/>
                <a:ea typeface="新細明體" charset="-120"/>
              </a:rPr>
              <a:t> any prime number greater than both p and q will do.</a:t>
            </a:r>
          </a:p>
          <a:p>
            <a:pPr lvl="3" algn="l" eaLnBrk="0" hangingPunct="0">
              <a:lnSpc>
                <a:spcPct val="70000"/>
              </a:lnSpc>
              <a:spcBef>
                <a:spcPct val="50000"/>
              </a:spcBef>
              <a:buSzPct val="100000"/>
            </a:pPr>
            <a:r>
              <a:rPr lang="en-US" altLang="zh-TW">
                <a:latin typeface="Times New Roman" pitchFamily="18" charset="0"/>
                <a:ea typeface="新細明體" charset="-120"/>
              </a:rPr>
              <a:t>                      (p-1)*(q-1)= 2*4 = 8,   e = 11</a:t>
            </a:r>
          </a:p>
          <a:p>
            <a:pPr lvl="2" algn="l">
              <a:spcBef>
                <a:spcPct val="30000"/>
              </a:spcBef>
              <a:buClr>
                <a:srgbClr val="009900"/>
              </a:buClr>
              <a:buSzPct val="110000"/>
            </a:pPr>
            <a:r>
              <a:rPr lang="zh-TW" altLang="en-US">
                <a:latin typeface="Times New Roman" pitchFamily="18" charset="0"/>
                <a:ea typeface="華康行書體(P)" pitchFamily="66" charset="-120"/>
              </a:rPr>
              <a:t>3. </a:t>
            </a:r>
            <a:r>
              <a:rPr lang="en-US" altLang="zh-TW">
                <a:latin typeface="Times New Roman" pitchFamily="18" charset="0"/>
                <a:ea typeface="華康行書體(P)" pitchFamily="66" charset="-120"/>
              </a:rPr>
              <a:t>Take the decryption key, </a:t>
            </a:r>
            <a:r>
              <a:rPr lang="en-US" altLang="zh-TW" b="1">
                <a:latin typeface="Times New Roman" pitchFamily="18" charset="0"/>
                <a:ea typeface="華康行書體(P)" pitchFamily="66" charset="-120"/>
              </a:rPr>
              <a:t>d</a:t>
            </a:r>
            <a:r>
              <a:rPr lang="en-US" altLang="zh-TW">
                <a:latin typeface="Times New Roman" pitchFamily="18" charset="0"/>
                <a:ea typeface="華康行書體(P)" pitchFamily="66" charset="-120"/>
              </a:rPr>
              <a:t>, corresponding to </a:t>
            </a:r>
            <a:r>
              <a:rPr lang="en-US" altLang="zh-TW" b="1">
                <a:latin typeface="Times New Roman" pitchFamily="18" charset="0"/>
                <a:ea typeface="華康行書體(P)" pitchFamily="66" charset="-120"/>
              </a:rPr>
              <a:t>e</a:t>
            </a:r>
            <a:r>
              <a:rPr lang="en-US" altLang="zh-TW">
                <a:latin typeface="Times New Roman" pitchFamily="18" charset="0"/>
                <a:ea typeface="華康行書體(P)" pitchFamily="66" charset="-120"/>
              </a:rPr>
              <a:t> to be the unique "multiplicative </a:t>
            </a:r>
            <a:br>
              <a:rPr lang="en-US" altLang="zh-TW">
                <a:latin typeface="Times New Roman" pitchFamily="18" charset="0"/>
                <a:ea typeface="華康行書體(P)" pitchFamily="66" charset="-120"/>
              </a:rPr>
            </a:br>
            <a:r>
              <a:rPr lang="en-US" altLang="zh-TW">
                <a:latin typeface="Times New Roman" pitchFamily="18" charset="0"/>
                <a:ea typeface="華康行書體(P)" pitchFamily="66" charset="-120"/>
              </a:rPr>
              <a:t>    inverse" of e, modulo (p-1)*(q-1);</a:t>
            </a:r>
          </a:p>
          <a:p>
            <a:pPr lvl="3" algn="l">
              <a:spcBef>
                <a:spcPct val="30000"/>
              </a:spcBef>
              <a:buClr>
                <a:srgbClr val="009900"/>
              </a:buClr>
              <a:buSzPct val="110000"/>
            </a:pPr>
            <a:r>
              <a:rPr lang="en-US" altLang="zh-TW">
                <a:latin typeface="Times New Roman" pitchFamily="18" charset="0"/>
                <a:ea typeface="華康行書體(P)" pitchFamily="66" charset="-120"/>
              </a:rPr>
              <a:t>                      i.e.  d*e = 1, modulo(p-1)*(q- 1)</a:t>
            </a:r>
          </a:p>
          <a:p>
            <a:pPr lvl="2" algn="l">
              <a:spcBef>
                <a:spcPct val="30000"/>
              </a:spcBef>
              <a:buClr>
                <a:srgbClr val="009900"/>
              </a:buClr>
              <a:buSzPct val="110000"/>
            </a:pPr>
            <a:r>
              <a:rPr lang="en-US" altLang="zh-TW">
                <a:latin typeface="Times New Roman" pitchFamily="18" charset="0"/>
                <a:ea typeface="華康行書體(P)" pitchFamily="66" charset="-120"/>
              </a:rPr>
              <a:t>       </a:t>
            </a:r>
            <a:r>
              <a:rPr lang="en-US" altLang="zh-TW" i="1">
                <a:solidFill>
                  <a:srgbClr val="009900"/>
                </a:solidFill>
                <a:latin typeface="Comic Sans MS" pitchFamily="66" charset="0"/>
                <a:ea typeface="華康行書體" pitchFamily="65" charset="-120"/>
              </a:rPr>
              <a:t>Note:</a:t>
            </a:r>
            <a:r>
              <a:rPr lang="en-US" altLang="zh-TW">
                <a:latin typeface="Times New Roman" pitchFamily="18" charset="0"/>
                <a:ea typeface="華康行書體(P)" pitchFamily="66" charset="-120"/>
              </a:rPr>
              <a:t> The algorithm for computing d is straight forward.</a:t>
            </a:r>
          </a:p>
          <a:p>
            <a:pPr lvl="3" algn="l">
              <a:spcBef>
                <a:spcPct val="30000"/>
              </a:spcBef>
              <a:buClr>
                <a:srgbClr val="009900"/>
              </a:buClr>
              <a:buSzPct val="110000"/>
            </a:pPr>
            <a:r>
              <a:rPr lang="en-US" altLang="zh-TW">
                <a:latin typeface="Times New Roman" pitchFamily="18" charset="0"/>
                <a:ea typeface="華康行書體(P)" pitchFamily="66" charset="-120"/>
              </a:rPr>
              <a:t>                       d*11=1, mod 8, ==&gt; d=3</a:t>
            </a:r>
            <a:endParaRPr lang="en-US" altLang="zh-TW">
              <a:latin typeface="Times New Roman" pitchFamily="18" charset="0"/>
              <a:ea typeface="新細明體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97BD3E-63AB-4C78-A14E-53DF0B335DDC}" type="slidenum">
              <a:rPr lang="zh-TW" altLang="en-US" smtClean="0"/>
              <a:pPr/>
              <a:t>50</a:t>
            </a:fld>
            <a:endParaRPr lang="zh-TW" alt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Public Encryption: RSA </a:t>
            </a:r>
            <a:r>
              <a:rPr lang="zh-TW" altLang="en-US"/>
              <a:t>公開金鑰 </a:t>
            </a:r>
            <a:r>
              <a:rPr lang="en-US" altLang="zh-TW" sz="2000" b="0">
                <a:solidFill>
                  <a:schemeClr val="tx1"/>
                </a:solidFill>
                <a:ea typeface="新細明體" charset="-120"/>
              </a:rPr>
              <a:t>(cont.)</a:t>
            </a:r>
            <a:endParaRPr lang="zh-TW" altLang="en-US" sz="20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34400" cy="4648200"/>
          </a:xfrm>
        </p:spPr>
        <p:txBody>
          <a:bodyPr/>
          <a:lstStyle/>
          <a:p>
            <a:pPr lvl="2" eaLnBrk="0" hangingPunct="0">
              <a:spcBef>
                <a:spcPct val="50000"/>
              </a:spcBef>
              <a:buClr>
                <a:srgbClr val="009900"/>
              </a:buClr>
              <a:buSzTx/>
              <a:buFont typeface="Symbol" pitchFamily="18" charset="2"/>
              <a:buChar char="·"/>
            </a:pPr>
            <a:r>
              <a:rPr lang="en-US" altLang="zh-TW">
                <a:ea typeface="新細明體" charset="-120"/>
              </a:rPr>
              <a:t>Exercise: Suppose we have r = 2773, e = 17,  try to find d = ?</a:t>
            </a:r>
          </a:p>
          <a:p>
            <a:pPr lvl="2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800">
                <a:ea typeface="新細明體" charset="-120"/>
              </a:rPr>
              <a:t>    </a:t>
            </a:r>
            <a:r>
              <a:rPr lang="en-US" altLang="zh-TW">
                <a:ea typeface="新細明體" charset="-120"/>
              </a:rPr>
              <a:t>Answer:</a:t>
            </a:r>
          </a:p>
          <a:p>
            <a:pPr lvl="3" eaLnBrk="0" hangingPunct="0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>
                <a:ea typeface="新細明體" charset="-120"/>
              </a:rPr>
              <a:t>1. 50*50 = 2500 ~ 2773</a:t>
            </a:r>
          </a:p>
          <a:p>
            <a:pPr lvl="3" eaLnBrk="0" hangingPunct="0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>
                <a:ea typeface="新細明體" charset="-120"/>
              </a:rPr>
              <a:t>2. 47*53    2773</a:t>
            </a:r>
          </a:p>
          <a:p>
            <a:pPr lvl="3" eaLnBrk="0" hangingPunct="0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>
                <a:ea typeface="新細明體" charset="-120"/>
              </a:rPr>
              <a:t>3. 47*59 = 2773 so p = 47, q = 59</a:t>
            </a:r>
          </a:p>
          <a:p>
            <a:pPr lvl="3" eaLnBrk="0" hangingPunct="0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>
                <a:ea typeface="新細明體" charset="-120"/>
              </a:rPr>
              <a:t>4. (p-1)(q-1) = 2668</a:t>
            </a:r>
          </a:p>
          <a:p>
            <a:pPr lvl="3" eaLnBrk="0" hangingPunct="0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>
                <a:ea typeface="新細明體" charset="-120"/>
              </a:rPr>
              <a:t>5. d*17 = 1, modulo (p-1)*(q-1)</a:t>
            </a:r>
          </a:p>
          <a:p>
            <a:pPr lvl="3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>
                <a:ea typeface="新細明體" charset="-120"/>
              </a:rPr>
              <a:t>    =&gt;  d*17 = 1, modulo 2668			   </a:t>
            </a:r>
          </a:p>
          <a:p>
            <a:pPr lvl="3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>
                <a:ea typeface="新細明體" charset="-120"/>
              </a:rPr>
              <a:t>       d = 1:       17 + 2667    2668  x</a:t>
            </a:r>
          </a:p>
          <a:p>
            <a:pPr lvl="3" eaLnBrk="0" hangingPunct="0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>
                <a:ea typeface="新細明體" charset="-120"/>
              </a:rPr>
              <a:t>	   d = 2:         4 + 2667    2668   x</a:t>
            </a:r>
          </a:p>
          <a:p>
            <a:pPr lvl="3" eaLnBrk="0" hangingPunct="0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>
                <a:ea typeface="新細明體" charset="-120"/>
              </a:rPr>
              <a:t> </a:t>
            </a:r>
          </a:p>
          <a:p>
            <a:pPr lvl="3" eaLnBrk="0" hangingPunct="0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>
                <a:ea typeface="新細明體" charset="-120"/>
              </a:rPr>
              <a:t>       d = 157:   (157*17) / (2668) = 2</a:t>
            </a:r>
          </a:p>
          <a:p>
            <a:endParaRPr lang="zh-TW" altLang="en-US" sz="1800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3876675" y="5226050"/>
            <a:ext cx="238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>
              <a:lnSpc>
                <a:spcPct val="30000"/>
              </a:lnSpc>
            </a:pPr>
            <a:r>
              <a:rPr lang="zh-TW" altLang="en-US" b="1">
                <a:latin typeface="Times New Roman" pitchFamily="18" charset="0"/>
                <a:ea typeface="新細明體" charset="-120"/>
              </a:rPr>
              <a:t>.</a:t>
            </a:r>
          </a:p>
          <a:p>
            <a:pPr algn="l" eaLnBrk="0" hangingPunct="0">
              <a:lnSpc>
                <a:spcPct val="30000"/>
              </a:lnSpc>
            </a:pPr>
            <a:r>
              <a:rPr lang="zh-TW" altLang="en-US" b="1">
                <a:latin typeface="Times New Roman" pitchFamily="18" charset="0"/>
                <a:ea typeface="新細明體" charset="-120"/>
              </a:rPr>
              <a:t>.</a:t>
            </a:r>
          </a:p>
          <a:p>
            <a:pPr algn="l" eaLnBrk="0" hangingPunct="0">
              <a:lnSpc>
                <a:spcPct val="30000"/>
              </a:lnSpc>
            </a:pPr>
            <a:r>
              <a:rPr lang="zh-TW" altLang="en-US" b="1">
                <a:latin typeface="Times New Roman" pitchFamily="18" charset="0"/>
                <a:ea typeface="新細明體" charset="-120"/>
              </a:rPr>
              <a:t>.</a:t>
            </a:r>
          </a:p>
        </p:txBody>
      </p:sp>
      <p:graphicFrame>
        <p:nvGraphicFramePr>
          <p:cNvPr id="59397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3536950" y="2894013"/>
          <a:ext cx="158750" cy="17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3" name="Equation" r:id="rId3" imgW="112680" imgH="125280" progId="Equation">
                  <p:embed/>
                </p:oleObj>
              </mc:Choice>
              <mc:Fallback>
                <p:oleObj name="Equation" r:id="rId3" imgW="112680" imgH="125280" progId="Equation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950" y="2894013"/>
                        <a:ext cx="158750" cy="176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5257800" y="4724400"/>
            <a:ext cx="4495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143000" lvl="2" indent="-228600" algn="l" eaLnBrk="0" hangingPunct="0">
              <a:spcBef>
                <a:spcPct val="50000"/>
              </a:spcBef>
              <a:buClr>
                <a:srgbClr val="009900"/>
              </a:buClr>
              <a:buFont typeface="Symbol" pitchFamily="18" charset="2"/>
              <a:buNone/>
            </a:pPr>
            <a:r>
              <a:rPr lang="en-US" altLang="zh-TW" b="1">
                <a:latin typeface="Times New Roman" pitchFamily="18" charset="0"/>
                <a:ea typeface="新細明體" charset="-120"/>
              </a:rPr>
              <a:t>r</a:t>
            </a:r>
            <a:r>
              <a:rPr lang="en-US" altLang="zh-TW">
                <a:latin typeface="Times New Roman" pitchFamily="18" charset="0"/>
                <a:ea typeface="新細明體" charset="-120"/>
              </a:rPr>
              <a:t>:      50 digits =&gt;     4 hrs	             </a:t>
            </a:r>
            <a:br>
              <a:rPr lang="en-US" altLang="zh-TW">
                <a:latin typeface="Times New Roman" pitchFamily="18" charset="0"/>
                <a:ea typeface="新細明體" charset="-120"/>
              </a:rPr>
            </a:br>
            <a:r>
              <a:rPr lang="en-US" altLang="zh-TW">
                <a:latin typeface="Times New Roman" pitchFamily="18" charset="0"/>
                <a:ea typeface="新細明體" charset="-120"/>
              </a:rPr>
              <a:t>     75 digits =&gt; 100 days</a:t>
            </a:r>
            <a:br>
              <a:rPr lang="en-US" altLang="zh-TW">
                <a:latin typeface="Times New Roman" pitchFamily="18" charset="0"/>
                <a:ea typeface="新細明體" charset="-120"/>
              </a:rPr>
            </a:br>
            <a:r>
              <a:rPr lang="en-US" altLang="zh-TW">
                <a:latin typeface="Times New Roman" pitchFamily="18" charset="0"/>
                <a:ea typeface="新細明體" charset="-120"/>
              </a:rPr>
              <a:t>   100 digits =&gt;   74 years</a:t>
            </a:r>
            <a:br>
              <a:rPr lang="en-US" altLang="zh-TW">
                <a:latin typeface="Times New Roman" pitchFamily="18" charset="0"/>
                <a:ea typeface="新細明體" charset="-120"/>
              </a:rPr>
            </a:br>
            <a:r>
              <a:rPr lang="en-US" altLang="zh-TW">
                <a:latin typeface="Times New Roman" pitchFamily="18" charset="0"/>
                <a:ea typeface="新細明體" charset="-120"/>
              </a:rPr>
              <a:t>   500 digits =&gt; 4*10^25 years</a:t>
            </a: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6019800" y="4648200"/>
            <a:ext cx="3505200" cy="1295400"/>
          </a:xfrm>
          <a:prstGeom prst="rect">
            <a:avLst/>
          </a:prstGeom>
          <a:noFill/>
          <a:ln w="63500">
            <a:solidFill>
              <a:srgbClr val="00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97BD3E-63AB-4C78-A14E-53DF0B335DDC}" type="slidenum">
              <a:rPr lang="zh-TW" altLang="en-US" smtClean="0"/>
              <a:pPr/>
              <a:t>51</a:t>
            </a:fld>
            <a:endParaRPr lang="zh-TW" alt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908050" y="595313"/>
            <a:ext cx="8172450" cy="623887"/>
          </a:xfrm>
        </p:spPr>
        <p:txBody>
          <a:bodyPr/>
          <a:lstStyle/>
          <a:p>
            <a:r>
              <a:rPr lang="en-US" altLang="zh-TW"/>
              <a:t>" Signed" Ciphertext</a:t>
            </a:r>
            <a:endParaRPr lang="zh-TW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2350" y="1371600"/>
            <a:ext cx="8350250" cy="4648200"/>
          </a:xfrm>
        </p:spPr>
        <p:txBody>
          <a:bodyPr/>
          <a:lstStyle/>
          <a:p>
            <a:pPr lvl="3">
              <a:buFontTx/>
              <a:buNone/>
            </a:pPr>
            <a:r>
              <a:rPr lang="en-US" altLang="zh-TW"/>
              <a:t>Algorithm ENCRYPT_FOR_A</a:t>
            </a:r>
            <a:r>
              <a:rPr lang="en-US" altLang="zh-TW" sz="1600"/>
              <a:t/>
            </a:r>
            <a:br>
              <a:rPr lang="en-US" altLang="zh-TW" sz="1600"/>
            </a:br>
            <a:r>
              <a:rPr lang="en-US" altLang="zh-TW" sz="1600"/>
              <a:t>- for encryption message to be sent to A</a:t>
            </a:r>
            <a:endParaRPr lang="en-US" altLang="zh-TW"/>
          </a:p>
          <a:p>
            <a:pPr lvl="3">
              <a:buFontTx/>
              <a:buNone/>
            </a:pPr>
            <a:r>
              <a:rPr lang="en-US" altLang="zh-TW"/>
              <a:t>Algorithm DECRYPT_FOR_A</a:t>
            </a:r>
            <a:r>
              <a:rPr lang="en-US" altLang="zh-TW" sz="1600"/>
              <a:t/>
            </a:r>
            <a:br>
              <a:rPr lang="en-US" altLang="zh-TW" sz="1600"/>
            </a:br>
            <a:r>
              <a:rPr lang="en-US" altLang="zh-TW" sz="1600"/>
              <a:t>- inverse of ENCRYPT_FOR_A</a:t>
            </a:r>
            <a:endParaRPr lang="en-US" altLang="zh-TW"/>
          </a:p>
          <a:p>
            <a:pPr lvl="3">
              <a:buFontTx/>
              <a:buNone/>
            </a:pPr>
            <a:r>
              <a:rPr lang="en-US" altLang="zh-TW"/>
              <a:t>Algorithm ENCRYPT_FOR_B</a:t>
            </a:r>
            <a:r>
              <a:rPr lang="en-US" altLang="zh-TW" sz="1600"/>
              <a:t/>
            </a:r>
            <a:br>
              <a:rPr lang="en-US" altLang="zh-TW" sz="1600"/>
            </a:br>
            <a:r>
              <a:rPr lang="en-US" altLang="zh-TW" sz="1600"/>
              <a:t>- for encrypting message to be sent to B</a:t>
            </a:r>
            <a:endParaRPr lang="en-US" altLang="zh-TW"/>
          </a:p>
          <a:p>
            <a:pPr lvl="3">
              <a:buFontTx/>
              <a:buNone/>
            </a:pPr>
            <a:r>
              <a:rPr lang="en-US" altLang="zh-TW"/>
              <a:t>Algorithm DECRYPT_FOR_B</a:t>
            </a:r>
            <a:r>
              <a:rPr lang="en-US" altLang="zh-TW" sz="1600"/>
              <a:t>	</a:t>
            </a:r>
            <a:br>
              <a:rPr lang="en-US" altLang="zh-TW" sz="1600"/>
            </a:br>
            <a:r>
              <a:rPr lang="en-US" altLang="zh-TW"/>
              <a:t>- ...</a:t>
            </a:r>
          </a:p>
          <a:p>
            <a:pPr lvl="3">
              <a:buFontTx/>
              <a:buNone/>
            </a:pPr>
            <a:r>
              <a:rPr lang="en-US" altLang="zh-TW"/>
              <a:t>[A do] 1.  </a:t>
            </a:r>
            <a:r>
              <a:rPr lang="en-US" altLang="zh-TW" b="1"/>
              <a:t>P’</a:t>
            </a:r>
            <a:r>
              <a:rPr lang="en-US" altLang="zh-TW"/>
              <a:t>=</a:t>
            </a:r>
            <a:r>
              <a:rPr lang="en-US" altLang="zh-TW" sz="1600"/>
              <a:t> ENCRYPT_FOR_B(DECRYPT_FOR_A(</a:t>
            </a:r>
            <a:r>
              <a:rPr lang="en-US" altLang="zh-TW" sz="1600" b="1">
                <a:solidFill>
                  <a:srgbClr val="000099"/>
                </a:solidFill>
              </a:rPr>
              <a:t>P</a:t>
            </a:r>
            <a:r>
              <a:rPr lang="en-US" altLang="zh-TW" sz="1600"/>
              <a:t>) )</a:t>
            </a:r>
          </a:p>
          <a:p>
            <a:pPr lvl="3">
              <a:buFontTx/>
              <a:buNone/>
            </a:pPr>
            <a:r>
              <a:rPr lang="en-US" altLang="zh-TW"/>
              <a:t>[sent]  2.  </a:t>
            </a:r>
            <a:r>
              <a:rPr lang="en-US" altLang="zh-TW" sz="1600"/>
              <a:t>Sent </a:t>
            </a:r>
            <a:r>
              <a:rPr lang="en-US" altLang="zh-TW" b="1"/>
              <a:t>P</a:t>
            </a:r>
            <a:r>
              <a:rPr lang="en-US" altLang="zh-TW" sz="1600" b="1"/>
              <a:t>’</a:t>
            </a:r>
            <a:r>
              <a:rPr lang="en-US" altLang="zh-TW" sz="1600"/>
              <a:t> to B</a:t>
            </a:r>
          </a:p>
          <a:p>
            <a:pPr lvl="3">
              <a:buFontTx/>
              <a:buNone/>
            </a:pPr>
            <a:r>
              <a:rPr lang="en-US" altLang="zh-TW"/>
              <a:t>[B do] 3.  </a:t>
            </a:r>
            <a:r>
              <a:rPr lang="en-US" altLang="zh-TW" sz="1600"/>
              <a:t>ENCRYPT_FOR_A (DECRYPT_FOR_B(</a:t>
            </a:r>
            <a:r>
              <a:rPr lang="en-US" altLang="zh-TW" b="1"/>
              <a:t>P’</a:t>
            </a:r>
            <a:r>
              <a:rPr lang="en-US" altLang="zh-TW" sz="1600"/>
              <a:t>) ) =&gt; </a:t>
            </a:r>
            <a:r>
              <a:rPr lang="en-US" altLang="zh-TW" sz="1600" b="1">
                <a:solidFill>
                  <a:srgbClr val="000099"/>
                </a:solidFill>
              </a:rPr>
              <a:t>P</a:t>
            </a:r>
          </a:p>
          <a:p>
            <a:endParaRPr lang="zh-TW" altLang="en-US"/>
          </a:p>
        </p:txBody>
      </p:sp>
      <p:grpSp>
        <p:nvGrpSpPr>
          <p:cNvPr id="61464" name="Group 24"/>
          <p:cNvGrpSpPr>
            <a:grpSpLocks/>
          </p:cNvGrpSpPr>
          <p:nvPr/>
        </p:nvGrpSpPr>
        <p:grpSpPr bwMode="auto">
          <a:xfrm>
            <a:off x="3124200" y="4953000"/>
            <a:ext cx="3625850" cy="777875"/>
            <a:chOff x="2180" y="3312"/>
            <a:chExt cx="2284" cy="490"/>
          </a:xfrm>
        </p:grpSpPr>
        <p:grpSp>
          <p:nvGrpSpPr>
            <p:cNvPr id="61444" name="Group 4"/>
            <p:cNvGrpSpPr>
              <a:grpSpLocks/>
            </p:cNvGrpSpPr>
            <p:nvPr/>
          </p:nvGrpSpPr>
          <p:grpSpPr bwMode="auto">
            <a:xfrm>
              <a:off x="2180" y="3312"/>
              <a:ext cx="2284" cy="490"/>
              <a:chOff x="972" y="3411"/>
              <a:chExt cx="2284" cy="490"/>
            </a:xfrm>
          </p:grpSpPr>
          <p:sp>
            <p:nvSpPr>
              <p:cNvPr id="61445" name="Rectangle 5"/>
              <p:cNvSpPr>
                <a:spLocks noChangeArrowheads="1"/>
              </p:cNvSpPr>
              <p:nvPr/>
            </p:nvSpPr>
            <p:spPr bwMode="auto">
              <a:xfrm>
                <a:off x="1181" y="3660"/>
                <a:ext cx="192" cy="2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zh-TW" sz="1600" b="1">
                    <a:solidFill>
                      <a:srgbClr val="000099"/>
                    </a:solidFill>
                    <a:latin typeface="Times New Roman" pitchFamily="18" charset="0"/>
                    <a:ea typeface="華康行書體(P)" pitchFamily="66" charset="-120"/>
                  </a:rPr>
                  <a:t>P</a:t>
                </a:r>
              </a:p>
            </p:txBody>
          </p:sp>
          <p:grpSp>
            <p:nvGrpSpPr>
              <p:cNvPr id="61446" name="Group 6"/>
              <p:cNvGrpSpPr>
                <a:grpSpLocks/>
              </p:cNvGrpSpPr>
              <p:nvPr/>
            </p:nvGrpSpPr>
            <p:grpSpPr bwMode="auto">
              <a:xfrm>
                <a:off x="1011" y="3614"/>
                <a:ext cx="158" cy="287"/>
                <a:chOff x="1011" y="3614"/>
                <a:chExt cx="158" cy="287"/>
              </a:xfrm>
            </p:grpSpPr>
            <p:sp>
              <p:nvSpPr>
                <p:cNvPr id="61447" name="Oval 7"/>
                <p:cNvSpPr>
                  <a:spLocks noChangeArrowheads="1"/>
                </p:cNvSpPr>
                <p:nvPr/>
              </p:nvSpPr>
              <p:spPr bwMode="auto">
                <a:xfrm>
                  <a:off x="1062" y="3614"/>
                  <a:ext cx="35" cy="49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61448" name="Line 8"/>
                <p:cNvSpPr>
                  <a:spLocks noChangeShapeType="1"/>
                </p:cNvSpPr>
                <p:nvPr/>
              </p:nvSpPr>
              <p:spPr bwMode="auto">
                <a:xfrm>
                  <a:off x="1087" y="3686"/>
                  <a:ext cx="0" cy="15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61449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1018" y="3851"/>
                  <a:ext cx="66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61450" name="Line 10"/>
                <p:cNvSpPr>
                  <a:spLocks noChangeShapeType="1"/>
                </p:cNvSpPr>
                <p:nvPr/>
              </p:nvSpPr>
              <p:spPr bwMode="auto">
                <a:xfrm>
                  <a:off x="1091" y="3851"/>
                  <a:ext cx="42" cy="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61451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1011" y="3751"/>
                  <a:ext cx="73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61452" name="Line 12"/>
                <p:cNvSpPr>
                  <a:spLocks noChangeShapeType="1"/>
                </p:cNvSpPr>
                <p:nvPr/>
              </p:nvSpPr>
              <p:spPr bwMode="auto">
                <a:xfrm>
                  <a:off x="1098" y="3751"/>
                  <a:ext cx="71" cy="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61453" name="Group 13"/>
              <p:cNvGrpSpPr>
                <a:grpSpLocks/>
              </p:cNvGrpSpPr>
              <p:nvPr/>
            </p:nvGrpSpPr>
            <p:grpSpPr bwMode="auto">
              <a:xfrm>
                <a:off x="3079" y="3609"/>
                <a:ext cx="158" cy="287"/>
                <a:chOff x="3079" y="3609"/>
                <a:chExt cx="158" cy="287"/>
              </a:xfrm>
            </p:grpSpPr>
            <p:sp>
              <p:nvSpPr>
                <p:cNvPr id="61454" name="Oval 14"/>
                <p:cNvSpPr>
                  <a:spLocks noChangeArrowheads="1"/>
                </p:cNvSpPr>
                <p:nvPr/>
              </p:nvSpPr>
              <p:spPr bwMode="auto">
                <a:xfrm>
                  <a:off x="3130" y="3609"/>
                  <a:ext cx="35" cy="49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61455" name="Line 15"/>
                <p:cNvSpPr>
                  <a:spLocks noChangeShapeType="1"/>
                </p:cNvSpPr>
                <p:nvPr/>
              </p:nvSpPr>
              <p:spPr bwMode="auto">
                <a:xfrm>
                  <a:off x="3155" y="3681"/>
                  <a:ext cx="0" cy="15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61456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3086" y="3846"/>
                  <a:ext cx="66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61457" name="Line 17"/>
                <p:cNvSpPr>
                  <a:spLocks noChangeShapeType="1"/>
                </p:cNvSpPr>
                <p:nvPr/>
              </p:nvSpPr>
              <p:spPr bwMode="auto">
                <a:xfrm>
                  <a:off x="3159" y="3846"/>
                  <a:ext cx="42" cy="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61458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3079" y="3746"/>
                  <a:ext cx="73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61459" name="Line 19"/>
                <p:cNvSpPr>
                  <a:spLocks noChangeShapeType="1"/>
                </p:cNvSpPr>
                <p:nvPr/>
              </p:nvSpPr>
              <p:spPr bwMode="auto">
                <a:xfrm>
                  <a:off x="3166" y="3746"/>
                  <a:ext cx="71" cy="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61460" name="Rectangle 20"/>
              <p:cNvSpPr>
                <a:spLocks noChangeArrowheads="1"/>
              </p:cNvSpPr>
              <p:nvPr/>
            </p:nvSpPr>
            <p:spPr bwMode="auto">
              <a:xfrm>
                <a:off x="972" y="3416"/>
                <a:ext cx="206" cy="2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zh-TW" sz="1600">
                    <a:latin typeface="Times New Roman" pitchFamily="18" charset="0"/>
                    <a:ea typeface="新細明體" charset="-120"/>
                  </a:rPr>
                  <a:t>A</a:t>
                </a:r>
              </a:p>
            </p:txBody>
          </p:sp>
          <p:sp>
            <p:nvSpPr>
              <p:cNvPr id="61461" name="Rectangle 21"/>
              <p:cNvSpPr>
                <a:spLocks noChangeArrowheads="1"/>
              </p:cNvSpPr>
              <p:nvPr/>
            </p:nvSpPr>
            <p:spPr bwMode="auto">
              <a:xfrm>
                <a:off x="3057" y="3411"/>
                <a:ext cx="199" cy="2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zh-TW" sz="1600">
                    <a:latin typeface="Times New Roman" pitchFamily="18" charset="0"/>
                    <a:ea typeface="新細明體" charset="-120"/>
                  </a:rPr>
                  <a:t>B</a:t>
                </a:r>
              </a:p>
            </p:txBody>
          </p:sp>
          <p:sp>
            <p:nvSpPr>
              <p:cNvPr id="61462" name="Line 22"/>
              <p:cNvSpPr>
                <a:spLocks noChangeShapeType="1"/>
              </p:cNvSpPr>
              <p:nvPr/>
            </p:nvSpPr>
            <p:spPr bwMode="auto">
              <a:xfrm>
                <a:off x="1386" y="3754"/>
                <a:ext cx="164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61463" name="Text Box 23"/>
            <p:cNvSpPr txBox="1">
              <a:spLocks noChangeArrowheads="1"/>
            </p:cNvSpPr>
            <p:nvPr/>
          </p:nvSpPr>
          <p:spPr bwMode="auto">
            <a:xfrm>
              <a:off x="3416" y="3429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b="1">
                  <a:latin typeface="Times New Roman" pitchFamily="18" charset="0"/>
                  <a:ea typeface="華康行書體(P)" pitchFamily="66" charset="-120"/>
                </a:rPr>
                <a:t>P’</a:t>
              </a:r>
            </a:p>
          </p:txBody>
        </p:sp>
      </p:grpSp>
      <p:sp>
        <p:nvSpPr>
          <p:cNvPr id="61465" name="Rectangle 25"/>
          <p:cNvSpPr>
            <a:spLocks noChangeArrowheads="1"/>
          </p:cNvSpPr>
          <p:nvPr/>
        </p:nvSpPr>
        <p:spPr bwMode="auto">
          <a:xfrm>
            <a:off x="6781800" y="5410200"/>
            <a:ext cx="307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 b="1">
                <a:solidFill>
                  <a:srgbClr val="000099"/>
                </a:solidFill>
                <a:latin typeface="Times New Roman" pitchFamily="18" charset="0"/>
                <a:ea typeface="華康行書體(P)" pitchFamily="66" charset="-120"/>
              </a:rPr>
              <a:t>P</a:t>
            </a:r>
            <a:endParaRPr lang="zh-TW" altLang="en-US" sz="1600" b="1">
              <a:solidFill>
                <a:srgbClr val="000099"/>
              </a:solidFill>
              <a:latin typeface="Times New Roman" pitchFamily="18" charset="0"/>
              <a:ea typeface="華康行書體(P)" pitchFamily="66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dirty="0" smtClean="0"/>
              <a:t>1</a:t>
            </a:r>
            <a:r>
              <a:rPr lang="en-US" altLang="zh-TW" dirty="0" smtClean="0"/>
              <a:t>4</a:t>
            </a:r>
            <a:r>
              <a:rPr lang="zh-TW" altLang="en-US" dirty="0" smtClean="0"/>
              <a:t>-</a:t>
            </a:r>
            <a:fld id="{D797BD3E-63AB-4C78-A14E-53DF0B335DDC}" type="slidenum">
              <a:rPr lang="zh-TW" altLang="en-US" smtClean="0"/>
              <a:pPr/>
              <a:t>52</a:t>
            </a:fld>
            <a:endParaRPr lang="zh-TW" alt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1364602" y="2852936"/>
            <a:ext cx="71767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7200" dirty="0"/>
              <a:t>e</a:t>
            </a:r>
            <a:r>
              <a:rPr lang="en-US" altLang="zh-TW" sz="7200" dirty="0" smtClean="0"/>
              <a:t>nd of </a:t>
            </a:r>
            <a:r>
              <a:rPr lang="en-US" altLang="zh-TW" sz="7200" smtClean="0"/>
              <a:t>unit 14</a:t>
            </a:r>
            <a:endParaRPr lang="zh-TW" altLang="en-US" sz="7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>
          <a:xfrm>
            <a:off x="7473280" y="6237312"/>
            <a:ext cx="2063750" cy="457200"/>
          </a:xfrm>
        </p:spPr>
        <p:txBody>
          <a:bodyPr/>
          <a:lstStyle/>
          <a:p>
            <a:r>
              <a:rPr lang="zh-TW" altLang="en-US" dirty="0" smtClean="0"/>
              <a:t>1</a:t>
            </a:r>
            <a:r>
              <a:rPr lang="en-US" altLang="zh-TW" dirty="0" smtClean="0"/>
              <a:t>4</a:t>
            </a:r>
            <a:r>
              <a:rPr lang="zh-TW" altLang="en-US" dirty="0" smtClean="0"/>
              <a:t>-</a:t>
            </a:r>
            <a:fld id="{D797BD3E-63AB-4C78-A14E-53DF0B335DDC}" type="slidenum">
              <a:rPr lang="zh-TW" altLang="en-US" smtClean="0"/>
              <a:pPr/>
              <a:t>53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31331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08050" y="658813"/>
            <a:ext cx="8172450" cy="560387"/>
          </a:xfrm>
        </p:spPr>
        <p:txBody>
          <a:bodyPr/>
          <a:lstStyle/>
          <a:p>
            <a:r>
              <a:rPr lang="en-US" altLang="zh-TW"/>
              <a:t>General Considerations</a:t>
            </a:r>
            <a:endParaRPr lang="zh-TW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1295400"/>
            <a:ext cx="9080500" cy="4800600"/>
          </a:xfrm>
        </p:spPr>
        <p:txBody>
          <a:bodyPr/>
          <a:lstStyle/>
          <a:p>
            <a:pPr lvl="2">
              <a:buClr>
                <a:srgbClr val="009900"/>
              </a:buClr>
              <a:buFont typeface="Wingdings" pitchFamily="2" charset="2"/>
              <a:buChar char="§"/>
            </a:pPr>
            <a:r>
              <a:rPr lang="en-US" altLang="zh-TW"/>
              <a:t> </a:t>
            </a:r>
            <a:r>
              <a:rPr lang="en-US" altLang="zh-TW" b="1"/>
              <a:t>Aspects of the security problem:</a:t>
            </a:r>
            <a:endParaRPr lang="en-US" altLang="zh-TW" sz="1800" b="1"/>
          </a:p>
          <a:p>
            <a:pPr lvl="3"/>
            <a:r>
              <a:rPr lang="en-US" altLang="zh-TW"/>
              <a:t>Legal, social, ethical</a:t>
            </a:r>
          </a:p>
          <a:p>
            <a:pPr lvl="3"/>
            <a:r>
              <a:rPr lang="en-US" altLang="zh-TW"/>
              <a:t>Physical control</a:t>
            </a:r>
          </a:p>
          <a:p>
            <a:pPr lvl="3">
              <a:lnSpc>
                <a:spcPct val="50000"/>
              </a:lnSpc>
              <a:spcBef>
                <a:spcPct val="50000"/>
              </a:spcBef>
            </a:pPr>
            <a:r>
              <a:rPr lang="en-US" altLang="zh-TW"/>
              <a:t>O.S. security</a:t>
            </a:r>
          </a:p>
          <a:p>
            <a:pPr lvl="3">
              <a:lnSpc>
                <a:spcPct val="50000"/>
              </a:lnSpc>
              <a:spcBef>
                <a:spcPct val="50000"/>
              </a:spcBef>
            </a:pPr>
            <a:r>
              <a:rPr lang="en-US" altLang="zh-TW" b="1"/>
              <a:t>DBMS</a:t>
            </a:r>
            <a:endParaRPr lang="en-US" altLang="zh-TW"/>
          </a:p>
          <a:p>
            <a:pPr lvl="2">
              <a:lnSpc>
                <a:spcPct val="150000"/>
              </a:lnSpc>
              <a:buClr>
                <a:srgbClr val="009900"/>
              </a:buClr>
              <a:buFont typeface="Wingdings" pitchFamily="2" charset="2"/>
              <a:buChar char="§"/>
            </a:pPr>
            <a:r>
              <a:rPr lang="en-US" altLang="zh-TW"/>
              <a:t> </a:t>
            </a:r>
            <a:r>
              <a:rPr lang="en-US" altLang="zh-TW" b="1"/>
              <a:t>The unit of data for security purpose</a:t>
            </a:r>
            <a:endParaRPr lang="en-US" altLang="zh-TW" sz="1800" b="1"/>
          </a:p>
          <a:p>
            <a:pPr lvl="3"/>
            <a:r>
              <a:rPr lang="en-US" altLang="zh-TW"/>
              <a:t>an entire database</a:t>
            </a:r>
          </a:p>
          <a:p>
            <a:pPr lvl="3"/>
            <a:r>
              <a:rPr lang="en-US" altLang="zh-TW"/>
              <a:t>a relation</a:t>
            </a:r>
          </a:p>
          <a:p>
            <a:pPr lvl="3">
              <a:spcAft>
                <a:spcPct val="50000"/>
              </a:spcAft>
            </a:pPr>
            <a:r>
              <a:rPr lang="en-US" altLang="zh-TW"/>
              <a:t>a specific row-and-column data</a:t>
            </a:r>
            <a:endParaRPr lang="en-US" altLang="zh-TW" b="1"/>
          </a:p>
          <a:p>
            <a:pPr lvl="2">
              <a:buClr>
                <a:srgbClr val="009900"/>
              </a:buClr>
              <a:buFont typeface="Wingdings" pitchFamily="2" charset="2"/>
              <a:buChar char="§"/>
            </a:pPr>
            <a:r>
              <a:rPr lang="en-US" altLang="zh-TW" b="1"/>
              <a:t>Access Control Matrix</a:t>
            </a:r>
            <a:endParaRPr lang="en-US" altLang="zh-TW" sz="1800" b="1"/>
          </a:p>
          <a:p>
            <a:pPr lvl="3"/>
            <a:r>
              <a:rPr lang="en-US" altLang="zh-TW"/>
              <a:t>A given user typically have different access rights on different objects.</a:t>
            </a:r>
          </a:p>
          <a:p>
            <a:pPr lvl="3"/>
            <a:r>
              <a:rPr lang="en-US" altLang="zh-TW"/>
              <a:t>Different users may have different access rights on the same object.</a:t>
            </a:r>
          </a:p>
          <a:p>
            <a:pPr lvl="3"/>
            <a:r>
              <a:rPr lang="en-US" altLang="zh-TW"/>
              <a:t>Access right on object: read, write, owner, …</a:t>
            </a:r>
            <a:endParaRPr lang="zh-TW" altLang="en-US"/>
          </a:p>
        </p:txBody>
      </p:sp>
      <p:grpSp>
        <p:nvGrpSpPr>
          <p:cNvPr id="12293" name="Group 5"/>
          <p:cNvGrpSpPr>
            <a:grpSpLocks/>
          </p:cNvGrpSpPr>
          <p:nvPr/>
        </p:nvGrpSpPr>
        <p:grpSpPr bwMode="auto">
          <a:xfrm>
            <a:off x="6400800" y="3581400"/>
            <a:ext cx="2895600" cy="1066800"/>
            <a:chOff x="2400" y="1824"/>
            <a:chExt cx="1824" cy="672"/>
          </a:xfrm>
        </p:grpSpPr>
        <p:sp>
          <p:nvSpPr>
            <p:cNvPr id="12294" name="Text Box 6"/>
            <p:cNvSpPr txBox="1">
              <a:spLocks noChangeArrowheads="1"/>
            </p:cNvSpPr>
            <p:nvPr/>
          </p:nvSpPr>
          <p:spPr bwMode="auto">
            <a:xfrm>
              <a:off x="2784" y="1824"/>
              <a:ext cx="1440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S.S# S.Status  S. ... P SP</a:t>
              </a:r>
            </a:p>
            <a:p>
              <a:pPr algn="l" eaLnBrk="0" hangingPunct="0">
                <a:spcBef>
                  <a:spcPct val="20000"/>
                </a:spcBef>
              </a:pPr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  1       1          1  ...  0  0</a:t>
              </a:r>
            </a:p>
            <a:p>
              <a:pPr algn="l" eaLnBrk="0" hangingPunct="0">
                <a:spcBef>
                  <a:spcPct val="20000"/>
                </a:spcBef>
              </a:pPr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  ..       ….        …..  .   ..   </a:t>
              </a:r>
            </a:p>
          </p:txBody>
        </p:sp>
        <p:sp>
          <p:nvSpPr>
            <p:cNvPr id="12295" name="Rectangle 7"/>
            <p:cNvSpPr>
              <a:spLocks noChangeArrowheads="1"/>
            </p:cNvSpPr>
            <p:nvPr/>
          </p:nvSpPr>
          <p:spPr bwMode="auto">
            <a:xfrm>
              <a:off x="2832" y="1872"/>
              <a:ext cx="1296" cy="6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296" name="Line 8"/>
            <p:cNvSpPr>
              <a:spLocks noChangeShapeType="1"/>
            </p:cNvSpPr>
            <p:nvPr/>
          </p:nvSpPr>
          <p:spPr bwMode="auto">
            <a:xfrm>
              <a:off x="2832" y="2016"/>
              <a:ext cx="12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297" name="Line 9"/>
            <p:cNvSpPr>
              <a:spLocks noChangeShapeType="1"/>
            </p:cNvSpPr>
            <p:nvPr/>
          </p:nvSpPr>
          <p:spPr bwMode="auto">
            <a:xfrm>
              <a:off x="3072" y="1872"/>
              <a:ext cx="0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298" name="Line 10"/>
            <p:cNvSpPr>
              <a:spLocks noChangeShapeType="1"/>
            </p:cNvSpPr>
            <p:nvPr/>
          </p:nvSpPr>
          <p:spPr bwMode="auto">
            <a:xfrm>
              <a:off x="3552" y="1872"/>
              <a:ext cx="0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299" name="Line 11"/>
            <p:cNvSpPr>
              <a:spLocks noChangeShapeType="1"/>
            </p:cNvSpPr>
            <p:nvPr/>
          </p:nvSpPr>
          <p:spPr bwMode="auto">
            <a:xfrm>
              <a:off x="3840" y="1872"/>
              <a:ext cx="0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300" name="Line 12"/>
            <p:cNvSpPr>
              <a:spLocks noChangeShapeType="1"/>
            </p:cNvSpPr>
            <p:nvPr/>
          </p:nvSpPr>
          <p:spPr bwMode="auto">
            <a:xfrm>
              <a:off x="3936" y="1872"/>
              <a:ext cx="0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301" name="Text Box 13"/>
            <p:cNvSpPr txBox="1">
              <a:spLocks noChangeArrowheads="1"/>
            </p:cNvSpPr>
            <p:nvPr/>
          </p:nvSpPr>
          <p:spPr bwMode="auto">
            <a:xfrm>
              <a:off x="2400" y="2016"/>
              <a:ext cx="62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Charley</a:t>
              </a:r>
              <a:endParaRPr lang="en-US" altLang="zh-TW" sz="1600">
                <a:latin typeface="Times New Roman" pitchFamily="18" charset="0"/>
                <a:ea typeface="新細明體" charset="-120"/>
              </a:endParaRPr>
            </a:p>
          </p:txBody>
        </p:sp>
      </p:grp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97BD3E-63AB-4C78-A14E-53DF0B335DDC}" type="slidenum">
              <a:rPr lang="zh-TW" altLang="en-US" smtClean="0"/>
              <a:pPr/>
              <a:t>6</a:t>
            </a:fld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08050" y="658813"/>
            <a:ext cx="8172450" cy="560387"/>
          </a:xfrm>
        </p:spPr>
        <p:txBody>
          <a:bodyPr/>
          <a:lstStyle/>
          <a:p>
            <a:r>
              <a:rPr lang="en-US" altLang="zh-TW"/>
              <a:t>Security on SQL: </a:t>
            </a:r>
            <a:r>
              <a:rPr lang="en-US" altLang="zh-TW" sz="3200"/>
              <a:t>View Mechanism</a:t>
            </a:r>
            <a:endParaRPr lang="zh-TW" altLang="en-US" sz="32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3050" y="1295400"/>
            <a:ext cx="9432925" cy="4800600"/>
          </a:xfrm>
        </p:spPr>
        <p:txBody>
          <a:bodyPr/>
          <a:lstStyle/>
          <a:p>
            <a:pPr lvl="2">
              <a:buClr>
                <a:srgbClr val="009900"/>
              </a:buClr>
              <a:buFont typeface="Wingdings" pitchFamily="2" charset="2"/>
              <a:buChar char="§"/>
            </a:pPr>
            <a:r>
              <a:rPr lang="en-US" altLang="zh-TW"/>
              <a:t>Two features</a:t>
            </a:r>
          </a:p>
          <a:p>
            <a:pPr lvl="3">
              <a:buFont typeface="Wingdings" pitchFamily="2" charset="2"/>
              <a:buChar char="§"/>
            </a:pPr>
            <a:r>
              <a:rPr lang="en-US" altLang="zh-TW"/>
              <a:t>View mechanism: hide sensitive data.</a:t>
            </a:r>
          </a:p>
          <a:p>
            <a:pPr lvl="3">
              <a:buFont typeface="Wingdings" pitchFamily="2" charset="2"/>
              <a:buChar char="§"/>
            </a:pPr>
            <a:r>
              <a:rPr lang="en-US" altLang="zh-TW"/>
              <a:t>Authorization subsystem: specify access right.</a:t>
            </a:r>
          </a:p>
          <a:p>
            <a:pPr lvl="2">
              <a:lnSpc>
                <a:spcPct val="150000"/>
              </a:lnSpc>
              <a:buClr>
                <a:srgbClr val="009900"/>
              </a:buClr>
              <a:buFont typeface="Wingdings" pitchFamily="2" charset="2"/>
              <a:buChar char="§"/>
            </a:pPr>
            <a:r>
              <a:rPr lang="en-US" altLang="zh-TW" b="1"/>
              <a:t>View Mechanism</a:t>
            </a:r>
          </a:p>
          <a:p>
            <a:pPr lvl="3">
              <a:buFontTx/>
              <a:buNone/>
            </a:pPr>
            <a:r>
              <a:rPr lang="en-US" altLang="zh-TW" b="1"/>
              <a:t>&lt;e.g.1&gt;</a:t>
            </a:r>
            <a:r>
              <a:rPr lang="en-US" altLang="zh-TW" sz="1600"/>
              <a:t>  </a:t>
            </a:r>
            <a:r>
              <a:rPr lang="en-US" altLang="zh-TW"/>
              <a:t>For a user permitted access only supplier records located in Paris :</a:t>
            </a:r>
          </a:p>
          <a:p>
            <a:pPr lvl="3">
              <a:lnSpc>
                <a:spcPct val="60000"/>
              </a:lnSpc>
              <a:buFontTx/>
              <a:buNone/>
            </a:pPr>
            <a:r>
              <a:rPr lang="en-US" altLang="zh-TW"/>
              <a:t>             </a:t>
            </a:r>
            <a:r>
              <a:rPr lang="en-US" altLang="zh-TW" sz="1600">
                <a:solidFill>
                  <a:srgbClr val="000066"/>
                </a:solidFill>
              </a:rPr>
              <a:t>CREATE VIEW PARIS_SUPPLIERS</a:t>
            </a:r>
          </a:p>
          <a:p>
            <a:pPr lvl="3">
              <a:lnSpc>
                <a:spcPct val="60000"/>
              </a:lnSpc>
              <a:buFontTx/>
              <a:buNone/>
            </a:pPr>
            <a:r>
              <a:rPr lang="en-US" altLang="zh-TW" sz="1600">
                <a:solidFill>
                  <a:srgbClr val="000066"/>
                </a:solidFill>
              </a:rPr>
              <a:t>              AS  SELECT S#, SNAME, STATUS, CITY</a:t>
            </a:r>
          </a:p>
          <a:p>
            <a:pPr lvl="3">
              <a:lnSpc>
                <a:spcPct val="60000"/>
              </a:lnSpc>
              <a:buFontTx/>
              <a:buNone/>
            </a:pPr>
            <a:r>
              <a:rPr lang="en-US" altLang="zh-TW" sz="1600">
                <a:solidFill>
                  <a:srgbClr val="000066"/>
                </a:solidFill>
              </a:rPr>
              <a:t>                     FROM  S				 </a:t>
            </a:r>
          </a:p>
          <a:p>
            <a:pPr lvl="3">
              <a:lnSpc>
                <a:spcPct val="60000"/>
              </a:lnSpc>
              <a:buFontTx/>
              <a:buNone/>
            </a:pPr>
            <a:r>
              <a:rPr lang="en-US" altLang="zh-TW" sz="1600">
                <a:solidFill>
                  <a:srgbClr val="000066"/>
                </a:solidFill>
              </a:rPr>
              <a:t>                     WHERE city = 'Paris';    /*value dependent*/</a:t>
            </a:r>
          </a:p>
          <a:p>
            <a:pPr lvl="3"/>
            <a:r>
              <a:rPr lang="en-US" altLang="zh-TW"/>
              <a:t>Users of this view see a horizontal subset, similar views can be created for vertical subset or row-and-column subset.</a:t>
            </a:r>
          </a:p>
          <a:p>
            <a:pPr lvl="3">
              <a:lnSpc>
                <a:spcPct val="150000"/>
              </a:lnSpc>
              <a:buFontTx/>
              <a:buNone/>
            </a:pPr>
            <a:r>
              <a:rPr lang="en-US" altLang="zh-TW" b="1"/>
              <a:t>&lt;e.g.2&gt;</a:t>
            </a:r>
            <a:r>
              <a:rPr lang="en-US" altLang="zh-TW" sz="1600"/>
              <a:t> </a:t>
            </a:r>
            <a:r>
              <a:rPr lang="en-US" altLang="zh-TW"/>
              <a:t>For a user permitted access to catalog entries for tables created by that user:</a:t>
            </a:r>
          </a:p>
          <a:p>
            <a:pPr lvl="3">
              <a:buFontTx/>
              <a:buNone/>
            </a:pPr>
            <a:r>
              <a:rPr lang="en-US" altLang="zh-TW" sz="1600"/>
              <a:t>               </a:t>
            </a:r>
            <a:r>
              <a:rPr lang="en-US" altLang="zh-TW" sz="1600">
                <a:solidFill>
                  <a:srgbClr val="000066"/>
                </a:solidFill>
              </a:rPr>
              <a:t>CREATE  VIEW  MY_TABLES</a:t>
            </a:r>
          </a:p>
          <a:p>
            <a:pPr lvl="3">
              <a:lnSpc>
                <a:spcPct val="50000"/>
              </a:lnSpc>
              <a:buFontTx/>
              <a:buNone/>
            </a:pPr>
            <a:r>
              <a:rPr lang="en-US" altLang="zh-TW" sz="1600">
                <a:solidFill>
                  <a:srgbClr val="000066"/>
                </a:solidFill>
              </a:rPr>
              <a:t>               AS SELECT *</a:t>
            </a:r>
          </a:p>
          <a:p>
            <a:pPr lvl="3">
              <a:lnSpc>
                <a:spcPct val="50000"/>
              </a:lnSpc>
              <a:buFontTx/>
              <a:buNone/>
            </a:pPr>
            <a:r>
              <a:rPr lang="en-US" altLang="zh-TW" sz="1600">
                <a:solidFill>
                  <a:srgbClr val="000066"/>
                </a:solidFill>
              </a:rPr>
              <a:t>                     FROM SYSTABLE</a:t>
            </a:r>
          </a:p>
          <a:p>
            <a:pPr lvl="3">
              <a:lnSpc>
                <a:spcPct val="50000"/>
              </a:lnSpc>
              <a:buFontTx/>
              <a:buNone/>
            </a:pPr>
            <a:r>
              <a:rPr lang="en-US" altLang="zh-TW" sz="1600">
                <a:solidFill>
                  <a:srgbClr val="000066"/>
                </a:solidFill>
              </a:rPr>
              <a:t>                     WHERE CREATOR = USER; /*context dependent*/</a:t>
            </a:r>
            <a:endParaRPr lang="zh-TW" altLang="en-US" sz="1600">
              <a:solidFill>
                <a:srgbClr val="000066"/>
              </a:solidFill>
            </a:endParaRPr>
          </a:p>
        </p:txBody>
      </p:sp>
      <p:grpSp>
        <p:nvGrpSpPr>
          <p:cNvPr id="13329" name="Group 17"/>
          <p:cNvGrpSpPr>
            <a:grpSpLocks/>
          </p:cNvGrpSpPr>
          <p:nvPr/>
        </p:nvGrpSpPr>
        <p:grpSpPr bwMode="auto">
          <a:xfrm>
            <a:off x="7258050" y="1484313"/>
            <a:ext cx="2133600" cy="838200"/>
            <a:chOff x="4368" y="816"/>
            <a:chExt cx="1344" cy="528"/>
          </a:xfrm>
        </p:grpSpPr>
        <p:grpSp>
          <p:nvGrpSpPr>
            <p:cNvPr id="13316" name="Group 4"/>
            <p:cNvGrpSpPr>
              <a:grpSpLocks/>
            </p:cNvGrpSpPr>
            <p:nvPr/>
          </p:nvGrpSpPr>
          <p:grpSpPr bwMode="auto">
            <a:xfrm>
              <a:off x="4416" y="1008"/>
              <a:ext cx="1152" cy="336"/>
              <a:chOff x="2832" y="288"/>
              <a:chExt cx="1152" cy="336"/>
            </a:xfrm>
          </p:grpSpPr>
          <p:sp>
            <p:nvSpPr>
              <p:cNvPr id="13317" name="Rectangle 5"/>
              <p:cNvSpPr>
                <a:spLocks noChangeArrowheads="1"/>
              </p:cNvSpPr>
              <p:nvPr/>
            </p:nvSpPr>
            <p:spPr bwMode="auto">
              <a:xfrm>
                <a:off x="2832" y="288"/>
                <a:ext cx="480" cy="33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3318" name="Rectangle 6"/>
              <p:cNvSpPr>
                <a:spLocks noChangeArrowheads="1"/>
              </p:cNvSpPr>
              <p:nvPr/>
            </p:nvSpPr>
            <p:spPr bwMode="auto">
              <a:xfrm>
                <a:off x="3696" y="288"/>
                <a:ext cx="288" cy="33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3319" name="Line 7"/>
              <p:cNvSpPr>
                <a:spLocks noChangeShapeType="1"/>
              </p:cNvSpPr>
              <p:nvPr/>
            </p:nvSpPr>
            <p:spPr bwMode="auto">
              <a:xfrm>
                <a:off x="2928" y="288"/>
                <a:ext cx="0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3320" name="Line 8"/>
              <p:cNvSpPr>
                <a:spLocks noChangeShapeType="1"/>
              </p:cNvSpPr>
              <p:nvPr/>
            </p:nvSpPr>
            <p:spPr bwMode="auto">
              <a:xfrm>
                <a:off x="3024" y="288"/>
                <a:ext cx="0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3321" name="Line 9"/>
              <p:cNvSpPr>
                <a:spLocks noChangeShapeType="1"/>
              </p:cNvSpPr>
              <p:nvPr/>
            </p:nvSpPr>
            <p:spPr bwMode="auto">
              <a:xfrm>
                <a:off x="3120" y="288"/>
                <a:ext cx="0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3322" name="Line 10"/>
              <p:cNvSpPr>
                <a:spLocks noChangeShapeType="1"/>
              </p:cNvSpPr>
              <p:nvPr/>
            </p:nvSpPr>
            <p:spPr bwMode="auto">
              <a:xfrm>
                <a:off x="3216" y="288"/>
                <a:ext cx="0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3323" name="Line 11"/>
              <p:cNvSpPr>
                <a:spLocks noChangeShapeType="1"/>
              </p:cNvSpPr>
              <p:nvPr/>
            </p:nvSpPr>
            <p:spPr bwMode="auto">
              <a:xfrm>
                <a:off x="3792" y="288"/>
                <a:ext cx="0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3324" name="Line 12"/>
              <p:cNvSpPr>
                <a:spLocks noChangeShapeType="1"/>
              </p:cNvSpPr>
              <p:nvPr/>
            </p:nvSpPr>
            <p:spPr bwMode="auto">
              <a:xfrm>
                <a:off x="3888" y="288"/>
                <a:ext cx="0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3325" name="Line 13"/>
              <p:cNvSpPr>
                <a:spLocks noChangeShapeType="1"/>
              </p:cNvSpPr>
              <p:nvPr/>
            </p:nvSpPr>
            <p:spPr bwMode="auto">
              <a:xfrm>
                <a:off x="3408" y="480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3326" name="Line 14"/>
              <p:cNvSpPr>
                <a:spLocks noChangeShapeType="1"/>
              </p:cNvSpPr>
              <p:nvPr/>
            </p:nvSpPr>
            <p:spPr bwMode="auto">
              <a:xfrm>
                <a:off x="2832" y="384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3327" name="Line 15"/>
              <p:cNvSpPr>
                <a:spLocks noChangeShapeType="1"/>
              </p:cNvSpPr>
              <p:nvPr/>
            </p:nvSpPr>
            <p:spPr bwMode="auto">
              <a:xfrm>
                <a:off x="3696" y="384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3328" name="Text Box 16"/>
            <p:cNvSpPr txBox="1">
              <a:spLocks noChangeArrowheads="1"/>
            </p:cNvSpPr>
            <p:nvPr/>
          </p:nvSpPr>
          <p:spPr bwMode="auto">
            <a:xfrm>
              <a:off x="4368" y="816"/>
              <a:ext cx="13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Table                 View</a:t>
              </a:r>
            </a:p>
          </p:txBody>
        </p:sp>
      </p:grp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97BD3E-63AB-4C78-A14E-53DF0B335DDC}" type="slidenum">
              <a:rPr lang="zh-TW" altLang="en-US" smtClean="0"/>
              <a:pPr/>
              <a:t>7</a:t>
            </a:fld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Security on SQL </a:t>
            </a:r>
            <a:r>
              <a:rPr lang="en-US" altLang="zh-TW" sz="2000" b="0">
                <a:solidFill>
                  <a:schemeClr val="tx1"/>
                </a:solidFill>
                <a:ea typeface="新細明體" charset="-120"/>
              </a:rPr>
              <a:t>(cont.)</a:t>
            </a:r>
            <a:endParaRPr lang="zh-TW" altLang="en-US" sz="2000" b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295400" y="1371600"/>
            <a:ext cx="7924800" cy="324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2" algn="l">
              <a:spcBef>
                <a:spcPct val="50000"/>
              </a:spcBef>
              <a:buClr>
                <a:srgbClr val="009900"/>
              </a:buClr>
              <a:buSzPct val="110000"/>
            </a:pPr>
            <a:r>
              <a:rPr lang="en-US" altLang="zh-TW" b="1">
                <a:latin typeface="Times New Roman" pitchFamily="18" charset="0"/>
                <a:ea typeface="華康行書體(P)" pitchFamily="66" charset="-120"/>
              </a:rPr>
              <a:t>&lt;e.g.3&gt;</a:t>
            </a:r>
            <a:r>
              <a:rPr lang="en-US" altLang="zh-TW" sz="1600">
                <a:latin typeface="Times New Roman" pitchFamily="18" charset="0"/>
                <a:ea typeface="華康行書體(P)" pitchFamily="66" charset="-120"/>
              </a:rPr>
              <a:t>  </a:t>
            </a:r>
            <a:r>
              <a:rPr lang="en-US" altLang="zh-TW">
                <a:latin typeface="Times New Roman" pitchFamily="18" charset="0"/>
                <a:ea typeface="華康行書體(P)" pitchFamily="66" charset="-120"/>
              </a:rPr>
              <a:t>For a user permitted access to average shipment quantities per </a:t>
            </a:r>
            <a:br>
              <a:rPr lang="en-US" altLang="zh-TW">
                <a:latin typeface="Times New Roman" pitchFamily="18" charset="0"/>
                <a:ea typeface="華康行書體(P)" pitchFamily="66" charset="-120"/>
              </a:rPr>
            </a:br>
            <a:r>
              <a:rPr lang="en-US" altLang="zh-TW">
                <a:latin typeface="Times New Roman" pitchFamily="18" charset="0"/>
                <a:ea typeface="華康行書體(P)" pitchFamily="66" charset="-120"/>
              </a:rPr>
              <a:t>               supplier, but not to any individual quantities :</a:t>
            </a:r>
          </a:p>
          <a:p>
            <a:pPr lvl="3" algn="l">
              <a:lnSpc>
                <a:spcPct val="50000"/>
              </a:lnSpc>
              <a:spcBef>
                <a:spcPct val="50000"/>
              </a:spcBef>
              <a:buClr>
                <a:srgbClr val="009900"/>
              </a:buClr>
              <a:buSzPct val="110000"/>
            </a:pPr>
            <a:endParaRPr lang="en-US" altLang="zh-TW">
              <a:latin typeface="Times New Roman" pitchFamily="18" charset="0"/>
              <a:ea typeface="華康行書體(P)" pitchFamily="66" charset="-120"/>
            </a:endParaRPr>
          </a:p>
          <a:p>
            <a:pPr lvl="3" algn="l">
              <a:lnSpc>
                <a:spcPct val="50000"/>
              </a:lnSpc>
              <a:spcBef>
                <a:spcPct val="50000"/>
              </a:spcBef>
              <a:buClr>
                <a:srgbClr val="009900"/>
              </a:buClr>
              <a:buSzPct val="110000"/>
            </a:pPr>
            <a:r>
              <a:rPr lang="en-US" altLang="zh-TW" sz="1400">
                <a:latin typeface="Times New Roman" pitchFamily="18" charset="0"/>
                <a:ea typeface="華康行書體(P)" pitchFamily="66" charset="-120"/>
              </a:rPr>
              <a:t>               </a:t>
            </a:r>
            <a:r>
              <a:rPr lang="en-US" altLang="zh-TW" sz="1600">
                <a:solidFill>
                  <a:srgbClr val="000066"/>
                </a:solidFill>
                <a:latin typeface="Times New Roman" pitchFamily="18" charset="0"/>
                <a:ea typeface="華康行書體(P)" pitchFamily="66" charset="-120"/>
              </a:rPr>
              <a:t>CREATE  VIEW   AVQ ( S#, AVGQTY ) </a:t>
            </a:r>
          </a:p>
          <a:p>
            <a:pPr lvl="3" algn="l">
              <a:lnSpc>
                <a:spcPct val="50000"/>
              </a:lnSpc>
              <a:spcBef>
                <a:spcPct val="50000"/>
              </a:spcBef>
              <a:buClr>
                <a:srgbClr val="009900"/>
              </a:buClr>
              <a:buSzPct val="110000"/>
            </a:pPr>
            <a:r>
              <a:rPr lang="en-US" altLang="zh-TW" sz="1600">
                <a:solidFill>
                  <a:srgbClr val="000066"/>
                </a:solidFill>
                <a:latin typeface="Times New Roman" pitchFamily="18" charset="0"/>
                <a:ea typeface="華康行書體(P)" pitchFamily="66" charset="-120"/>
              </a:rPr>
              <a:t>                       AS   SELECT   S# ,  AVG(QTY)	</a:t>
            </a:r>
          </a:p>
          <a:p>
            <a:pPr lvl="1" algn="l">
              <a:lnSpc>
                <a:spcPct val="50000"/>
              </a:lnSpc>
              <a:spcBef>
                <a:spcPct val="50000"/>
              </a:spcBef>
              <a:buClr>
                <a:srgbClr val="009900"/>
              </a:buClr>
              <a:buSzPct val="110000"/>
            </a:pPr>
            <a:r>
              <a:rPr lang="en-US" altLang="zh-TW" sz="1600">
                <a:solidFill>
                  <a:srgbClr val="000066"/>
                </a:solidFill>
                <a:latin typeface="Times New Roman" pitchFamily="18" charset="0"/>
                <a:ea typeface="華康行書體(P)" pitchFamily="66" charset="-120"/>
              </a:rPr>
              <a:t>		                     FROM    SP		</a:t>
            </a:r>
          </a:p>
          <a:p>
            <a:pPr lvl="3" algn="l">
              <a:lnSpc>
                <a:spcPct val="50000"/>
              </a:lnSpc>
              <a:spcBef>
                <a:spcPct val="50000"/>
              </a:spcBef>
              <a:buClr>
                <a:srgbClr val="009900"/>
              </a:buClr>
              <a:buSzPct val="110000"/>
            </a:pPr>
            <a:r>
              <a:rPr lang="en-US" altLang="zh-TW" sz="1600">
                <a:solidFill>
                  <a:srgbClr val="000066"/>
                </a:solidFill>
                <a:latin typeface="Times New Roman" pitchFamily="18" charset="0"/>
                <a:ea typeface="華康行書體(P)" pitchFamily="66" charset="-120"/>
              </a:rPr>
              <a:t>	                     GROUP  BY   S#; /*statistical  summary*/</a:t>
            </a:r>
          </a:p>
          <a:p>
            <a:pPr lvl="3" algn="l">
              <a:lnSpc>
                <a:spcPct val="50000"/>
              </a:lnSpc>
              <a:spcBef>
                <a:spcPct val="50000"/>
              </a:spcBef>
              <a:buClr>
                <a:srgbClr val="009900"/>
              </a:buClr>
              <a:buSzPct val="110000"/>
            </a:pPr>
            <a:endParaRPr lang="en-US" altLang="zh-TW" sz="1600">
              <a:solidFill>
                <a:srgbClr val="000066"/>
              </a:solidFill>
              <a:latin typeface="Times New Roman" pitchFamily="18" charset="0"/>
              <a:ea typeface="華康行書體(P)" pitchFamily="66" charset="-120"/>
            </a:endParaRPr>
          </a:p>
          <a:p>
            <a:pPr lvl="2" algn="l">
              <a:lnSpc>
                <a:spcPct val="50000"/>
              </a:lnSpc>
              <a:spcBef>
                <a:spcPct val="50000"/>
              </a:spcBef>
              <a:buClr>
                <a:srgbClr val="009900"/>
              </a:buClr>
              <a:buSzPct val="110000"/>
            </a:pPr>
            <a:r>
              <a:rPr lang="en-US" altLang="zh-TW">
                <a:latin typeface="Times New Roman" pitchFamily="18" charset="0"/>
                <a:ea typeface="華康行書體(P)" pitchFamily="66" charset="-120"/>
              </a:rPr>
              <a:t> </a:t>
            </a:r>
          </a:p>
          <a:p>
            <a:pPr lvl="2" algn="l">
              <a:lnSpc>
                <a:spcPct val="50000"/>
              </a:lnSpc>
              <a:spcBef>
                <a:spcPct val="50000"/>
              </a:spcBef>
              <a:buClr>
                <a:srgbClr val="009900"/>
              </a:buClr>
              <a:buSzPct val="110000"/>
              <a:buFontTx/>
              <a:buChar char="•"/>
            </a:pPr>
            <a:r>
              <a:rPr lang="en-US" altLang="zh-TW">
                <a:latin typeface="Times New Roman" pitchFamily="18" charset="0"/>
                <a:ea typeface="華康行書體(P)" pitchFamily="66" charset="-120"/>
              </a:rPr>
              <a:t> </a:t>
            </a:r>
            <a:r>
              <a:rPr lang="en-US" altLang="zh-TW" b="1">
                <a:latin typeface="Times New Roman" pitchFamily="18" charset="0"/>
                <a:ea typeface="華康行書體(P)" pitchFamily="66" charset="-120"/>
              </a:rPr>
              <a:t>Advantages of view mechanism</a:t>
            </a:r>
          </a:p>
          <a:p>
            <a:pPr lvl="3" algn="l">
              <a:lnSpc>
                <a:spcPct val="50000"/>
              </a:lnSpc>
              <a:spcBef>
                <a:spcPct val="50000"/>
              </a:spcBef>
              <a:buClr>
                <a:srgbClr val="009900"/>
              </a:buClr>
              <a:buSzPct val="110000"/>
              <a:buFontTx/>
              <a:buChar char="•"/>
            </a:pPr>
            <a:r>
              <a:rPr lang="en-US" altLang="zh-TW">
                <a:latin typeface="Times New Roman" pitchFamily="18" charset="0"/>
                <a:ea typeface="華康行書體(P)" pitchFamily="66" charset="-120"/>
              </a:rPr>
              <a:t> Provide security for free.</a:t>
            </a:r>
          </a:p>
          <a:p>
            <a:pPr lvl="3" algn="l">
              <a:lnSpc>
                <a:spcPct val="50000"/>
              </a:lnSpc>
              <a:spcBef>
                <a:spcPct val="50000"/>
              </a:spcBef>
              <a:buClr>
                <a:srgbClr val="009900"/>
              </a:buClr>
              <a:buSzPct val="110000"/>
              <a:buFontTx/>
              <a:buChar char="•"/>
            </a:pPr>
            <a:r>
              <a:rPr lang="en-US" altLang="zh-TW">
                <a:latin typeface="Times New Roman" pitchFamily="18" charset="0"/>
                <a:ea typeface="華康行書體(P)" pitchFamily="66" charset="-120"/>
              </a:rPr>
              <a:t> many authorization checks can be applied at </a:t>
            </a:r>
            <a:r>
              <a:rPr lang="en-US" altLang="zh-TW" u="sng">
                <a:latin typeface="Times New Roman" pitchFamily="18" charset="0"/>
                <a:ea typeface="華康行書體(P)" pitchFamily="66" charset="-120"/>
              </a:rPr>
              <a:t>compile time</a:t>
            </a:r>
            <a:r>
              <a:rPr lang="en-US" altLang="zh-TW">
                <a:latin typeface="Times New Roman" pitchFamily="18" charset="0"/>
                <a:ea typeface="華康行書體(P)" pitchFamily="66" charset="-120"/>
              </a:rPr>
              <a:t>.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97BD3E-63AB-4C78-A14E-53DF0B335DDC}" type="slidenum">
              <a:rPr lang="zh-TW" altLang="en-US" smtClean="0"/>
              <a:pPr/>
              <a:t>8</a:t>
            </a:fld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Security on SQL</a:t>
            </a:r>
            <a:r>
              <a:rPr lang="en-US" altLang="zh-TW" sz="3200"/>
              <a:t>: </a:t>
            </a:r>
            <a:r>
              <a:rPr lang="en-US" altLang="zh-TW" sz="3200">
                <a:solidFill>
                  <a:schemeClr val="tx1"/>
                </a:solidFill>
                <a:ea typeface="新細明體" charset="-120"/>
              </a:rPr>
              <a:t>Authorization Subsystem</a:t>
            </a:r>
            <a:endParaRPr lang="zh-TW" altLang="en-US" sz="180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33400" y="1225550"/>
            <a:ext cx="9067800" cy="479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143000" lvl="2" indent="-228600" algn="l">
              <a:lnSpc>
                <a:spcPct val="150000"/>
              </a:lnSpc>
              <a:spcBef>
                <a:spcPct val="20000"/>
              </a:spcBef>
              <a:buClr>
                <a:srgbClr val="009900"/>
              </a:buClr>
              <a:buSzPct val="120000"/>
              <a:buFont typeface="Wingdings" pitchFamily="2" charset="2"/>
              <a:buChar char="§"/>
            </a:pPr>
            <a:r>
              <a:rPr lang="en-US" altLang="zh-TW" sz="2000" b="1">
                <a:latin typeface="Times New Roman" pitchFamily="18" charset="0"/>
                <a:ea typeface="華康行書體(P)" pitchFamily="66" charset="-120"/>
              </a:rPr>
              <a:t>In DB2, the installation procedure</a:t>
            </a:r>
          </a:p>
          <a:p>
            <a:pPr marL="1600200" lvl="3" indent="-228600" algn="l">
              <a:lnSpc>
                <a:spcPct val="80000"/>
              </a:lnSpc>
              <a:spcBef>
                <a:spcPct val="20000"/>
              </a:spcBef>
              <a:buClr>
                <a:srgbClr val="009900"/>
              </a:buClr>
              <a:buSzPct val="110000"/>
              <a:buFontTx/>
              <a:buChar char="•"/>
            </a:pPr>
            <a:r>
              <a:rPr lang="en-US" altLang="zh-TW">
                <a:latin typeface="Times New Roman" pitchFamily="18" charset="0"/>
                <a:ea typeface="華康行書體(P)" pitchFamily="66" charset="-120"/>
              </a:rPr>
              <a:t>specify a privilege user as the </a:t>
            </a:r>
            <a:r>
              <a:rPr lang="en-US" altLang="zh-TW" u="sng">
                <a:latin typeface="Times New Roman" pitchFamily="18" charset="0"/>
                <a:ea typeface="華康行書體(P)" pitchFamily="66" charset="-120"/>
              </a:rPr>
              <a:t>system administrator</a:t>
            </a:r>
            <a:r>
              <a:rPr lang="en-US" altLang="zh-TW">
                <a:latin typeface="Times New Roman" pitchFamily="18" charset="0"/>
                <a:ea typeface="華康行書體(P)" pitchFamily="66" charset="-120"/>
              </a:rPr>
              <a:t>.</a:t>
            </a:r>
          </a:p>
          <a:p>
            <a:pPr marL="1600200" lvl="3" indent="-228600" algn="l">
              <a:spcBef>
                <a:spcPct val="20000"/>
              </a:spcBef>
              <a:buClr>
                <a:srgbClr val="009900"/>
              </a:buClr>
              <a:buSzPct val="110000"/>
              <a:buFontTx/>
              <a:buChar char="•"/>
            </a:pPr>
            <a:r>
              <a:rPr lang="en-US" altLang="zh-TW">
                <a:latin typeface="Times New Roman" pitchFamily="18" charset="0"/>
                <a:ea typeface="華康行書體(P)" pitchFamily="66" charset="-120"/>
              </a:rPr>
              <a:t>the system administrator is given a special</a:t>
            </a:r>
            <a:r>
              <a:rPr lang="en-US" altLang="zh-TW" u="sng">
                <a:latin typeface="Times New Roman" pitchFamily="18" charset="0"/>
                <a:ea typeface="華康行書體(P)" pitchFamily="66" charset="-120"/>
              </a:rPr>
              <a:t> authority</a:t>
            </a:r>
            <a:r>
              <a:rPr lang="en-US" altLang="zh-TW">
                <a:latin typeface="Times New Roman" pitchFamily="18" charset="0"/>
                <a:ea typeface="華康行書體(P)" pitchFamily="66" charset="-120"/>
              </a:rPr>
              <a:t> SYSADM, means the holder can perform every operation the system support.</a:t>
            </a:r>
          </a:p>
          <a:p>
            <a:pPr marL="1600200" lvl="3" indent="-228600" algn="l">
              <a:spcBef>
                <a:spcPct val="20000"/>
              </a:spcBef>
              <a:buClr>
                <a:srgbClr val="009900"/>
              </a:buClr>
              <a:buSzPct val="110000"/>
              <a:buFontTx/>
              <a:buChar char="•"/>
            </a:pPr>
            <a:r>
              <a:rPr lang="en-US" altLang="zh-TW">
                <a:latin typeface="Times New Roman" pitchFamily="18" charset="0"/>
                <a:ea typeface="華康行書體(P)" pitchFamily="66" charset="-120"/>
              </a:rPr>
              <a:t>the system administrator </a:t>
            </a:r>
            <a:r>
              <a:rPr lang="en-US" altLang="zh-TW" u="sng">
                <a:latin typeface="Times New Roman" pitchFamily="18" charset="0"/>
                <a:ea typeface="華康行書體(P)" pitchFamily="66" charset="-120"/>
              </a:rPr>
              <a:t>grant rights</a:t>
            </a:r>
            <a:r>
              <a:rPr lang="en-US" altLang="zh-TW">
                <a:latin typeface="Times New Roman" pitchFamily="18" charset="0"/>
                <a:ea typeface="華康行書體(P)" pitchFamily="66" charset="-120"/>
              </a:rPr>
              <a:t> to other user.</a:t>
            </a:r>
          </a:p>
          <a:p>
            <a:pPr marL="1600200" lvl="3" indent="-228600" algn="l">
              <a:spcBef>
                <a:spcPct val="20000"/>
              </a:spcBef>
              <a:buClr>
                <a:srgbClr val="009900"/>
              </a:buClr>
              <a:buSzPct val="110000"/>
              <a:buFontTx/>
              <a:buChar char="•"/>
            </a:pPr>
            <a:r>
              <a:rPr lang="en-US" altLang="zh-TW">
                <a:latin typeface="Times New Roman" pitchFamily="18" charset="0"/>
                <a:ea typeface="華康行書體(P)" pitchFamily="66" charset="-120"/>
              </a:rPr>
              <a:t>use access control matrix</a:t>
            </a:r>
          </a:p>
          <a:p>
            <a:pPr marL="1143000" lvl="2" indent="-228600" algn="l">
              <a:lnSpc>
                <a:spcPct val="140000"/>
              </a:lnSpc>
              <a:spcBef>
                <a:spcPct val="20000"/>
              </a:spcBef>
              <a:buClr>
                <a:srgbClr val="009900"/>
              </a:buClr>
              <a:buSzPct val="110000"/>
              <a:buFontTx/>
              <a:buChar char="•"/>
            </a:pPr>
            <a:r>
              <a:rPr lang="en-US" altLang="zh-TW" b="1">
                <a:latin typeface="Times New Roman" pitchFamily="18" charset="0"/>
                <a:ea typeface="華康行書體(P)" pitchFamily="66" charset="-120"/>
              </a:rPr>
              <a:t>&lt;e.g.1&gt; [GRANT]</a:t>
            </a:r>
          </a:p>
          <a:p>
            <a:pPr marL="1143000" lvl="2" indent="-228600"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GRANT  SELECT  ON  TABLE  S  TO  CHARLEY;</a:t>
            </a:r>
          </a:p>
          <a:p>
            <a:pPr marL="1143000" lvl="2" indent="-228600"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GRANT  SELECT,  UPDATE ( STATUS,  CITY )  ON  TABLE  S TO JUDY, JACK, JOHN;</a:t>
            </a:r>
          </a:p>
          <a:p>
            <a:pPr marL="1143000" lvl="2" indent="-228600"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GRANT  ALL  ON  TABLE  S,  P,  SP  TO FRED,  MARY;</a:t>
            </a:r>
          </a:p>
          <a:p>
            <a:pPr marL="1143000" lvl="2" indent="-228600"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GRANT  SELECT  ON  TABLE  P  TO  PUBLIC;</a:t>
            </a:r>
          </a:p>
          <a:p>
            <a:pPr marL="1143000" lvl="2" indent="-228600"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GRANT  INDEX  ON  TABLE  S  TO  PHIL; </a:t>
            </a:r>
          </a:p>
          <a:p>
            <a:pPr marL="1143000" lvl="2" indent="-228600" algn="l">
              <a:lnSpc>
                <a:spcPct val="140000"/>
              </a:lnSpc>
              <a:spcBef>
                <a:spcPct val="20000"/>
              </a:spcBef>
              <a:buClr>
                <a:srgbClr val="009900"/>
              </a:buClr>
              <a:buSzPct val="110000"/>
              <a:buFontTx/>
              <a:buChar char="•"/>
            </a:pPr>
            <a:r>
              <a:rPr lang="zh-TW" altLang="en-US" b="1">
                <a:latin typeface="Times New Roman" pitchFamily="18" charset="0"/>
                <a:ea typeface="華康行書體(P)" pitchFamily="66" charset="-120"/>
              </a:rPr>
              <a:t>&lt;</a:t>
            </a:r>
            <a:r>
              <a:rPr lang="en-US" altLang="zh-TW" b="1">
                <a:latin typeface="Times New Roman" pitchFamily="18" charset="0"/>
                <a:ea typeface="華康行書體(P)" pitchFamily="66" charset="-120"/>
              </a:rPr>
              <a:t>e.g.2&gt;  [REVOKE]</a:t>
            </a:r>
          </a:p>
          <a:p>
            <a:pPr marL="342900" indent="-342900"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                     REVOKE  SELECT  ON  TABLE  S  FROM  CHARLEY;</a:t>
            </a:r>
          </a:p>
          <a:p>
            <a:pPr marL="342900" indent="-342900"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                     REVOKE  UPDATE  ON  TABLE  S FROM  JOHN;</a:t>
            </a:r>
          </a:p>
          <a:p>
            <a:pPr marL="342900" indent="-342900"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                     REVOKE  INSERT,  DELETE  ON  TABLE  SP  FROM NANCY, JACK;</a:t>
            </a:r>
          </a:p>
          <a:p>
            <a:pPr marL="342900" indent="-342900" algn="l" eaLnBrk="0" hangingPunct="0"/>
            <a:r>
              <a:rPr lang="en-US" altLang="zh-TW" sz="1400">
                <a:latin typeface="Times New Roman" pitchFamily="18" charset="0"/>
                <a:ea typeface="新細明體" charset="-120"/>
              </a:rPr>
              <a:t>                                     REVOKE  ALL  ON  TABLE  S,  P,  SP  FROM  SAM</a:t>
            </a:r>
            <a:endParaRPr lang="en-US" altLang="zh-TW">
              <a:latin typeface="Times New Roman" pitchFamily="18" charset="0"/>
              <a:ea typeface="華康行書體(P)" pitchFamily="66" charset="-120"/>
            </a:endParaRPr>
          </a:p>
        </p:txBody>
      </p:sp>
      <p:grpSp>
        <p:nvGrpSpPr>
          <p:cNvPr id="15367" name="Group 7"/>
          <p:cNvGrpSpPr>
            <a:grpSpLocks/>
          </p:cNvGrpSpPr>
          <p:nvPr/>
        </p:nvGrpSpPr>
        <p:grpSpPr bwMode="auto">
          <a:xfrm>
            <a:off x="6400800" y="2819400"/>
            <a:ext cx="2895600" cy="1066800"/>
            <a:chOff x="2400" y="1824"/>
            <a:chExt cx="1824" cy="672"/>
          </a:xfrm>
        </p:grpSpPr>
        <p:sp>
          <p:nvSpPr>
            <p:cNvPr id="15368" name="Text Box 8"/>
            <p:cNvSpPr txBox="1">
              <a:spLocks noChangeArrowheads="1"/>
            </p:cNvSpPr>
            <p:nvPr/>
          </p:nvSpPr>
          <p:spPr bwMode="auto">
            <a:xfrm>
              <a:off x="2784" y="1824"/>
              <a:ext cx="1440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S.S# S.Status  S. ... P SP</a:t>
              </a:r>
            </a:p>
            <a:p>
              <a:pPr algn="l" eaLnBrk="0" hangingPunct="0">
                <a:spcBef>
                  <a:spcPct val="20000"/>
                </a:spcBef>
              </a:pPr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  1       1          1  ...  0  0</a:t>
              </a:r>
            </a:p>
            <a:p>
              <a:pPr algn="l" eaLnBrk="0" hangingPunct="0">
                <a:spcBef>
                  <a:spcPct val="20000"/>
                </a:spcBef>
              </a:pPr>
              <a:r>
                <a:rPr lang="en-US" altLang="zh-TW" sz="1600">
                  <a:latin typeface="Times New Roman" pitchFamily="18" charset="0"/>
                  <a:ea typeface="新細明體" charset="-120"/>
                </a:rPr>
                <a:t>  ..       ….        …..  .   ..   </a:t>
              </a:r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2832" y="1872"/>
              <a:ext cx="1296" cy="6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370" name="Line 10"/>
            <p:cNvSpPr>
              <a:spLocks noChangeShapeType="1"/>
            </p:cNvSpPr>
            <p:nvPr/>
          </p:nvSpPr>
          <p:spPr bwMode="auto">
            <a:xfrm>
              <a:off x="2832" y="2016"/>
              <a:ext cx="12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371" name="Line 11"/>
            <p:cNvSpPr>
              <a:spLocks noChangeShapeType="1"/>
            </p:cNvSpPr>
            <p:nvPr/>
          </p:nvSpPr>
          <p:spPr bwMode="auto">
            <a:xfrm>
              <a:off x="3072" y="1872"/>
              <a:ext cx="0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372" name="Line 12"/>
            <p:cNvSpPr>
              <a:spLocks noChangeShapeType="1"/>
            </p:cNvSpPr>
            <p:nvPr/>
          </p:nvSpPr>
          <p:spPr bwMode="auto">
            <a:xfrm>
              <a:off x="3552" y="1872"/>
              <a:ext cx="0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373" name="Line 13"/>
            <p:cNvSpPr>
              <a:spLocks noChangeShapeType="1"/>
            </p:cNvSpPr>
            <p:nvPr/>
          </p:nvSpPr>
          <p:spPr bwMode="auto">
            <a:xfrm>
              <a:off x="3840" y="1872"/>
              <a:ext cx="0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374" name="Line 14"/>
            <p:cNvSpPr>
              <a:spLocks noChangeShapeType="1"/>
            </p:cNvSpPr>
            <p:nvPr/>
          </p:nvSpPr>
          <p:spPr bwMode="auto">
            <a:xfrm>
              <a:off x="3936" y="1872"/>
              <a:ext cx="0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375" name="Text Box 15"/>
            <p:cNvSpPr txBox="1">
              <a:spLocks noChangeArrowheads="1"/>
            </p:cNvSpPr>
            <p:nvPr/>
          </p:nvSpPr>
          <p:spPr bwMode="auto">
            <a:xfrm>
              <a:off x="2400" y="2016"/>
              <a:ext cx="62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Charley</a:t>
              </a:r>
              <a:endParaRPr lang="en-US" altLang="zh-TW" sz="1600">
                <a:latin typeface="Times New Roman" pitchFamily="18" charset="0"/>
                <a:ea typeface="新細明體" charset="-120"/>
              </a:endParaRPr>
            </a:p>
          </p:txBody>
        </p:sp>
      </p:grp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TW" altLang="en-US" smtClean="0"/>
              <a:t>1</a:t>
            </a:r>
            <a:r>
              <a:rPr lang="en-US" altLang="zh-TW" smtClean="0"/>
              <a:t>4</a:t>
            </a:r>
            <a:r>
              <a:rPr lang="zh-TW" altLang="en-US" smtClean="0"/>
              <a:t>-</a:t>
            </a:r>
            <a:fld id="{D797BD3E-63AB-4C78-A14E-53DF0B335DDC}" type="slidenum">
              <a:rPr lang="zh-TW" altLang="en-US" smtClean="0"/>
              <a:pPr/>
              <a:t>9</a:t>
            </a:fld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07nor3(w)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C80000"/>
      </a:folHlink>
    </a:clrScheme>
    <a:fontScheme name="A07nor3(w)">
      <a:majorFont>
        <a:latin typeface="Times New Roman"/>
        <a:ea typeface="華康行書體(P)"/>
        <a:cs typeface=""/>
      </a:majorFont>
      <a:minorFont>
        <a:latin typeface="Times New Roman"/>
        <a:ea typeface="華康行書體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標楷體" pitchFamily="65" charset="-120"/>
          </a:defRPr>
        </a:defPPr>
      </a:lstStyle>
    </a:lnDef>
  </a:objectDefaults>
  <a:extraClrSchemeLst>
    <a:extraClrScheme>
      <a:clrScheme name="A07nor3(w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07nor3(w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07nor3(w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07nor3(w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07nor3(w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07nor3(w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07nor3(w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I:\A07nor3(w).pot</Template>
  <TotalTime>905</TotalTime>
  <Words>3890</Words>
  <Application>Microsoft Office PowerPoint</Application>
  <PresentationFormat>A4 紙張 (210x297 公釐)</PresentationFormat>
  <Paragraphs>962</Paragraphs>
  <Slides>53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53</vt:i4>
      </vt:variant>
    </vt:vector>
  </HeadingPairs>
  <TitlesOfParts>
    <vt:vector size="56" baseType="lpstr">
      <vt:lpstr>A07nor3(w)</vt:lpstr>
      <vt:lpstr>Equation</vt:lpstr>
      <vt:lpstr>方程式</vt:lpstr>
      <vt:lpstr> Unit  14  Security and Integrity  </vt:lpstr>
      <vt:lpstr>Contents</vt:lpstr>
      <vt:lpstr>14.1  Introduction</vt:lpstr>
      <vt:lpstr>Security and Integrity</vt:lpstr>
      <vt:lpstr>14.2  Security</vt:lpstr>
      <vt:lpstr>General Considerations</vt:lpstr>
      <vt:lpstr>Security on SQL: View Mechanism</vt:lpstr>
      <vt:lpstr>Security on SQL (cont.)</vt:lpstr>
      <vt:lpstr>Security on SQL: Authorization Subsystem</vt:lpstr>
      <vt:lpstr>Security on SQL: Authorization Subsystem</vt:lpstr>
      <vt:lpstr>Aspects of Security</vt:lpstr>
      <vt:lpstr>14.3  Integrity</vt:lpstr>
      <vt:lpstr>General Considerations of Integrity</vt:lpstr>
      <vt:lpstr>Types of Integrity Constraints</vt:lpstr>
      <vt:lpstr>A Hypothetical Integrity Language</vt:lpstr>
      <vt:lpstr>A Hypothetical Integrity Language (cont.)</vt:lpstr>
      <vt:lpstr>A Hypothetical Integrity Language (cont.)</vt:lpstr>
      <vt:lpstr>A Hypothetical Integrity Language (cont.)</vt:lpstr>
      <vt:lpstr>A Hypothetical Integrity Language (cont.)</vt:lpstr>
      <vt:lpstr>A Hypothetical Integrity Language (cont.)</vt:lpstr>
      <vt:lpstr>A Hypothetical Integrity Language (cont.)</vt:lpstr>
      <vt:lpstr>14.4 Security and Integrity in INGRES</vt:lpstr>
      <vt:lpstr>Query Modification in INGRES</vt:lpstr>
      <vt:lpstr>Security Constraint in INGRES</vt:lpstr>
      <vt:lpstr>Integrity Constraint in INGRES</vt:lpstr>
      <vt:lpstr>14.5 Security in Statistical Databases</vt:lpstr>
      <vt:lpstr>Statistical Database</vt:lpstr>
      <vt:lpstr>Statistical Database: An Example</vt:lpstr>
      <vt:lpstr>Statistical Database: Case 1</vt:lpstr>
      <vt:lpstr>Statistical Database: Case 2</vt:lpstr>
      <vt:lpstr>Statistical Database: Case 2 (cont.)</vt:lpstr>
      <vt:lpstr>Statistical Database: Case 3</vt:lpstr>
      <vt:lpstr>Statistical Database: Case 3 (cont.)</vt:lpstr>
      <vt:lpstr>Statistical Database: Tracker</vt:lpstr>
      <vt:lpstr>Statistical Database: Case 4</vt:lpstr>
      <vt:lpstr>Statistical Database: An Example</vt:lpstr>
      <vt:lpstr>Statistical Database: Case 4 (cont.).)</vt:lpstr>
      <vt:lpstr>Statistical Database: Case 4 (cont.)</vt:lpstr>
      <vt:lpstr>Statistical Database: Case 4 (cont.))</vt:lpstr>
      <vt:lpstr>Statistical Database: General Tracker </vt:lpstr>
      <vt:lpstr>14.6 Data Encryption</vt:lpstr>
      <vt:lpstr>Data Encryption: Basic Idea</vt:lpstr>
      <vt:lpstr>Data Encryption: Basic Idea (cont.)</vt:lpstr>
      <vt:lpstr>最早有關密碼的書 (1920)</vt:lpstr>
      <vt:lpstr>World War II </vt:lpstr>
      <vt:lpstr>PowerPoint 簡報</vt:lpstr>
      <vt:lpstr>新時代</vt:lpstr>
      <vt:lpstr>            諸葛四郎大鬥雙假面</vt:lpstr>
      <vt:lpstr>Public Encryption: RSA 公開金鑰</vt:lpstr>
      <vt:lpstr>Public Encryption: RSA 公開金鑰 (cont.)</vt:lpstr>
      <vt:lpstr>Public Encryption: RSA 公開金鑰 (cont.)</vt:lpstr>
      <vt:lpstr>" Signed" Ciphertext</vt:lpstr>
      <vt:lpstr>PowerPoint 簡報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ndh</cp:lastModifiedBy>
  <cp:revision>90</cp:revision>
  <cp:lastPrinted>2013-09-10T07:41:33Z</cp:lastPrinted>
  <dcterms:created xsi:type="dcterms:W3CDTF">1601-01-01T00:00:00Z</dcterms:created>
  <dcterms:modified xsi:type="dcterms:W3CDTF">2013-09-10T07:41:44Z</dcterms:modified>
</cp:coreProperties>
</file>