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906000" cy="6858000" type="A4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howGuides="1">
      <p:cViewPr varScale="1">
        <p:scale>
          <a:sx n="88" d="100"/>
          <a:sy n="88" d="100"/>
        </p:scale>
        <p:origin x="-1440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F0C0D-B83E-4EAF-8F35-F77C859A8DD5}" type="datetimeFigureOut">
              <a:rPr lang="zh-TW" altLang="en-US" smtClean="0"/>
              <a:t>2013/8/27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4C23A-3FD6-4522-AB9D-D83DFAC96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65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1981200"/>
            <a:ext cx="8420100" cy="11430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新細明體" charset="-120"/>
              </a:defRPr>
            </a:lvl1pPr>
          </a:lstStyle>
          <a:p>
            <a:r>
              <a:rPr lang="en-US" altLang="zh-TW" dirty="0" smtClean="0"/>
              <a:t>13</a:t>
            </a:r>
            <a:r>
              <a:rPr lang="zh-TW" altLang="en-US" dirty="0" smtClean="0"/>
              <a:t>-</a:t>
            </a:r>
            <a:fld id="{6E016537-3CCA-48D3-9633-7FD00DF1F8E4}" type="slidenum">
              <a:rPr lang="zh-TW" altLang="en-US" smtClean="0"/>
              <a:pPr/>
              <a:t>‹#›</a:t>
            </a:fld>
            <a:endParaRPr lang="en-US" altLang="zh-TW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742950" y="3657600"/>
            <a:ext cx="84201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23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23125" y="609600"/>
            <a:ext cx="227012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12750" y="609600"/>
            <a:ext cx="665797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15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40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3423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12750" y="1371600"/>
            <a:ext cx="44640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200" y="1371600"/>
            <a:ext cx="44640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38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65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10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06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7776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156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1724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371600"/>
            <a:ext cx="90805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12750" y="1230313"/>
            <a:ext cx="90805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2750" y="6172200"/>
            <a:ext cx="916305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412750" y="1230313"/>
            <a:ext cx="90805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31" name="Rectangle 11"/>
          <p:cNvSpPr>
            <a:spLocks noChangeArrowheads="1"/>
          </p:cNvSpPr>
          <p:nvPr userDrawn="1"/>
        </p:nvSpPr>
        <p:spPr bwMode="auto">
          <a:xfrm>
            <a:off x="8640723" y="6324600"/>
            <a:ext cx="6319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400" dirty="0" smtClean="0">
                <a:latin typeface="Times New Roman" pitchFamily="18" charset="0"/>
                <a:ea typeface="新細明體" charset="-120"/>
              </a:rPr>
              <a:t>13</a:t>
            </a:r>
            <a:r>
              <a:rPr lang="zh-TW" altLang="en-US" sz="1400" dirty="0" smtClean="0">
                <a:latin typeface="Times New Roman" pitchFamily="18" charset="0"/>
                <a:ea typeface="新細明體" charset="-120"/>
              </a:rPr>
              <a:t>-</a:t>
            </a:r>
            <a:fld id="{FD27E696-8A36-4CB3-82AE-5C71DBE044B4}" type="slidenum">
              <a:rPr lang="zh-TW" altLang="en-US" sz="1400">
                <a:latin typeface="Times New Roman" pitchFamily="18" charset="0"/>
                <a:ea typeface="新細明體" charset="-120"/>
              </a:rPr>
              <a:pPr/>
              <a:t>‹#›</a:t>
            </a:fld>
            <a:endParaRPr lang="en-US" altLang="zh-TW" sz="1400" dirty="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 userDrawn="1"/>
        </p:nvSpPr>
        <p:spPr bwMode="auto">
          <a:xfrm>
            <a:off x="387350" y="6286500"/>
            <a:ext cx="29559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kumimoji="0" lang="en-US" altLang="zh-TW" sz="900" b="1" i="1">
                <a:latin typeface="Times New Roman" pitchFamily="18" charset="0"/>
              </a:rPr>
              <a:t>Wei-Pang Yang, Information Management, NDHU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華康行書體(P)" pitchFamily="66" charset="-12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lr>
          <a:srgbClr val="009900"/>
        </a:buClr>
        <a:buSzPct val="70000"/>
        <a:buFont typeface="Wingdings" pitchFamily="2" charset="2"/>
        <a:buChar char="q"/>
        <a:defRPr kumimoji="1"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40000"/>
        </a:spcBef>
        <a:spcAft>
          <a:spcPct val="0"/>
        </a:spcAft>
        <a:buClr>
          <a:srgbClr val="009900"/>
        </a:buClr>
        <a:buSzPct val="11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20000"/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110000"/>
        <a:buChar char="•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100" name="Rectangle 4" descr="10%"/>
          <p:cNvSpPr>
            <a:spLocks noChangeArrowheads="1"/>
          </p:cNvSpPr>
          <p:nvPr/>
        </p:nvSpPr>
        <p:spPr bwMode="auto">
          <a:xfrm>
            <a:off x="533400" y="1676400"/>
            <a:ext cx="8794750" cy="28956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marL="114300" lvl="1" defTabSz="114300" eaLnBrk="0" hangingPunct="0">
              <a:tabLst>
                <a:tab pos="2641600" algn="l"/>
                <a:tab pos="2743200" algn="dec"/>
                <a:tab pos="2995613" algn="dec"/>
                <a:tab pos="3062288" algn="dec"/>
                <a:tab pos="3167063" algn="dec"/>
                <a:tab pos="3281363" algn="l"/>
                <a:tab pos="3371850" algn="l"/>
                <a:tab pos="3441700" algn="dec"/>
                <a:tab pos="3509963" algn="dec"/>
                <a:tab pos="3841750" algn="dec"/>
              </a:tabLst>
            </a:pPr>
            <a:endParaRPr lang="zh-TW" altLang="en-US" b="1">
              <a:latin typeface="Times New Roman" pitchFamily="18" charset="0"/>
              <a:ea typeface="新細明體" charset="-12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77850" y="2133600"/>
            <a:ext cx="87185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zh-TW" altLang="en-US" sz="4400" b="1" dirty="0">
                <a:latin typeface="Times New Roman" pitchFamily="18" charset="0"/>
                <a:ea typeface="新細明體" charset="-120"/>
              </a:rPr>
              <a:t/>
            </a:r>
            <a:br>
              <a:rPr lang="zh-TW" altLang="en-US" sz="4400" b="1" dirty="0">
                <a:latin typeface="Times New Roman" pitchFamily="18" charset="0"/>
                <a:ea typeface="新細明體" charset="-120"/>
              </a:rPr>
            </a:br>
            <a:r>
              <a:rPr lang="en-US" altLang="zh-TW" sz="4400" b="1" dirty="0">
                <a:latin typeface="Times New Roman" pitchFamily="18" charset="0"/>
                <a:ea typeface="新細明體" charset="-120"/>
              </a:rPr>
              <a:t>Unit  </a:t>
            </a:r>
            <a:r>
              <a:rPr lang="en-US" altLang="zh-TW" sz="4400" b="1" dirty="0" smtClean="0">
                <a:latin typeface="Times New Roman" pitchFamily="18" charset="0"/>
                <a:ea typeface="新細明體" charset="-120"/>
              </a:rPr>
              <a:t>13</a:t>
            </a:r>
            <a:r>
              <a:rPr lang="en-US" altLang="zh-TW" sz="2800" b="1" dirty="0">
                <a:latin typeface="Times New Roman" pitchFamily="18" charset="0"/>
                <a:ea typeface="新細明體" charset="-120"/>
              </a:rPr>
              <a:t/>
            </a:r>
            <a:br>
              <a:rPr lang="en-US" altLang="zh-TW" sz="2800" b="1" dirty="0">
                <a:latin typeface="Times New Roman" pitchFamily="18" charset="0"/>
                <a:ea typeface="新細明體" charset="-120"/>
              </a:rPr>
            </a:br>
            <a:endParaRPr lang="en-US" altLang="zh-TW" sz="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新細明體" charset="-120"/>
            </a:endParaRPr>
          </a:p>
          <a:p>
            <a:pPr marL="0" lvl="2" eaLnBrk="0" hangingPunct="0">
              <a:lnSpc>
                <a:spcPct val="80000"/>
              </a:lnSpc>
            </a:pPr>
            <a:r>
              <a:rPr lang="en-US" altLang="zh-TW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charset="-120"/>
              </a:rPr>
              <a:t>Concurrency Control</a:t>
            </a:r>
            <a:r>
              <a:rPr lang="en-US" altLang="zh-TW" sz="4800" b="1" dirty="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charset="-120"/>
              </a:rPr>
              <a:t/>
            </a:r>
            <a:br>
              <a:rPr lang="en-US" altLang="zh-TW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charset="-120"/>
              </a:rPr>
            </a:br>
            <a:endParaRPr lang="en-US" altLang="zh-TW" sz="5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新細明體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zh-TW" dirty="0" smtClean="0"/>
              <a:t>13</a:t>
            </a:r>
            <a:r>
              <a:rPr lang="zh-TW" altLang="en-US" dirty="0" smtClean="0"/>
              <a:t>-</a:t>
            </a:r>
            <a:fld id="{6E016537-3CCA-48D3-9633-7FD00DF1F8E4}" type="slidenum">
              <a:rPr lang="zh-TW" altLang="en-US" smtClean="0"/>
              <a:pPr/>
              <a:t>1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8172450" cy="914400"/>
          </a:xfrm>
        </p:spPr>
        <p:txBody>
          <a:bodyPr/>
          <a:lstStyle/>
          <a:p>
            <a:r>
              <a:rPr lang="en-US" altLang="zh-TW"/>
              <a:t>Introduction: Serializability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16388" name="Rectangle 1028"/>
          <p:cNvSpPr>
            <a:spLocks noChangeArrowheads="1"/>
          </p:cNvSpPr>
          <p:nvPr/>
        </p:nvSpPr>
        <p:spPr bwMode="auto">
          <a:xfrm>
            <a:off x="2209800" y="1371600"/>
            <a:ext cx="6248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SzPct val="100000"/>
            </a:pPr>
            <a:r>
              <a:rPr lang="en-US" altLang="zh-TW" sz="2000" b="1">
                <a:latin typeface="Times New Roman" pitchFamily="18" charset="0"/>
                <a:ea typeface="新細明體" charset="-120"/>
              </a:rPr>
              <a:t>&lt;b&gt;</a:t>
            </a:r>
            <a:r>
              <a:rPr lang="en-US" altLang="zh-TW" sz="2000">
                <a:latin typeface="Times New Roman" pitchFamily="18" charset="0"/>
                <a:ea typeface="新細明體" charset="-120"/>
              </a:rPr>
              <a:t> Suppose the internal structures of T1, T2, T3 are :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endParaRPr lang="en-US" altLang="zh-TW" sz="20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16389" name="Rectangle 1029"/>
          <p:cNvSpPr>
            <a:spLocks noChangeArrowheads="1"/>
          </p:cNvSpPr>
          <p:nvPr/>
        </p:nvSpPr>
        <p:spPr bwMode="auto">
          <a:xfrm>
            <a:off x="3608388" y="2062163"/>
            <a:ext cx="16430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T1: 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F1: Fetch A into t1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        t1:= t1+1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U1: Update A from t1</a:t>
            </a:r>
          </a:p>
        </p:txBody>
      </p:sp>
      <p:sp>
        <p:nvSpPr>
          <p:cNvPr id="16390" name="Rectangle 1030"/>
          <p:cNvSpPr>
            <a:spLocks noChangeArrowheads="1"/>
          </p:cNvSpPr>
          <p:nvPr/>
        </p:nvSpPr>
        <p:spPr bwMode="auto">
          <a:xfrm>
            <a:off x="5219700" y="2081213"/>
            <a:ext cx="16811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T2 : 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F2 : Fetch A into t2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        t2 := t2*2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U2 : Update A from t2</a:t>
            </a:r>
          </a:p>
        </p:txBody>
      </p:sp>
      <p:sp>
        <p:nvSpPr>
          <p:cNvPr id="16391" name="Rectangle 1031"/>
          <p:cNvSpPr>
            <a:spLocks noChangeArrowheads="1"/>
          </p:cNvSpPr>
          <p:nvPr/>
        </p:nvSpPr>
        <p:spPr bwMode="auto">
          <a:xfrm>
            <a:off x="6886575" y="2068513"/>
            <a:ext cx="14954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T3 : 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F3 : Fetch A into t3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        display t3</a:t>
            </a:r>
          </a:p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   U3 : Update A to 1</a:t>
            </a:r>
          </a:p>
        </p:txBody>
      </p:sp>
      <p:sp>
        <p:nvSpPr>
          <p:cNvPr id="16392" name="Line 1032"/>
          <p:cNvSpPr>
            <a:spLocks noChangeShapeType="1"/>
          </p:cNvSpPr>
          <p:nvPr/>
        </p:nvSpPr>
        <p:spPr bwMode="auto">
          <a:xfrm>
            <a:off x="5199063" y="2071688"/>
            <a:ext cx="0" cy="78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93" name="Line 1033"/>
          <p:cNvSpPr>
            <a:spLocks noChangeShapeType="1"/>
          </p:cNvSpPr>
          <p:nvPr/>
        </p:nvSpPr>
        <p:spPr bwMode="auto">
          <a:xfrm>
            <a:off x="6892925" y="2065338"/>
            <a:ext cx="0" cy="78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94" name="Rectangle 1034"/>
          <p:cNvSpPr>
            <a:spLocks noChangeArrowheads="1"/>
          </p:cNvSpPr>
          <p:nvPr/>
        </p:nvSpPr>
        <p:spPr bwMode="auto">
          <a:xfrm>
            <a:off x="3656013" y="3105150"/>
            <a:ext cx="4021137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How many possible interleaved executions? 90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Fj- Fk- Up- Uq- Ur: 3*2*1*3*2*1 = 36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Fj- Up- Fk- Uq- Ur: 3*2*2*1*2*1 = 24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Fj- Up- Uq- Fk- Ur: 3*2*2*1*1*1 = 12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Up- Fj- Fk- Uq- Ur: 3*1*2*1*2*1 = 12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Up- Fj- Uq- Fk- Ur: 3*1*2*1*1*1 = 6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Fi- Up- Uq- Fj- Fk- Ur ?</a:t>
            </a:r>
          </a:p>
        </p:txBody>
      </p:sp>
      <p:grpSp>
        <p:nvGrpSpPr>
          <p:cNvPr id="16395" name="Group 1035"/>
          <p:cNvGrpSpPr>
            <a:grpSpLocks/>
          </p:cNvGrpSpPr>
          <p:nvPr/>
        </p:nvGrpSpPr>
        <p:grpSpPr bwMode="auto">
          <a:xfrm>
            <a:off x="1981200" y="1905000"/>
            <a:ext cx="1371600" cy="1752600"/>
            <a:chOff x="2160" y="2832"/>
            <a:chExt cx="864" cy="1104"/>
          </a:xfrm>
        </p:grpSpPr>
        <p:sp>
          <p:nvSpPr>
            <p:cNvPr id="16396" name="AutoShape 1036"/>
            <p:cNvSpPr>
              <a:spLocks noChangeArrowheads="1"/>
            </p:cNvSpPr>
            <p:nvPr/>
          </p:nvSpPr>
          <p:spPr bwMode="auto">
            <a:xfrm>
              <a:off x="2304" y="3024"/>
              <a:ext cx="576" cy="2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97" name="Text Box 1037"/>
            <p:cNvSpPr txBox="1">
              <a:spLocks noChangeArrowheads="1"/>
            </p:cNvSpPr>
            <p:nvPr/>
          </p:nvSpPr>
          <p:spPr bwMode="auto">
            <a:xfrm>
              <a:off x="2160" y="2832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1</a:t>
              </a: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 buffer</a:t>
              </a:r>
            </a:p>
          </p:txBody>
        </p:sp>
        <p:sp>
          <p:nvSpPr>
            <p:cNvPr id="16398" name="Line 1038"/>
            <p:cNvSpPr>
              <a:spLocks noChangeShapeType="1"/>
            </p:cNvSpPr>
            <p:nvPr/>
          </p:nvSpPr>
          <p:spPr bwMode="auto">
            <a:xfrm>
              <a:off x="2160" y="34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9" name="AutoShape 1039"/>
            <p:cNvSpPr>
              <a:spLocks noChangeArrowheads="1"/>
            </p:cNvSpPr>
            <p:nvPr/>
          </p:nvSpPr>
          <p:spPr bwMode="auto">
            <a:xfrm>
              <a:off x="2304" y="3600"/>
              <a:ext cx="672" cy="336"/>
            </a:xfrm>
            <a:prstGeom prst="flowChartOnlineStorag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400" name="Rectangle 1040"/>
            <p:cNvSpPr>
              <a:spLocks noChangeArrowheads="1"/>
            </p:cNvSpPr>
            <p:nvPr/>
          </p:nvSpPr>
          <p:spPr bwMode="auto">
            <a:xfrm>
              <a:off x="2448" y="3696"/>
              <a:ext cx="38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401" name="Text Box 1041"/>
            <p:cNvSpPr txBox="1">
              <a:spLocks noChangeArrowheads="1"/>
            </p:cNvSpPr>
            <p:nvPr/>
          </p:nvSpPr>
          <p:spPr bwMode="auto">
            <a:xfrm>
              <a:off x="2304" y="3600"/>
              <a:ext cx="1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A</a:t>
              </a:r>
            </a:p>
          </p:txBody>
        </p:sp>
        <p:sp>
          <p:nvSpPr>
            <p:cNvPr id="16402" name="Line 1042"/>
            <p:cNvSpPr>
              <a:spLocks noChangeShapeType="1"/>
            </p:cNvSpPr>
            <p:nvPr/>
          </p:nvSpPr>
          <p:spPr bwMode="auto">
            <a:xfrm flipV="1">
              <a:off x="2544" y="316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3" name="Text Box 1043"/>
            <p:cNvSpPr txBox="1">
              <a:spLocks noChangeArrowheads="1"/>
            </p:cNvSpPr>
            <p:nvPr/>
          </p:nvSpPr>
          <p:spPr bwMode="auto">
            <a:xfrm>
              <a:off x="2400" y="2976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zh-TW" altLang="en-US" sz="2000">
                  <a:latin typeface="Times New Roman" pitchFamily="18" charset="0"/>
                  <a:ea typeface="新細明體" charset="-120"/>
                </a:rPr>
                <a:t>‧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06438"/>
            <a:ext cx="8172450" cy="436562"/>
          </a:xfrm>
        </p:spPr>
        <p:txBody>
          <a:bodyPr/>
          <a:lstStyle/>
          <a:p>
            <a:r>
              <a:rPr lang="en-US" altLang="zh-TW"/>
              <a:t>Introduction: Serializability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848600" cy="46482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zh-TW" altLang="en-US" sz="1800" b="1"/>
              <a:t>&lt;</a:t>
            </a:r>
            <a:r>
              <a:rPr lang="en-US" altLang="zh-TW" sz="1800" b="1"/>
              <a:t>c&gt;</a:t>
            </a:r>
            <a:r>
              <a:rPr lang="en-US" altLang="zh-TW" sz="1600" b="1"/>
              <a:t> </a:t>
            </a:r>
            <a:r>
              <a:rPr lang="en-US" altLang="zh-TW" sz="1800" b="1"/>
              <a:t>Is there any </a:t>
            </a:r>
            <a:r>
              <a:rPr lang="en-US" altLang="zh-TW" sz="1800"/>
              <a:t>interleaved executions</a:t>
            </a:r>
            <a:r>
              <a:rPr lang="en-US" altLang="zh-TW" sz="1800" b="1"/>
              <a:t> that produces "correct" result</a:t>
            </a:r>
            <a:br>
              <a:rPr lang="en-US" altLang="zh-TW" sz="1800" b="1"/>
            </a:br>
            <a:r>
              <a:rPr lang="en-US" altLang="zh-TW" sz="1800" b="1"/>
              <a:t>  but is </a:t>
            </a:r>
            <a:r>
              <a:rPr lang="en-US" altLang="zh-TW" sz="1800" b="1" u="sng"/>
              <a:t>not serializable </a:t>
            </a:r>
            <a:r>
              <a:rPr lang="en-US" altLang="zh-TW" sz="1800" b="1"/>
              <a:t>? </a:t>
            </a:r>
          </a:p>
          <a:p>
            <a:pPr lvl="2">
              <a:buFontTx/>
              <a:buNone/>
            </a:pPr>
            <a:r>
              <a:rPr lang="en-US" altLang="zh-TW" sz="1600"/>
              <a:t>    </a:t>
            </a:r>
            <a:r>
              <a:rPr lang="en-US" altLang="zh-TW" sz="1800"/>
              <a:t>Consider the schedule (   ):</a:t>
            </a:r>
            <a:r>
              <a:rPr lang="en-US" altLang="zh-TW" sz="1800" b="1"/>
              <a:t> </a:t>
            </a:r>
            <a:endParaRPr lang="en-US" altLang="zh-TW" sz="1800"/>
          </a:p>
          <a:p>
            <a:pPr lvl="3">
              <a:buFontTx/>
              <a:buNone/>
            </a:pPr>
            <a:r>
              <a:rPr lang="en-US" altLang="zh-TW"/>
              <a:t>  : F1- F2- F3- U3- U2- U1 = 1 (if A=0) same as T1-T2-T3  </a:t>
            </a:r>
          </a:p>
          <a:p>
            <a:pPr lvl="3">
              <a:buFontTx/>
              <a:buNone/>
            </a:pPr>
            <a:r>
              <a:rPr lang="en-US" altLang="zh-TW"/>
              <a:t>But, Consider initial value of A is 10</a:t>
            </a:r>
            <a:r>
              <a:rPr lang="en-US" altLang="zh-TW" b="1" i="1"/>
              <a:t>:</a:t>
            </a:r>
            <a:endParaRPr lang="en-US" altLang="zh-TW"/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T1-T2-T3 :  1</a:t>
            </a:r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T1-T3-T2 :  2 </a:t>
            </a:r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T2-T1-T3 :  1</a:t>
            </a:r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T2-T3-T1 :  2</a:t>
            </a:r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T3-T1-T2 :  4</a:t>
            </a:r>
          </a:p>
          <a:p>
            <a:pPr lvl="3">
              <a:lnSpc>
                <a:spcPct val="70000"/>
              </a:lnSpc>
              <a:buFontTx/>
              <a:buNone/>
            </a:pPr>
            <a:r>
              <a:rPr lang="en-US" altLang="zh-TW"/>
              <a:t>    T3-T2-T1 :  3</a:t>
            </a:r>
          </a:p>
          <a:p>
            <a:pPr lvl="1">
              <a:buFont typeface="Wingdings" pitchFamily="2" charset="2"/>
              <a:buNone/>
            </a:pPr>
            <a:r>
              <a:rPr lang="en-US" altLang="zh-TW" sz="1800" b="1"/>
              <a:t>             F1-F2-F3-U3-U2-U1=11     any serial execution</a:t>
            </a:r>
            <a:endParaRPr lang="en-US" altLang="zh-TW" sz="1800"/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r>
              <a:rPr lang="en-US" altLang="zh-TW" sz="1800" b="1"/>
              <a:t>            </a:t>
            </a:r>
            <a:r>
              <a:rPr lang="en-US" altLang="zh-TW" sz="1600" b="1"/>
              <a:t>(10) (10) (10) (1)(20) (11)</a:t>
            </a:r>
          </a:p>
          <a:p>
            <a:pPr lvl="3">
              <a:buFontTx/>
              <a:buNone/>
            </a:pPr>
            <a:r>
              <a:rPr lang="en-US" altLang="zh-TW"/>
              <a:t>       not serializable !</a:t>
            </a:r>
          </a:p>
          <a:p>
            <a:endParaRPr lang="zh-TW" altLang="en-US" sz="1800"/>
          </a:p>
        </p:txBody>
      </p:sp>
      <p:graphicFrame>
        <p:nvGraphicFramePr>
          <p:cNvPr id="1536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00600" y="4419600"/>
          <a:ext cx="17145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3" imgW="112680" imgH="125280" progId="Equation">
                  <p:embed/>
                </p:oleObj>
              </mc:Choice>
              <mc:Fallback>
                <p:oleObj name="Equation" r:id="rId3" imgW="112680" imgH="125280" progId="Equation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19600"/>
                        <a:ext cx="17145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67000" y="5029200"/>
          <a:ext cx="184150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5" imgW="112680" imgH="99720" progId="Equation">
                  <p:embed/>
                </p:oleObj>
              </mc:Choice>
              <mc:Fallback>
                <p:oleObj name="Equation" r:id="rId5" imgW="112680" imgH="99720" progId="Equation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029200"/>
                        <a:ext cx="184150" cy="16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4419600" y="19050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438400" y="22860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371600" y="5410200"/>
            <a:ext cx="71628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  <a:spcBef>
                <a:spcPct val="50000"/>
              </a:spcBef>
              <a:buClr>
                <a:srgbClr val="33CC33"/>
              </a:buClr>
              <a:buSzPct val="120000"/>
              <a:buFont typeface="Wingdings" pitchFamily="2" charset="2"/>
              <a:buChar char="§"/>
            </a:pPr>
            <a:r>
              <a:rPr lang="en-US" altLang="zh-TW" sz="2200">
                <a:latin typeface="Times New Roman" pitchFamily="18" charset="0"/>
                <a:ea typeface="新細明體" charset="-120"/>
              </a:rPr>
              <a:t>  </a:t>
            </a:r>
            <a:r>
              <a:rPr lang="en-US" altLang="zh-TW" sz="2000">
                <a:latin typeface="Times New Roman" pitchFamily="18" charset="0"/>
                <a:ea typeface="新細明體" charset="-120"/>
              </a:rPr>
              <a:t>An </a:t>
            </a:r>
            <a:r>
              <a:rPr lang="en-US" altLang="zh-TW" sz="2000" b="1">
                <a:latin typeface="Times New Roman" pitchFamily="18" charset="0"/>
                <a:ea typeface="新細明體" charset="-120"/>
              </a:rPr>
              <a:t>interleaved execution</a:t>
            </a:r>
            <a:r>
              <a:rPr lang="en-US" altLang="zh-TW" sz="2000">
                <a:latin typeface="Times New Roman" pitchFamily="18" charset="0"/>
                <a:ea typeface="新細明體" charset="-120"/>
              </a:rPr>
              <a:t> of some set of transactions is </a:t>
            </a:r>
            <a:br>
              <a:rPr lang="en-US" altLang="zh-TW" sz="2000">
                <a:latin typeface="Times New Roman" pitchFamily="18" charset="0"/>
                <a:ea typeface="新細明體" charset="-120"/>
              </a:rPr>
            </a:br>
            <a:r>
              <a:rPr lang="en-US" altLang="zh-TW" sz="2000">
                <a:latin typeface="Times New Roman" pitchFamily="18" charset="0"/>
                <a:ea typeface="新細明體" charset="-120"/>
              </a:rPr>
              <a:t>    considered to be</a:t>
            </a:r>
            <a:r>
              <a:rPr lang="en-US" altLang="zh-TW" sz="2000" b="1">
                <a:latin typeface="Times New Roman" pitchFamily="18" charset="0"/>
                <a:ea typeface="新細明體" charset="-120"/>
              </a:rPr>
              <a:t> correct</a:t>
            </a:r>
            <a:r>
              <a:rPr lang="en-US" altLang="zh-TW" sz="2000">
                <a:latin typeface="Times New Roman" pitchFamily="18" charset="0"/>
                <a:ea typeface="新細明體" charset="-120"/>
              </a:rPr>
              <a:t> iff it is </a:t>
            </a:r>
            <a:r>
              <a:rPr lang="en-US" altLang="zh-TW" sz="2000" b="1">
                <a:latin typeface="Times New Roman" pitchFamily="18" charset="0"/>
                <a:ea typeface="新細明體" charset="-120"/>
              </a:rPr>
              <a:t>serializable</a:t>
            </a:r>
            <a:r>
              <a:rPr lang="en-US" altLang="zh-TW" sz="2000">
                <a:latin typeface="Times New Roman" pitchFamily="18" charset="0"/>
                <a:ea typeface="新細明體" charset="-120"/>
              </a:rPr>
              <a:t> 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06438"/>
            <a:ext cx="8172450" cy="436562"/>
          </a:xfrm>
        </p:spPr>
        <p:txBody>
          <a:bodyPr/>
          <a:lstStyle/>
          <a:p>
            <a:r>
              <a:rPr lang="en-US" altLang="zh-TW"/>
              <a:t>Introduction: Testing for Serializability</a:t>
            </a:r>
            <a:endParaRPr lang="zh-TW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371600"/>
            <a:ext cx="8470900" cy="46482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zh-TW"/>
              <a:t> Two operations are said to be  </a:t>
            </a:r>
            <a:r>
              <a:rPr lang="en-US" altLang="zh-TW" b="1"/>
              <a:t>conflict</a:t>
            </a:r>
            <a:r>
              <a:rPr lang="en-US" altLang="zh-TW"/>
              <a:t> if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zh-TW"/>
              <a:t>&lt;1&gt; they come from different transaction.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/>
              <a:t>&lt;2&gt; they operate on the same data element.</a:t>
            </a:r>
          </a:p>
          <a:p>
            <a:pPr lvl="2">
              <a:buFontTx/>
              <a:buNone/>
            </a:pPr>
            <a:r>
              <a:rPr lang="en-US" altLang="zh-TW"/>
              <a:t>&lt;3&gt; at least one of them is write operation.</a:t>
            </a:r>
          </a:p>
          <a:p>
            <a:pPr lvl="2">
              <a:lnSpc>
                <a:spcPct val="160000"/>
              </a:lnSpc>
              <a:buFontTx/>
              <a:buNone/>
            </a:pPr>
            <a:r>
              <a:rPr lang="en-US" altLang="zh-TW"/>
              <a:t>&lt;e.g.&gt;   T1= { r1(a), w1(b) }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zh-TW"/>
              <a:t>             T2= { r2(b), w2(c) }	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zh-TW"/>
              <a:t>             T3= { r3(c), w3(a) }</a:t>
            </a:r>
          </a:p>
          <a:p>
            <a:pPr lvl="2">
              <a:lnSpc>
                <a:spcPct val="110000"/>
              </a:lnSpc>
              <a:spcBef>
                <a:spcPct val="10000"/>
              </a:spcBef>
              <a:buFontTx/>
              <a:buNone/>
            </a:pPr>
            <a:r>
              <a:rPr lang="en-US" altLang="zh-TW"/>
              <a:t>             -  r1(a), w3(a) are conflict</a:t>
            </a:r>
          </a:p>
          <a:p>
            <a:pPr lvl="2">
              <a:spcBef>
                <a:spcPct val="10000"/>
              </a:spcBef>
              <a:buFontTx/>
              <a:buNone/>
            </a:pPr>
            <a:r>
              <a:rPr lang="en-US" altLang="zh-TW"/>
              <a:t>             -  r2(b), w1(b) are conflict</a:t>
            </a:r>
          </a:p>
          <a:p>
            <a:pPr lvl="2">
              <a:spcBef>
                <a:spcPct val="10000"/>
              </a:spcBef>
              <a:buFontTx/>
              <a:buNone/>
            </a:pPr>
            <a:r>
              <a:rPr lang="en-US" altLang="zh-TW"/>
              <a:t>             -  r3(c), w2(c) are conflict</a:t>
            </a:r>
          </a:p>
          <a:p>
            <a:pPr lvl="1">
              <a:buFont typeface="Wingdings" pitchFamily="2" charset="2"/>
              <a:buNone/>
            </a:pPr>
            <a:endParaRPr lang="en-US" altLang="zh-TW"/>
          </a:p>
        </p:txBody>
      </p: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6172200" y="2971800"/>
            <a:ext cx="1828800" cy="1371600"/>
            <a:chOff x="4292" y="1440"/>
            <a:chExt cx="1152" cy="864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4772" y="1584"/>
              <a:ext cx="144" cy="192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4484" y="2112"/>
              <a:ext cx="144" cy="192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14" name="AutoShape 6"/>
            <p:cNvSpPr>
              <a:spLocks noChangeArrowheads="1"/>
            </p:cNvSpPr>
            <p:nvPr/>
          </p:nvSpPr>
          <p:spPr bwMode="auto">
            <a:xfrm>
              <a:off x="5060" y="2112"/>
              <a:ext cx="144" cy="192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17415" name="AutoShape 7"/>
            <p:cNvCxnSpPr>
              <a:cxnSpLocks noChangeShapeType="1"/>
              <a:stCxn id="17412" idx="6"/>
              <a:endCxn id="17414" idx="0"/>
            </p:cNvCxnSpPr>
            <p:nvPr/>
          </p:nvCxnSpPr>
          <p:spPr bwMode="auto">
            <a:xfrm>
              <a:off x="4916" y="1680"/>
              <a:ext cx="216" cy="4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6" name="AutoShape 8"/>
            <p:cNvCxnSpPr>
              <a:cxnSpLocks noChangeShapeType="1"/>
              <a:stCxn id="17414" idx="2"/>
              <a:endCxn id="17413" idx="6"/>
            </p:cNvCxnSpPr>
            <p:nvPr/>
          </p:nvCxnSpPr>
          <p:spPr bwMode="auto">
            <a:xfrm flipH="1">
              <a:off x="4628" y="2208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7" name="AutoShape 9"/>
            <p:cNvCxnSpPr>
              <a:cxnSpLocks noChangeShapeType="1"/>
              <a:stCxn id="17413" idx="0"/>
              <a:endCxn id="17412" idx="2"/>
            </p:cNvCxnSpPr>
            <p:nvPr/>
          </p:nvCxnSpPr>
          <p:spPr bwMode="auto">
            <a:xfrm flipV="1">
              <a:off x="4556" y="1680"/>
              <a:ext cx="216" cy="4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4868" y="1440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1</a:t>
              </a:r>
              <a:endParaRPr lang="en-US" altLang="zh-TW" sz="16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4292" y="2044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2</a:t>
              </a:r>
              <a:endParaRPr lang="en-US" altLang="zh-TW" sz="16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5156" y="2016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3</a:t>
              </a:r>
              <a:endParaRPr lang="en-US" altLang="zh-TW" sz="1600"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839200" cy="609600"/>
          </a:xfrm>
        </p:spPr>
        <p:txBody>
          <a:bodyPr/>
          <a:lstStyle/>
          <a:p>
            <a:r>
              <a:rPr lang="en-US" altLang="zh-TW" sz="3200"/>
              <a:t>Introduction: Testing for Serializability</a:t>
            </a:r>
            <a:r>
              <a:rPr lang="en-US" altLang="zh-TW"/>
              <a:t>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371600"/>
            <a:ext cx="8851900" cy="4648200"/>
          </a:xfrm>
        </p:spPr>
        <p:txBody>
          <a:bodyPr/>
          <a:lstStyle/>
          <a:p>
            <a:pPr lvl="1"/>
            <a:r>
              <a:rPr lang="en-US" altLang="zh-TW" sz="1800"/>
              <a:t> </a:t>
            </a:r>
            <a:r>
              <a:rPr lang="en-US" altLang="zh-TW"/>
              <a:t>Transaction Dependency Graph:</a:t>
            </a:r>
          </a:p>
          <a:p>
            <a:pPr lvl="2">
              <a:spcBef>
                <a:spcPct val="10000"/>
              </a:spcBef>
              <a:buClr>
                <a:srgbClr val="33CC33"/>
              </a:buClr>
            </a:pPr>
            <a:r>
              <a:rPr lang="en-US" altLang="zh-TW" sz="1800"/>
              <a:t>Nodes: transactions, e.g. T</a:t>
            </a:r>
            <a:r>
              <a:rPr lang="en-US" altLang="zh-TW" sz="1500"/>
              <a:t>1</a:t>
            </a:r>
            <a:r>
              <a:rPr lang="en-US" altLang="zh-TW" sz="1800"/>
              <a:t>, T</a:t>
            </a:r>
            <a:r>
              <a:rPr lang="en-US" altLang="zh-TW" sz="1500"/>
              <a:t>2</a:t>
            </a:r>
            <a:r>
              <a:rPr lang="en-US" altLang="zh-TW" sz="1800"/>
              <a:t>, T</a:t>
            </a:r>
            <a:r>
              <a:rPr lang="en-US" altLang="zh-TW" sz="1500"/>
              <a:t>3</a:t>
            </a:r>
            <a:endParaRPr lang="en-US" altLang="zh-TW" sz="1800"/>
          </a:p>
          <a:p>
            <a:pPr lvl="2">
              <a:spcBef>
                <a:spcPct val="10000"/>
              </a:spcBef>
              <a:buClr>
                <a:srgbClr val="33CC33"/>
              </a:buClr>
            </a:pPr>
            <a:r>
              <a:rPr lang="en-US" altLang="zh-TW" sz="1800"/>
              <a:t>Arcs: dependence  </a:t>
            </a:r>
          </a:p>
          <a:p>
            <a:pPr lvl="2">
              <a:buFontTx/>
              <a:buNone/>
            </a:pPr>
            <a:r>
              <a:rPr lang="en-US" altLang="zh-TW" sz="1600"/>
              <a:t>            </a:t>
            </a:r>
            <a:r>
              <a:rPr lang="en-US" altLang="zh-TW" sz="1600" b="1"/>
              <a:t>T1 --&gt; T2 if O1 and O2 are conflict, and O1 before O2 in a </a:t>
            </a:r>
            <a:r>
              <a:rPr lang="en-US" altLang="zh-TW" sz="1800"/>
              <a:t>schedule</a:t>
            </a:r>
            <a:r>
              <a:rPr lang="en-US" altLang="zh-TW" sz="1600" b="1"/>
              <a:t> S.</a:t>
            </a:r>
            <a:endParaRPr lang="en-US" altLang="zh-TW" sz="1800" b="1"/>
          </a:p>
          <a:p>
            <a:pPr lvl="2">
              <a:buFontTx/>
              <a:buNone/>
            </a:pPr>
            <a:r>
              <a:rPr lang="en-US" altLang="zh-TW" sz="1800"/>
              <a:t>&lt;e.g.&gt; S1: r1(a), r3(c), r2(b), w1(b), w3(a), w2(c) </a:t>
            </a:r>
          </a:p>
          <a:p>
            <a:pPr lvl="2">
              <a:buFontTx/>
              <a:buNone/>
            </a:pPr>
            <a:r>
              <a:rPr lang="en-US" altLang="zh-TW" sz="1800"/>
              <a:t>           S2: r1(a), r2(b), w1(b), w2(c), r3(c), w3(a)</a:t>
            </a:r>
          </a:p>
          <a:p>
            <a:pPr lvl="2">
              <a:buFontTx/>
              <a:buNone/>
            </a:pPr>
            <a:endParaRPr lang="zh-TW" altLang="en-US" sz="1800"/>
          </a:p>
          <a:p>
            <a:endParaRPr lang="zh-TW" altLang="en-US" sz="2000"/>
          </a:p>
          <a:p>
            <a:endParaRPr lang="zh-TW" altLang="en-US" sz="2000"/>
          </a:p>
          <a:p>
            <a:pPr lvl="1"/>
            <a:r>
              <a:rPr lang="en-US" altLang="zh-TW"/>
              <a:t>The Acyclicity Theorem</a:t>
            </a:r>
          </a:p>
          <a:p>
            <a:pPr lvl="2">
              <a:buClr>
                <a:srgbClr val="33CC33"/>
              </a:buClr>
            </a:pPr>
            <a:r>
              <a:rPr lang="en-US" altLang="zh-TW" sz="1800"/>
              <a:t>An interleaved transaction schedule is serialization iff its transaction </a:t>
            </a:r>
            <a:r>
              <a:rPr lang="en-US" altLang="zh-TW" sz="1800" u="sng"/>
              <a:t>dependency graph</a:t>
            </a:r>
            <a:r>
              <a:rPr lang="en-US" altLang="zh-TW" sz="1800"/>
              <a:t> is </a:t>
            </a:r>
            <a:r>
              <a:rPr lang="en-US" altLang="zh-TW" sz="1800" u="sng"/>
              <a:t>acyclic</a:t>
            </a:r>
            <a:r>
              <a:rPr lang="en-US" altLang="zh-TW" sz="1800"/>
              <a:t>.	    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00375" y="3505200"/>
            <a:ext cx="5429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S1 :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986213" y="3570288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557588" y="4184650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T2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614863" y="4170363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T3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3711575" y="3808413"/>
            <a:ext cx="260350" cy="339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4351338" y="3881438"/>
            <a:ext cx="303212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3978275" y="4383088"/>
            <a:ext cx="542925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3" name="Arc 11"/>
          <p:cNvSpPr>
            <a:spLocks/>
          </p:cNvSpPr>
          <p:nvPr/>
        </p:nvSpPr>
        <p:spPr bwMode="auto">
          <a:xfrm>
            <a:off x="4191000" y="4021138"/>
            <a:ext cx="179388" cy="165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4" name="Arc 12"/>
          <p:cNvSpPr>
            <a:spLocks/>
          </p:cNvSpPr>
          <p:nvPr/>
        </p:nvSpPr>
        <p:spPr bwMode="auto">
          <a:xfrm>
            <a:off x="4149725" y="4184650"/>
            <a:ext cx="206375" cy="93663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5" name="Arc 13"/>
          <p:cNvSpPr>
            <a:spLocks/>
          </p:cNvSpPr>
          <p:nvPr/>
        </p:nvSpPr>
        <p:spPr bwMode="auto">
          <a:xfrm>
            <a:off x="3970338" y="4156075"/>
            <a:ext cx="165100" cy="122238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6" name="Arc 14"/>
          <p:cNvSpPr>
            <a:spLocks/>
          </p:cNvSpPr>
          <p:nvPr/>
        </p:nvSpPr>
        <p:spPr bwMode="auto">
          <a:xfrm>
            <a:off x="3970338" y="4049713"/>
            <a:ext cx="138112" cy="122237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349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67"/>
                  <a:pt x="9518" y="137"/>
                  <a:pt x="21349" y="0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67"/>
                  <a:pt x="9518" y="137"/>
                  <a:pt x="21349" y="0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454650" y="3560763"/>
            <a:ext cx="5429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S2 :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497638" y="3554413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T1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011863" y="4168775"/>
            <a:ext cx="407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T2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7169150" y="4154488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T3</a:t>
            </a:r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V="1">
            <a:off x="6256338" y="3738563"/>
            <a:ext cx="273050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6927850" y="3779838"/>
            <a:ext cx="344488" cy="430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>
            <a:off x="6388100" y="4357688"/>
            <a:ext cx="827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6126163" y="4540250"/>
            <a:ext cx="11620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>
                <a:latin typeface="Times New Roman" pitchFamily="18" charset="0"/>
                <a:ea typeface="新細明體" charset="-120"/>
              </a:rPr>
              <a:t>T2   T1   T3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6445250" y="470376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6826250" y="470376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743200"/>
            <a:ext cx="8420100" cy="1143000"/>
          </a:xfrm>
        </p:spPr>
        <p:txBody>
          <a:bodyPr/>
          <a:lstStyle/>
          <a:p>
            <a:r>
              <a:rPr lang="en-US" altLang="zh-TW" dirty="0" smtClean="0"/>
              <a:t>13</a:t>
            </a:r>
            <a:r>
              <a:rPr lang="zh-TW" altLang="en-US" dirty="0" smtClean="0"/>
              <a:t>.</a:t>
            </a:r>
            <a:r>
              <a:rPr lang="zh-TW" altLang="en-US" dirty="0"/>
              <a:t>2 </a:t>
            </a:r>
            <a:r>
              <a:rPr lang="en-US" altLang="zh-TW" dirty="0"/>
              <a:t>Locking Technique</a:t>
            </a:r>
            <a:endParaRPr lang="zh-TW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zh-TW" smtClean="0"/>
              <a:t>13</a:t>
            </a:r>
            <a:r>
              <a:rPr lang="zh-TW" altLang="en-US" smtClean="0"/>
              <a:t>-</a:t>
            </a:r>
            <a:fld id="{6E016537-3CCA-48D3-9633-7FD00DF1F8E4}" type="slidenum">
              <a:rPr lang="zh-TW" altLang="en-US" smtClean="0"/>
              <a:pPr/>
              <a:t>14</a:t>
            </a:fld>
            <a:endParaRPr lang="en-US" altLang="zh-TW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Locking Technique: Concept</a:t>
            </a:r>
            <a:endParaRPr lang="zh-TW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371600"/>
            <a:ext cx="8775700" cy="4648200"/>
          </a:xfrm>
        </p:spPr>
        <p:txBody>
          <a:bodyPr/>
          <a:lstStyle/>
          <a:p>
            <a:pPr lvl="1"/>
            <a:r>
              <a:rPr lang="en-US" altLang="zh-TW"/>
              <a:t>The effect of a </a:t>
            </a:r>
            <a:r>
              <a:rPr lang="en-US" altLang="zh-TW" u="sng"/>
              <a:t>lock</a:t>
            </a:r>
            <a:r>
              <a:rPr lang="en-US" altLang="zh-TW"/>
              <a:t> is to </a:t>
            </a:r>
            <a:r>
              <a:rPr lang="en-US" altLang="zh-TW" u="sng"/>
              <a:t>lock other transaction out </a:t>
            </a:r>
            <a:r>
              <a:rPr lang="en-US" altLang="zh-TW"/>
              <a:t>of the object.</a:t>
            </a:r>
          </a:p>
          <a:p>
            <a:pPr lvl="1">
              <a:buSzTx/>
            </a:pPr>
            <a:r>
              <a:rPr lang="en-US" altLang="zh-TW"/>
              <a:t>Two kinds of locks</a:t>
            </a:r>
          </a:p>
          <a:p>
            <a:pPr lvl="2">
              <a:buClr>
                <a:srgbClr val="33CC33"/>
              </a:buClr>
              <a:buSzTx/>
            </a:pPr>
            <a:r>
              <a:rPr lang="en-US" altLang="zh-TW"/>
              <a:t>Exclusive lock (X locks ): for UPDATE</a:t>
            </a:r>
          </a:p>
          <a:p>
            <a:pPr lvl="2">
              <a:buClr>
                <a:srgbClr val="33CC33"/>
              </a:buClr>
              <a:buSzTx/>
            </a:pPr>
            <a:r>
              <a:rPr lang="en-US" altLang="zh-TW"/>
              <a:t>Shared lock (S locks): for  RETRIEVE</a:t>
            </a:r>
          </a:p>
          <a:p>
            <a:pPr lvl="1">
              <a:lnSpc>
                <a:spcPct val="220000"/>
              </a:lnSpc>
            </a:pPr>
            <a:r>
              <a:rPr lang="en-US" altLang="zh-TW"/>
              <a:t>Compatibility matrix</a:t>
            </a:r>
          </a:p>
          <a:p>
            <a:pPr lvl="2">
              <a:buFontTx/>
              <a:buNone/>
            </a:pPr>
            <a:endParaRPr lang="en-US" altLang="zh-TW"/>
          </a:p>
          <a:p>
            <a:pPr lvl="2">
              <a:buFontTx/>
              <a:buNone/>
            </a:pPr>
            <a:endParaRPr lang="en-US" altLang="zh-TW"/>
          </a:p>
          <a:p>
            <a:pPr lvl="2">
              <a:buFontTx/>
              <a:buNone/>
            </a:pPr>
            <a:endParaRPr lang="en-US" altLang="zh-TW"/>
          </a:p>
          <a:p>
            <a:pPr lvl="3">
              <a:buFontTx/>
              <a:buNone/>
            </a:pPr>
            <a:endParaRPr lang="en-US" altLang="zh-TW"/>
          </a:p>
          <a:p>
            <a:pPr lvl="3">
              <a:buFontTx/>
              <a:buNone/>
            </a:pPr>
            <a:endParaRPr lang="en-US" altLang="zh-TW"/>
          </a:p>
          <a:p>
            <a:endParaRPr lang="zh-TW" altLang="en-US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2438400" y="3733800"/>
            <a:ext cx="2335213" cy="1731963"/>
            <a:chOff x="940" y="2667"/>
            <a:chExt cx="1471" cy="1091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940" y="2680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943" y="2947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943" y="3216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940" y="3483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1323" y="2680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1692" y="2680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2049" y="2686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940" y="2680"/>
              <a:ext cx="379" cy="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969" y="2757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A</a:t>
              </a: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1158" y="2667"/>
              <a:ext cx="19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B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1419" y="272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1788" y="2721"/>
              <a:ext cx="18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S</a:t>
              </a: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1041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1023" y="3261"/>
              <a:ext cx="18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S</a:t>
              </a: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1428" y="2982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1788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0501" name="Rectangle 21"/>
            <p:cNvSpPr>
              <a:spLocks noChangeArrowheads="1"/>
            </p:cNvSpPr>
            <p:nvPr/>
          </p:nvSpPr>
          <p:spPr bwMode="auto">
            <a:xfrm>
              <a:off x="2148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2" name="Rectangle 22"/>
            <p:cNvSpPr>
              <a:spLocks noChangeArrowheads="1"/>
            </p:cNvSpPr>
            <p:nvPr/>
          </p:nvSpPr>
          <p:spPr bwMode="auto">
            <a:xfrm>
              <a:off x="1419" y="326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1788" y="326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2139" y="3270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1419" y="353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6" name="Rectangle 26"/>
            <p:cNvSpPr>
              <a:spLocks noChangeArrowheads="1"/>
            </p:cNvSpPr>
            <p:nvPr/>
          </p:nvSpPr>
          <p:spPr bwMode="auto">
            <a:xfrm>
              <a:off x="1788" y="353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7" name="Rectangle 27"/>
            <p:cNvSpPr>
              <a:spLocks noChangeArrowheads="1"/>
            </p:cNvSpPr>
            <p:nvPr/>
          </p:nvSpPr>
          <p:spPr bwMode="auto">
            <a:xfrm>
              <a:off x="2148" y="3522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1057" y="3630"/>
              <a:ext cx="1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2146" y="2811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510" name="Group 30"/>
          <p:cNvGrpSpPr>
            <a:grpSpLocks/>
          </p:cNvGrpSpPr>
          <p:nvPr/>
        </p:nvGrpSpPr>
        <p:grpSpPr bwMode="auto">
          <a:xfrm>
            <a:off x="5043488" y="4214813"/>
            <a:ext cx="2670175" cy="927100"/>
            <a:chOff x="2533" y="2895"/>
            <a:chExt cx="1682" cy="584"/>
          </a:xfrm>
        </p:grpSpPr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2540" y="3008"/>
              <a:ext cx="1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12" name="Rectangle 32"/>
            <p:cNvSpPr>
              <a:spLocks noChangeArrowheads="1"/>
            </p:cNvSpPr>
            <p:nvPr/>
          </p:nvSpPr>
          <p:spPr bwMode="auto">
            <a:xfrm>
              <a:off x="2713" y="2895"/>
              <a:ext cx="1502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zh-TW" altLang="en-US">
                  <a:latin typeface="Times New Roman" pitchFamily="18" charset="0"/>
                  <a:ea typeface="新細明體" charset="-120"/>
                </a:rPr>
                <a:t>: </a:t>
              </a:r>
              <a:r>
                <a:rPr lang="en-US" altLang="zh-TW">
                  <a:latin typeface="Times New Roman" pitchFamily="18" charset="0"/>
                  <a:ea typeface="新細明體" charset="-120"/>
                </a:rPr>
                <a:t>no lock</a:t>
              </a:r>
            </a:p>
            <a:p>
              <a:pPr algn="l" eaLnBrk="0" hangingPunct="0"/>
              <a:r>
                <a:rPr lang="en-US" altLang="zh-TW">
                  <a:latin typeface="Times New Roman" pitchFamily="18" charset="0"/>
                  <a:ea typeface="新細明體" charset="-120"/>
                </a:rPr>
                <a:t>: request not compatible</a:t>
              </a:r>
            </a:p>
            <a:p>
              <a:pPr algn="l" eaLnBrk="0" hangingPunct="0"/>
              <a:r>
                <a:rPr lang="en-US" altLang="zh-TW">
                  <a:latin typeface="Times New Roman" pitchFamily="18" charset="0"/>
                  <a:ea typeface="新細明體" charset="-120"/>
                </a:rPr>
                <a:t>: request compatible</a:t>
              </a:r>
            </a:p>
          </p:txBody>
        </p:sp>
        <p:sp>
          <p:nvSpPr>
            <p:cNvPr id="20513" name="Rectangle 33"/>
            <p:cNvSpPr>
              <a:spLocks noChangeArrowheads="1"/>
            </p:cNvSpPr>
            <p:nvPr/>
          </p:nvSpPr>
          <p:spPr bwMode="auto">
            <a:xfrm>
              <a:off x="2533" y="3098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2542" y="3269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Locking Technique: Concept </a:t>
            </a:r>
            <a:r>
              <a:rPr lang="en-US" altLang="zh-TW" sz="2000" b="0" dirty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2000" b="0" dirty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endParaRPr lang="en-US" altLang="zh-TW" sz="1600"/>
          </a:p>
          <a:p>
            <a:pPr lvl="2">
              <a:buFontTx/>
              <a:buNone/>
            </a:pPr>
            <a:r>
              <a:rPr lang="en-US" altLang="zh-TW" sz="1600"/>
              <a:t>&lt;e.g.&gt; if  transaction A holds a S lock on R, then </a:t>
            </a:r>
            <a:endParaRPr lang="en-US" altLang="zh-TW" sz="1600" i="1"/>
          </a:p>
          <a:p>
            <a:pPr lvl="3">
              <a:buFontTx/>
              <a:buNone/>
            </a:pPr>
            <a:r>
              <a:rPr lang="en-US" altLang="zh-TW"/>
              <a:t>    &lt;1&gt; a request from B for X lock on R</a:t>
            </a:r>
          </a:p>
          <a:p>
            <a:pPr lvl="3">
              <a:buFontTx/>
              <a:buNone/>
            </a:pPr>
            <a:r>
              <a:rPr lang="en-US" altLang="zh-TW"/>
              <a:t>            =&gt; B goes into </a:t>
            </a:r>
            <a:r>
              <a:rPr lang="en-US" altLang="zh-TW" u="sng"/>
              <a:t>wait state</a:t>
            </a:r>
            <a:r>
              <a:rPr lang="en-US" altLang="zh-TW"/>
              <a:t>.</a:t>
            </a:r>
          </a:p>
          <a:p>
            <a:pPr lvl="3">
              <a:buFontTx/>
              <a:buNone/>
            </a:pPr>
            <a:r>
              <a:rPr lang="en-US" altLang="zh-TW"/>
              <a:t>    &lt;2&gt; a request from B for </a:t>
            </a:r>
            <a:r>
              <a:rPr lang="en-US" altLang="zh-TW" u="sng"/>
              <a:t>S lock</a:t>
            </a:r>
            <a:r>
              <a:rPr lang="en-US" altLang="zh-TW"/>
              <a:t> on R</a:t>
            </a:r>
          </a:p>
          <a:p>
            <a:pPr lvl="3">
              <a:buFontTx/>
              <a:buNone/>
            </a:pPr>
            <a:r>
              <a:rPr lang="en-US" altLang="zh-TW"/>
              <a:t>            =&gt; B also hold the </a:t>
            </a:r>
            <a:r>
              <a:rPr lang="en-US" altLang="zh-TW" u="sng"/>
              <a:t>S lock</a:t>
            </a:r>
            <a:r>
              <a:rPr lang="en-US" altLang="zh-TW"/>
              <a:t> on R</a:t>
            </a:r>
          </a:p>
          <a:p>
            <a:pPr lvl="2">
              <a:buFontTx/>
              <a:buNone/>
            </a:pPr>
            <a:r>
              <a:rPr lang="en-US" altLang="zh-TW" sz="1800" b="1">
                <a:ea typeface="新細明體" charset="-120"/>
              </a:rPr>
              <a:t>Ref</a:t>
            </a:r>
            <a:r>
              <a:rPr lang="en-US" altLang="zh-TW" sz="2200" b="1">
                <a:ea typeface="新細明體" charset="-120"/>
              </a:rPr>
              <a:t>:</a:t>
            </a:r>
            <a:r>
              <a:rPr lang="en-US" altLang="zh-TW" sz="1500" b="1">
                <a:ea typeface="新細明體" charset="-120"/>
              </a:rPr>
              <a:t> </a:t>
            </a:r>
            <a:r>
              <a:rPr lang="en-US" altLang="zh-TW"/>
              <a:t>X locks and S locks are normally held until the next </a:t>
            </a:r>
            <a:r>
              <a:rPr lang="en-US" altLang="zh-TW" u="sng"/>
              <a:t>synchpoint</a:t>
            </a:r>
            <a:r>
              <a:rPr lang="en-US" altLang="zh-TW"/>
              <a:t>. </a:t>
            </a:r>
            <a:r>
              <a:rPr lang="en-US" altLang="zh-TW" sz="1400"/>
              <a:t>(Ref. p.8-12)</a:t>
            </a:r>
            <a:endParaRPr lang="zh-TW" altLang="en-US" sz="1600"/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2667000" y="1447800"/>
            <a:ext cx="2335213" cy="1731963"/>
            <a:chOff x="940" y="2667"/>
            <a:chExt cx="1471" cy="1091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940" y="2680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943" y="2947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943" y="3216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940" y="3483"/>
              <a:ext cx="1468" cy="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1323" y="2680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1692" y="2680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2049" y="2686"/>
              <a:ext cx="0" cy="1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940" y="2680"/>
              <a:ext cx="379" cy="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969" y="2757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A</a:t>
              </a: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158" y="2667"/>
              <a:ext cx="19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B</a:t>
              </a: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1419" y="272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1788" y="2721"/>
              <a:ext cx="18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S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1041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1023" y="3261"/>
              <a:ext cx="18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S</a:t>
              </a: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1428" y="2982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1788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2148" y="299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1419" y="326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1788" y="326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28" name="Rectangle 24"/>
            <p:cNvSpPr>
              <a:spLocks noChangeArrowheads="1"/>
            </p:cNvSpPr>
            <p:nvPr/>
          </p:nvSpPr>
          <p:spPr bwMode="auto">
            <a:xfrm>
              <a:off x="2139" y="3270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1419" y="353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1788" y="3531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2148" y="3522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1057" y="3630"/>
              <a:ext cx="1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>
              <a:off x="2146" y="2811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1534" name="Group 30"/>
          <p:cNvGrpSpPr>
            <a:grpSpLocks/>
          </p:cNvGrpSpPr>
          <p:nvPr/>
        </p:nvGrpSpPr>
        <p:grpSpPr bwMode="auto">
          <a:xfrm>
            <a:off x="5254625" y="1816100"/>
            <a:ext cx="2670175" cy="927100"/>
            <a:chOff x="2533" y="2895"/>
            <a:chExt cx="1682" cy="584"/>
          </a:xfrm>
        </p:grpSpPr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>
              <a:off x="2540" y="3008"/>
              <a:ext cx="1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536" name="Rectangle 32"/>
            <p:cNvSpPr>
              <a:spLocks noChangeArrowheads="1"/>
            </p:cNvSpPr>
            <p:nvPr/>
          </p:nvSpPr>
          <p:spPr bwMode="auto">
            <a:xfrm>
              <a:off x="2713" y="2895"/>
              <a:ext cx="1502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zh-TW" altLang="en-US">
                  <a:latin typeface="Times New Roman" pitchFamily="18" charset="0"/>
                  <a:ea typeface="新細明體" charset="-120"/>
                </a:rPr>
                <a:t>: </a:t>
              </a:r>
              <a:r>
                <a:rPr lang="en-US" altLang="zh-TW">
                  <a:latin typeface="Times New Roman" pitchFamily="18" charset="0"/>
                  <a:ea typeface="新細明體" charset="-120"/>
                </a:rPr>
                <a:t>no lock</a:t>
              </a:r>
            </a:p>
            <a:p>
              <a:pPr algn="l" eaLnBrk="0" hangingPunct="0"/>
              <a:r>
                <a:rPr lang="en-US" altLang="zh-TW">
                  <a:latin typeface="Times New Roman" pitchFamily="18" charset="0"/>
                  <a:ea typeface="新細明體" charset="-120"/>
                </a:rPr>
                <a:t>: request not compatible</a:t>
              </a:r>
            </a:p>
            <a:p>
              <a:pPr algn="l" eaLnBrk="0" hangingPunct="0"/>
              <a:r>
                <a:rPr lang="en-US" altLang="zh-TW">
                  <a:latin typeface="Times New Roman" pitchFamily="18" charset="0"/>
                  <a:ea typeface="新細明體" charset="-120"/>
                </a:rPr>
                <a:t>: request compatible</a:t>
              </a:r>
            </a:p>
          </p:txBody>
        </p:sp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2533" y="3098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N</a:t>
              </a: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2542" y="3269"/>
              <a:ext cx="20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Y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How locking solves the problems</a:t>
            </a:r>
            <a:endParaRPr lang="zh-TW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219200"/>
            <a:ext cx="9080500" cy="4648200"/>
          </a:xfrm>
        </p:spPr>
        <p:txBody>
          <a:bodyPr/>
          <a:lstStyle/>
          <a:p>
            <a:pPr lvl="2">
              <a:buClr>
                <a:srgbClr val="009900"/>
              </a:buClr>
              <a:buFont typeface="Wingdings" pitchFamily="2" charset="2"/>
              <a:buChar char="§"/>
            </a:pPr>
            <a:r>
              <a:rPr lang="en-US" altLang="zh-TW"/>
              <a:t> The lost Update Problem</a:t>
            </a:r>
          </a:p>
          <a:p>
            <a:endParaRPr lang="zh-TW" alt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14563" y="1716088"/>
            <a:ext cx="5530850" cy="407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95525" y="1862138"/>
            <a:ext cx="6073775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A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time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B</a:t>
            </a:r>
          </a:p>
          <a:p>
            <a:pPr algn="l" eaLnBrk="0" hangingPunct="0"/>
            <a:endParaRPr lang="en-US" altLang="zh-TW" sz="1400" u="sng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endParaRPr lang="en-US" altLang="zh-TW" sz="1400" u="sng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FETCH R   R=10                          t1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(acquire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S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 t2                             FETCH R   R=10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                              (acquire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S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  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UPDATE R   R=10+1=11           t3                 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(request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X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                                 t4                  UPDATE  R  R=10*2=20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                                                       (request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X lock 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       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                                                                            wait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                                                                            wait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wait                                                                                wait          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851150" y="2249488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661150" y="3011488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835525" y="2159000"/>
            <a:ext cx="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832350" y="2782888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832350" y="3468688"/>
            <a:ext cx="0" cy="315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832350" y="4078288"/>
            <a:ext cx="0" cy="373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562475" y="1676400"/>
            <a:ext cx="5778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R=10</a:t>
            </a:r>
          </a:p>
        </p:txBody>
      </p:sp>
      <p:grpSp>
        <p:nvGrpSpPr>
          <p:cNvPr id="23565" name="Group 13"/>
          <p:cNvGrpSpPr>
            <a:grpSpLocks/>
          </p:cNvGrpSpPr>
          <p:nvPr/>
        </p:nvGrpSpPr>
        <p:grpSpPr bwMode="auto">
          <a:xfrm>
            <a:off x="6661150" y="3773488"/>
            <a:ext cx="244475" cy="609600"/>
            <a:chOff x="3168" y="2400"/>
            <a:chExt cx="154" cy="384"/>
          </a:xfrm>
        </p:grpSpPr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4832350" y="4687888"/>
            <a:ext cx="0" cy="815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470150" y="5830888"/>
            <a:ext cx="509594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 dirty="0">
                <a:latin typeface="Times New Roman" pitchFamily="18" charset="0"/>
                <a:ea typeface="新細明體" charset="-120"/>
              </a:rPr>
              <a:t>Fig. </a:t>
            </a:r>
            <a:r>
              <a:rPr lang="en-US" altLang="zh-TW" sz="1600" dirty="0" smtClean="0">
                <a:latin typeface="Times New Roman" pitchFamily="18" charset="0"/>
                <a:ea typeface="新細明體" charset="-120"/>
              </a:rPr>
              <a:t>13.4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:  No update is lost, but </a:t>
            </a:r>
            <a:r>
              <a:rPr lang="en-US" altLang="zh-TW" sz="1600" u="sng" dirty="0">
                <a:latin typeface="Times New Roman" pitchFamily="18" charset="0"/>
                <a:ea typeface="新細明體" charset="-120"/>
              </a:rPr>
              <a:t>deadlock occurs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at time t4.</a:t>
            </a:r>
            <a:endParaRPr lang="en-US" altLang="zh-TW" dirty="0"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6661150" y="2249488"/>
            <a:ext cx="244475" cy="609600"/>
            <a:chOff x="3168" y="2400"/>
            <a:chExt cx="154" cy="384"/>
          </a:xfrm>
        </p:grpSpPr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6" name="Line 24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579" name="Group 27"/>
          <p:cNvGrpSpPr>
            <a:grpSpLocks/>
          </p:cNvGrpSpPr>
          <p:nvPr/>
        </p:nvGrpSpPr>
        <p:grpSpPr bwMode="auto">
          <a:xfrm>
            <a:off x="2851150" y="3087688"/>
            <a:ext cx="244475" cy="609600"/>
            <a:chOff x="3168" y="2400"/>
            <a:chExt cx="154" cy="384"/>
          </a:xfrm>
        </p:grpSpPr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1" name="Line 29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2851150" y="2401888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locking solves the problems </a:t>
            </a:r>
            <a:r>
              <a:rPr lang="en-US" altLang="zh-TW" sz="2000" b="0" dirty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2000" b="0" dirty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371600"/>
            <a:ext cx="9080500" cy="4648200"/>
          </a:xfrm>
        </p:spPr>
        <p:txBody>
          <a:bodyPr/>
          <a:lstStyle/>
          <a:p>
            <a:pPr lvl="2">
              <a:buClr>
                <a:srgbClr val="009900"/>
              </a:buClr>
              <a:buFont typeface="Wingdings" pitchFamily="2" charset="2"/>
              <a:buChar char="§"/>
            </a:pPr>
            <a:r>
              <a:rPr lang="en-US" altLang="zh-TW"/>
              <a:t>The Uncommitted Dependence Problem</a:t>
            </a:r>
          </a:p>
          <a:p>
            <a:endParaRPr lang="zh-TW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25700" y="2008188"/>
            <a:ext cx="5616575" cy="3244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501900" y="2160588"/>
            <a:ext cx="5607050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A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time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B</a:t>
            </a:r>
          </a:p>
          <a:p>
            <a:pPr algn="l" eaLnBrk="0" hangingPunct="0"/>
            <a:endParaRPr lang="en-US" altLang="zh-TW" sz="1400" u="sng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endParaRPr lang="en-US" altLang="zh-TW" sz="1400" u="sng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t1                             UPDATE R  R=20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                              (acquire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X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FETCH R                                    t2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(request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S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wait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wait                                      t3                    synchpoint (ROLLBACK)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wait                                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(release X lock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on R)  R=10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resume  : FETCH R                     t4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(acquire S lock on R)                                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latinLnBrk="1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963863" y="2546350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850063" y="2698750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850063" y="2546350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963863" y="5060950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5021263" y="2470150"/>
            <a:ext cx="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5021263" y="3079750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5021263" y="3765550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5021263" y="4375150"/>
            <a:ext cx="4762" cy="141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021263" y="4832350"/>
            <a:ext cx="0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3117850" y="5289550"/>
            <a:ext cx="4296049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 dirty="0">
                <a:latin typeface="Times New Roman" pitchFamily="18" charset="0"/>
                <a:ea typeface="新細明體" charset="-120"/>
              </a:rPr>
              <a:t>Fig </a:t>
            </a:r>
            <a:r>
              <a:rPr lang="en-US" altLang="zh-TW" sz="1600" dirty="0" smtClean="0">
                <a:latin typeface="Times New Roman" pitchFamily="18" charset="0"/>
                <a:ea typeface="新細明體" charset="-120"/>
              </a:rPr>
              <a:t>13.5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:  Transaction A is prevented from seeing </a:t>
            </a:r>
          </a:p>
          <a:p>
            <a:pPr algn="l" eaLnBrk="0" hangingPunct="0"/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  an uncommitted change at time t2.</a:t>
            </a:r>
          </a:p>
        </p:txBody>
      </p: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6850063" y="3384550"/>
            <a:ext cx="244475" cy="609600"/>
            <a:chOff x="3168" y="2400"/>
            <a:chExt cx="154" cy="384"/>
          </a:xfrm>
        </p:grpSpPr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4599" name="Group 23"/>
          <p:cNvGrpSpPr>
            <a:grpSpLocks/>
          </p:cNvGrpSpPr>
          <p:nvPr/>
        </p:nvGrpSpPr>
        <p:grpSpPr bwMode="auto">
          <a:xfrm>
            <a:off x="2963863" y="2698750"/>
            <a:ext cx="244475" cy="609600"/>
            <a:chOff x="3168" y="2400"/>
            <a:chExt cx="154" cy="384"/>
          </a:xfrm>
        </p:grpSpPr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Deadlock Detection</a:t>
            </a:r>
            <a:r>
              <a:rPr lang="en-US" altLang="zh-TW" sz="2800"/>
              <a:t>: </a:t>
            </a:r>
            <a:r>
              <a:rPr lang="en-US" altLang="zh-TW" sz="3200"/>
              <a:t>Wait-for-Graph</a:t>
            </a:r>
            <a:endParaRPr lang="zh-TW" altLang="en-US" sz="32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sz="1600"/>
              <a:t> </a:t>
            </a:r>
            <a:r>
              <a:rPr lang="en-US" altLang="zh-TW"/>
              <a:t>Deadlock Detection: </a:t>
            </a:r>
            <a:r>
              <a:rPr lang="en-US" altLang="zh-TW" b="1"/>
              <a:t>Wait-for-Graph</a:t>
            </a:r>
          </a:p>
          <a:p>
            <a:pPr lvl="2">
              <a:buClr>
                <a:srgbClr val="33CC33"/>
              </a:buClr>
            </a:pPr>
            <a:r>
              <a:rPr lang="en-US" altLang="zh-TW" sz="1500" b="1"/>
              <a:t>node</a:t>
            </a:r>
            <a:r>
              <a:rPr lang="en-US" altLang="zh-TW" sz="1500"/>
              <a:t>: transactions</a:t>
            </a:r>
          </a:p>
          <a:p>
            <a:pPr lvl="2">
              <a:buClr>
                <a:srgbClr val="33CC33"/>
              </a:buClr>
            </a:pPr>
            <a:r>
              <a:rPr lang="en-US" altLang="zh-TW" sz="1500" b="1"/>
              <a:t>arc</a:t>
            </a:r>
            <a:r>
              <a:rPr lang="en-US" altLang="zh-TW" sz="1500"/>
              <a:t>: an edge from node T</a:t>
            </a:r>
            <a:r>
              <a:rPr lang="en-US" altLang="zh-TW" sz="1300"/>
              <a:t>i</a:t>
            </a:r>
            <a:r>
              <a:rPr lang="en-US" altLang="zh-TW" sz="1500"/>
              <a:t> to T</a:t>
            </a:r>
            <a:r>
              <a:rPr lang="en-US" altLang="zh-TW" sz="1300"/>
              <a:t>j</a:t>
            </a:r>
            <a:r>
              <a:rPr lang="en-US" altLang="zh-TW" sz="1500"/>
              <a:t> means Ti request a lock on an object that is hold by T</a:t>
            </a:r>
            <a:r>
              <a:rPr lang="en-US" altLang="zh-TW" sz="1300"/>
              <a:t>j</a:t>
            </a:r>
            <a:r>
              <a:rPr lang="en-US" altLang="zh-TW" sz="1500"/>
              <a:t>.</a:t>
            </a:r>
          </a:p>
          <a:p>
            <a:pPr lvl="2">
              <a:buClr>
                <a:srgbClr val="33CC33"/>
              </a:buClr>
            </a:pPr>
            <a:r>
              <a:rPr lang="en-US" altLang="zh-TW" sz="1500"/>
              <a:t>the system draw an edge from Ti to Tj when the request is issued and erase that edge when Tj release the lock.</a:t>
            </a:r>
          </a:p>
          <a:p>
            <a:pPr lvl="2">
              <a:buClr>
                <a:srgbClr val="33CC33"/>
              </a:buClr>
            </a:pPr>
            <a:r>
              <a:rPr lang="en-US" altLang="zh-TW" sz="1500"/>
              <a:t>if there are edges from T1 to T2, T2 to T3, ..., Tn-1 to Tn, and Tn to T1 ==&gt; T1, T2, ..., Tn are deadlocked.</a:t>
            </a:r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pPr lvl="2">
              <a:buFontTx/>
              <a:buNone/>
            </a:pPr>
            <a:endParaRPr lang="en-US" altLang="zh-TW" sz="1500"/>
          </a:p>
          <a:p>
            <a:endParaRPr lang="zh-TW" altLang="en-US" sz="15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039938" y="3443288"/>
            <a:ext cx="5573712" cy="26241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228850" y="3400425"/>
            <a:ext cx="5561013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A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time   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B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request X lock on R1                t1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t2                            request X lock on R2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request X lock  on R2               t3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wait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wait                                      t4                            request X lock on R1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wait                                                                                 wait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wait                                                                                 wait 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4576763" y="3729038"/>
            <a:ext cx="0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591050" y="4286250"/>
            <a:ext cx="0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605338" y="471487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619625" y="5129213"/>
            <a:ext cx="0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4619625" y="5557838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602538" y="5562600"/>
            <a:ext cx="2249015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600" dirty="0">
                <a:latin typeface="Times New Roman" pitchFamily="18" charset="0"/>
                <a:ea typeface="新細明體" charset="-120"/>
              </a:rPr>
              <a:t>Fig. </a:t>
            </a:r>
            <a:r>
              <a:rPr lang="en-US" altLang="zh-TW" sz="1600" dirty="0" smtClean="0">
                <a:latin typeface="Times New Roman" pitchFamily="18" charset="0"/>
                <a:ea typeface="新細明體" charset="-120"/>
              </a:rPr>
              <a:t>13.7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: </a:t>
            </a:r>
            <a:br>
              <a:rPr lang="en-US" altLang="zh-TW" sz="1600" dirty="0">
                <a:latin typeface="Times New Roman" pitchFamily="18" charset="0"/>
                <a:ea typeface="新細明體" charset="-120"/>
              </a:rPr>
            </a:b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An example of deadlock.</a:t>
            </a:r>
          </a:p>
        </p:txBody>
      </p:sp>
      <p:grpSp>
        <p:nvGrpSpPr>
          <p:cNvPr id="26636" name="Group 12"/>
          <p:cNvGrpSpPr>
            <a:grpSpLocks/>
          </p:cNvGrpSpPr>
          <p:nvPr/>
        </p:nvGrpSpPr>
        <p:grpSpPr bwMode="auto">
          <a:xfrm>
            <a:off x="6443663" y="3781425"/>
            <a:ext cx="244475" cy="609600"/>
            <a:chOff x="3168" y="2400"/>
            <a:chExt cx="154" cy="384"/>
          </a:xfrm>
        </p:grpSpPr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3168" y="278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3168" y="24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3168" y="26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3168" y="259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3168" y="24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6443663" y="4848225"/>
            <a:ext cx="244475" cy="457200"/>
            <a:chOff x="3360" y="3408"/>
            <a:chExt cx="154" cy="288"/>
          </a:xfrm>
        </p:grpSpPr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3360" y="340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>
              <a:off x="3360" y="36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3360" y="36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3360" y="350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6647" name="Group 23"/>
          <p:cNvGrpSpPr>
            <a:grpSpLocks/>
          </p:cNvGrpSpPr>
          <p:nvPr/>
        </p:nvGrpSpPr>
        <p:grpSpPr bwMode="auto">
          <a:xfrm>
            <a:off x="2557463" y="4391025"/>
            <a:ext cx="244475" cy="457200"/>
            <a:chOff x="3360" y="3408"/>
            <a:chExt cx="154" cy="288"/>
          </a:xfrm>
        </p:grpSpPr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3360" y="340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3360" y="369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3360" y="360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3360" y="350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2557463" y="3781425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2557463" y="4086225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2557463" y="3933825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Content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295400"/>
            <a:ext cx="6064250" cy="4648200"/>
          </a:xfrm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Pct val="80000"/>
            </a:pPr>
            <a:r>
              <a:rPr lang="en-US" altLang="zh-TW" dirty="0" smtClean="0">
                <a:ea typeface="新細明體" charset="-120"/>
              </a:rPr>
              <a:t>13</a:t>
            </a:r>
            <a:r>
              <a:rPr lang="zh-TW" altLang="en-US" dirty="0" smtClean="0">
                <a:ea typeface="新細明體" charset="-120"/>
              </a:rPr>
              <a:t>.</a:t>
            </a:r>
            <a:r>
              <a:rPr lang="zh-TW" altLang="en-US" dirty="0">
                <a:ea typeface="新細明體" charset="-120"/>
              </a:rPr>
              <a:t>1 </a:t>
            </a:r>
            <a:r>
              <a:rPr lang="en-US" altLang="zh-TW" dirty="0">
                <a:ea typeface="新細明體" charset="-120"/>
              </a:rPr>
              <a:t>Introduction</a:t>
            </a:r>
          </a:p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Pct val="80000"/>
            </a:pPr>
            <a:r>
              <a:rPr lang="en-US" altLang="zh-TW" dirty="0" smtClean="0"/>
              <a:t>13</a:t>
            </a:r>
            <a:r>
              <a:rPr lang="zh-TW" altLang="en-US" dirty="0" smtClean="0"/>
              <a:t>.</a:t>
            </a:r>
            <a:r>
              <a:rPr lang="zh-TW" altLang="en-US" dirty="0"/>
              <a:t>2 </a:t>
            </a:r>
            <a:r>
              <a:rPr lang="en-US" altLang="zh-TW" dirty="0"/>
              <a:t>Locking Technique</a:t>
            </a:r>
          </a:p>
          <a:p>
            <a:pPr eaLnBrk="0" hangingPunct="0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Pct val="80000"/>
            </a:pPr>
            <a:r>
              <a:rPr lang="en-US" altLang="zh-TW" smtClean="0"/>
              <a:t>13</a:t>
            </a:r>
            <a:r>
              <a:rPr lang="zh-TW" altLang="en-US" smtClean="0"/>
              <a:t>.</a:t>
            </a:r>
            <a:r>
              <a:rPr lang="zh-TW" altLang="en-US" dirty="0"/>
              <a:t>3 </a:t>
            </a:r>
            <a:r>
              <a:rPr lang="en-US" altLang="zh-TW" dirty="0"/>
              <a:t>Optimistic Concurrency Control</a:t>
            </a:r>
            <a:endParaRPr lang="en-US" altLang="zh-TW" dirty="0">
              <a:ea typeface="新細明體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Locking Protocol</a:t>
            </a:r>
            <a:endParaRPr lang="zh-TW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2300" y="1371600"/>
            <a:ext cx="7251700" cy="4648200"/>
          </a:xfrm>
        </p:spPr>
        <p:txBody>
          <a:bodyPr/>
          <a:lstStyle/>
          <a:p>
            <a:pPr marL="838200" lvl="1" indent="-381000"/>
            <a:r>
              <a:rPr lang="en-US" altLang="zh-TW" b="1"/>
              <a:t>Locking Protocol</a:t>
            </a:r>
            <a:r>
              <a:rPr lang="en-US" altLang="zh-TW"/>
              <a:t>: to ensure the Serializability</a:t>
            </a:r>
          </a:p>
          <a:p>
            <a:pPr marL="1295400" lvl="2" indent="-381000">
              <a:buSzTx/>
              <a:buFontTx/>
              <a:buAutoNum type="arabicPeriod"/>
            </a:pPr>
            <a:r>
              <a:rPr lang="en-US" altLang="zh-TW"/>
              <a:t> Two-phase locking (2PL)</a:t>
            </a:r>
          </a:p>
          <a:p>
            <a:pPr marL="1295400" lvl="2" indent="-381000">
              <a:buSzTx/>
              <a:buFontTx/>
              <a:buAutoNum type="arabicPeriod"/>
            </a:pPr>
            <a:r>
              <a:rPr lang="en-US" altLang="zh-TW"/>
              <a:t> Non-two-phase locking (skip)</a:t>
            </a:r>
          </a:p>
          <a:p>
            <a:pPr marL="1714500" lvl="3" indent="-342900"/>
            <a:r>
              <a:rPr lang="en-US" altLang="zh-TW"/>
              <a:t>tree protocol locking</a:t>
            </a:r>
          </a:p>
          <a:p>
            <a:pPr marL="1714500" lvl="3" indent="-342900"/>
            <a:r>
              <a:rPr lang="en-US" altLang="zh-TW"/>
              <a:t>directed acyclic graph protocol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06438"/>
            <a:ext cx="8172450" cy="436562"/>
          </a:xfrm>
        </p:spPr>
        <p:txBody>
          <a:bodyPr/>
          <a:lstStyle/>
          <a:p>
            <a:r>
              <a:rPr lang="en-US" altLang="zh-TW"/>
              <a:t>Testing for Serializability</a:t>
            </a:r>
            <a:endParaRPr lang="zh-TW" altLang="en-US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371600"/>
            <a:ext cx="8274050" cy="4648200"/>
          </a:xfrm>
        </p:spPr>
        <p:txBody>
          <a:bodyPr/>
          <a:lstStyle/>
          <a:p>
            <a:pPr lvl="1">
              <a:buSzPct val="120000"/>
            </a:pPr>
            <a:r>
              <a:rPr lang="en-US" altLang="zh-TW" b="1"/>
              <a:t>Testing for Serializability in Locking Protocol</a:t>
            </a:r>
          </a:p>
          <a:p>
            <a:pPr lvl="2">
              <a:buClr>
                <a:srgbClr val="33CC33"/>
              </a:buClr>
            </a:pPr>
            <a:r>
              <a:rPr lang="en-US" altLang="zh-TW" b="1"/>
              <a:t>Precedence Graph:</a:t>
            </a:r>
          </a:p>
          <a:p>
            <a:pPr lvl="3">
              <a:buFontTx/>
              <a:buChar char="–"/>
            </a:pPr>
            <a:r>
              <a:rPr lang="en-US" altLang="zh-TW" b="1"/>
              <a:t>Node</a:t>
            </a:r>
            <a:r>
              <a:rPr lang="en-US" altLang="zh-TW"/>
              <a:t>: transactions</a:t>
            </a:r>
          </a:p>
          <a:p>
            <a:pPr lvl="3">
              <a:buFontTx/>
              <a:buChar char="–"/>
            </a:pPr>
            <a:r>
              <a:rPr lang="en-US" altLang="zh-TW" b="1"/>
              <a:t>Arc</a:t>
            </a:r>
            <a:r>
              <a:rPr lang="en-US" altLang="zh-TW"/>
              <a:t>: an </a:t>
            </a:r>
            <a:r>
              <a:rPr lang="en-US" altLang="zh-TW" b="1"/>
              <a:t>arc</a:t>
            </a:r>
            <a:r>
              <a:rPr lang="en-US" altLang="zh-TW"/>
              <a:t> from Ti to Tj</a:t>
            </a:r>
            <a:br>
              <a:rPr lang="en-US" altLang="zh-TW"/>
            </a:br>
            <a:r>
              <a:rPr lang="en-US" altLang="zh-TW"/>
              <a:t> if Oi   Ti, Oj   Tj and                               </a:t>
            </a:r>
            <a:br>
              <a:rPr lang="en-US" altLang="zh-TW"/>
            </a:br>
            <a:r>
              <a:rPr lang="en-US" altLang="zh-TW"/>
              <a:t> &lt;1&gt; Oi and Oj operates on the same data. </a:t>
            </a:r>
          </a:p>
          <a:p>
            <a:pPr lvl="3">
              <a:buFontTx/>
              <a:buNone/>
            </a:pPr>
            <a:r>
              <a:rPr lang="en-US" altLang="zh-TW"/>
              <a:t>     &lt;2&gt; Oi is UNLOCK, Oj is LOCK.</a:t>
            </a:r>
          </a:p>
          <a:p>
            <a:pPr lvl="3">
              <a:lnSpc>
                <a:spcPct val="50000"/>
              </a:lnSpc>
              <a:buFontTx/>
              <a:buNone/>
            </a:pPr>
            <a:r>
              <a:rPr lang="en-US" altLang="zh-TW"/>
              <a:t>     &lt;3&gt; Oi precedes Oj.</a:t>
            </a:r>
          </a:p>
          <a:p>
            <a:pPr lvl="3">
              <a:lnSpc>
                <a:spcPct val="50000"/>
              </a:lnSpc>
              <a:buFontTx/>
              <a:buNone/>
            </a:pPr>
            <a:endParaRPr lang="en-US" altLang="zh-TW"/>
          </a:p>
          <a:p>
            <a:pPr lvl="3">
              <a:buFontTx/>
              <a:buChar char="–"/>
            </a:pPr>
            <a:r>
              <a:rPr lang="en-US" altLang="zh-TW"/>
              <a:t> e.g. T1, T2</a:t>
            </a:r>
          </a:p>
          <a:p>
            <a:pPr lvl="3">
              <a:lnSpc>
                <a:spcPct val="50000"/>
              </a:lnSpc>
              <a:buFontTx/>
              <a:buNone/>
            </a:pPr>
            <a:endParaRPr lang="en-US" altLang="zh-TW" sz="1300"/>
          </a:p>
          <a:p>
            <a:endParaRPr lang="zh-TW" altLang="en-US" sz="2000"/>
          </a:p>
        </p:txBody>
      </p:sp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3429000" y="4572000"/>
            <a:ext cx="1524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9144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3716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8288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2860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1 </a:t>
            </a:r>
            <a:r>
              <a:rPr lang="en-US" altLang="zh-TW" sz="1600"/>
              <a:t>→ T</a:t>
            </a:r>
            <a:r>
              <a:rPr lang="en-US" altLang="zh-TW" sz="1600" baseline="-25000"/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1</a:t>
            </a:r>
            <a:r>
              <a:rPr lang="en-US" altLang="zh-TW" sz="1600"/>
              <a:t> UNLOCK(d)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 LOCK(d)</a:t>
            </a:r>
            <a:endParaRPr lang="en-US" altLang="zh-TW" sz="1400"/>
          </a:p>
        </p:txBody>
      </p:sp>
      <p:sp>
        <p:nvSpPr>
          <p:cNvPr id="29701" name="Text Box 1029"/>
          <p:cNvSpPr txBox="1">
            <a:spLocks noChangeArrowheads="1"/>
          </p:cNvSpPr>
          <p:nvPr/>
        </p:nvSpPr>
        <p:spPr bwMode="auto">
          <a:xfrm>
            <a:off x="5562600" y="4648200"/>
            <a:ext cx="1524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9144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3716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8288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28600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2 </a:t>
            </a:r>
            <a:r>
              <a:rPr lang="en-US" altLang="zh-TW" sz="1600"/>
              <a:t>→ T</a:t>
            </a:r>
            <a:r>
              <a:rPr lang="en-US" altLang="zh-TW" sz="1600" baseline="-25000"/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 UNLOCK(d)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600"/>
              <a:t>T</a:t>
            </a:r>
            <a:r>
              <a:rPr lang="en-US" altLang="zh-TW" sz="1600" baseline="-25000"/>
              <a:t>1</a:t>
            </a:r>
            <a:r>
              <a:rPr lang="en-US" altLang="zh-TW" sz="1600"/>
              <a:t> LOCK(d)</a:t>
            </a:r>
            <a:endParaRPr lang="en-US" altLang="zh-TW" sz="1400"/>
          </a:p>
        </p:txBody>
      </p:sp>
      <p:graphicFrame>
        <p:nvGraphicFramePr>
          <p:cNvPr id="29702" name="Object 10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51238" y="2895600"/>
          <a:ext cx="109537" cy="10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3" imgW="99720" imgH="99720" progId="Equation">
                  <p:embed/>
                </p:oleObj>
              </mc:Choice>
              <mc:Fallback>
                <p:oleObj name="Equation" r:id="rId3" imgW="99720" imgH="99720" progId="Equation">
                  <p:embed/>
                  <p:pic>
                    <p:nvPicPr>
                      <p:cNvPr id="0" name="Object 103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2895600"/>
                        <a:ext cx="109537" cy="10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1031">
            <a:hlinkClick r:id="" action="ppaction://ole?verb=0"/>
          </p:cNvPr>
          <p:cNvGraphicFramePr>
            <a:graphicFrameLocks/>
          </p:cNvGraphicFramePr>
          <p:nvPr/>
        </p:nvGraphicFramePr>
        <p:xfrm>
          <a:off x="4313238" y="2895600"/>
          <a:ext cx="109537" cy="10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5" imgW="99720" imgH="99720" progId="Equation">
                  <p:embed/>
                </p:oleObj>
              </mc:Choice>
              <mc:Fallback>
                <p:oleObj name="Equation" r:id="rId5" imgW="99720" imgH="99720" progId="Equation">
                  <p:embed/>
                  <p:pic>
                    <p:nvPicPr>
                      <p:cNvPr id="0" name="Object 103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2895600"/>
                        <a:ext cx="109537" cy="10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1032"/>
          <p:cNvSpPr txBox="1">
            <a:spLocks noChangeArrowheads="1"/>
          </p:cNvSpPr>
          <p:nvPr/>
        </p:nvSpPr>
        <p:spPr bwMode="auto">
          <a:xfrm>
            <a:off x="5683250" y="2514600"/>
            <a:ext cx="1479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TW" altLang="en-US" sz="1600">
                <a:latin typeface="Times New Roman" pitchFamily="18" charset="0"/>
                <a:ea typeface="新細明體" charset="-120"/>
              </a:rPr>
              <a:t>(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Ti           Tj)</a:t>
            </a:r>
          </a:p>
        </p:txBody>
      </p:sp>
      <p:sp>
        <p:nvSpPr>
          <p:cNvPr id="29705" name="Line 1033"/>
          <p:cNvSpPr>
            <a:spLocks noChangeShapeType="1"/>
          </p:cNvSpPr>
          <p:nvPr/>
        </p:nvSpPr>
        <p:spPr bwMode="auto">
          <a:xfrm>
            <a:off x="6064250" y="2667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Theorem for Testing Serializability</a:t>
            </a:r>
            <a:endParaRPr lang="zh-TW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4876800" cy="4648200"/>
          </a:xfrm>
        </p:spPr>
        <p:txBody>
          <a:bodyPr/>
          <a:lstStyle/>
          <a:p>
            <a:pPr lvl="2">
              <a:buClr>
                <a:srgbClr val="33CC33"/>
              </a:buClr>
            </a:pPr>
            <a:r>
              <a:rPr lang="en-US" altLang="zh-TW" sz="1800" b="1" dirty="0" err="1"/>
              <a:t>Thm</a:t>
            </a:r>
            <a:r>
              <a:rPr lang="en-US" altLang="zh-TW" sz="1800" b="1" dirty="0"/>
              <a:t> </a:t>
            </a:r>
            <a:r>
              <a:rPr lang="en-US" altLang="zh-TW" sz="1800" b="1" dirty="0" smtClean="0"/>
              <a:t>13.1</a:t>
            </a:r>
            <a:r>
              <a:rPr lang="en-US" altLang="zh-TW" sz="1800" dirty="0"/>
              <a:t>: If the precedence graph of a schedule contains </a:t>
            </a:r>
            <a:r>
              <a:rPr lang="en-US" altLang="zh-TW" sz="1800" b="1" dirty="0"/>
              <a:t>no cycle</a:t>
            </a:r>
            <a:r>
              <a:rPr lang="en-US" altLang="zh-TW" sz="1800" dirty="0"/>
              <a:t> then schedule is </a:t>
            </a:r>
            <a:r>
              <a:rPr lang="en-US" altLang="zh-TW" sz="1800" b="1" dirty="0" err="1"/>
              <a:t>serializable</a:t>
            </a:r>
            <a:r>
              <a:rPr lang="en-US" altLang="zh-TW" sz="1800" dirty="0"/>
              <a:t>.</a:t>
            </a:r>
          </a:p>
          <a:p>
            <a:pPr lvl="3">
              <a:buFontTx/>
              <a:buNone/>
            </a:pPr>
            <a:endParaRPr lang="en-US" altLang="zh-TW" sz="1600" b="1" dirty="0"/>
          </a:p>
          <a:p>
            <a:pPr lvl="3">
              <a:buFontTx/>
              <a:buNone/>
            </a:pPr>
            <a:endParaRPr lang="en-US" altLang="zh-TW" sz="1600" b="1" dirty="0"/>
          </a:p>
          <a:p>
            <a:pPr lvl="2">
              <a:buFontTx/>
              <a:buNone/>
            </a:pPr>
            <a:r>
              <a:rPr lang="en-US" altLang="zh-TW" sz="1800" b="1" dirty="0"/>
              <a:t>&lt;Example </a:t>
            </a:r>
            <a:r>
              <a:rPr lang="en-US" altLang="zh-TW" sz="1800" b="1" dirty="0" smtClean="0"/>
              <a:t>13.6</a:t>
            </a:r>
            <a:r>
              <a:rPr lang="en-US" altLang="zh-TW" sz="1800" b="1" dirty="0"/>
              <a:t>&gt;</a:t>
            </a:r>
            <a:br>
              <a:rPr lang="en-US" altLang="zh-TW" sz="1800" b="1" dirty="0"/>
            </a:br>
            <a:r>
              <a:rPr lang="en-US" altLang="zh-TW" sz="1800" dirty="0"/>
              <a:t>Consider the following three transactions:</a:t>
            </a:r>
            <a:br>
              <a:rPr lang="en-US" altLang="zh-TW" sz="1800" dirty="0"/>
            </a:br>
            <a:endParaRPr lang="en-US" altLang="zh-TW" sz="1800" dirty="0"/>
          </a:p>
          <a:p>
            <a:pPr lvl="3">
              <a:buFontTx/>
              <a:buNone/>
            </a:pPr>
            <a:endParaRPr lang="en-US" altLang="zh-TW" sz="1600" dirty="0"/>
          </a:p>
          <a:p>
            <a:pPr lvl="3">
              <a:buFontTx/>
              <a:buNone/>
            </a:pPr>
            <a:endParaRPr lang="en-US" altLang="zh-TW" sz="1600" dirty="0"/>
          </a:p>
          <a:p>
            <a:pPr lvl="3">
              <a:buFontTx/>
              <a:buNone/>
            </a:pPr>
            <a:endParaRPr lang="en-US" altLang="zh-TW" sz="1600" dirty="0"/>
          </a:p>
          <a:p>
            <a:pPr lvl="3">
              <a:buFontTx/>
              <a:buNone/>
            </a:pPr>
            <a:endParaRPr lang="en-US" altLang="zh-TW" sz="1600" dirty="0"/>
          </a:p>
          <a:p>
            <a:pPr lvl="3">
              <a:buFontTx/>
              <a:buNone/>
            </a:pPr>
            <a:endParaRPr lang="zh-TW" altLang="en-US" sz="1600" dirty="0"/>
          </a:p>
        </p:txBody>
      </p:sp>
      <p:grpSp>
        <p:nvGrpSpPr>
          <p:cNvPr id="27670" name="Group 22"/>
          <p:cNvGrpSpPr>
            <a:grpSpLocks/>
          </p:cNvGrpSpPr>
          <p:nvPr/>
        </p:nvGrpSpPr>
        <p:grpSpPr bwMode="auto">
          <a:xfrm>
            <a:off x="838200" y="3886200"/>
            <a:ext cx="4343400" cy="1660525"/>
            <a:chOff x="480" y="2592"/>
            <a:chExt cx="2736" cy="1046"/>
          </a:xfrm>
        </p:grpSpPr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480" y="2592"/>
              <a:ext cx="816" cy="7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200" baseline="-25000">
                  <a:latin typeface="Times New Roman" pitchFamily="18" charset="0"/>
                  <a:ea typeface="新細明體" charset="-120"/>
                </a:rPr>
                <a:t>1</a:t>
              </a: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: Lock A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Lock B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UNLock A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UNLock B</a:t>
              </a:r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1440" y="2592"/>
              <a:ext cx="816" cy="1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200" baseline="-25000">
                  <a:latin typeface="Times New Roman" pitchFamily="18" charset="0"/>
                  <a:ea typeface="新細明體" charset="-120"/>
                </a:rPr>
                <a:t>2</a:t>
              </a: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: Lock B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Lock C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UNLock B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Lock A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UNLock C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UNLock A</a:t>
              </a:r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2400" y="2592"/>
              <a:ext cx="816" cy="52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200" baseline="-25000">
                  <a:latin typeface="Times New Roman" pitchFamily="18" charset="0"/>
                  <a:ea typeface="新細明體" charset="-120"/>
                </a:rPr>
                <a:t>3</a:t>
              </a: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: </a:t>
              </a:r>
            </a:p>
            <a:p>
              <a:pPr algn="l" eaLnBrk="0" hangingPunct="0">
                <a:spcBef>
                  <a:spcPct val="50000"/>
                </a:spcBef>
              </a:pPr>
              <a:r>
                <a:rPr lang="en-US" altLang="zh-TW" sz="1200">
                  <a:latin typeface="Times New Roman" pitchFamily="18" charset="0"/>
                  <a:ea typeface="新細明體" charset="-120"/>
                </a:rPr>
                <a:t>       </a:t>
              </a:r>
            </a:p>
            <a:p>
              <a:pPr algn="l" eaLnBrk="0" hangingPunct="0">
                <a:spcBef>
                  <a:spcPct val="50000"/>
                </a:spcBef>
              </a:pPr>
              <a:endParaRPr lang="zh-TW" altLang="en-US" sz="1200"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191000" y="1371600"/>
            <a:ext cx="57150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3" algn="l" eaLnBrk="0" hangingPunct="0">
              <a:spcBef>
                <a:spcPct val="50000"/>
              </a:spcBef>
              <a:buSzPct val="100000"/>
              <a:buFontTx/>
              <a:buChar char="-"/>
            </a:pPr>
            <a:r>
              <a:rPr lang="en-US" altLang="zh-TW">
                <a:latin typeface="Times New Roman" pitchFamily="18" charset="0"/>
                <a:ea typeface="新細明體" charset="-120"/>
              </a:rPr>
              <a:t> A schedule for T1, T2, and T3:</a:t>
            </a:r>
            <a:br>
              <a:rPr lang="en-US" altLang="zh-TW">
                <a:latin typeface="Times New Roman" pitchFamily="18" charset="0"/>
                <a:ea typeface="新細明體" charset="-120"/>
              </a:rPr>
            </a:br>
            <a:endParaRPr lang="en-US" altLang="zh-TW" sz="800">
              <a:latin typeface="Times New Roman" pitchFamily="18" charset="0"/>
              <a:ea typeface="新細明體" charset="-120"/>
            </a:endParaRP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   </a:t>
            </a:r>
            <a:r>
              <a:rPr lang="en-US" altLang="zh-TW" sz="1300">
                <a:latin typeface="Times New Roman" pitchFamily="18" charset="0"/>
                <a:ea typeface="新細明體" charset="-120"/>
              </a:rPr>
              <a:t>(1)    T1 : 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(2)    T2 : LOCK B			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(3)    T2 : 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(4)    T2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UNLOCK B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(5)    T1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LOCK B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(6)    T1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UNLOCK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(7)    T2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(8)    T2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UNLOCK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(9)    T2 : UNLOCK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(10)  T3 : LOCK A	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(11)  T3 : </a:t>
            </a:r>
            <a:r>
              <a:rPr lang="en-US" altLang="zh-TW" sz="1300" u="sng">
                <a:latin typeface="Times New Roman" pitchFamily="18" charset="0"/>
                <a:ea typeface="新細明體" charset="-120"/>
              </a:rPr>
              <a:t>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(12)  T1 : UNLOCK B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(13)  T3 : UNLOCK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300">
                <a:latin typeface="Times New Roman" pitchFamily="18" charset="0"/>
                <a:ea typeface="新細明體" charset="-120"/>
              </a:rPr>
              <a:t>   (14)  T3 : UNLOCK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  <a:buFontTx/>
              <a:buChar char="-"/>
            </a:pPr>
            <a:endParaRPr lang="en-US" altLang="zh-TW" sz="800">
              <a:latin typeface="Times New Roman" pitchFamily="18" charset="0"/>
              <a:ea typeface="新細明體" charset="-120"/>
            </a:endParaRP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  <a:buFontTx/>
              <a:buChar char="-"/>
            </a:pPr>
            <a:r>
              <a:rPr lang="en-US" altLang="zh-TW">
                <a:latin typeface="Times New Roman" pitchFamily="18" charset="0"/>
                <a:ea typeface="新細明體" charset="-120"/>
              </a:rPr>
              <a:t> The precedence graph of the schedule is: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endParaRPr lang="en-US" altLang="zh-TW" sz="13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6681788" y="5056188"/>
            <a:ext cx="434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T1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7177088" y="5794375"/>
            <a:ext cx="434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T2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115050" y="5803900"/>
            <a:ext cx="434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T3</a:t>
            </a:r>
          </a:p>
        </p:txBody>
      </p:sp>
      <p:sp>
        <p:nvSpPr>
          <p:cNvPr id="27660" name="Arc 12"/>
          <p:cNvSpPr>
            <a:spLocks/>
          </p:cNvSpPr>
          <p:nvPr/>
        </p:nvSpPr>
        <p:spPr bwMode="auto">
          <a:xfrm>
            <a:off x="6837363" y="5364163"/>
            <a:ext cx="322262" cy="493712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1" name="Arc 13"/>
          <p:cNvSpPr>
            <a:spLocks/>
          </p:cNvSpPr>
          <p:nvPr/>
        </p:nvSpPr>
        <p:spPr bwMode="auto">
          <a:xfrm>
            <a:off x="7043738" y="5286375"/>
            <a:ext cx="293687" cy="5222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6565900" y="6021388"/>
            <a:ext cx="641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7667625" y="5791200"/>
            <a:ext cx="1704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>
                <a:latin typeface="Times New Roman" pitchFamily="18" charset="0"/>
                <a:ea typeface="新細明體" charset="-120"/>
              </a:rPr>
              <a:t>not serializable !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391400" y="2667000"/>
            <a:ext cx="2819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From (4), (5) we have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  T2         T1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9296400" y="2819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7391400" y="3095625"/>
            <a:ext cx="2819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From (6), (7) we have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  T1         T2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7391400" y="3857625"/>
            <a:ext cx="2819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From (8), (11) we have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T2         T3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9296400" y="3276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9261475" y="401161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Two-Phase Locking  (2PL)</a:t>
            </a:r>
            <a:endParaRPr lang="zh-TW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924800" cy="4648200"/>
          </a:xfrm>
        </p:spPr>
        <p:txBody>
          <a:bodyPr/>
          <a:lstStyle/>
          <a:p>
            <a:pPr lvl="2">
              <a:buClr>
                <a:srgbClr val="009900"/>
              </a:buClr>
              <a:buFont typeface="Wingdings" pitchFamily="2" charset="2"/>
              <a:buChar char="§"/>
            </a:pPr>
            <a:r>
              <a:rPr lang="en-US" altLang="zh-TW"/>
              <a:t> A protocol that guarantees </a:t>
            </a:r>
            <a:r>
              <a:rPr lang="en-US" altLang="zh-TW" b="1"/>
              <a:t>serializability</a:t>
            </a:r>
            <a:r>
              <a:rPr lang="en-US" altLang="zh-TW"/>
              <a:t>.</a:t>
            </a:r>
          </a:p>
          <a:p>
            <a:pPr lvl="2">
              <a:buClr>
                <a:srgbClr val="009900"/>
              </a:buClr>
              <a:buFont typeface="Wingdings" pitchFamily="2" charset="2"/>
              <a:buChar char="§"/>
            </a:pPr>
            <a:r>
              <a:rPr lang="en-US" altLang="zh-TW"/>
              <a:t> A transaction obeying the </a:t>
            </a:r>
            <a:r>
              <a:rPr lang="en-US" altLang="zh-TW" b="1"/>
              <a:t>two-phase locking protocol (2PL)</a:t>
            </a:r>
            <a:r>
              <a:rPr lang="en-US" altLang="zh-TW"/>
              <a:t> if</a:t>
            </a:r>
          </a:p>
          <a:p>
            <a:pPr lvl="3">
              <a:buFontTx/>
              <a:buNone/>
            </a:pPr>
            <a:r>
              <a:rPr lang="en-US" altLang="zh-TW"/>
              <a:t>&lt;a&gt; before operating on any object, the transaction first acquires a </a:t>
            </a:r>
            <a:br>
              <a:rPr lang="en-US" altLang="zh-TW"/>
            </a:br>
            <a:r>
              <a:rPr lang="en-US" altLang="zh-TW"/>
              <a:t>   lock on that object </a:t>
            </a:r>
            <a:r>
              <a:rPr lang="en-US" altLang="zh-TW" u="sng"/>
              <a:t>(the locking phase</a:t>
            </a:r>
            <a:r>
              <a:rPr lang="en-US" altLang="zh-TW"/>
              <a:t>)</a:t>
            </a:r>
          </a:p>
          <a:p>
            <a:pPr lvl="3">
              <a:buFontTx/>
              <a:buNone/>
            </a:pPr>
            <a:r>
              <a:rPr lang="en-US" altLang="zh-TW"/>
              <a:t>&lt;b&gt; after releasing a lock, the transaction never acquires any more </a:t>
            </a:r>
            <a:br>
              <a:rPr lang="en-US" altLang="zh-TW"/>
            </a:br>
            <a:r>
              <a:rPr lang="en-US" altLang="zh-TW"/>
              <a:t>   lock </a:t>
            </a:r>
            <a:r>
              <a:rPr lang="en-US" altLang="zh-TW" u="sng"/>
              <a:t>(the unlocking phase</a:t>
            </a:r>
            <a:r>
              <a:rPr lang="en-US" altLang="zh-TW"/>
              <a:t> )</a:t>
            </a:r>
          </a:p>
          <a:p>
            <a:pPr lvl="3">
              <a:buFontTx/>
              <a:buNone/>
            </a:pPr>
            <a:r>
              <a:rPr lang="en-US" altLang="zh-TW"/>
              <a:t>i.e. in any transaction, all locks must precede all unlock.</a:t>
            </a:r>
          </a:p>
          <a:p>
            <a:pPr lvl="3">
              <a:buFontTx/>
              <a:buNone/>
            </a:pPr>
            <a:endParaRPr lang="en-US" altLang="zh-TW"/>
          </a:p>
          <a:p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Two-Phase Locking  (2PL) </a:t>
            </a:r>
            <a:r>
              <a:rPr lang="en-US" altLang="zh-TW" sz="20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20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485900" y="1268413"/>
            <a:ext cx="6057900" cy="383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 eaLnBrk="0" hangingPunct="0">
              <a:spcBef>
                <a:spcPct val="50000"/>
              </a:spcBef>
              <a:buSzPct val="100000"/>
            </a:pPr>
            <a:r>
              <a:rPr lang="en-US" altLang="zh-TW">
                <a:latin typeface="Times New Roman" pitchFamily="18" charset="0"/>
                <a:ea typeface="新細明體" charset="-120"/>
              </a:rPr>
              <a:t>&lt;e.g.&gt; 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T1:                    T2:                       T3: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LOCK A          LOCK A              LOCK B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LOCK B          LOCK C               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UNLOCK A    UNLOCK C         UNLOCK B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UNLOCK B    UNLOCK A         LOCK A 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  		                            UNLOCK C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  		                            UNLOCK A</a:t>
            </a: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endParaRPr lang="en-US" altLang="zh-TW">
              <a:latin typeface="Times New Roman" pitchFamily="18" charset="0"/>
              <a:ea typeface="新細明體" charset="-120"/>
            </a:endParaRPr>
          </a:p>
          <a:p>
            <a:pPr lvl="3" algn="l" eaLnBrk="0" hangingPunct="0">
              <a:lnSpc>
                <a:spcPct val="50000"/>
              </a:lnSpc>
              <a:spcBef>
                <a:spcPct val="50000"/>
              </a:spcBef>
              <a:buSzPct val="100000"/>
            </a:pPr>
            <a:endParaRPr lang="en-US" altLang="zh-TW">
              <a:latin typeface="Times New Roman" pitchFamily="18" charset="0"/>
              <a:ea typeface="新細明體" charset="-120"/>
            </a:endParaRP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>
                <a:latin typeface="Times New Roman" pitchFamily="18" charset="0"/>
                <a:ea typeface="新細明體" charset="-120"/>
              </a:rPr>
              <a:t>                      T1  obey 2PL		                  	              T2  obey 2PL		            	              T3  not obey 2PL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 rot="16200000" flipH="1">
            <a:off x="4519613" y="3568700"/>
            <a:ext cx="457200" cy="428625"/>
          </a:xfrm>
          <a:prstGeom prst="rightArrow">
            <a:avLst>
              <a:gd name="adj1" fmla="val 50000"/>
              <a:gd name="adj2" fmla="val 5333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362200" y="5181600"/>
            <a:ext cx="5943600" cy="97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700" b="1">
                <a:latin typeface="Times New Roman" pitchFamily="18" charset="0"/>
                <a:ea typeface="新細明體" charset="-120"/>
              </a:rPr>
              <a:t>Note: </a:t>
            </a:r>
            <a:r>
              <a:rPr lang="en-US" altLang="zh-TW" sz="1700" u="sng">
                <a:latin typeface="Times New Roman" pitchFamily="18" charset="0"/>
                <a:ea typeface="新細明體" charset="-120"/>
              </a:rPr>
              <a:t>In practice</a:t>
            </a:r>
            <a:r>
              <a:rPr lang="en-US" altLang="zh-TW" sz="1700">
                <a:latin typeface="Times New Roman" pitchFamily="18" charset="0"/>
                <a:ea typeface="新細明體" charset="-120"/>
              </a:rPr>
              <a:t>, a lock releasing phase is often compressed into     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700">
                <a:latin typeface="Times New Roman" pitchFamily="18" charset="0"/>
                <a:ea typeface="新細明體" charset="-120"/>
              </a:rPr>
              <a:t>           the single operation of COMMIT (or ROLLBACK) at end-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700">
                <a:latin typeface="Times New Roman" pitchFamily="18" charset="0"/>
                <a:ea typeface="新細明體" charset="-120"/>
              </a:rPr>
              <a:t>           of-transaction.</a:t>
            </a:r>
            <a:endParaRPr lang="en-US" altLang="zh-TW" sz="1700" b="1" u="sng">
              <a:latin typeface="Times New Roman" pitchFamily="18" charset="0"/>
              <a:ea typeface="新細明體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Two-Phase Locking  (2PL)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6096000" cy="4648200"/>
          </a:xfrm>
        </p:spPr>
        <p:txBody>
          <a:bodyPr/>
          <a:lstStyle/>
          <a:p>
            <a:pPr lvl="2">
              <a:buClr>
                <a:srgbClr val="33CC33"/>
              </a:buClr>
            </a:pPr>
            <a:r>
              <a:rPr lang="en-US" altLang="zh-TW" b="1" dirty="0" err="1"/>
              <a:t>Thm</a:t>
            </a:r>
            <a:r>
              <a:rPr lang="en-US" altLang="zh-TW" b="1" dirty="0"/>
              <a:t> </a:t>
            </a:r>
            <a:r>
              <a:rPr lang="en-US" altLang="zh-TW" b="1" dirty="0" smtClean="0"/>
              <a:t>13.2</a:t>
            </a:r>
            <a:r>
              <a:rPr lang="en-US" altLang="zh-TW" b="1" dirty="0"/>
              <a:t>:</a:t>
            </a:r>
            <a:r>
              <a:rPr lang="en-US" altLang="zh-TW" dirty="0"/>
              <a:t> If all transactions obey the “2PL” protocol, then all possible interleaved schedules are </a:t>
            </a:r>
            <a:r>
              <a:rPr lang="en-US" altLang="zh-TW" dirty="0" err="1"/>
              <a:t>serializable</a:t>
            </a:r>
            <a:r>
              <a:rPr lang="en-US" altLang="zh-TW" dirty="0"/>
              <a:t>. 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[proof]: [by contradiction]	(P. 9-22)	   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Suppose not. Then by </a:t>
            </a:r>
            <a:r>
              <a:rPr lang="en-US" altLang="zh-TW" sz="1600" dirty="0" err="1"/>
              <a:t>Thm</a:t>
            </a:r>
            <a:r>
              <a:rPr lang="en-US" altLang="zh-TW" sz="1600" dirty="0"/>
              <a:t> 9.1, the </a:t>
            </a:r>
            <a:r>
              <a:rPr lang="en-US" altLang="zh-TW" sz="1600" b="1" dirty="0"/>
              <a:t>precedence Graph G</a:t>
            </a:r>
            <a:r>
              <a:rPr lang="en-US" altLang="zh-TW" sz="1600" dirty="0"/>
              <a:t> for </a:t>
            </a:r>
            <a:r>
              <a:rPr lang="en-US" altLang="zh-TW" sz="1600" b="1" dirty="0"/>
              <a:t>S</a:t>
            </a:r>
            <a:r>
              <a:rPr lang="en-US" altLang="zh-TW" sz="1600" dirty="0"/>
              <a:t> has a cycle, say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       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 =&gt; T</a:t>
            </a:r>
            <a:r>
              <a:rPr lang="en-US" altLang="zh-TW" sz="1400" dirty="0"/>
              <a:t>i</a:t>
            </a:r>
            <a:r>
              <a:rPr lang="en-US" altLang="zh-TW" sz="1000" dirty="0"/>
              <a:t>2</a:t>
            </a:r>
            <a:r>
              <a:rPr lang="en-US" altLang="zh-TW" sz="1600" dirty="0"/>
              <a:t> =&gt; ... =&gt; T</a:t>
            </a:r>
            <a:r>
              <a:rPr lang="en-US" altLang="zh-TW" sz="1400" dirty="0"/>
              <a:t>i</a:t>
            </a:r>
            <a:r>
              <a:rPr lang="en-US" altLang="zh-TW" sz="1000" dirty="0"/>
              <a:t>p</a:t>
            </a:r>
            <a:r>
              <a:rPr lang="en-US" altLang="zh-TW" sz="1600" dirty="0"/>
              <a:t> =&gt;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.</a:t>
            </a:r>
          </a:p>
          <a:p>
            <a:pPr marL="1333500" lvl="3" indent="0">
              <a:buFontTx/>
              <a:buNone/>
            </a:pPr>
            <a:endParaRPr lang="en-US" altLang="zh-TW" sz="1600" dirty="0"/>
          </a:p>
          <a:p>
            <a:pPr marL="1333500" lvl="3" indent="0">
              <a:lnSpc>
                <a:spcPct val="170000"/>
              </a:lnSpc>
              <a:buFontTx/>
              <a:buNone/>
            </a:pPr>
            <a:r>
              <a:rPr lang="en-US" altLang="zh-TW" sz="1600" dirty="0"/>
              <a:t>Then some 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2</a:t>
            </a:r>
            <a:r>
              <a:rPr lang="en-US" altLang="zh-TW" sz="1400" dirty="0"/>
              <a:t> </a:t>
            </a:r>
            <a:r>
              <a:rPr lang="en-US" altLang="zh-TW" sz="1600" dirty="0"/>
              <a:t>follows an UNLOCK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;                                    some LOCK  by T</a:t>
            </a:r>
            <a:r>
              <a:rPr lang="en-US" altLang="zh-TW" sz="1400" dirty="0"/>
              <a:t>i</a:t>
            </a:r>
            <a:r>
              <a:rPr lang="en-US" altLang="zh-TW" sz="1000" dirty="0"/>
              <a:t>3</a:t>
            </a:r>
            <a:r>
              <a:rPr lang="en-US" altLang="zh-TW" sz="1600" dirty="0"/>
              <a:t> follows an UNLOCK  by T</a:t>
            </a:r>
            <a:r>
              <a:rPr lang="en-US" altLang="zh-TW" sz="1400" dirty="0"/>
              <a:t>i</a:t>
            </a:r>
            <a:r>
              <a:rPr lang="en-US" altLang="zh-TW" sz="1000" dirty="0"/>
              <a:t>2</a:t>
            </a:r>
            <a:r>
              <a:rPr lang="en-US" altLang="zh-TW" sz="1600" dirty="0"/>
              <a:t>;        </a:t>
            </a:r>
          </a:p>
          <a:p>
            <a:pPr marL="1333500" lvl="3" indent="0">
              <a:lnSpc>
                <a:spcPct val="10000"/>
              </a:lnSpc>
              <a:buFontTx/>
              <a:buNone/>
            </a:pPr>
            <a:r>
              <a:rPr lang="en-US" altLang="zh-TW" sz="1600" dirty="0"/>
              <a:t>                               </a:t>
            </a:r>
            <a:r>
              <a:rPr lang="en-US" altLang="zh-TW" sz="1600" b="1" dirty="0"/>
              <a:t>.</a:t>
            </a:r>
          </a:p>
          <a:p>
            <a:pPr marL="1333500" lvl="3" indent="0">
              <a:lnSpc>
                <a:spcPct val="10000"/>
              </a:lnSpc>
              <a:buFontTx/>
              <a:buNone/>
            </a:pPr>
            <a:r>
              <a:rPr lang="en-US" altLang="zh-TW" sz="1600" b="1" dirty="0"/>
              <a:t>                               .</a:t>
            </a:r>
          </a:p>
          <a:p>
            <a:pPr marL="1333500" lvl="3" indent="0">
              <a:lnSpc>
                <a:spcPct val="10000"/>
              </a:lnSpc>
              <a:buFontTx/>
              <a:buNone/>
            </a:pPr>
            <a:r>
              <a:rPr lang="en-US" altLang="zh-TW" sz="1600" b="1" dirty="0"/>
              <a:t>                               . 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    some 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 follows an UNLOCK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p</a:t>
            </a:r>
            <a:r>
              <a:rPr lang="en-US" altLang="zh-TW" sz="1600" dirty="0"/>
              <a:t>;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    =&gt; A 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 follows an UNLOCK by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  </a:t>
            </a:r>
          </a:p>
          <a:p>
            <a:pPr marL="1333500" lvl="3" indent="0">
              <a:buFontTx/>
              <a:buNone/>
            </a:pPr>
            <a:r>
              <a:rPr lang="en-US" altLang="zh-TW" sz="1600" dirty="0"/>
              <a:t>    =&gt; T</a:t>
            </a:r>
            <a:r>
              <a:rPr lang="en-US" altLang="zh-TW" sz="1400" dirty="0"/>
              <a:t>i</a:t>
            </a:r>
            <a:r>
              <a:rPr lang="en-US" altLang="zh-TW" sz="1000" dirty="0"/>
              <a:t>1</a:t>
            </a:r>
            <a:r>
              <a:rPr lang="en-US" altLang="zh-TW" sz="1600" dirty="0"/>
              <a:t> disobey of 2L protocol !!         </a:t>
            </a:r>
            <a:r>
              <a:rPr lang="en-US" altLang="zh-TW" sz="1400" b="1" dirty="0"/>
              <a:t>Q.E.D. #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324600" y="4648200"/>
            <a:ext cx="3200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009900"/>
              </a:buClr>
              <a:buSzPct val="110000"/>
            </a:pPr>
            <a:endParaRPr lang="en-US" altLang="zh-TW" sz="1600" b="1">
              <a:latin typeface="Times New Roman" pitchFamily="18" charset="0"/>
              <a:ea typeface="華康行書體(P)" pitchFamily="66" charset="-12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009900"/>
              </a:buClr>
              <a:buSzPct val="110000"/>
            </a:pPr>
            <a:r>
              <a:rPr lang="en-US" altLang="zh-TW" sz="1600">
                <a:latin typeface="Times New Roman" pitchFamily="18" charset="0"/>
                <a:ea typeface="華康行書體(P)" pitchFamily="66" charset="-120"/>
              </a:rPr>
              <a:t>&lt;e.g.1&gt; T1, T2 any interleaved </a:t>
            </a:r>
            <a:br>
              <a:rPr lang="en-US" altLang="zh-TW" sz="1600">
                <a:latin typeface="Times New Roman" pitchFamily="18" charset="0"/>
                <a:ea typeface="華康行書體(P)" pitchFamily="66" charset="-120"/>
              </a:rPr>
            </a:br>
            <a:r>
              <a:rPr lang="en-US" altLang="zh-TW" sz="1600">
                <a:latin typeface="Times New Roman" pitchFamily="18" charset="0"/>
                <a:ea typeface="華康行書體(P)" pitchFamily="66" charset="-120"/>
              </a:rPr>
              <a:t>             schedules are serializable. 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009900"/>
              </a:buClr>
              <a:buSzPct val="110000"/>
            </a:pPr>
            <a:r>
              <a:rPr lang="en-US" altLang="zh-TW" sz="1600">
                <a:latin typeface="Times New Roman" pitchFamily="18" charset="0"/>
                <a:ea typeface="華康行書體(P)" pitchFamily="66" charset="-120"/>
              </a:rPr>
              <a:t>&lt;e.g.2&gt; T1, T2 , T3 perhaps</a:t>
            </a:r>
            <a:endParaRPr lang="zh-TW" altLang="en-US" sz="2400">
              <a:latin typeface="Times New Roman" pitchFamily="18" charset="0"/>
              <a:ea typeface="華康行書體(P)" pitchFamily="66" charset="-120"/>
            </a:endParaRP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7143750" y="1751013"/>
            <a:ext cx="1466850" cy="2211387"/>
            <a:chOff x="4404" y="912"/>
            <a:chExt cx="924" cy="1393"/>
          </a:xfrm>
        </p:grpSpPr>
        <p:grpSp>
          <p:nvGrpSpPr>
            <p:cNvPr id="33797" name="Group 5"/>
            <p:cNvGrpSpPr>
              <a:grpSpLocks/>
            </p:cNvGrpSpPr>
            <p:nvPr/>
          </p:nvGrpSpPr>
          <p:grpSpPr bwMode="auto">
            <a:xfrm>
              <a:off x="4404" y="912"/>
              <a:ext cx="924" cy="1393"/>
              <a:chOff x="36" y="1356"/>
              <a:chExt cx="924" cy="1393"/>
            </a:xfrm>
          </p:grpSpPr>
          <p:sp>
            <p:nvSpPr>
              <p:cNvPr id="33798" name="Text Box 6"/>
              <p:cNvSpPr txBox="1">
                <a:spLocks noChangeArrowheads="1"/>
              </p:cNvSpPr>
              <p:nvPr/>
            </p:nvSpPr>
            <p:spPr bwMode="auto">
              <a:xfrm>
                <a:off x="36" y="1356"/>
                <a:ext cx="915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TW" sz="1200">
                    <a:latin typeface="Times New Roman" pitchFamily="18" charset="0"/>
                    <a:ea typeface="新細明體" charset="-120"/>
                  </a:rPr>
                  <a:t>UNLOCK    LOCK</a:t>
                </a:r>
                <a:endParaRPr lang="en-US" altLang="zh-TW" sz="1400">
                  <a:latin typeface="Times New Roman" pitchFamily="18" charset="0"/>
                  <a:ea typeface="新細明體" charset="-120"/>
                </a:endParaRPr>
              </a:p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TW" sz="1400">
                    <a:latin typeface="Times New Roman" pitchFamily="18" charset="0"/>
                    <a:ea typeface="新細明體" charset="-120"/>
                  </a:rPr>
                  <a:t>    Ti1         Ti2</a:t>
                </a:r>
              </a:p>
            </p:txBody>
          </p:sp>
          <p:sp>
            <p:nvSpPr>
              <p:cNvPr id="33799" name="Text Box 7"/>
              <p:cNvSpPr txBox="1">
                <a:spLocks noChangeArrowheads="1"/>
              </p:cNvSpPr>
              <p:nvPr/>
            </p:nvSpPr>
            <p:spPr bwMode="auto">
              <a:xfrm>
                <a:off x="96" y="1713"/>
                <a:ext cx="69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TW" sz="1400">
                    <a:latin typeface="Times New Roman" pitchFamily="18" charset="0"/>
                    <a:ea typeface="新細明體" charset="-120"/>
                  </a:rPr>
                  <a:t>Ti2         Ti3</a:t>
                </a:r>
              </a:p>
            </p:txBody>
          </p:sp>
          <p:sp>
            <p:nvSpPr>
              <p:cNvPr id="33800" name="Text Box 8"/>
              <p:cNvSpPr txBox="1">
                <a:spLocks noChangeArrowheads="1"/>
              </p:cNvSpPr>
              <p:nvPr/>
            </p:nvSpPr>
            <p:spPr bwMode="auto">
              <a:xfrm>
                <a:off x="96" y="2111"/>
                <a:ext cx="69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TW" sz="1400">
                    <a:latin typeface="Times New Roman" pitchFamily="18" charset="0"/>
                    <a:ea typeface="新細明體" charset="-120"/>
                  </a:rPr>
                  <a:t>Tip         Ti1</a:t>
                </a:r>
              </a:p>
            </p:txBody>
          </p:sp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>
                <a:off x="343" y="1625"/>
                <a:ext cx="1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>
                <a:off x="343" y="1802"/>
                <a:ext cx="1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03" name="Line 11"/>
              <p:cNvSpPr>
                <a:spLocks noChangeShapeType="1"/>
              </p:cNvSpPr>
              <p:nvPr/>
            </p:nvSpPr>
            <p:spPr bwMode="auto">
              <a:xfrm>
                <a:off x="343" y="2201"/>
                <a:ext cx="1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04" name="Text Box 12"/>
              <p:cNvSpPr txBox="1">
                <a:spLocks noChangeArrowheads="1"/>
              </p:cNvSpPr>
              <p:nvPr/>
            </p:nvSpPr>
            <p:spPr bwMode="auto">
              <a:xfrm>
                <a:off x="261" y="1846"/>
                <a:ext cx="3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60000"/>
                  </a:lnSpc>
                  <a:spcBef>
                    <a:spcPct val="10000"/>
                  </a:spcBef>
                </a:pPr>
                <a:r>
                  <a:rPr lang="zh-TW" altLang="en-US" sz="1400">
                    <a:latin typeface="Times New Roman" pitchFamily="18" charset="0"/>
                    <a:ea typeface="新細明體" charset="-120"/>
                  </a:rPr>
                  <a:t>…</a:t>
                </a:r>
              </a:p>
              <a:p>
                <a:pPr algn="l" eaLnBrk="0" hangingPunct="0">
                  <a:lnSpc>
                    <a:spcPct val="60000"/>
                  </a:lnSpc>
                  <a:spcBef>
                    <a:spcPct val="10000"/>
                  </a:spcBef>
                </a:pPr>
                <a:r>
                  <a:rPr lang="zh-TW" altLang="en-US" sz="1400">
                    <a:latin typeface="Times New Roman" pitchFamily="18" charset="0"/>
                    <a:ea typeface="新細明體" charset="-120"/>
                  </a:rPr>
                  <a:t>…</a:t>
                </a:r>
              </a:p>
            </p:txBody>
          </p:sp>
          <p:sp>
            <p:nvSpPr>
              <p:cNvPr id="33805" name="Text Box 13"/>
              <p:cNvSpPr txBox="1">
                <a:spLocks noChangeArrowheads="1"/>
              </p:cNvSpPr>
              <p:nvPr/>
            </p:nvSpPr>
            <p:spPr bwMode="auto">
              <a:xfrm>
                <a:off x="96" y="2289"/>
                <a:ext cx="864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zh-TW" altLang="en-US" sz="1400">
                    <a:latin typeface="Times New Roman" pitchFamily="18" charset="0"/>
                    <a:ea typeface="新細明體" charset="-120"/>
                  </a:rPr>
                  <a:t>=&gt;</a:t>
                </a:r>
              </a:p>
              <a:p>
                <a:pPr algn="l" eaLnBrk="0" hangingPunct="0"/>
                <a:r>
                  <a:rPr lang="en-US" altLang="zh-TW" sz="1400">
                    <a:latin typeface="Times New Roman" pitchFamily="18" charset="0"/>
                    <a:ea typeface="新細明體" charset="-120"/>
                  </a:rPr>
                  <a:t>One lock of Ti1 is after unlock!!</a:t>
                </a:r>
              </a:p>
            </p:txBody>
          </p:sp>
        </p:grp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4464" y="1092"/>
              <a:ext cx="768" cy="1200"/>
            </a:xfrm>
            <a:prstGeom prst="rect">
              <a:avLst/>
            </a:prstGeom>
            <a:noFill/>
            <a:ln w="127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352550" y="3549650"/>
            <a:ext cx="268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eg. T1       T2        T3        T1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2038350" y="370205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2647950" y="370205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3257550" y="370205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Two-Phase Locking  (2PL)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00100" y="1447800"/>
            <a:ext cx="77343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 algn="l" eaLnBrk="0" hangingPunct="0">
              <a:spcBef>
                <a:spcPct val="50000"/>
              </a:spcBef>
              <a:buSzPct val="100000"/>
            </a:pPr>
            <a:r>
              <a:rPr lang="zh-TW" altLang="en-US" sz="2000" b="1" dirty="0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sz="2000" b="1" dirty="0" smtClean="0">
                <a:latin typeface="Times New Roman" pitchFamily="18" charset="0"/>
                <a:ea typeface="新細明體" charset="-120"/>
              </a:rPr>
              <a:t>13.7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&gt;</a:t>
            </a: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[Exercise 15.3 (d) ]   (p.9-6, or  p.491)</a:t>
            </a:r>
          </a:p>
          <a:p>
            <a:pPr lvl="3" algn="l" eaLnBrk="0" hangingPunct="0">
              <a:lnSpc>
                <a:spcPct val="120000"/>
              </a:lnSpc>
              <a:spcBef>
                <a:spcPct val="50000"/>
              </a:spcBef>
              <a:buSzPct val="100000"/>
            </a:pP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&lt;d&gt;</a:t>
            </a: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Is there any interleaved execution of T1, T2, T3</a:t>
            </a:r>
            <a:br>
              <a:rPr lang="en-US" altLang="zh-TW" sz="2000" dirty="0">
                <a:latin typeface="Times New Roman" pitchFamily="18" charset="0"/>
                <a:ea typeface="新細明體" charset="-120"/>
              </a:rPr>
            </a:b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        that is </a:t>
            </a:r>
            <a:r>
              <a:rPr lang="en-US" altLang="zh-TW" sz="2000" dirty="0" err="1">
                <a:latin typeface="Times New Roman" pitchFamily="18" charset="0"/>
                <a:ea typeface="新細明體" charset="-120"/>
              </a:rPr>
              <a:t>serializable</a:t>
            </a: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but could not be produced if all</a:t>
            </a:r>
            <a:br>
              <a:rPr lang="en-US" altLang="zh-TW" sz="2000" dirty="0">
                <a:latin typeface="Times New Roman" pitchFamily="18" charset="0"/>
                <a:ea typeface="新細明體" charset="-120"/>
              </a:rPr>
            </a:b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        three transactions obeyed the 2PL? 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endParaRPr lang="en-US" altLang="zh-TW" sz="2000" dirty="0">
              <a:latin typeface="Times New Roman" pitchFamily="18" charset="0"/>
              <a:ea typeface="新細明體" charset="-120"/>
            </a:endParaRPr>
          </a:p>
          <a:p>
            <a:pPr lvl="3" algn="l" eaLnBrk="0" hangingPunct="0">
              <a:spcBef>
                <a:spcPct val="50000"/>
              </a:spcBef>
              <a:buSzPct val="100000"/>
            </a:pPr>
            <a:endParaRPr lang="zh-TW" altLang="en-US" sz="2000" dirty="0"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2193925" y="3533775"/>
            <a:ext cx="6111875" cy="1381125"/>
            <a:chOff x="756" y="4178"/>
            <a:chExt cx="3366" cy="756"/>
          </a:xfrm>
        </p:grpSpPr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756" y="4232"/>
              <a:ext cx="1062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40000"/>
                </a:lnSpc>
              </a:pPr>
              <a:r>
                <a:rPr lang="zh-TW" altLang="en-US" sz="1400">
                  <a:latin typeface="Times New Roman" pitchFamily="18" charset="0"/>
                  <a:ea typeface="新細明體" charset="-120"/>
                </a:rPr>
                <a:t>   </a:t>
              </a:r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T1 :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F1 : Fetch A into t1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t1 := t1+1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U1 : Update A from t1</a:t>
              </a:r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1907" y="4226"/>
              <a:ext cx="1063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40000"/>
                </a:lnSpc>
              </a:pPr>
              <a:r>
                <a:rPr lang="zh-TW" altLang="en-US" sz="1400">
                  <a:latin typeface="Times New Roman" pitchFamily="18" charset="0"/>
                  <a:ea typeface="新細明體" charset="-120"/>
                </a:rPr>
                <a:t>   </a:t>
              </a:r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T2 :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F2 : Fetch A into t2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t2 := t2*2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U2 : Update A from t2</a:t>
              </a: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3060" y="4217"/>
              <a:ext cx="1062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40000"/>
                </a:lnSpc>
              </a:pPr>
              <a:r>
                <a:rPr lang="zh-TW" altLang="en-US" sz="1400">
                  <a:latin typeface="Times New Roman" pitchFamily="18" charset="0"/>
                  <a:ea typeface="新細明體" charset="-120"/>
                </a:rPr>
                <a:t>   </a:t>
              </a:r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T3 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: 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F3 : Fetch A into t3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display t3</a:t>
              </a:r>
            </a:p>
            <a:p>
              <a:pPr algn="l" eaLnBrk="0" hangingPunct="0">
                <a:lnSpc>
                  <a:spcPct val="14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U3 : Update A from t1</a:t>
              </a:r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1843" y="4183"/>
              <a:ext cx="0" cy="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2997" y="4178"/>
              <a:ext cx="0" cy="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Two-Phase Locking  (2PL)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6172200" cy="502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altLang="zh-TW" sz="1500" b="1"/>
              <a:t>Yes !   F1  -  F3  -  U1  -  U3  -  F2  -  U2 = T1-T3-T2 is serializable</a:t>
            </a:r>
            <a:r>
              <a:rPr lang="en-US" altLang="zh-TW" sz="1300" b="1"/>
              <a:t>  </a:t>
            </a:r>
            <a:endParaRPr lang="en-US" altLang="zh-TW" sz="1000" b="1"/>
          </a:p>
          <a:p>
            <a:endParaRPr lang="zh-TW" altLang="en-US"/>
          </a:p>
        </p:txBody>
      </p:sp>
      <p:grpSp>
        <p:nvGrpSpPr>
          <p:cNvPr id="35847" name="Group 7"/>
          <p:cNvGrpSpPr>
            <a:grpSpLocks/>
          </p:cNvGrpSpPr>
          <p:nvPr/>
        </p:nvGrpSpPr>
        <p:grpSpPr bwMode="auto">
          <a:xfrm>
            <a:off x="2209800" y="1752600"/>
            <a:ext cx="3759200" cy="644525"/>
            <a:chOff x="1150" y="5199"/>
            <a:chExt cx="2101" cy="402"/>
          </a:xfrm>
        </p:grpSpPr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1150" y="5374"/>
              <a:ext cx="2101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SLOCK  SLOCK   </a:t>
              </a:r>
              <a:r>
                <a:rPr lang="en-US" altLang="zh-TW">
                  <a:latin typeface="Times New Roman" pitchFamily="18" charset="0"/>
                  <a:ea typeface="新細明體" charset="-120"/>
                </a:rPr>
                <a:t>wait until T3 terminates</a:t>
              </a:r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 flipV="1">
              <a:off x="1405" y="5199"/>
              <a:ext cx="0" cy="1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flipV="1">
              <a:off x="1742" y="5217"/>
              <a:ext cx="1" cy="1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2017" y="5217"/>
              <a:ext cx="0" cy="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86000" y="5334000"/>
            <a:ext cx="64833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zh-TW" altLang="en-US" sz="1600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Note&gt;  2PL </a:t>
            </a:r>
            <a:r>
              <a:rPr lang="en-US" altLang="zh-TW" sz="1600" u="sng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Serializable</a:t>
            </a:r>
            <a:r>
              <a:rPr lang="en-US" altLang="zh-TW" sz="1600" u="sng">
                <a:latin typeface="Times New Roman" pitchFamily="18" charset="0"/>
                <a:ea typeface="新細明體" charset="-120"/>
              </a:rPr>
              <a:t> &lt; 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"Correct" </a:t>
            </a:r>
            <a:r>
              <a:rPr lang="en-US" altLang="zh-TW" sz="1600" u="sng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All interleaved schedules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7086600" y="4648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Ref. p.9-11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6858000" y="3484563"/>
            <a:ext cx="7397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zh-TW" altLang="en-US" sz="1200">
                <a:latin typeface="Times New Roman" pitchFamily="18" charset="0"/>
                <a:ea typeface="新細明體" charset="-120"/>
              </a:rPr>
              <a:t>        2</a:t>
            </a:r>
            <a:r>
              <a:rPr lang="en-US" altLang="zh-TW" sz="1200">
                <a:latin typeface="Times New Roman" pitchFamily="18" charset="0"/>
                <a:ea typeface="新細明體" charset="-120"/>
              </a:rPr>
              <a:t>PL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934200" y="3124200"/>
            <a:ext cx="9048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Serializable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6781800" y="2819400"/>
            <a:ext cx="8143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zh-TW" altLang="en-US" sz="1200">
                <a:latin typeface="Times New Roman" pitchFamily="18" charset="0"/>
                <a:ea typeface="新細明體" charset="-120"/>
              </a:rPr>
              <a:t> “</a:t>
            </a:r>
            <a:r>
              <a:rPr lang="en-US" altLang="zh-TW" sz="1200">
                <a:latin typeface="Times New Roman" pitchFamily="18" charset="0"/>
                <a:ea typeface="新細明體" charset="-120"/>
              </a:rPr>
              <a:t>Correct”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7454900" y="2546350"/>
            <a:ext cx="334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200">
                <a:latin typeface="Times New Roman" pitchFamily="18" charset="0"/>
                <a:ea typeface="新細明體" charset="-120"/>
              </a:rPr>
              <a:t>all</a:t>
            </a:r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6858000" y="3384550"/>
            <a:ext cx="1143000" cy="4476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6529388" y="3079750"/>
            <a:ext cx="1700212" cy="8715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6445250" y="2743200"/>
            <a:ext cx="1860550" cy="1358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1" name="Oval 21"/>
          <p:cNvSpPr>
            <a:spLocks noChangeArrowheads="1"/>
          </p:cNvSpPr>
          <p:nvPr/>
        </p:nvSpPr>
        <p:spPr bwMode="auto">
          <a:xfrm>
            <a:off x="6391275" y="2563813"/>
            <a:ext cx="2066925" cy="169703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2057400" y="2590800"/>
            <a:ext cx="3962400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TW" altLang="en-US" sz="1600" b="1">
                <a:latin typeface="Times New Roman" pitchFamily="18" charset="0"/>
                <a:ea typeface="新細明體" charset="-120"/>
              </a:rPr>
              <a:t>∵ 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Operation U1 will not be able to proceed     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    until that SLOCK by F3 has been 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    released, and that will not happen until T3 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     terminates.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2209800" y="4267200"/>
            <a:ext cx="3200400" cy="606425"/>
          </a:xfrm>
          <a:prstGeom prst="rect">
            <a:avLst/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 b="1">
                <a:latin typeface="Times New Roman" pitchFamily="18" charset="0"/>
                <a:ea typeface="新細明體" charset="-120"/>
              </a:rPr>
              <a:t>In fact,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transaction T3 and T1 will deadlock when U3 is reached.</a:t>
            </a:r>
          </a:p>
        </p:txBody>
      </p:sp>
      <p:sp>
        <p:nvSpPr>
          <p:cNvPr id="35864" name="AutoShape 24"/>
          <p:cNvSpPr>
            <a:spLocks noChangeArrowheads="1"/>
          </p:cNvSpPr>
          <p:nvPr/>
        </p:nvSpPr>
        <p:spPr bwMode="auto">
          <a:xfrm>
            <a:off x="6629400" y="3352800"/>
            <a:ext cx="228600" cy="153988"/>
          </a:xfrm>
          <a:prstGeom prst="star5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 sz="12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>
            <a:off x="1676400" y="1524000"/>
            <a:ext cx="228600" cy="153988"/>
          </a:xfrm>
          <a:prstGeom prst="star5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 sz="12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35866" name="AutoShape 26"/>
          <p:cNvSpPr>
            <a:spLocks noChangeArrowheads="1"/>
          </p:cNvSpPr>
          <p:nvPr/>
        </p:nvSpPr>
        <p:spPr bwMode="auto">
          <a:xfrm>
            <a:off x="7620000" y="2819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7" name="AutoShape 27"/>
          <p:cNvSpPr>
            <a:spLocks noChangeArrowheads="1"/>
          </p:cNvSpPr>
          <p:nvPr/>
        </p:nvSpPr>
        <p:spPr bwMode="auto">
          <a:xfrm>
            <a:off x="6934200" y="4724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895600"/>
            <a:ext cx="8420100" cy="685800"/>
          </a:xfrm>
        </p:spPr>
        <p:txBody>
          <a:bodyPr/>
          <a:lstStyle/>
          <a:p>
            <a:r>
              <a:rPr lang="en-US" altLang="zh-TW" dirty="0" smtClean="0"/>
              <a:t>13</a:t>
            </a:r>
            <a:r>
              <a:rPr lang="zh-TW" altLang="en-US" dirty="0" smtClean="0"/>
              <a:t>.</a:t>
            </a:r>
            <a:r>
              <a:rPr lang="zh-TW" altLang="en-US" dirty="0"/>
              <a:t>3 </a:t>
            </a:r>
            <a:r>
              <a:rPr lang="en-US" altLang="zh-TW" dirty="0"/>
              <a:t>Optimistic Concurrency Control</a:t>
            </a:r>
            <a:endParaRPr lang="zh-TW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zh-TW" smtClean="0"/>
              <a:t>13</a:t>
            </a:r>
            <a:r>
              <a:rPr lang="zh-TW" altLang="en-US" smtClean="0"/>
              <a:t>-</a:t>
            </a:r>
            <a:fld id="{6E016537-3CCA-48D3-9633-7FD00DF1F8E4}" type="slidenum">
              <a:rPr lang="zh-TW" altLang="en-US" smtClean="0"/>
              <a:pPr/>
              <a:t>28</a:t>
            </a:fld>
            <a:endParaRPr lang="en-US" altLang="zh-TW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57225"/>
            <a:ext cx="8172450" cy="485775"/>
          </a:xfrm>
        </p:spPr>
        <p:txBody>
          <a:bodyPr/>
          <a:lstStyle/>
          <a:p>
            <a:r>
              <a:rPr lang="en-US" altLang="zh-TW" sz="3500"/>
              <a:t>Optimistic Concurrency Control</a:t>
            </a:r>
            <a:endParaRPr lang="zh-TW" altLang="en-US" sz="35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1371600"/>
            <a:ext cx="8578850" cy="4648200"/>
          </a:xfrm>
        </p:spPr>
        <p:txBody>
          <a:bodyPr/>
          <a:lstStyle/>
          <a:p>
            <a:pPr lvl="1"/>
            <a:r>
              <a:rPr lang="en-US" altLang="zh-TW"/>
              <a:t>Motivation </a:t>
            </a:r>
          </a:p>
          <a:p>
            <a:pPr lvl="2">
              <a:buClr>
                <a:srgbClr val="33CC33"/>
              </a:buClr>
            </a:pPr>
            <a:r>
              <a:rPr lang="en-US" altLang="zh-TW" sz="1800"/>
              <a:t>Provided that the possibility of </a:t>
            </a:r>
            <a:r>
              <a:rPr lang="en-US" altLang="zh-TW" sz="1800" u="sng"/>
              <a:t>conflict is small</a:t>
            </a:r>
            <a:r>
              <a:rPr lang="en-US" altLang="zh-TW" sz="1800"/>
              <a:t>, it is inefficient to lock </a:t>
            </a:r>
            <a:br>
              <a:rPr lang="en-US" altLang="zh-TW" sz="1800"/>
            </a:br>
            <a:r>
              <a:rPr lang="en-US" altLang="zh-TW" sz="1800"/>
              <a:t>each data item before using it.</a:t>
            </a:r>
          </a:p>
          <a:p>
            <a:pPr lvl="2">
              <a:buFontTx/>
              <a:buNone/>
            </a:pPr>
            <a:r>
              <a:rPr lang="en-US" altLang="zh-TW" sz="1800"/>
              <a:t>         =&gt; Allow reading and writing as we wish,</a:t>
            </a:r>
          </a:p>
          <a:p>
            <a:pPr lvl="2">
              <a:buFontTx/>
              <a:buNone/>
            </a:pPr>
            <a:r>
              <a:rPr lang="en-US" altLang="zh-TW" sz="1800"/>
              <a:t>               if the serializability is violated =&gt; abort !</a:t>
            </a:r>
          </a:p>
          <a:p>
            <a:pPr lvl="2">
              <a:buFontTx/>
              <a:buNone/>
            </a:pPr>
            <a:endParaRPr lang="en-US" altLang="zh-TW" sz="1800"/>
          </a:p>
          <a:p>
            <a:pPr lvl="2">
              <a:buFontTx/>
              <a:buNone/>
            </a:pPr>
            <a:r>
              <a:rPr lang="en-US" altLang="zh-TW" sz="1800"/>
              <a:t>                   Optimistic Concurrency Control</a:t>
            </a:r>
          </a:p>
          <a:p>
            <a:pPr lvl="2">
              <a:buClr>
                <a:srgbClr val="33CC33"/>
              </a:buClr>
            </a:pPr>
            <a:r>
              <a:rPr lang="en-US" altLang="zh-TW" sz="1800"/>
              <a:t>Deadlock free !</a:t>
            </a:r>
            <a:endParaRPr lang="en-US" altLang="zh-TW"/>
          </a:p>
          <a:p>
            <a:pPr lvl="1">
              <a:lnSpc>
                <a:spcPct val="200000"/>
              </a:lnSpc>
              <a:spcBef>
                <a:spcPct val="30000"/>
              </a:spcBef>
            </a:pPr>
            <a:r>
              <a:rPr lang="en-US" altLang="zh-TW"/>
              <a:t>How to decide whether the serializability is violated ?</a:t>
            </a:r>
          </a:p>
          <a:p>
            <a:pPr lvl="2">
              <a:spcBef>
                <a:spcPct val="30000"/>
              </a:spcBef>
              <a:buClr>
                <a:srgbClr val="33CC33"/>
              </a:buClr>
            </a:pPr>
            <a:r>
              <a:rPr lang="en-US" altLang="zh-TW" sz="1800"/>
              <a:t>Timestamp Ordering</a:t>
            </a:r>
          </a:p>
          <a:p>
            <a:pPr lvl="2">
              <a:spcBef>
                <a:spcPct val="30000"/>
              </a:spcBef>
              <a:buClr>
                <a:srgbClr val="33CC33"/>
              </a:buClr>
            </a:pPr>
            <a:r>
              <a:rPr lang="en-US" altLang="zh-TW" sz="1800"/>
              <a:t> </a:t>
            </a:r>
            <a:r>
              <a:rPr lang="en-US" altLang="zh-TW" sz="1800" b="1"/>
              <a:t>…</a:t>
            </a:r>
            <a:endParaRPr lang="zh-TW" altLang="en-US" sz="1800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4419600" y="30480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667000"/>
            <a:ext cx="8420100" cy="1143000"/>
          </a:xfrm>
        </p:spPr>
        <p:txBody>
          <a:bodyPr/>
          <a:lstStyle/>
          <a:p>
            <a:r>
              <a:rPr lang="en-US" altLang="zh-TW" dirty="0" smtClean="0"/>
              <a:t>13</a:t>
            </a:r>
            <a:r>
              <a:rPr lang="zh-TW" altLang="en-US" dirty="0" smtClean="0"/>
              <a:t>.</a:t>
            </a:r>
            <a:r>
              <a:rPr lang="zh-TW" altLang="en-US" dirty="0"/>
              <a:t>1 </a:t>
            </a:r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zh-TW" smtClean="0"/>
              <a:t>13</a:t>
            </a:r>
            <a:r>
              <a:rPr lang="zh-TW" altLang="en-US" smtClean="0"/>
              <a:t>-</a:t>
            </a:r>
            <a:fld id="{6E016537-3CCA-48D3-9633-7FD00DF1F8E4}" type="slidenum">
              <a:rPr lang="zh-TW" altLang="en-US" smtClean="0"/>
              <a:pPr/>
              <a:t>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500"/>
              <a:t>Optimistic Concurrency Control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71600"/>
            <a:ext cx="7588250" cy="4648200"/>
          </a:xfrm>
        </p:spPr>
        <p:txBody>
          <a:bodyPr/>
          <a:lstStyle/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20000"/>
            </a:pPr>
            <a:r>
              <a:rPr lang="en-US" altLang="zh-TW" sz="2400" b="1"/>
              <a:t>Timestamp Ordering</a:t>
            </a:r>
            <a:endParaRPr lang="en-US" altLang="zh-TW" b="1"/>
          </a:p>
          <a:p>
            <a:pPr lvl="2">
              <a:spcBef>
                <a:spcPct val="40000"/>
              </a:spcBef>
              <a:buClr>
                <a:srgbClr val="009900"/>
              </a:buClr>
              <a:buSzPct val="110000"/>
              <a:buFont typeface="Wingdings" pitchFamily="2" charset="2"/>
              <a:buChar char="§"/>
            </a:pPr>
            <a:r>
              <a:rPr lang="en-US" altLang="zh-TW"/>
              <a:t>Timestamp:</a:t>
            </a:r>
          </a:p>
          <a:p>
            <a:pPr lvl="3">
              <a:lnSpc>
                <a:spcPct val="110000"/>
              </a:lnSpc>
              <a:buClr>
                <a:srgbClr val="33CC33"/>
              </a:buClr>
            </a:pPr>
            <a:r>
              <a:rPr lang="en-US" altLang="zh-TW" sz="2000"/>
              <a:t>a number of generate by system.</a:t>
            </a:r>
          </a:p>
          <a:p>
            <a:pPr lvl="3">
              <a:lnSpc>
                <a:spcPct val="110000"/>
              </a:lnSpc>
              <a:buClr>
                <a:srgbClr val="33CC33"/>
              </a:buClr>
            </a:pPr>
            <a:r>
              <a:rPr lang="en-US" altLang="zh-TW" sz="2000"/>
              <a:t>ticks of the computer's internal clock.</a:t>
            </a:r>
          </a:p>
          <a:p>
            <a:pPr lvl="3">
              <a:lnSpc>
                <a:spcPct val="110000"/>
              </a:lnSpc>
              <a:buClr>
                <a:srgbClr val="33CC33"/>
              </a:buClr>
            </a:pPr>
            <a:r>
              <a:rPr lang="en-US" altLang="zh-TW" sz="2000"/>
              <a:t>no two transactions can have the same timestamp.</a:t>
            </a:r>
          </a:p>
          <a:p>
            <a:pPr lvl="3">
              <a:lnSpc>
                <a:spcPct val="110000"/>
              </a:lnSpc>
              <a:buClr>
                <a:srgbClr val="33CC33"/>
              </a:buClr>
            </a:pPr>
            <a:r>
              <a:rPr lang="en-US" altLang="zh-TW" sz="2000"/>
              <a:t>24 bits is large enough to hold a timestamp.</a:t>
            </a:r>
          </a:p>
          <a:p>
            <a:pPr lvl="3">
              <a:lnSpc>
                <a:spcPct val="110000"/>
              </a:lnSpc>
              <a:buFontTx/>
              <a:buNone/>
            </a:pPr>
            <a:r>
              <a:rPr lang="en-US" altLang="zh-TW" sz="2000"/>
              <a:t>         (repeat only every half year)</a:t>
            </a:r>
          </a:p>
          <a:p>
            <a:pPr lvl="3">
              <a:lnSpc>
                <a:spcPct val="110000"/>
              </a:lnSpc>
              <a:buFontTx/>
              <a:buNone/>
            </a:pPr>
            <a:endParaRPr lang="en-US" altLang="zh-TW" sz="2000"/>
          </a:p>
          <a:p>
            <a:pPr lvl="2">
              <a:spcBef>
                <a:spcPct val="40000"/>
              </a:spcBef>
              <a:buClr>
                <a:srgbClr val="009900"/>
              </a:buClr>
              <a:buSzPct val="110000"/>
              <a:buFont typeface="Wingdings" pitchFamily="2" charset="2"/>
              <a:buChar char="§"/>
            </a:pPr>
            <a:r>
              <a:rPr lang="en-US" altLang="zh-TW"/>
              <a:t>How timestamps are used ?</a:t>
            </a:r>
          </a:p>
          <a:p>
            <a:pPr lvl="3">
              <a:spcBef>
                <a:spcPct val="40000"/>
              </a:spcBef>
              <a:buFont typeface="Wingdings" pitchFamily="2" charset="2"/>
              <a:buChar char="§"/>
            </a:pPr>
            <a:endParaRPr lang="en-US" altLang="zh-TW" sz="2000"/>
          </a:p>
          <a:p>
            <a:endParaRPr lang="zh-TW" altLang="en-US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Timestamp Ordering</a:t>
            </a:r>
            <a:endParaRPr lang="zh-TW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915400" cy="4800600"/>
          </a:xfrm>
        </p:spPr>
        <p:txBody>
          <a:bodyPr/>
          <a:lstStyle/>
          <a:p>
            <a:pPr lvl="1"/>
            <a:r>
              <a:rPr lang="en-US" altLang="zh-TW" b="1"/>
              <a:t>How timestamps are used ?</a:t>
            </a:r>
          </a:p>
          <a:p>
            <a:pPr lvl="3">
              <a:buFontTx/>
              <a:buNone/>
            </a:pPr>
            <a:r>
              <a:rPr lang="en-US" altLang="zh-TW" sz="1600"/>
              <a:t>&lt;i&gt; Each transaction, </a:t>
            </a:r>
            <a:r>
              <a:rPr lang="en-US" altLang="zh-TW" sz="1600" b="1"/>
              <a:t>T</a:t>
            </a:r>
            <a:r>
              <a:rPr lang="en-US" altLang="zh-TW" sz="1600"/>
              <a:t>, is assigned a timestamp, </a:t>
            </a:r>
            <a:r>
              <a:rPr lang="en-US" altLang="zh-TW" sz="1600" b="1"/>
              <a:t>t,</a:t>
            </a:r>
            <a:r>
              <a:rPr lang="en-US" altLang="zh-TW" sz="1600"/>
              <a:t> say </a:t>
            </a:r>
            <a:r>
              <a:rPr lang="en-US" altLang="zh-TW" sz="1600" b="1"/>
              <a:t>t(T)</a:t>
            </a:r>
            <a:r>
              <a:rPr lang="en-US" altLang="zh-TW" sz="1600" u="sng"/>
              <a:t>   </a:t>
            </a:r>
            <a:endParaRPr lang="en-US" altLang="zh-TW" sz="1600"/>
          </a:p>
          <a:p>
            <a:pPr lvl="3">
              <a:buFontTx/>
              <a:buNone/>
            </a:pPr>
            <a:r>
              <a:rPr lang="en-US" altLang="zh-TW" sz="1600"/>
              <a:t>&lt;ii&gt; Each data item, </a:t>
            </a:r>
            <a:r>
              <a:rPr lang="en-US" altLang="zh-TW" sz="1600" b="1"/>
              <a:t>d</a:t>
            </a:r>
            <a:r>
              <a:rPr lang="en-US" altLang="zh-TW" sz="1600"/>
              <a:t>, is assigned two timestamps:</a:t>
            </a:r>
          </a:p>
          <a:p>
            <a:pPr lvl="4">
              <a:buFontTx/>
              <a:buNone/>
            </a:pPr>
            <a:r>
              <a:rPr lang="en-US" altLang="zh-TW" sz="1600"/>
              <a:t>(1) Read time, </a:t>
            </a:r>
            <a:r>
              <a:rPr lang="en-US" altLang="zh-TW" sz="1600" b="1"/>
              <a:t>tr(d)</a:t>
            </a:r>
            <a:r>
              <a:rPr lang="en-US" altLang="zh-TW" sz="1600"/>
              <a:t>, the highest transaction timestamp that have read the item.</a:t>
            </a:r>
          </a:p>
          <a:p>
            <a:pPr lvl="4">
              <a:buFontTx/>
              <a:buNone/>
            </a:pPr>
            <a:r>
              <a:rPr lang="en-US" altLang="zh-TW" sz="1600"/>
              <a:t>(2) Write time, </a:t>
            </a:r>
            <a:r>
              <a:rPr lang="en-US" altLang="zh-TW" sz="1600" b="1"/>
              <a:t>tw(d)</a:t>
            </a:r>
            <a:r>
              <a:rPr lang="en-US" altLang="zh-TW" sz="1600"/>
              <a:t>, the highest transaction timestamp that have written the item.</a:t>
            </a:r>
          </a:p>
          <a:p>
            <a:pPr lvl="3">
              <a:buFontTx/>
              <a:buNone/>
            </a:pPr>
            <a:r>
              <a:rPr lang="en-US" altLang="zh-TW" sz="1600"/>
              <a:t>&lt;iii&gt; When </a:t>
            </a:r>
            <a:r>
              <a:rPr lang="en-US" altLang="zh-TW" sz="1600" b="1"/>
              <a:t>reading </a:t>
            </a:r>
            <a:r>
              <a:rPr lang="en-US" altLang="zh-TW" sz="1600"/>
              <a:t>an item, </a:t>
            </a:r>
            <a:r>
              <a:rPr lang="en-US" altLang="zh-TW" sz="1600" b="1"/>
              <a:t>d</a:t>
            </a:r>
            <a:r>
              <a:rPr lang="en-US" altLang="zh-TW" sz="1600"/>
              <a:t>, by </a:t>
            </a:r>
            <a:r>
              <a:rPr lang="en-US" altLang="zh-TW" sz="1600" b="1"/>
              <a:t>T</a:t>
            </a:r>
            <a:r>
              <a:rPr lang="en-US" altLang="zh-TW" sz="1600"/>
              <a:t>:</a:t>
            </a:r>
          </a:p>
          <a:p>
            <a:pPr lvl="3">
              <a:buFontTx/>
              <a:buNone/>
            </a:pPr>
            <a:r>
              <a:rPr lang="en-US" altLang="zh-TW" sz="1600"/>
              <a:t>          if  </a:t>
            </a:r>
            <a:r>
              <a:rPr lang="en-US" altLang="zh-TW" sz="1600" b="1"/>
              <a:t>t(T)</a:t>
            </a:r>
            <a:r>
              <a:rPr lang="en-US" altLang="zh-TW" sz="1600"/>
              <a:t>  &gt;  </a:t>
            </a:r>
            <a:r>
              <a:rPr lang="en-US" altLang="zh-TW" sz="1600" b="1"/>
              <a:t>tw(d)</a:t>
            </a:r>
            <a:br>
              <a:rPr lang="en-US" altLang="zh-TW" sz="1600" b="1"/>
            </a:br>
            <a:r>
              <a:rPr lang="en-US" altLang="zh-TW" sz="1600" b="1"/>
              <a:t>   </a:t>
            </a:r>
            <a:r>
              <a:rPr lang="en-US" altLang="zh-TW" sz="1600"/>
              <a:t>	       then (1) execute read operation</a:t>
            </a:r>
            <a:br>
              <a:rPr lang="en-US" altLang="zh-TW" sz="1600"/>
            </a:br>
            <a:r>
              <a:rPr lang="en-US" altLang="zh-TW" sz="1600"/>
              <a:t>	               (2) </a:t>
            </a:r>
            <a:r>
              <a:rPr lang="en-US" altLang="zh-TW" sz="1600" b="1"/>
              <a:t>tr(d)</a:t>
            </a:r>
            <a:r>
              <a:rPr lang="en-US" altLang="zh-TW" sz="1600"/>
              <a:t> = max {</a:t>
            </a:r>
            <a:r>
              <a:rPr lang="en-US" altLang="zh-TW" sz="1600" b="1"/>
              <a:t>tr(d)</a:t>
            </a:r>
            <a:r>
              <a:rPr lang="en-US" altLang="zh-TW" sz="1600"/>
              <a:t>, </a:t>
            </a:r>
            <a:r>
              <a:rPr lang="en-US" altLang="zh-TW" sz="1600" b="1"/>
              <a:t>t(T)</a:t>
            </a:r>
            <a:r>
              <a:rPr lang="en-US" altLang="zh-TW" sz="1600"/>
              <a:t>}</a:t>
            </a:r>
            <a:br>
              <a:rPr lang="en-US" altLang="zh-TW" sz="1600"/>
            </a:br>
            <a:r>
              <a:rPr lang="en-US" altLang="zh-TW" sz="1600"/>
              <a:t>	       else abort.</a:t>
            </a:r>
          </a:p>
          <a:p>
            <a:pPr lvl="3">
              <a:buFontTx/>
              <a:buNone/>
            </a:pPr>
            <a:r>
              <a:rPr lang="en-US" altLang="zh-TW" sz="1600"/>
              <a:t>&lt;iv&gt; When</a:t>
            </a:r>
            <a:r>
              <a:rPr lang="en-US" altLang="zh-TW" sz="1600" b="1"/>
              <a:t> writing </a:t>
            </a:r>
            <a:r>
              <a:rPr lang="en-US" altLang="zh-TW" sz="1600"/>
              <a:t>an item, </a:t>
            </a:r>
            <a:r>
              <a:rPr lang="en-US" altLang="zh-TW" sz="1600" b="1"/>
              <a:t>d</a:t>
            </a:r>
            <a:r>
              <a:rPr lang="en-US" altLang="zh-TW" sz="1600"/>
              <a:t>, by </a:t>
            </a:r>
            <a:r>
              <a:rPr lang="en-US" altLang="zh-TW" sz="1600" b="1"/>
              <a:t>T</a:t>
            </a:r>
            <a:r>
              <a:rPr lang="en-US" altLang="zh-TW" sz="1600"/>
              <a:t>:</a:t>
            </a:r>
          </a:p>
          <a:p>
            <a:pPr lvl="3">
              <a:buFontTx/>
              <a:buNone/>
            </a:pPr>
            <a:r>
              <a:rPr lang="en-US" altLang="zh-TW" sz="1600"/>
              <a:t>         if </a:t>
            </a:r>
            <a:r>
              <a:rPr lang="en-US" altLang="zh-TW" sz="1600" b="1"/>
              <a:t>t(T)</a:t>
            </a:r>
            <a:r>
              <a:rPr lang="en-US" altLang="zh-TW" sz="1600"/>
              <a:t>     </a:t>
            </a:r>
            <a:r>
              <a:rPr lang="en-US" altLang="zh-TW" sz="1600" b="1"/>
              <a:t>tr(d)</a:t>
            </a:r>
            <a:r>
              <a:rPr lang="en-US" altLang="zh-TW" sz="1600"/>
              <a:t> and </a:t>
            </a:r>
            <a:r>
              <a:rPr lang="en-US" altLang="zh-TW" sz="1600" b="1"/>
              <a:t>t(T)</a:t>
            </a:r>
            <a:r>
              <a:rPr lang="en-US" altLang="zh-TW" sz="1600"/>
              <a:t>     </a:t>
            </a:r>
            <a:r>
              <a:rPr lang="en-US" altLang="zh-TW" sz="1600" b="1"/>
              <a:t>tw(d)</a:t>
            </a:r>
            <a:r>
              <a:rPr lang="en-US" altLang="zh-TW" sz="1600"/>
              <a:t> </a:t>
            </a:r>
          </a:p>
          <a:p>
            <a:pPr lvl="3">
              <a:buFontTx/>
              <a:buNone/>
            </a:pPr>
            <a:r>
              <a:rPr lang="en-US" altLang="zh-TW" sz="1600"/>
              <a:t>             then (1) execute the write operation.</a:t>
            </a:r>
          </a:p>
          <a:p>
            <a:pPr lvl="3">
              <a:buFontTx/>
              <a:buNone/>
            </a:pPr>
            <a:r>
              <a:rPr lang="en-US" altLang="zh-TW" sz="1600"/>
              <a:t>                     (2) </a:t>
            </a:r>
            <a:r>
              <a:rPr lang="en-US" altLang="zh-TW" sz="1600" b="1"/>
              <a:t>tw(d)</a:t>
            </a:r>
            <a:r>
              <a:rPr lang="en-US" altLang="zh-TW" sz="1600"/>
              <a:t> = max {</a:t>
            </a:r>
            <a:r>
              <a:rPr lang="en-US" altLang="zh-TW" sz="1600" b="1"/>
              <a:t>tw(d)</a:t>
            </a:r>
            <a:r>
              <a:rPr lang="en-US" altLang="zh-TW" sz="1600"/>
              <a:t>,</a:t>
            </a:r>
            <a:r>
              <a:rPr lang="en-US" altLang="zh-TW" sz="1600" b="1"/>
              <a:t> t(T)</a:t>
            </a:r>
            <a:r>
              <a:rPr lang="en-US" altLang="zh-TW" sz="1600"/>
              <a:t>}</a:t>
            </a:r>
          </a:p>
          <a:p>
            <a:pPr lvl="3">
              <a:buFontTx/>
              <a:buNone/>
            </a:pPr>
            <a:r>
              <a:rPr lang="en-US" altLang="zh-TW" sz="1600"/>
              <a:t>             else abort</a:t>
            </a:r>
            <a:endParaRPr lang="zh-TW" altLang="en-US" sz="1600"/>
          </a:p>
        </p:txBody>
      </p:sp>
      <p:graphicFrame>
        <p:nvGraphicFramePr>
          <p:cNvPr id="3994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76600" y="4495800"/>
          <a:ext cx="138113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3" imgW="99720" imgH="125280" progId="Equation">
                  <p:embed/>
                </p:oleObj>
              </mc:Choice>
              <mc:Fallback>
                <p:oleObj name="Equation" r:id="rId3" imgW="99720" imgH="125280" progId="Equation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95800"/>
                        <a:ext cx="138113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48200" y="4495800"/>
          <a:ext cx="138113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5" imgW="99720" imgH="125280" progId="Equation">
                  <p:embed/>
                </p:oleObj>
              </mc:Choice>
              <mc:Fallback>
                <p:oleObj name="Equation" r:id="rId5" imgW="99720" imgH="125280" progId="Equation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138113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Timestamp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2428875" y="1447800"/>
            <a:ext cx="6181725" cy="3352800"/>
            <a:chOff x="222" y="191"/>
            <a:chExt cx="3894" cy="1706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222" y="191"/>
              <a:ext cx="3894" cy="1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20000"/>
                </a:lnSpc>
              </a:pPr>
              <a:endParaRPr lang="en-US" altLang="zh-TW" sz="1600" b="1">
                <a:latin typeface="Times New Roman" pitchFamily="18" charset="0"/>
                <a:ea typeface="新細明體" charset="-120"/>
              </a:endParaRP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600" i="1">
                  <a:latin typeface="Times New Roman" pitchFamily="18" charset="0"/>
                  <a:ea typeface="新細明體" charset="-120"/>
                </a:rPr>
                <a:t>        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600" i="1">
                  <a:latin typeface="Times New Roman" pitchFamily="18" charset="0"/>
                  <a:ea typeface="新細明體" charset="-120"/>
                </a:rPr>
                <a:t>             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T1, t(T1)=150    T2, t(T2)=160    tr(A)  tw(A)                why ?</a:t>
              </a:r>
            </a:p>
            <a:p>
              <a:pPr algn="l" eaLnBrk="0" hangingPunct="0">
                <a:lnSpc>
                  <a:spcPct val="120000"/>
                </a:lnSpc>
              </a:pPr>
              <a:endParaRPr lang="en-US" altLang="zh-TW" sz="1400">
                <a:latin typeface="Times New Roman" pitchFamily="18" charset="0"/>
                <a:ea typeface="新細明體" charset="-120"/>
              </a:endParaRP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initial                                                             0         0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(1)           READ  A                                  150       0        t(T1)=150 &gt; tw(A)=0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(2)                                       READ  A      160       0        t(T2)=160 &gt; tw(A)=0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(3)            A:=A+1                                   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(4)                                       A:=A*2                                t(T2)=160&gt;=tr(A)=160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(5)                                     WRITE  A      160     160      t(T2)=160&gt;=tw(A)=0, OK!</a:t>
              </a:r>
            </a:p>
            <a:p>
              <a:pPr algn="l" eaLnBrk="0" hangingPunct="0">
                <a:lnSpc>
                  <a:spcPct val="12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(6)          WRITE  A                                                        t(T1)=150 &lt; tr(A),  Abort!</a:t>
              </a: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>
              <a:off x="265" y="722"/>
              <a:ext cx="35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>
              <a:off x="612" y="465"/>
              <a:ext cx="0" cy="14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1413" y="465"/>
              <a:ext cx="0" cy="1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2160" y="474"/>
              <a:ext cx="0" cy="1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2772" y="474"/>
              <a:ext cx="0" cy="14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71800" y="5468938"/>
            <a:ext cx="510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438400" y="5240338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time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3581400" y="5087938"/>
            <a:ext cx="350520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TW" altLang="en-US" sz="160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1600" baseline="-25000">
                <a:latin typeface="Times New Roman" pitchFamily="18" charset="0"/>
                <a:ea typeface="新細明體" charset="-120"/>
              </a:rPr>
              <a:t>1                     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1600" baseline="-25000">
                <a:latin typeface="Times New Roman" pitchFamily="18" charset="0"/>
                <a:ea typeface="新細明體" charset="-120"/>
              </a:rPr>
              <a:t>2</a:t>
            </a:r>
            <a:r>
              <a:rPr lang="en-US" altLang="zh-TW" sz="1600">
                <a:latin typeface="Times New Roman" pitchFamily="18" charset="0"/>
                <a:ea typeface="新細明體" charset="-120"/>
              </a:rPr>
              <a:t>                 new T</a:t>
            </a:r>
            <a:r>
              <a:rPr lang="en-US" altLang="zh-TW" sz="1600" baseline="-25000">
                <a:latin typeface="Times New Roman" pitchFamily="18" charset="0"/>
                <a:ea typeface="新細明體" charset="-120"/>
              </a:rPr>
              <a:t>1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150            160                  230</a:t>
            </a:r>
            <a:r>
              <a:rPr lang="en-US" altLang="zh-TW" sz="1600" baseline="-25000">
                <a:latin typeface="Times New Roman" pitchFamily="18" charset="0"/>
                <a:ea typeface="新細明體" charset="-120"/>
              </a:rPr>
              <a:t> </a:t>
            </a:r>
            <a:endParaRPr lang="en-US" altLang="zh-TW" sz="16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562600" y="1752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Data A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396900" y="1347788"/>
            <a:ext cx="19575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sz="2000" b="1" dirty="0" smtClean="0">
                <a:latin typeface="Times New Roman" pitchFamily="18" charset="0"/>
                <a:ea typeface="新細明體" charset="-120"/>
              </a:rPr>
              <a:t>13.8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&gt;</a:t>
            </a:r>
            <a:endParaRPr lang="zh-TW" altLang="en-US" sz="2000" b="1" dirty="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533400" y="4572000"/>
            <a:ext cx="85566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Locking?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Timestamp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2209800" y="1550988"/>
            <a:ext cx="6383338" cy="3476625"/>
            <a:chOff x="168" y="2657"/>
            <a:chExt cx="4021" cy="1868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357" y="2657"/>
              <a:ext cx="3761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10000"/>
                </a:lnSpc>
              </a:pPr>
              <a:endParaRPr lang="en-US" altLang="zh-TW" sz="1600" b="1">
                <a:latin typeface="Times New Roman" pitchFamily="18" charset="0"/>
                <a:ea typeface="新細明體" charset="-120"/>
              </a:endParaRPr>
            </a:p>
            <a:p>
              <a:pPr algn="l" eaLnBrk="0" hangingPunct="0">
                <a:lnSpc>
                  <a:spcPct val="110000"/>
                </a:lnSpc>
              </a:pPr>
              <a:endParaRPr lang="en-US" altLang="zh-TW" sz="1400">
                <a:latin typeface="Times New Roman" pitchFamily="18" charset="0"/>
                <a:ea typeface="新細明體" charset="-120"/>
              </a:endParaRP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T1                T2                 T3                  Data  A             Data B            Data C </a:t>
              </a:r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927" y="2931"/>
              <a:ext cx="0" cy="1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1" name="Line 7"/>
            <p:cNvSpPr>
              <a:spLocks noChangeShapeType="1"/>
            </p:cNvSpPr>
            <p:nvPr/>
          </p:nvSpPr>
          <p:spPr bwMode="auto">
            <a:xfrm>
              <a:off x="1494" y="2913"/>
              <a:ext cx="0" cy="15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>
              <a:off x="2142" y="2930"/>
              <a:ext cx="0" cy="157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2880" y="2904"/>
              <a:ext cx="0" cy="16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4" name="Line 10"/>
            <p:cNvSpPr>
              <a:spLocks noChangeShapeType="1"/>
            </p:cNvSpPr>
            <p:nvPr/>
          </p:nvSpPr>
          <p:spPr bwMode="auto">
            <a:xfrm>
              <a:off x="3555" y="2913"/>
              <a:ext cx="0" cy="1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>
              <a:off x="364" y="3134"/>
              <a:ext cx="37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168" y="3212"/>
              <a:ext cx="4021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>
                <a:lnSpc>
                  <a:spcPct val="110000"/>
                </a:lnSpc>
              </a:pPr>
              <a:r>
                <a:rPr lang="zh-TW" altLang="en-US" sz="1400">
                  <a:latin typeface="Times New Roman" pitchFamily="18" charset="0"/>
                  <a:ea typeface="新細明體" charset="-120"/>
                </a:rPr>
                <a:t>      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t(T1)=200    t(T2)=150    t(T3)=175           tr(A)=0            tr(B)=0           tr(C)=0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                                            tw(A)=0           tw(B)=0         tw(C)=0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(1) READ  B                                                                              tr(B)=200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(2)                       READ  A                                tr(A)=150 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(3) WRITE  B                                                                            tw(B)=200    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(4)                     WRITE  C                                                                               tw(C)=150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(5)                                            READ  C                                                          tr(C)=175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(6) WRITE  A                                                 tw(A)=200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(7)                                           WRITE  A      175&lt;200</a:t>
              </a:r>
            </a:p>
            <a:p>
              <a:pPr algn="l" eaLnBrk="0" hangingPunct="0">
                <a:lnSpc>
                  <a:spcPct val="110000"/>
                </a:lnSpc>
              </a:pP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                                          T3  abort !</a:t>
              </a:r>
            </a:p>
          </p:txBody>
        </p:sp>
      </p:grp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365944" y="1347788"/>
            <a:ext cx="19575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sz="2000" b="1" dirty="0" smtClean="0">
                <a:latin typeface="Times New Roman" pitchFamily="18" charset="0"/>
                <a:ea typeface="新細明體" charset="-120"/>
              </a:rPr>
              <a:t>13.9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&gt;</a:t>
            </a:r>
            <a:endParaRPr lang="zh-TW" altLang="en-US" sz="2000" b="1" dirty="0">
              <a:latin typeface="Times New Roman" pitchFamily="18" charset="0"/>
              <a:ea typeface="新細明體" charset="-12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Timestamp </a:t>
            </a:r>
            <a:r>
              <a:rPr lang="en-US" altLang="zh-TW" sz="18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8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259013" y="1703388"/>
            <a:ext cx="57499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endParaRPr lang="en-US" altLang="zh-TW" sz="16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T1                T2                 T1                     T2                      A                    B 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3163888" y="2138363"/>
            <a:ext cx="0" cy="311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4044950" y="2128838"/>
            <a:ext cx="0" cy="3157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264275" y="2122488"/>
            <a:ext cx="0" cy="3098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5121275" y="2066925"/>
            <a:ext cx="0" cy="316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7335838" y="2109788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2270125" y="2460625"/>
            <a:ext cx="6002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958975" y="2584450"/>
            <a:ext cx="74136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>
              <a:lnSpc>
                <a:spcPct val="120000"/>
              </a:lnSpc>
            </a:pPr>
            <a:r>
              <a:rPr lang="zh-TW" altLang="en-US" sz="1400">
                <a:latin typeface="Times New Roman" pitchFamily="18" charset="0"/>
                <a:ea typeface="新細明體" charset="-120"/>
              </a:rPr>
              <a:t>     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t(T1)=100    t(T2)=110    t(T1)=120         t(T1)=120          tr(A)=0          tr(B)=0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                                              tw(A)=0         tw(B)=0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(1) WRITE  B                                                                                                   tw(B)=100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(2)                     WRITE  A                                                       tw(A)=110 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(3) READ  A                                                                            100&lt;110    ==&gt; T1 abort !     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(4)                                            WRITE  B                                                        tw(B)=120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(5)                      READ  B                                                                              110&lt;120, T2 abort !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(6)                                                                     WRITE  A       tw(A)=130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(7)                                             READ  A                                 120&lt;130   ==&gt; T1 abort again  !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                                                                      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146781" y="1362075"/>
            <a:ext cx="42739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latin typeface="Times New Roman" pitchFamily="18" charset="0"/>
                <a:ea typeface="新細明體" charset="-120"/>
              </a:rPr>
              <a:t>&lt;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sz="2000" b="1" dirty="0" smtClean="0">
                <a:latin typeface="Times New Roman" pitchFamily="18" charset="0"/>
                <a:ea typeface="新細明體" charset="-120"/>
              </a:rPr>
              <a:t>13.10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&gt; </a:t>
            </a: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Indefinite Repetition</a:t>
            </a:r>
            <a:endParaRPr lang="zh-TW" altLang="en-US" sz="2000" dirty="0">
              <a:latin typeface="Times New Roman" pitchFamily="18" charset="0"/>
              <a:ea typeface="新細明體" charset="-12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364602" y="2852936"/>
            <a:ext cx="7176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/>
              <a:t>e</a:t>
            </a:r>
            <a:r>
              <a:rPr lang="en-US" altLang="zh-TW" sz="7200" dirty="0" smtClean="0"/>
              <a:t>nd of unit </a:t>
            </a:r>
            <a:r>
              <a:rPr lang="en-US" altLang="zh-TW" sz="7200" dirty="0" smtClean="0"/>
              <a:t>13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33133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06438"/>
            <a:ext cx="8159750" cy="388937"/>
          </a:xfrm>
        </p:spPr>
        <p:txBody>
          <a:bodyPr/>
          <a:lstStyle/>
          <a:p>
            <a:r>
              <a:rPr lang="en-US" altLang="zh-TW"/>
              <a:t>Concurrency Control: Introduction</a:t>
            </a:r>
            <a:endParaRPr lang="zh-TW" alt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620000" cy="4648200"/>
          </a:xfrm>
        </p:spPr>
        <p:txBody>
          <a:bodyPr/>
          <a:lstStyle/>
          <a:p>
            <a:pPr lvl="1">
              <a:spcBef>
                <a:spcPct val="30000"/>
              </a:spcBef>
            </a:pPr>
            <a:r>
              <a:rPr lang="en-US" altLang="zh-TW" sz="1800" b="1" dirty="0"/>
              <a:t>The Problem</a:t>
            </a:r>
          </a:p>
          <a:p>
            <a:pPr lvl="2">
              <a:spcBef>
                <a:spcPct val="30000"/>
              </a:spcBef>
              <a:buClr>
                <a:srgbClr val="33CC33"/>
              </a:buClr>
            </a:pPr>
            <a:r>
              <a:rPr lang="en-US" altLang="zh-TW" sz="1800" dirty="0"/>
              <a:t>In a multiple-user DBMS, how to ensure </a:t>
            </a:r>
            <a:r>
              <a:rPr lang="en-US" altLang="zh-TW" sz="1800" b="1" dirty="0"/>
              <a:t>concurrent transactions</a:t>
            </a:r>
            <a:br>
              <a:rPr lang="en-US" altLang="zh-TW" sz="1800" b="1" dirty="0"/>
            </a:br>
            <a:r>
              <a:rPr lang="en-US" altLang="zh-TW" sz="1800" dirty="0"/>
              <a:t>do not interfere with each other's operation?</a:t>
            </a:r>
          </a:p>
          <a:p>
            <a:pPr lvl="2">
              <a:lnSpc>
                <a:spcPct val="50000"/>
              </a:lnSpc>
              <a:buFontTx/>
              <a:buNone/>
            </a:pPr>
            <a:endParaRPr lang="en-US" altLang="zh-TW" sz="900" b="1" dirty="0"/>
          </a:p>
          <a:p>
            <a:pPr lvl="1">
              <a:lnSpc>
                <a:spcPct val="70000"/>
              </a:lnSpc>
            </a:pPr>
            <a:r>
              <a:rPr lang="en-US" altLang="zh-TW" sz="1800" b="1" dirty="0"/>
              <a:t>Why concurrent transaction?</a:t>
            </a:r>
          </a:p>
          <a:p>
            <a:pPr lvl="2">
              <a:lnSpc>
                <a:spcPct val="70000"/>
              </a:lnSpc>
              <a:buClr>
                <a:srgbClr val="33CC33"/>
              </a:buClr>
            </a:pPr>
            <a:r>
              <a:rPr lang="en-US" altLang="zh-TW" sz="1800" dirty="0"/>
              <a:t>minimize response time</a:t>
            </a:r>
          </a:p>
          <a:p>
            <a:pPr lvl="2">
              <a:lnSpc>
                <a:spcPct val="70000"/>
              </a:lnSpc>
              <a:buClr>
                <a:srgbClr val="33CC33"/>
              </a:buClr>
            </a:pPr>
            <a:r>
              <a:rPr lang="en-US" altLang="zh-TW" sz="1800" dirty="0"/>
              <a:t>maximize throughout</a:t>
            </a:r>
            <a:endParaRPr lang="en-US" altLang="zh-TW" sz="1800" b="1" dirty="0"/>
          </a:p>
          <a:p>
            <a:pPr lvl="1"/>
            <a:r>
              <a:rPr lang="en-US" altLang="zh-TW" sz="1800" b="1" dirty="0"/>
              <a:t>Concurrency</a:t>
            </a:r>
            <a:r>
              <a:rPr lang="en-US" altLang="zh-TW" sz="1800" dirty="0"/>
              <a:t> </a:t>
            </a:r>
            <a:r>
              <a:rPr lang="en-US" altLang="zh-TW" sz="1800" b="1" dirty="0"/>
              <a:t>control</a:t>
            </a:r>
            <a:r>
              <a:rPr lang="en-US" altLang="zh-TW" sz="1800" dirty="0"/>
              <a:t> </a:t>
            </a:r>
            <a:r>
              <a:rPr lang="en-US" altLang="zh-TW" sz="1800" b="1" dirty="0"/>
              <a:t>techniques</a:t>
            </a:r>
          </a:p>
          <a:p>
            <a:pPr lvl="2">
              <a:buClr>
                <a:srgbClr val="33CC33"/>
              </a:buClr>
            </a:pPr>
            <a:r>
              <a:rPr lang="en-US" altLang="zh-TW" sz="1800" dirty="0"/>
              <a:t>Locking </a:t>
            </a:r>
            <a:r>
              <a:rPr lang="en-US" altLang="zh-TW" sz="1800" dirty="0" smtClean="0"/>
              <a:t>(§13.2</a:t>
            </a:r>
            <a:r>
              <a:rPr lang="en-US" altLang="zh-TW" sz="1800" dirty="0"/>
              <a:t>)</a:t>
            </a:r>
          </a:p>
          <a:p>
            <a:pPr lvl="3">
              <a:buFontTx/>
              <a:buChar char="–"/>
            </a:pPr>
            <a:r>
              <a:rPr lang="en-US" altLang="zh-TW" sz="1600" dirty="0"/>
              <a:t>2PL</a:t>
            </a:r>
          </a:p>
          <a:p>
            <a:pPr lvl="3">
              <a:buFontTx/>
              <a:buChar char="–"/>
            </a:pPr>
            <a:r>
              <a:rPr lang="en-US" altLang="zh-TW" sz="1600" dirty="0"/>
              <a:t>Tree protocol locking</a:t>
            </a:r>
          </a:p>
          <a:p>
            <a:pPr lvl="3"/>
            <a:endParaRPr lang="en-US" altLang="zh-TW" sz="1600" dirty="0"/>
          </a:p>
          <a:p>
            <a:pPr lvl="2">
              <a:lnSpc>
                <a:spcPct val="50000"/>
              </a:lnSpc>
              <a:spcBef>
                <a:spcPct val="120000"/>
              </a:spcBef>
              <a:buClr>
                <a:srgbClr val="33CC33"/>
              </a:buClr>
            </a:pPr>
            <a:r>
              <a:rPr lang="en-US" altLang="zh-TW" sz="1800" dirty="0"/>
              <a:t>Optimistic method</a:t>
            </a:r>
          </a:p>
          <a:p>
            <a:pPr lvl="3">
              <a:lnSpc>
                <a:spcPct val="0"/>
              </a:lnSpc>
              <a:spcBef>
                <a:spcPct val="120000"/>
              </a:spcBef>
              <a:buFontTx/>
              <a:buChar char="–"/>
            </a:pPr>
            <a:r>
              <a:rPr lang="en-US" altLang="zh-TW" sz="1600" dirty="0"/>
              <a:t>Time stamp ordering </a:t>
            </a:r>
            <a:r>
              <a:rPr lang="en-US" altLang="zh-TW" sz="1600" dirty="0" smtClean="0"/>
              <a:t>(§13.3</a:t>
            </a:r>
            <a:r>
              <a:rPr lang="en-US" altLang="zh-TW" sz="1600" dirty="0"/>
              <a:t>)</a:t>
            </a:r>
            <a:endParaRPr lang="en-US" altLang="zh-TW" sz="800" dirty="0"/>
          </a:p>
          <a:p>
            <a:endParaRPr lang="zh-TW" altLang="en-US" dirty="0"/>
          </a:p>
        </p:txBody>
      </p:sp>
      <p:sp>
        <p:nvSpPr>
          <p:cNvPr id="9220" name="Rectangle 1028"/>
          <p:cNvSpPr>
            <a:spLocks noChangeArrowheads="1"/>
          </p:cNvSpPr>
          <p:nvPr/>
        </p:nvSpPr>
        <p:spPr bwMode="auto">
          <a:xfrm>
            <a:off x="3168650" y="4419600"/>
            <a:ext cx="2381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</p:txBody>
      </p:sp>
      <p:sp>
        <p:nvSpPr>
          <p:cNvPr id="9221" name="Rectangle 1029"/>
          <p:cNvSpPr>
            <a:spLocks noChangeArrowheads="1"/>
          </p:cNvSpPr>
          <p:nvPr/>
        </p:nvSpPr>
        <p:spPr bwMode="auto">
          <a:xfrm>
            <a:off x="3124200" y="5562600"/>
            <a:ext cx="2381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  <a:p>
            <a:pPr eaLnBrk="0" hangingPunct="0">
              <a:lnSpc>
                <a:spcPct val="50000"/>
              </a:lnSpc>
            </a:pPr>
            <a:r>
              <a:rPr lang="zh-TW" altLang="en-US" b="1">
                <a:latin typeface="Times New Roman" pitchFamily="18" charset="0"/>
                <a:ea typeface="新細明體" charset="-120"/>
              </a:rPr>
              <a:t>.</a:t>
            </a:r>
          </a:p>
        </p:txBody>
      </p:sp>
      <p:grpSp>
        <p:nvGrpSpPr>
          <p:cNvPr id="9222" name="Group 1030"/>
          <p:cNvGrpSpPr>
            <a:grpSpLocks/>
          </p:cNvGrpSpPr>
          <p:nvPr/>
        </p:nvGrpSpPr>
        <p:grpSpPr bwMode="auto">
          <a:xfrm>
            <a:off x="5530850" y="3657600"/>
            <a:ext cx="2438400" cy="1752600"/>
            <a:chOff x="2688" y="2928"/>
            <a:chExt cx="1536" cy="1104"/>
          </a:xfrm>
        </p:grpSpPr>
        <p:sp>
          <p:nvSpPr>
            <p:cNvPr id="9223" name="Text Box 1031"/>
            <p:cNvSpPr txBox="1">
              <a:spLocks noChangeArrowheads="1"/>
            </p:cNvSpPr>
            <p:nvPr/>
          </p:nvSpPr>
          <p:spPr bwMode="auto">
            <a:xfrm>
              <a:off x="2832" y="2928"/>
              <a:ext cx="9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1</a:t>
              </a: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               T</a:t>
              </a:r>
              <a:r>
                <a:rPr lang="en-US" altLang="zh-TW" sz="1600" baseline="-25000">
                  <a:latin typeface="Times New Roman" pitchFamily="18" charset="0"/>
                  <a:ea typeface="新細明體" charset="-120"/>
                </a:rPr>
                <a:t>2</a:t>
              </a:r>
              <a:endParaRPr lang="en-US" altLang="zh-TW" sz="16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9224" name="Text Box 1032"/>
            <p:cNvSpPr txBox="1">
              <a:spLocks noChangeArrowheads="1"/>
            </p:cNvSpPr>
            <p:nvPr/>
          </p:nvSpPr>
          <p:spPr bwMode="auto">
            <a:xfrm>
              <a:off x="2880" y="3168"/>
              <a:ext cx="480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TW" altLang="en-US" sz="1600">
                  <a:latin typeface="Times New Roman" pitchFamily="18" charset="0"/>
                  <a:ea typeface="新細明體" charset="-120"/>
                </a:rPr>
                <a:t>100</a:t>
              </a:r>
            </a:p>
          </p:txBody>
        </p:sp>
        <p:sp>
          <p:nvSpPr>
            <p:cNvPr id="9225" name="Text Box 1033"/>
            <p:cNvSpPr txBox="1">
              <a:spLocks noChangeArrowheads="1"/>
            </p:cNvSpPr>
            <p:nvPr/>
          </p:nvSpPr>
          <p:spPr bwMode="auto">
            <a:xfrm>
              <a:off x="3456" y="3168"/>
              <a:ext cx="480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TW" altLang="en-US" sz="1600">
                  <a:latin typeface="Times New Roman" pitchFamily="18" charset="0"/>
                  <a:ea typeface="新細明體" charset="-120"/>
                </a:rPr>
                <a:t>100</a:t>
              </a:r>
            </a:p>
          </p:txBody>
        </p:sp>
        <p:sp>
          <p:nvSpPr>
            <p:cNvPr id="9226" name="Text Box 1034"/>
            <p:cNvSpPr txBox="1">
              <a:spLocks noChangeArrowheads="1"/>
            </p:cNvSpPr>
            <p:nvPr/>
          </p:nvSpPr>
          <p:spPr bwMode="auto">
            <a:xfrm>
              <a:off x="3024" y="3820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Database 100</a:t>
              </a:r>
            </a:p>
          </p:txBody>
        </p:sp>
        <p:sp>
          <p:nvSpPr>
            <p:cNvPr id="9227" name="Text Box 1035"/>
            <p:cNvSpPr txBox="1">
              <a:spLocks noChangeArrowheads="1"/>
            </p:cNvSpPr>
            <p:nvPr/>
          </p:nvSpPr>
          <p:spPr bwMode="auto">
            <a:xfrm>
              <a:off x="2688" y="3360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buffer</a:t>
              </a:r>
            </a:p>
          </p:txBody>
        </p:sp>
        <p:sp>
          <p:nvSpPr>
            <p:cNvPr id="9228" name="Text Box 1036"/>
            <p:cNvSpPr txBox="1">
              <a:spLocks noChangeArrowheads="1"/>
            </p:cNvSpPr>
            <p:nvPr/>
          </p:nvSpPr>
          <p:spPr bwMode="auto">
            <a:xfrm>
              <a:off x="3696" y="3360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TW" sz="1600">
                  <a:latin typeface="Times New Roman" pitchFamily="18" charset="0"/>
                  <a:ea typeface="新細明體" charset="-120"/>
                </a:rPr>
                <a:t>buffer</a:t>
              </a:r>
            </a:p>
          </p:txBody>
        </p:sp>
        <p:sp>
          <p:nvSpPr>
            <p:cNvPr id="9229" name="Line 1037"/>
            <p:cNvSpPr>
              <a:spLocks noChangeShapeType="1"/>
            </p:cNvSpPr>
            <p:nvPr/>
          </p:nvSpPr>
          <p:spPr bwMode="auto">
            <a:xfrm flipH="1" flipV="1">
              <a:off x="3216" y="3408"/>
              <a:ext cx="9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0" name="Line 1038"/>
            <p:cNvSpPr>
              <a:spLocks noChangeShapeType="1"/>
            </p:cNvSpPr>
            <p:nvPr/>
          </p:nvSpPr>
          <p:spPr bwMode="auto">
            <a:xfrm flipV="1">
              <a:off x="3456" y="3408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55650"/>
            <a:ext cx="8172450" cy="387350"/>
          </a:xfrm>
        </p:spPr>
        <p:txBody>
          <a:bodyPr/>
          <a:lstStyle/>
          <a:p>
            <a:r>
              <a:rPr lang="en-US" altLang="zh-TW"/>
              <a:t>Problem: Lost Update</a:t>
            </a:r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1371600"/>
            <a:ext cx="8089900" cy="4648200"/>
          </a:xfrm>
        </p:spPr>
        <p:txBody>
          <a:bodyPr/>
          <a:lstStyle/>
          <a:p>
            <a:pPr lvl="1">
              <a:lnSpc>
                <a:spcPct val="60000"/>
              </a:lnSpc>
              <a:spcBef>
                <a:spcPct val="15000"/>
              </a:spcBef>
            </a:pPr>
            <a:r>
              <a:rPr lang="en-US" altLang="zh-TW" sz="1800" b="1" dirty="0"/>
              <a:t>The problem when works without concurrency control</a:t>
            </a:r>
          </a:p>
          <a:p>
            <a:pPr lvl="2">
              <a:lnSpc>
                <a:spcPct val="70000"/>
              </a:lnSpc>
              <a:buFont typeface="Symbol" pitchFamily="18" charset="2"/>
              <a:buAutoNum type="arabicPeriod"/>
            </a:pPr>
            <a:r>
              <a:rPr lang="en-US" altLang="zh-TW" sz="1600" dirty="0"/>
              <a:t>Lost Update: Fig. </a:t>
            </a:r>
            <a:r>
              <a:rPr lang="en-US" altLang="zh-TW" sz="1600" dirty="0" smtClean="0"/>
              <a:t>13.1</a:t>
            </a:r>
            <a:endParaRPr lang="en-US" altLang="zh-TW" sz="1600" dirty="0"/>
          </a:p>
          <a:p>
            <a:pPr lvl="2">
              <a:lnSpc>
                <a:spcPct val="70000"/>
              </a:lnSpc>
              <a:buFont typeface="Symbol" pitchFamily="18" charset="2"/>
              <a:buAutoNum type="arabicPeriod"/>
            </a:pPr>
            <a:r>
              <a:rPr lang="en-US" altLang="zh-TW" sz="1600" dirty="0"/>
              <a:t>Uncommitted Dependence: Fig. </a:t>
            </a:r>
            <a:r>
              <a:rPr lang="en-US" altLang="zh-TW" sz="1600" dirty="0" smtClean="0"/>
              <a:t>13.2</a:t>
            </a:r>
            <a:endParaRPr lang="en-US" altLang="zh-TW" sz="1600" dirty="0"/>
          </a:p>
          <a:p>
            <a:endParaRPr lang="zh-TW" alt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738563" y="5368925"/>
            <a:ext cx="3870804" cy="7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 dirty="0">
                <a:latin typeface="Times New Roman" pitchFamily="18" charset="0"/>
                <a:ea typeface="新細明體" charset="-120"/>
              </a:rPr>
              <a:t>Fig. </a:t>
            </a:r>
            <a:r>
              <a:rPr lang="en-US" altLang="zh-TW" sz="1400" dirty="0" smtClean="0">
                <a:latin typeface="Times New Roman" pitchFamily="18" charset="0"/>
                <a:ea typeface="新細明體" charset="-120"/>
              </a:rPr>
              <a:t>13.1</a:t>
            </a:r>
            <a:r>
              <a:rPr lang="en-US" altLang="zh-TW" sz="1400" dirty="0">
                <a:latin typeface="Times New Roman" pitchFamily="18" charset="0"/>
                <a:ea typeface="新細明體" charset="-120"/>
              </a:rPr>
              <a:t>:  Transaction A </a:t>
            </a:r>
            <a:r>
              <a:rPr lang="en-US" altLang="zh-TW" sz="1400" u="sng" dirty="0">
                <a:latin typeface="Times New Roman" pitchFamily="18" charset="0"/>
                <a:ea typeface="新細明體" charset="-120"/>
              </a:rPr>
              <a:t>loses an update</a:t>
            </a:r>
            <a:r>
              <a:rPr lang="en-US" altLang="zh-TW" sz="1400" dirty="0">
                <a:latin typeface="Times New Roman" pitchFamily="18" charset="0"/>
                <a:ea typeface="新細明體" charset="-120"/>
              </a:rPr>
              <a:t> at time t4 </a:t>
            </a:r>
          </a:p>
          <a:p>
            <a:pPr algn="l" eaLnBrk="0" hangingPunct="0"/>
            <a:r>
              <a:rPr lang="en-US" altLang="zh-TW" sz="1400" dirty="0">
                <a:latin typeface="Times New Roman" pitchFamily="18" charset="0"/>
                <a:ea typeface="新細明體" charset="-120"/>
              </a:rPr>
              <a:t>                 if A--&gt; B : R= (10+1) * 2 = 22</a:t>
            </a:r>
          </a:p>
          <a:p>
            <a:pPr algn="l" eaLnBrk="0" hangingPunct="0"/>
            <a:r>
              <a:rPr lang="en-US" altLang="zh-TW" sz="1400" dirty="0">
                <a:latin typeface="Times New Roman" pitchFamily="18" charset="0"/>
                <a:ea typeface="新細明體" charset="-120"/>
              </a:rPr>
              <a:t>                 if B--&gt; A : R= (10*2) + 1 = 21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2819400" y="2770188"/>
            <a:ext cx="5518150" cy="2605087"/>
            <a:chOff x="285" y="331"/>
            <a:chExt cx="3476" cy="1641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85" y="331"/>
              <a:ext cx="3476" cy="16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67" y="433"/>
              <a:ext cx="3372" cy="1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400" u="sng">
                  <a:latin typeface="Times New Roman" pitchFamily="18" charset="0"/>
                  <a:ea typeface="新細明體" charset="-120"/>
                </a:rPr>
                <a:t>Transaction A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time                              </a:t>
              </a:r>
              <a:r>
                <a:rPr lang="en-US" altLang="zh-TW" sz="1400" u="sng">
                  <a:latin typeface="Times New Roman" pitchFamily="18" charset="0"/>
                  <a:ea typeface="新細明體" charset="-120"/>
                </a:rPr>
                <a:t>Transaction B</a:t>
              </a:r>
            </a:p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</a:t>
              </a:r>
            </a:p>
            <a:p>
              <a:pPr algn="l" eaLnBrk="0" hangingPunct="0"/>
              <a:endParaRPr lang="en-US" altLang="zh-TW" sz="1400">
                <a:latin typeface="Times New Roman" pitchFamily="18" charset="0"/>
                <a:ea typeface="新細明體" charset="-120"/>
              </a:endParaRPr>
            </a:p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FETCH R   R=10                         t1</a:t>
              </a:r>
            </a:p>
            <a:p>
              <a:pPr algn="l" eaLnBrk="0" hangingPunct="0"/>
              <a:endParaRPr lang="en-US" altLang="zh-TW" sz="1400">
                <a:latin typeface="Times New Roman" pitchFamily="18" charset="0"/>
                <a:ea typeface="新細明體" charset="-120"/>
              </a:endParaRPr>
            </a:p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                      t2                               FETCH  R   R=10</a:t>
              </a:r>
            </a:p>
            <a:p>
              <a:pPr algn="l" eaLnBrk="0" hangingPunct="0"/>
              <a:endParaRPr lang="en-US" altLang="zh-TW" sz="1400" b="1">
                <a:solidFill>
                  <a:schemeClr val="folHlink"/>
                </a:solidFill>
                <a:latin typeface="Times New Roman" pitchFamily="18" charset="0"/>
                <a:ea typeface="新細明體" charset="-120"/>
              </a:endParaRPr>
            </a:p>
            <a:p>
              <a:pPr algn="l" eaLnBrk="0" hangingPunct="0"/>
              <a:r>
                <a:rPr lang="en-US" altLang="zh-TW" sz="1400" b="1">
                  <a:solidFill>
                    <a:schemeClr val="folHlink"/>
                  </a:solidFill>
                  <a:latin typeface="Times New Roman" pitchFamily="18" charset="0"/>
                  <a:ea typeface="新細明體" charset="-120"/>
                </a:rPr>
                <a:t>UPDATE R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R&lt;--R+1=11           t3</a:t>
              </a:r>
            </a:p>
            <a:p>
              <a:pPr algn="l" eaLnBrk="0" hangingPunct="0"/>
              <a:endParaRPr lang="en-US" altLang="zh-TW" sz="1400">
                <a:latin typeface="Times New Roman" pitchFamily="18" charset="0"/>
                <a:ea typeface="新細明體" charset="-120"/>
              </a:endParaRPr>
            </a:p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                     </a:t>
              </a:r>
              <a:r>
                <a:rPr lang="en-US" altLang="zh-TW" sz="1400" b="1" i="1">
                  <a:solidFill>
                    <a:schemeClr val="folHlink"/>
                  </a:solidFill>
                  <a:latin typeface="Times New Roman" pitchFamily="18" charset="0"/>
                  <a:ea typeface="新細明體" charset="-120"/>
                </a:rPr>
                <a:t> t4  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</a:t>
              </a:r>
              <a:r>
                <a:rPr lang="en-US" altLang="zh-TW" sz="1400" b="1">
                  <a:solidFill>
                    <a:schemeClr val="folHlink"/>
                  </a:solidFill>
                  <a:latin typeface="Times New Roman" pitchFamily="18" charset="0"/>
                  <a:ea typeface="新細明體" charset="-120"/>
                </a:rPr>
                <a:t>UPDATE R</a:t>
              </a:r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</a:t>
              </a:r>
            </a:p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                                                                                          R&lt;--R*2=20    </a:t>
              </a: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795" y="331"/>
              <a:ext cx="37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R=10</a:t>
              </a: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657" y="787"/>
              <a:ext cx="1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654" y="672"/>
              <a:ext cx="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3168" y="720"/>
              <a:ext cx="1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1950" y="608"/>
              <a:ext cx="0" cy="2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1950" y="1028"/>
              <a:ext cx="0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950" y="1288"/>
              <a:ext cx="0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952" y="1536"/>
              <a:ext cx="0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955" y="1858"/>
              <a:ext cx="0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41" name="Group 17"/>
            <p:cNvGrpSpPr>
              <a:grpSpLocks/>
            </p:cNvGrpSpPr>
            <p:nvPr/>
          </p:nvGrpSpPr>
          <p:grpSpPr bwMode="auto">
            <a:xfrm>
              <a:off x="624" y="1632"/>
              <a:ext cx="153" cy="192"/>
              <a:chOff x="624" y="1632"/>
              <a:chExt cx="153" cy="192"/>
            </a:xfrm>
          </p:grpSpPr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45" name="Group 21"/>
            <p:cNvGrpSpPr>
              <a:grpSpLocks/>
            </p:cNvGrpSpPr>
            <p:nvPr/>
          </p:nvGrpSpPr>
          <p:grpSpPr bwMode="auto">
            <a:xfrm>
              <a:off x="624" y="1104"/>
              <a:ext cx="153" cy="192"/>
              <a:chOff x="624" y="1632"/>
              <a:chExt cx="153" cy="192"/>
            </a:xfrm>
          </p:grpSpPr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49" name="Group 25"/>
            <p:cNvGrpSpPr>
              <a:grpSpLocks/>
            </p:cNvGrpSpPr>
            <p:nvPr/>
          </p:nvGrpSpPr>
          <p:grpSpPr bwMode="auto">
            <a:xfrm>
              <a:off x="3168" y="816"/>
              <a:ext cx="153" cy="192"/>
              <a:chOff x="624" y="1632"/>
              <a:chExt cx="153" cy="192"/>
            </a:xfrm>
          </p:grpSpPr>
          <p:sp>
            <p:nvSpPr>
              <p:cNvPr id="1050" name="Line 26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53" name="Group 29"/>
            <p:cNvGrpSpPr>
              <a:grpSpLocks/>
            </p:cNvGrpSpPr>
            <p:nvPr/>
          </p:nvGrpSpPr>
          <p:grpSpPr bwMode="auto">
            <a:xfrm>
              <a:off x="3168" y="1344"/>
              <a:ext cx="153" cy="192"/>
              <a:chOff x="624" y="1632"/>
              <a:chExt cx="153" cy="192"/>
            </a:xfrm>
          </p:grpSpPr>
          <p:sp>
            <p:nvSpPr>
              <p:cNvPr id="1054" name="Line 30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869950" y="2438400"/>
            <a:ext cx="4724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371600" lvl="2" indent="-457200" algn="l" eaLnBrk="0" hangingPunct="0">
              <a:lnSpc>
                <a:spcPct val="50000"/>
              </a:lnSpc>
              <a:spcBef>
                <a:spcPct val="50000"/>
              </a:spcBef>
              <a:buSzPct val="100000"/>
              <a:buFont typeface="Symbol" pitchFamily="18" charset="2"/>
              <a:buNone/>
            </a:pPr>
            <a:r>
              <a:rPr lang="zh-TW" altLang="en-US" b="1" dirty="0">
                <a:latin typeface="Times New Roman" pitchFamily="18" charset="0"/>
                <a:ea typeface="新細明體" charset="-120"/>
              </a:rPr>
              <a:t> &lt;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b="1" dirty="0" smtClean="0">
                <a:latin typeface="Times New Roman" pitchFamily="18" charset="0"/>
                <a:ea typeface="新細明體" charset="-120"/>
              </a:rPr>
              <a:t>13.1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&gt;</a:t>
            </a:r>
            <a:r>
              <a:rPr lang="en-US" altLang="zh-TW" dirty="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Lost Update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8686800" cy="990600"/>
          </a:xfrm>
        </p:spPr>
        <p:txBody>
          <a:bodyPr/>
          <a:lstStyle/>
          <a:p>
            <a:r>
              <a:rPr lang="en-US" altLang="zh-TW" sz="3200"/>
              <a:t>Problems: Uncommitted Dependence</a:t>
            </a:r>
            <a:endParaRPr lang="zh-TW" altLang="en-US" sz="32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474913" y="2544763"/>
            <a:ext cx="5430837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A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time                              </a:t>
            </a:r>
            <a:r>
              <a:rPr lang="en-US" altLang="zh-TW" sz="1400" u="sng">
                <a:latin typeface="Times New Roman" pitchFamily="18" charset="0"/>
                <a:ea typeface="新細明體" charset="-120"/>
              </a:rPr>
              <a:t>Transaction B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         t1                             UPDATE R  R&lt;--20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FETCH R  R=20                        </a:t>
            </a:r>
            <a:r>
              <a:rPr lang="en-US" altLang="zh-TW" sz="1400">
                <a:solidFill>
                  <a:schemeClr val="folHlink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1400" b="1" i="1">
                <a:solidFill>
                  <a:schemeClr val="folHlink"/>
                </a:solidFill>
                <a:latin typeface="Times New Roman" pitchFamily="18" charset="0"/>
                <a:ea typeface="新細明體" charset="-120"/>
              </a:rPr>
              <a:t>t2</a:t>
            </a:r>
            <a:r>
              <a:rPr lang="en-US" altLang="zh-TW" sz="1400" b="1">
                <a:solidFill>
                  <a:schemeClr val="folHlink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</a:t>
            </a: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S&lt;--R+1=21                                t3                            </a:t>
            </a:r>
            <a:r>
              <a:rPr lang="en-US" altLang="zh-TW" sz="1400" b="1">
                <a:solidFill>
                  <a:schemeClr val="folHlink"/>
                </a:solidFill>
                <a:latin typeface="Times New Roman" pitchFamily="18" charset="0"/>
                <a:ea typeface="新細明體" charset="-120"/>
              </a:rPr>
              <a:t>ROLLBACK</a:t>
            </a:r>
            <a:r>
              <a:rPr lang="en-US" altLang="zh-TW" sz="1400">
                <a:latin typeface="Times New Roman" pitchFamily="18" charset="0"/>
                <a:ea typeface="新細明體" charset="-120"/>
              </a:rPr>
              <a:t> R=10</a:t>
            </a:r>
          </a:p>
          <a:p>
            <a:pPr algn="l" eaLnBrk="0" hangingPunct="0"/>
            <a:endParaRPr lang="en-US" altLang="zh-TW" sz="1400">
              <a:latin typeface="Times New Roman" pitchFamily="18" charset="0"/>
              <a:ea typeface="新細明體" charset="-120"/>
            </a:endParaRPr>
          </a:p>
          <a:p>
            <a:pPr algn="l" eaLnBrk="0" hangingPunct="0"/>
            <a:r>
              <a:rPr lang="en-US" altLang="zh-TW" sz="1400">
                <a:latin typeface="Times New Roman" pitchFamily="18" charset="0"/>
                <a:ea typeface="新細明體" charset="-120"/>
              </a:rPr>
              <a:t>                                          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828800" y="5105400"/>
            <a:ext cx="7086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en-US" altLang="zh-TW" sz="1600" dirty="0">
                <a:latin typeface="Times New Roman" pitchFamily="18" charset="0"/>
                <a:ea typeface="新細明體" charset="-120"/>
              </a:rPr>
              <a:t>Fig. </a:t>
            </a:r>
            <a:r>
              <a:rPr lang="en-US" altLang="zh-TW" sz="1600" dirty="0" smtClean="0">
                <a:latin typeface="Times New Roman" pitchFamily="18" charset="0"/>
                <a:ea typeface="新細明體" charset="-120"/>
              </a:rPr>
              <a:t>13.2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:  Transaction A becomes </a:t>
            </a:r>
            <a:r>
              <a:rPr lang="en-US" altLang="zh-TW" sz="1600" u="sng" dirty="0">
                <a:latin typeface="Times New Roman" pitchFamily="18" charset="0"/>
                <a:ea typeface="新細明體" charset="-120"/>
              </a:rPr>
              <a:t>dependent on an uncommitted change</a:t>
            </a: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at time t2.</a:t>
            </a:r>
          </a:p>
        </p:txBody>
      </p: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2338388" y="2344738"/>
            <a:ext cx="5611812" cy="2395537"/>
            <a:chOff x="277" y="2493"/>
            <a:chExt cx="3535" cy="1509"/>
          </a:xfrm>
        </p:grpSpPr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77" y="2497"/>
              <a:ext cx="3535" cy="150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74" y="2609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672" y="288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672" y="388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3120" y="297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3120" y="2880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3120" y="3216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1959" y="2788"/>
              <a:ext cx="0" cy="2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1959" y="3193"/>
              <a:ext cx="0" cy="1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1960" y="3870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672" y="3648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672" y="3504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120" y="331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1788" y="2493"/>
              <a:ext cx="364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altLang="zh-TW" sz="1400">
                  <a:latin typeface="Times New Roman" pitchFamily="18" charset="0"/>
                  <a:ea typeface="新細明體" charset="-120"/>
                </a:rPr>
                <a:t>R=10</a:t>
              </a:r>
            </a:p>
            <a:p>
              <a:pPr algn="l"/>
              <a:endParaRPr lang="zh-TW" altLang="en-US" sz="1400">
                <a:latin typeface="Times New Roman" pitchFamily="18" charset="0"/>
                <a:ea typeface="新細明體" charset="-120"/>
              </a:endParaRPr>
            </a:p>
          </p:txBody>
        </p:sp>
        <p:grpSp>
          <p:nvGrpSpPr>
            <p:cNvPr id="10261" name="Group 21"/>
            <p:cNvGrpSpPr>
              <a:grpSpLocks/>
            </p:cNvGrpSpPr>
            <p:nvPr/>
          </p:nvGrpSpPr>
          <p:grpSpPr bwMode="auto">
            <a:xfrm>
              <a:off x="672" y="2976"/>
              <a:ext cx="153" cy="192"/>
              <a:chOff x="624" y="1632"/>
              <a:chExt cx="153" cy="192"/>
            </a:xfrm>
          </p:grpSpPr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>
              <a:off x="1968" y="345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120" y="3408"/>
              <a:ext cx="153" cy="192"/>
              <a:chOff x="624" y="1632"/>
              <a:chExt cx="153" cy="192"/>
            </a:xfrm>
          </p:grpSpPr>
          <p:sp>
            <p:nvSpPr>
              <p:cNvPr id="10267" name="Line 27"/>
              <p:cNvSpPr>
                <a:spLocks noChangeShapeType="1"/>
              </p:cNvSpPr>
              <p:nvPr/>
            </p:nvSpPr>
            <p:spPr bwMode="auto">
              <a:xfrm>
                <a:off x="624" y="1824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268" name="Line 28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624" y="1728"/>
                <a:ext cx="1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1600200" y="1538288"/>
            <a:ext cx="4795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zh-TW" altLang="en-US" b="1" dirty="0">
                <a:latin typeface="Times New Roman" pitchFamily="18" charset="0"/>
                <a:ea typeface="新細明體" charset="-120"/>
              </a:rPr>
              <a:t> &lt;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b="1" dirty="0" smtClean="0">
                <a:latin typeface="Times New Roman" pitchFamily="18" charset="0"/>
                <a:ea typeface="新細明體" charset="-120"/>
              </a:rPr>
              <a:t>13.2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&gt;</a:t>
            </a:r>
            <a:r>
              <a:rPr lang="en-US" altLang="zh-TW" dirty="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b="1" dirty="0">
                <a:latin typeface="Times New Roman" pitchFamily="18" charset="0"/>
                <a:ea typeface="新細明體" charset="-120"/>
              </a:rPr>
              <a:t>Uncommitted Dependence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172450" cy="457200"/>
          </a:xfrm>
        </p:spPr>
        <p:txBody>
          <a:bodyPr/>
          <a:lstStyle/>
          <a:p>
            <a:r>
              <a:rPr lang="en-US" altLang="zh-TW"/>
              <a:t>Introduction: Serializability</a:t>
            </a:r>
            <a:endParaRPr lang="zh-TW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01000" cy="4648200"/>
          </a:xfrm>
        </p:spPr>
        <p:txBody>
          <a:bodyPr/>
          <a:lstStyle/>
          <a:p>
            <a:pPr lvl="1">
              <a:buSzTx/>
            </a:pPr>
            <a:r>
              <a:rPr lang="en-US" altLang="zh-TW" sz="2400"/>
              <a:t> </a:t>
            </a:r>
            <a:r>
              <a:rPr lang="en-US" altLang="zh-TW"/>
              <a:t>A formal criterion for correctness.</a:t>
            </a:r>
          </a:p>
          <a:p>
            <a:pPr lvl="1"/>
            <a:r>
              <a:rPr lang="en-US" altLang="zh-TW"/>
              <a:t> Def : A given </a:t>
            </a:r>
            <a:r>
              <a:rPr lang="en-US" altLang="zh-TW" b="1"/>
              <a:t>interleaved execution (schedule)</a:t>
            </a:r>
            <a:r>
              <a:rPr lang="en-US" altLang="zh-TW"/>
              <a:t> of some set of transactions is said to be </a:t>
            </a:r>
            <a:r>
              <a:rPr lang="en-US" altLang="zh-TW" b="1"/>
              <a:t>serializable</a:t>
            </a:r>
            <a:r>
              <a:rPr lang="en-US" altLang="zh-TW"/>
              <a:t> iff it produces the </a:t>
            </a:r>
            <a:r>
              <a:rPr lang="en-US" altLang="zh-TW" u="sng"/>
              <a:t>same</a:t>
            </a:r>
            <a:r>
              <a:rPr lang="en-US" altLang="zh-TW"/>
              <a:t> result as </a:t>
            </a:r>
            <a:r>
              <a:rPr lang="en-US" altLang="zh-TW" u="sng"/>
              <a:t>some</a:t>
            </a:r>
            <a:r>
              <a:rPr lang="en-US" altLang="zh-TW"/>
              <a:t> serial execution of those transactions, for any given initial database state.</a:t>
            </a:r>
          </a:p>
          <a:p>
            <a:pPr lvl="1">
              <a:lnSpc>
                <a:spcPct val="70000"/>
              </a:lnSpc>
            </a:pPr>
            <a:r>
              <a:rPr lang="en-US" altLang="zh-TW"/>
              <a:t>Assumptions:</a:t>
            </a:r>
            <a:endParaRPr lang="en-US" altLang="zh-TW" sz="1800"/>
          </a:p>
          <a:p>
            <a:pPr lvl="2">
              <a:lnSpc>
                <a:spcPct val="70000"/>
              </a:lnSpc>
              <a:buClr>
                <a:srgbClr val="33CC33"/>
              </a:buClr>
            </a:pPr>
            <a:r>
              <a:rPr lang="en-US" altLang="zh-TW" sz="1800"/>
              <a:t>all transactions are individually correct.</a:t>
            </a:r>
          </a:p>
          <a:p>
            <a:pPr lvl="2">
              <a:lnSpc>
                <a:spcPct val="70000"/>
              </a:lnSpc>
              <a:buClr>
                <a:srgbClr val="33CC33"/>
              </a:buClr>
            </a:pPr>
            <a:r>
              <a:rPr lang="en-US" altLang="zh-TW" sz="1800"/>
              <a:t>Any serial execution of those transactions is also correct.</a:t>
            </a:r>
          </a:p>
          <a:p>
            <a:pPr lvl="2">
              <a:lnSpc>
                <a:spcPct val="70000"/>
              </a:lnSpc>
              <a:buClr>
                <a:srgbClr val="33CC33"/>
              </a:buClr>
            </a:pPr>
            <a:r>
              <a:rPr lang="en-US" altLang="zh-TW" sz="1800"/>
              <a:t>Transactions are all independent of one  another.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/>
              <a:t>  </a:t>
            </a:r>
            <a:r>
              <a:rPr lang="en-US" altLang="zh-TW" sz="1800" b="1"/>
              <a:t>Note:</a:t>
            </a:r>
            <a:r>
              <a:rPr lang="en-US" altLang="zh-TW" sz="1800"/>
              <a:t> if </a:t>
            </a:r>
            <a:r>
              <a:rPr lang="en-US" altLang="zh-TW" sz="1800" b="1"/>
              <a:t>T</a:t>
            </a:r>
            <a:r>
              <a:rPr lang="en-US" altLang="zh-TW" sz="1600" b="1"/>
              <a:t>x</a:t>
            </a:r>
            <a:r>
              <a:rPr lang="en-US" altLang="zh-TW" sz="1800" b="1"/>
              <a:t> A</a:t>
            </a:r>
            <a:r>
              <a:rPr lang="en-US" altLang="zh-TW" sz="1800"/>
              <a:t> does have to be run before </a:t>
            </a:r>
            <a:r>
              <a:rPr lang="en-US" altLang="zh-TW" sz="1800" b="1"/>
              <a:t>T</a:t>
            </a:r>
            <a:r>
              <a:rPr lang="en-US" altLang="zh-TW" sz="1600" b="1"/>
              <a:t>x</a:t>
            </a:r>
            <a:r>
              <a:rPr lang="en-US" altLang="zh-TW" sz="1800" b="1"/>
              <a:t> B</a:t>
            </a:r>
            <a:r>
              <a:rPr lang="en-US" altLang="zh-TW" sz="1800"/>
              <a:t>, then user </a:t>
            </a:r>
            <a:r>
              <a:rPr lang="en-US" altLang="zh-TW" sz="1800" u="sng"/>
              <a:t>cannot</a:t>
            </a:r>
            <a:r>
              <a:rPr lang="en-US" altLang="zh-TW" sz="1800"/>
              <a:t> submit </a:t>
            </a:r>
            <a:r>
              <a:rPr lang="en-US" altLang="zh-TW" sz="1800" b="1"/>
              <a:t>T</a:t>
            </a:r>
            <a:r>
              <a:rPr lang="en-US" altLang="zh-TW" sz="1600" b="1"/>
              <a:t>x</a:t>
            </a:r>
            <a:r>
              <a:rPr lang="en-US" altLang="zh-TW" sz="1800" b="1"/>
              <a:t> B</a:t>
            </a:r>
            <a:r>
              <a:rPr lang="en-US" altLang="zh-TW" sz="1800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/>
              <a:t>            until </a:t>
            </a:r>
            <a:r>
              <a:rPr lang="en-US" altLang="zh-TW" sz="1800" b="1"/>
              <a:t>T</a:t>
            </a:r>
            <a:r>
              <a:rPr lang="en-US" altLang="zh-TW" sz="1600" b="1"/>
              <a:t>x</a:t>
            </a:r>
            <a:r>
              <a:rPr lang="en-US" altLang="zh-TW" sz="1800" b="1"/>
              <a:t> A</a:t>
            </a:r>
            <a:r>
              <a:rPr lang="en-US" altLang="zh-TW" sz="1800"/>
              <a:t> is committed.</a:t>
            </a:r>
          </a:p>
          <a:p>
            <a:pPr lvl="3">
              <a:lnSpc>
                <a:spcPct val="70000"/>
              </a:lnSpc>
              <a:buFontTx/>
              <a:buNone/>
            </a:pPr>
            <a:endParaRPr lang="en-US" altLang="zh-TW" sz="1600"/>
          </a:p>
          <a:p>
            <a:endParaRPr lang="zh-TW" altLang="en-US"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Introduction: Serializability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4100" y="1371600"/>
            <a:ext cx="8089900" cy="4648200"/>
          </a:xfrm>
        </p:spPr>
        <p:txBody>
          <a:bodyPr/>
          <a:lstStyle/>
          <a:p>
            <a:pPr lvl="1">
              <a:spcBef>
                <a:spcPct val="100000"/>
              </a:spcBef>
            </a:pPr>
            <a:r>
              <a:rPr lang="en-US" altLang="zh-TW" b="1" dirty="0"/>
              <a:t>&lt;Example </a:t>
            </a:r>
            <a:r>
              <a:rPr lang="en-US" altLang="zh-TW" b="1" dirty="0" smtClean="0"/>
              <a:t>13.4</a:t>
            </a:r>
            <a:r>
              <a:rPr lang="en-US" altLang="zh-TW" b="1" dirty="0"/>
              <a:t>&gt;</a:t>
            </a:r>
            <a:r>
              <a:rPr lang="en-US" altLang="zh-TW" dirty="0"/>
              <a:t> </a:t>
            </a:r>
          </a:p>
          <a:p>
            <a:pPr lvl="2">
              <a:buFontTx/>
              <a:buNone/>
            </a:pPr>
            <a:r>
              <a:rPr lang="en-US" altLang="zh-TW" sz="1800" dirty="0"/>
              <a:t>          T1 = { r1(d), w1(d) }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zh-TW" sz="1800" dirty="0"/>
              <a:t>          T2 = { r2(a), w2(a) }</a:t>
            </a:r>
          </a:p>
          <a:p>
            <a:pPr lvl="2">
              <a:lnSpc>
                <a:spcPct val="170000"/>
              </a:lnSpc>
              <a:spcBef>
                <a:spcPct val="15000"/>
              </a:spcBef>
              <a:buFontTx/>
              <a:buNone/>
            </a:pPr>
            <a:r>
              <a:rPr lang="en-US" altLang="zh-TW" sz="1800" dirty="0"/>
              <a:t> - </a:t>
            </a:r>
            <a:r>
              <a:rPr lang="en-US" altLang="zh-TW" sz="1800" b="1" dirty="0"/>
              <a:t>Serial execution</a:t>
            </a:r>
            <a:r>
              <a:rPr lang="en-US" altLang="zh-TW" sz="1800" dirty="0"/>
              <a:t> : r</a:t>
            </a:r>
            <a:r>
              <a:rPr lang="en-US" altLang="zh-TW" sz="1800" u="sng" dirty="0"/>
              <a:t>1(d), w1(d)</a:t>
            </a:r>
            <a:r>
              <a:rPr lang="en-US" altLang="zh-TW" sz="1800" dirty="0"/>
              <a:t>, r</a:t>
            </a:r>
            <a:r>
              <a:rPr lang="en-US" altLang="zh-TW" sz="1800" u="sng" dirty="0"/>
              <a:t>2(a), w2(a)</a:t>
            </a:r>
          </a:p>
          <a:p>
            <a:pPr lvl="2">
              <a:lnSpc>
                <a:spcPct val="60000"/>
              </a:lnSpc>
              <a:spcBef>
                <a:spcPct val="15000"/>
              </a:spcBef>
              <a:buFontTx/>
              <a:buNone/>
            </a:pPr>
            <a:r>
              <a:rPr lang="en-US" altLang="zh-TW" sz="1800" dirty="0"/>
              <a:t>                                     T1                   T2</a:t>
            </a:r>
          </a:p>
          <a:p>
            <a:pPr lvl="2">
              <a:spcBef>
                <a:spcPct val="15000"/>
              </a:spcBef>
              <a:buFontTx/>
              <a:buNone/>
            </a:pPr>
            <a:r>
              <a:rPr lang="en-US" altLang="zh-TW" sz="1800" dirty="0"/>
              <a:t> - </a:t>
            </a:r>
            <a:r>
              <a:rPr lang="en-US" altLang="zh-TW" sz="1800" b="1" dirty="0"/>
              <a:t>Interleaved execution</a:t>
            </a:r>
            <a:r>
              <a:rPr lang="en-US" altLang="zh-TW" sz="1800" dirty="0"/>
              <a:t> : r</a:t>
            </a:r>
            <a:r>
              <a:rPr lang="en-US" altLang="zh-TW" sz="1800" u="sng" dirty="0"/>
              <a:t>1(d)</a:t>
            </a:r>
            <a:r>
              <a:rPr lang="en-US" altLang="zh-TW" sz="1800" dirty="0"/>
              <a:t>, r</a:t>
            </a:r>
            <a:r>
              <a:rPr lang="en-US" altLang="zh-TW" sz="1800" u="sng" dirty="0"/>
              <a:t>2(a)</a:t>
            </a:r>
            <a:r>
              <a:rPr lang="en-US" altLang="zh-TW" sz="1800" dirty="0"/>
              <a:t>, w</a:t>
            </a:r>
            <a:r>
              <a:rPr lang="en-US" altLang="zh-TW" sz="1800" u="sng" dirty="0"/>
              <a:t>1(d)</a:t>
            </a:r>
            <a:r>
              <a:rPr lang="en-US" altLang="zh-TW" sz="1800" dirty="0"/>
              <a:t>, </a:t>
            </a:r>
            <a:r>
              <a:rPr lang="en-US" altLang="zh-TW" sz="1800" u="sng" dirty="0"/>
              <a:t>w2(a)</a:t>
            </a:r>
            <a:r>
              <a:rPr lang="en-US" altLang="zh-TW" sz="1800" dirty="0"/>
              <a:t>   </a:t>
            </a:r>
          </a:p>
          <a:p>
            <a:pPr lvl="2" fontAlgn="t">
              <a:spcBef>
                <a:spcPct val="0"/>
              </a:spcBef>
              <a:buFontTx/>
              <a:buNone/>
            </a:pPr>
            <a:r>
              <a:rPr lang="en-US" altLang="zh-TW" dirty="0"/>
              <a:t>          </a:t>
            </a:r>
            <a:r>
              <a:rPr lang="en-US" altLang="zh-TW" sz="1600" dirty="0"/>
              <a:t>(schedule)</a:t>
            </a:r>
            <a:r>
              <a:rPr lang="en-US" altLang="zh-TW" dirty="0"/>
              <a:t>          </a:t>
            </a:r>
            <a:r>
              <a:rPr lang="en-US" altLang="zh-TW" sz="1800" dirty="0"/>
              <a:t>     T1       T2        T1       T2</a:t>
            </a:r>
          </a:p>
          <a:p>
            <a:pPr lvl="2">
              <a:spcBef>
                <a:spcPct val="15000"/>
              </a:spcBef>
              <a:buFontTx/>
              <a:buNone/>
            </a:pPr>
            <a:r>
              <a:rPr lang="en-US" altLang="zh-TW" sz="1800" dirty="0"/>
              <a:t> - </a:t>
            </a:r>
            <a:r>
              <a:rPr lang="en-US" altLang="zh-TW" sz="1800" dirty="0" err="1"/>
              <a:t>Serializable</a:t>
            </a:r>
            <a:r>
              <a:rPr lang="en-US" altLang="zh-TW" sz="1800" dirty="0"/>
              <a:t>?</a:t>
            </a:r>
          </a:p>
          <a:p>
            <a:pPr lvl="1"/>
            <a:r>
              <a:rPr lang="en-US" altLang="zh-TW" dirty="0"/>
              <a:t>Serialization: the serial execution that equivalent to the </a:t>
            </a:r>
            <a:r>
              <a:rPr lang="en-US" altLang="zh-TW" dirty="0" err="1"/>
              <a:t>serializable</a:t>
            </a:r>
            <a:r>
              <a:rPr lang="en-US" altLang="zh-TW" dirty="0"/>
              <a:t> execution, e.g. </a:t>
            </a:r>
            <a:r>
              <a:rPr lang="en-US" altLang="zh-TW" sz="1600" dirty="0"/>
              <a:t>T1 - T2</a:t>
            </a:r>
          </a:p>
          <a:p>
            <a:endParaRPr lang="zh-TW" altLang="en-US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194550" y="24384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  <a:ea typeface="新細明體" charset="-120"/>
              </a:rPr>
              <a:t>T1          T2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7575550" y="2590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57225"/>
            <a:ext cx="8172450" cy="485775"/>
          </a:xfrm>
        </p:spPr>
        <p:txBody>
          <a:bodyPr/>
          <a:lstStyle/>
          <a:p>
            <a:r>
              <a:rPr lang="en-US" altLang="zh-TW"/>
              <a:t>Introduction: Serializability </a:t>
            </a:r>
            <a:r>
              <a:rPr lang="en-US" altLang="zh-TW" sz="1600" b="0">
                <a:solidFill>
                  <a:schemeClr val="tx1"/>
                </a:solidFill>
                <a:ea typeface="新細明體" charset="-120"/>
              </a:rPr>
              <a:t>(cont.)</a:t>
            </a:r>
            <a:endParaRPr lang="zh-TW" altLang="en-US" sz="1600" b="0">
              <a:solidFill>
                <a:schemeClr val="tx1"/>
              </a:solidFill>
              <a:ea typeface="新細明體" charset="-12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57300" y="1236663"/>
            <a:ext cx="6210300" cy="466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 algn="l" eaLnBrk="0" hangingPunct="0">
              <a:spcBef>
                <a:spcPct val="50000"/>
              </a:spcBef>
              <a:buSzPct val="100000"/>
              <a:buFont typeface="Symbol" pitchFamily="18" charset="2"/>
              <a:buNone/>
            </a:pPr>
            <a:r>
              <a:rPr lang="zh-TW" altLang="en-US" sz="2000" b="1" dirty="0">
                <a:latin typeface="Times New Roman" pitchFamily="18" charset="0"/>
                <a:ea typeface="新細明體" charset="-120"/>
              </a:rPr>
              <a:t> &lt;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Example </a:t>
            </a:r>
            <a:r>
              <a:rPr lang="en-US" altLang="zh-TW" sz="2000" b="1" dirty="0" smtClean="0">
                <a:latin typeface="Times New Roman" pitchFamily="18" charset="0"/>
                <a:ea typeface="新細明體" charset="-120"/>
              </a:rPr>
              <a:t>13.5</a:t>
            </a:r>
            <a:r>
              <a:rPr lang="en-US" altLang="zh-TW" sz="2000" b="1" dirty="0">
                <a:latin typeface="Times New Roman" pitchFamily="18" charset="0"/>
                <a:ea typeface="新細明體" charset="-120"/>
              </a:rPr>
              <a:t>&gt;</a:t>
            </a:r>
            <a:r>
              <a:rPr lang="en-US" altLang="zh-TW" sz="2000" dirty="0">
                <a:latin typeface="Times New Roman" pitchFamily="18" charset="0"/>
                <a:ea typeface="新細明體" charset="-120"/>
              </a:rPr>
              <a:t>  [ Exercise 15.3 p.491 ]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dirty="0">
                <a:latin typeface="Times New Roman" pitchFamily="18" charset="0"/>
                <a:ea typeface="新細明體" charset="-120"/>
              </a:rPr>
              <a:t>Given :    T1: Add 1 to A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dirty="0">
                <a:latin typeface="Times New Roman" pitchFamily="18" charset="0"/>
                <a:ea typeface="新細明體" charset="-120"/>
              </a:rPr>
              <a:t>                T2: Double A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dirty="0">
                <a:latin typeface="Times New Roman" pitchFamily="18" charset="0"/>
                <a:ea typeface="新細明體" charset="-120"/>
              </a:rPr>
              <a:t>                T3: Display A and set A to 1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dirty="0">
                <a:latin typeface="Times New Roman" pitchFamily="18" charset="0"/>
                <a:ea typeface="新細明體" charset="-120"/>
              </a:rPr>
              <a:t>Initial value:  A = 0            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b="1" dirty="0">
                <a:latin typeface="Times New Roman" pitchFamily="18" charset="0"/>
                <a:ea typeface="新細明體" charset="-120"/>
              </a:rPr>
              <a:t>&lt;a&gt;</a:t>
            </a:r>
            <a:r>
              <a:rPr lang="en-US" altLang="zh-TW" dirty="0">
                <a:latin typeface="Times New Roman" pitchFamily="18" charset="0"/>
                <a:ea typeface="新細明體" charset="-120"/>
              </a:rPr>
              <a:t> How many  </a:t>
            </a:r>
            <a:r>
              <a:rPr lang="en-US" altLang="zh-TW" u="sng" dirty="0">
                <a:latin typeface="Times New Roman" pitchFamily="18" charset="0"/>
                <a:ea typeface="新細明體" charset="-120"/>
              </a:rPr>
              <a:t>possible correct</a:t>
            </a:r>
            <a:r>
              <a:rPr lang="en-US" altLang="zh-TW" dirty="0">
                <a:latin typeface="Times New Roman" pitchFamily="18" charset="0"/>
                <a:ea typeface="新細明體" charset="-120"/>
              </a:rPr>
              <a:t> results ? 3! = 6.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T1 - T2 - T3  :  A=1 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T1 - T3 - T2  :  A=2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T2 - T1 - T3  :  A=1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T2 - T3 - T1  :  A=2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T3 - T1 - T2  :  A=4</a:t>
            </a:r>
          </a:p>
          <a:p>
            <a:pPr lvl="3" algn="l" eaLnBrk="0" hangingPunct="0">
              <a:spcBef>
                <a:spcPct val="50000"/>
              </a:spcBef>
              <a:buSzPct val="100000"/>
            </a:pPr>
            <a:r>
              <a:rPr lang="en-US" altLang="zh-TW" sz="1600" dirty="0">
                <a:latin typeface="Times New Roman" pitchFamily="18" charset="0"/>
                <a:ea typeface="新細明體" charset="-120"/>
              </a:rPr>
              <a:t>              T3 - T2 - T1  :  A=3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7nor3(w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C80000"/>
      </a:folHlink>
    </a:clrScheme>
    <a:fontScheme name="A07nor3(w)">
      <a:majorFont>
        <a:latin typeface="Times New Roman"/>
        <a:ea typeface="華康行書體(P)"/>
        <a:cs typeface=""/>
      </a:majorFont>
      <a:minorFont>
        <a:latin typeface="Times New Roman"/>
        <a:ea typeface="華康行書體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標楷體" pitchFamily="65" charset="-120"/>
          </a:defRPr>
        </a:defPPr>
      </a:lstStyle>
    </a:lnDef>
  </a:objectDefaults>
  <a:extraClrSchemeLst>
    <a:extraClrScheme>
      <a:clrScheme name="A07nor3(w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7nor3(w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7nor3(w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7nor3(w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7nor3(w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7nor3(w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7nor3(w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I:\A07nor3(w).pot</Template>
  <TotalTime>315</TotalTime>
  <Words>2461</Words>
  <Application>Microsoft Office PowerPoint</Application>
  <PresentationFormat>A4 紙張 (210x297 公釐)</PresentationFormat>
  <Paragraphs>533</Paragraphs>
  <Slides>35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7" baseType="lpstr">
      <vt:lpstr>A07nor3(w)</vt:lpstr>
      <vt:lpstr>Equation</vt:lpstr>
      <vt:lpstr>PowerPoint 簡報</vt:lpstr>
      <vt:lpstr>Content </vt:lpstr>
      <vt:lpstr>13.1 Introduction</vt:lpstr>
      <vt:lpstr>Concurrency Control: Introduction</vt:lpstr>
      <vt:lpstr>Problem: Lost Update</vt:lpstr>
      <vt:lpstr>Problems: Uncommitted Dependence</vt:lpstr>
      <vt:lpstr>Introduction: Serializability</vt:lpstr>
      <vt:lpstr>Introduction: Serializability (cont.)</vt:lpstr>
      <vt:lpstr>Introduction: Serializability (cont.)</vt:lpstr>
      <vt:lpstr>Introduction: Serializability (cont.)</vt:lpstr>
      <vt:lpstr>Introduction: Serializability (cont.)</vt:lpstr>
      <vt:lpstr>Introduction: Testing for Serializability</vt:lpstr>
      <vt:lpstr>Introduction: Testing for Serializability (cont.)</vt:lpstr>
      <vt:lpstr>13.2 Locking Technique</vt:lpstr>
      <vt:lpstr>Locking Technique: Concept</vt:lpstr>
      <vt:lpstr>Locking Technique: Concept (cont.)</vt:lpstr>
      <vt:lpstr>How locking solves the problems</vt:lpstr>
      <vt:lpstr>How locking solves the problems (cont.)</vt:lpstr>
      <vt:lpstr>Deadlock Detection: Wait-for-Graph</vt:lpstr>
      <vt:lpstr>Locking Protocol</vt:lpstr>
      <vt:lpstr>Testing for Serializability</vt:lpstr>
      <vt:lpstr>Theorem for Testing Serializability</vt:lpstr>
      <vt:lpstr>Two-Phase Locking  (2PL)</vt:lpstr>
      <vt:lpstr>Two-Phase Locking  (2PL) (cont.)</vt:lpstr>
      <vt:lpstr>Two-Phase Locking  (2PL) (cont.)</vt:lpstr>
      <vt:lpstr>Two-Phase Locking  (2PL) (cont.)</vt:lpstr>
      <vt:lpstr>Two-Phase Locking  (2PL) (cont.)</vt:lpstr>
      <vt:lpstr>13.3 Optimistic Concurrency Control</vt:lpstr>
      <vt:lpstr>Optimistic Concurrency Control</vt:lpstr>
      <vt:lpstr>Optimistic Concurrency Control (cont.)</vt:lpstr>
      <vt:lpstr>Timestamp Ordering</vt:lpstr>
      <vt:lpstr>Timestamp (cont.)</vt:lpstr>
      <vt:lpstr>Timestamp (cont.)</vt:lpstr>
      <vt:lpstr>Timestamp (cont.)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ndh</cp:lastModifiedBy>
  <cp:revision>53</cp:revision>
  <dcterms:created xsi:type="dcterms:W3CDTF">1601-01-01T00:00:00Z</dcterms:created>
  <dcterms:modified xsi:type="dcterms:W3CDTF">2013-08-27T09:54:19Z</dcterms:modified>
</cp:coreProperties>
</file>