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182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48EE1-BBF9-496F-9A51-8B43438384E9}" type="datetimeFigureOut">
              <a:rPr lang="zh-TW" altLang="en-US"/>
              <a:pPr>
                <a:defRPr/>
              </a:pPr>
              <a:t>2017/4/21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939F7-B29A-41CA-B545-90F9A9E5C87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81753-D109-493A-B218-D6565065B222}" type="datetimeFigureOut">
              <a:rPr lang="zh-TW" altLang="en-US"/>
              <a:pPr>
                <a:defRPr/>
              </a:pPr>
              <a:t>2017/4/21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D10F3-2EC1-4DAF-A9BE-A6F28E812FD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864DF8-5435-4728-8D27-CA45CA6FC3F3}" type="datetimeFigureOut">
              <a:rPr lang="zh-TW" altLang="en-US"/>
              <a:pPr>
                <a:defRPr/>
              </a:pPr>
              <a:t>2017/4/21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D5EA9-3F4B-458E-B596-994168091DD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CFE1E-0EE3-4B45-834B-BE5A35F59B08}" type="datetimeFigureOut">
              <a:rPr lang="zh-TW" altLang="en-US"/>
              <a:pPr>
                <a:defRPr/>
              </a:pPr>
              <a:t>2017/4/21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F39D7-2B9E-4EA9-8ED0-1F0F6A1441A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F87C1-74A6-4AFA-AB00-1C391DDFBE19}" type="datetimeFigureOut">
              <a:rPr lang="zh-TW" altLang="en-US"/>
              <a:pPr>
                <a:defRPr/>
              </a:pPr>
              <a:t>2017/4/21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AD050-34E6-4160-A2B6-4C7FFECFBF8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E8869-FE0B-49BB-81A4-732D53FD2A5F}" type="datetimeFigureOut">
              <a:rPr lang="zh-TW" altLang="en-US"/>
              <a:pPr>
                <a:defRPr/>
              </a:pPr>
              <a:t>2017/4/21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E2F3C-F2A3-41A4-9557-3A7D25A3C33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F0ED4-4552-4090-A7D8-A756617A172D}" type="datetimeFigureOut">
              <a:rPr lang="zh-TW" altLang="en-US"/>
              <a:pPr>
                <a:defRPr/>
              </a:pPr>
              <a:t>2017/4/21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D4F5F-5C25-4A1E-B33D-EA08EB40188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A566B-C35B-4728-961B-E124C0911B17}" type="datetimeFigureOut">
              <a:rPr lang="zh-TW" altLang="en-US"/>
              <a:pPr>
                <a:defRPr/>
              </a:pPr>
              <a:t>2017/4/21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D9015-984F-48D3-B6C6-0787C0745A8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877D6-B1E7-4553-8FF0-D6F558A41C8A}" type="datetimeFigureOut">
              <a:rPr lang="zh-TW" altLang="en-US"/>
              <a:pPr>
                <a:defRPr/>
              </a:pPr>
              <a:t>2017/4/21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22DA4-2279-4D59-8312-1B61CB4032D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FDDE7-A9E9-4099-8832-8BCDD4B8AB88}" type="datetimeFigureOut">
              <a:rPr lang="zh-TW" altLang="en-US"/>
              <a:pPr>
                <a:defRPr/>
              </a:pPr>
              <a:t>2017/4/21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6A1D1-0541-4A0B-AF93-B1CE18FD08F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D68AB-2232-4D29-B2AC-62B35B70FB69}" type="datetimeFigureOut">
              <a:rPr lang="zh-TW" altLang="en-US"/>
              <a:pPr>
                <a:defRPr/>
              </a:pPr>
              <a:t>2017/4/21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5D641-DAE1-4844-AA02-5FD8AE861CB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D4E1A75-767B-4DA1-A9F0-281B87C1D794}" type="datetimeFigureOut">
              <a:rPr lang="zh-TW" altLang="en-US"/>
              <a:pPr>
                <a:defRPr/>
              </a:pPr>
              <a:t>2017/4/21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DF5AC38-0380-4C27-B9E3-6270A554D7B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200707051515095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2925" y="765175"/>
            <a:ext cx="4791075" cy="609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橢圓 6"/>
          <p:cNvSpPr/>
          <p:nvPr/>
        </p:nvSpPr>
        <p:spPr>
          <a:xfrm>
            <a:off x="6443663" y="3933825"/>
            <a:ext cx="936625" cy="6477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cxnSp>
        <p:nvCxnSpPr>
          <p:cNvPr id="10" name="直線接點 9"/>
          <p:cNvCxnSpPr/>
          <p:nvPr/>
        </p:nvCxnSpPr>
        <p:spPr>
          <a:xfrm flipH="1">
            <a:off x="6732589" y="3861048"/>
            <a:ext cx="143667" cy="720477"/>
          </a:xfrm>
          <a:prstGeom prst="line">
            <a:avLst/>
          </a:prstGeom>
          <a:ln w="571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/>
          <p:nvPr/>
        </p:nvCxnSpPr>
        <p:spPr>
          <a:xfrm flipH="1">
            <a:off x="6948488" y="3933825"/>
            <a:ext cx="107950" cy="647700"/>
          </a:xfrm>
          <a:prstGeom prst="line">
            <a:avLst/>
          </a:prstGeom>
          <a:ln w="571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字方塊 12"/>
          <p:cNvSpPr txBox="1">
            <a:spLocks noChangeArrowheads="1"/>
          </p:cNvSpPr>
          <p:nvPr/>
        </p:nvSpPr>
        <p:spPr bwMode="auto">
          <a:xfrm>
            <a:off x="0" y="5196007"/>
            <a:ext cx="5651500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1400" dirty="0" smtClean="0">
                <a:latin typeface="Calibri" pitchFamily="34" charset="0"/>
              </a:rPr>
              <a:t>我</a:t>
            </a:r>
            <a:r>
              <a:rPr kumimoji="0" lang="zh-TW" altLang="en-US" sz="1400" dirty="0">
                <a:latin typeface="Calibri" pitchFamily="34" charset="0"/>
              </a:rPr>
              <a:t>在去年</a:t>
            </a:r>
            <a:r>
              <a:rPr kumimoji="0" lang="en-US" altLang="zh-TW" sz="1400" dirty="0">
                <a:latin typeface="Calibri" pitchFamily="34" charset="0"/>
              </a:rPr>
              <a:t>3</a:t>
            </a:r>
            <a:r>
              <a:rPr kumimoji="0" lang="zh-TW" altLang="en-US" sz="1400" dirty="0">
                <a:latin typeface="Calibri" pitchFamily="34" charset="0"/>
              </a:rPr>
              <a:t>月無意中測得</a:t>
            </a:r>
            <a:r>
              <a:rPr kumimoji="0" lang="en-US" altLang="zh-TW" sz="1400" dirty="0">
                <a:latin typeface="Calibri" pitchFamily="34" charset="0"/>
              </a:rPr>
              <a:t>,</a:t>
            </a:r>
            <a:r>
              <a:rPr kumimoji="0" lang="zh-TW" altLang="en-US" sz="1400" dirty="0">
                <a:latin typeface="Calibri" pitchFamily="34" charset="0"/>
              </a:rPr>
              <a:t>血管膨脹情形</a:t>
            </a:r>
            <a:r>
              <a:rPr kumimoji="0" lang="en-US" altLang="zh-TW" sz="1400" dirty="0">
                <a:latin typeface="Calibri" pitchFamily="34" charset="0"/>
              </a:rPr>
              <a:t>(</a:t>
            </a:r>
            <a:r>
              <a:rPr kumimoji="0" lang="zh-TW" altLang="en-US" sz="1400" dirty="0">
                <a:latin typeface="Calibri" pitchFamily="34" charset="0"/>
              </a:rPr>
              <a:t>直徑</a:t>
            </a:r>
            <a:r>
              <a:rPr kumimoji="0" lang="en-US" altLang="zh-TW" sz="1400" dirty="0">
                <a:latin typeface="Calibri" pitchFamily="34" charset="0"/>
              </a:rPr>
              <a:t>4.1cm</a:t>
            </a:r>
            <a:r>
              <a:rPr kumimoji="0" lang="zh-TW" altLang="en-US" sz="1400" dirty="0">
                <a:latin typeface="Calibri" pitchFamily="34" charset="0"/>
              </a:rPr>
              <a:t>經追蹤</a:t>
            </a:r>
            <a:r>
              <a:rPr kumimoji="0" lang="en-US" altLang="zh-TW" sz="1400" dirty="0">
                <a:latin typeface="Calibri" pitchFamily="34" charset="0"/>
              </a:rPr>
              <a:t>,4.5,4.8cm,</a:t>
            </a:r>
            <a:r>
              <a:rPr kumimoji="0" lang="zh-TW" altLang="en-US" sz="1400" dirty="0">
                <a:latin typeface="Calibri" pitchFamily="34" charset="0"/>
              </a:rPr>
              <a:t>今年</a:t>
            </a:r>
            <a:r>
              <a:rPr kumimoji="0" lang="en-US" altLang="zh-TW" sz="1400" dirty="0">
                <a:latin typeface="Calibri" pitchFamily="34" charset="0"/>
              </a:rPr>
              <a:t>3</a:t>
            </a:r>
            <a:r>
              <a:rPr kumimoji="0" lang="zh-TW" altLang="en-US" sz="1400" dirty="0">
                <a:latin typeface="Calibri" pitchFamily="34" charset="0"/>
              </a:rPr>
              <a:t>月突然增至</a:t>
            </a:r>
            <a:r>
              <a:rPr kumimoji="0" lang="en-US" altLang="zh-TW" sz="1400" dirty="0">
                <a:latin typeface="Calibri" pitchFamily="34" charset="0"/>
              </a:rPr>
              <a:t>5.8cm,</a:t>
            </a:r>
            <a:r>
              <a:rPr kumimoji="0" lang="zh-TW" altLang="en-US" sz="1400" dirty="0">
                <a:latin typeface="Calibri" pitchFamily="34" charset="0"/>
              </a:rPr>
              <a:t>文獻告知</a:t>
            </a:r>
            <a:r>
              <a:rPr kumimoji="0" lang="en-US" altLang="zh-TW" sz="1400" dirty="0">
                <a:latin typeface="Calibri" pitchFamily="34" charset="0"/>
              </a:rPr>
              <a:t>6.0cm</a:t>
            </a:r>
            <a:r>
              <a:rPr kumimoji="0" lang="zh-TW" altLang="en-US" sz="1400" dirty="0">
                <a:latin typeface="Calibri" pitchFamily="34" charset="0"/>
              </a:rPr>
              <a:t>以上時隨時有破裂之危險</a:t>
            </a:r>
            <a:r>
              <a:rPr kumimoji="0" lang="en-US" altLang="zh-TW" sz="1400" dirty="0">
                <a:latin typeface="Calibri" pitchFamily="34" charset="0"/>
              </a:rPr>
              <a:t>,</a:t>
            </a:r>
            <a:r>
              <a:rPr kumimoji="0" lang="zh-TW" altLang="en-US" sz="1400" dirty="0">
                <a:latin typeface="Calibri" pitchFamily="34" charset="0"/>
              </a:rPr>
              <a:t>所以</a:t>
            </a:r>
            <a:r>
              <a:rPr kumimoji="0" lang="en-US" altLang="zh-TW" sz="1400" dirty="0">
                <a:latin typeface="Calibri" pitchFamily="34" charset="0"/>
              </a:rPr>
              <a:t>,</a:t>
            </a:r>
            <a:r>
              <a:rPr kumimoji="0" lang="zh-TW" altLang="en-US" sz="1400" dirty="0">
                <a:latin typeface="Calibri" pitchFamily="34" charset="0"/>
              </a:rPr>
              <a:t>我立即決定動刀</a:t>
            </a:r>
            <a:r>
              <a:rPr kumimoji="0" lang="en-US" altLang="zh-TW" sz="1400" dirty="0" smtClean="0">
                <a:latin typeface="Calibri" pitchFamily="34" charset="0"/>
              </a:rPr>
              <a:t>)(</a:t>
            </a:r>
            <a:r>
              <a:rPr kumimoji="0" lang="zh-TW" altLang="en-US" sz="1400" b="1" dirty="0" smtClean="0">
                <a:latin typeface="Calibri" pitchFamily="34" charset="0"/>
              </a:rPr>
              <a:t>因短時急增大</a:t>
            </a:r>
            <a:r>
              <a:rPr kumimoji="0" lang="en-US" altLang="zh-TW" sz="1400" b="1" dirty="0" smtClean="0">
                <a:latin typeface="Calibri" pitchFamily="34" charset="0"/>
              </a:rPr>
              <a:t>10cm,</a:t>
            </a:r>
            <a:r>
              <a:rPr kumimoji="0" lang="zh-TW" altLang="en-US" sz="1400" b="1" dirty="0" smtClean="0">
                <a:latin typeface="Calibri" pitchFamily="34" charset="0"/>
              </a:rPr>
              <a:t>若再繼續增大即有破裂危險</a:t>
            </a:r>
            <a:r>
              <a:rPr kumimoji="0" lang="en-US" altLang="zh-TW" sz="1400" dirty="0" smtClean="0">
                <a:latin typeface="Calibri" pitchFamily="34" charset="0"/>
              </a:rPr>
              <a:t>)</a:t>
            </a:r>
            <a:endParaRPr kumimoji="0" lang="en-US" altLang="zh-TW" sz="1400" dirty="0">
              <a:latin typeface="Calibri" pitchFamily="34" charset="0"/>
            </a:endParaRPr>
          </a:p>
          <a:p>
            <a:r>
              <a:rPr kumimoji="0" lang="zh-TW" altLang="en-US" sz="1400" dirty="0">
                <a:latin typeface="Calibri" pitchFamily="34" charset="0"/>
              </a:rPr>
              <a:t>五月因左腳腫脹難行而回診</a:t>
            </a:r>
            <a:r>
              <a:rPr kumimoji="0" lang="en-US" altLang="zh-TW" sz="1400" dirty="0">
                <a:latin typeface="Calibri" pitchFamily="34" charset="0"/>
              </a:rPr>
              <a:t>,</a:t>
            </a:r>
            <a:r>
              <a:rPr kumimoji="0" lang="zh-TW" altLang="en-US" sz="1400" dirty="0">
                <a:latin typeface="Calibri" pitchFamily="34" charset="0"/>
              </a:rPr>
              <a:t>經檢查發現左腳動脈嚴重血栓</a:t>
            </a:r>
            <a:r>
              <a:rPr kumimoji="0" lang="en-US" altLang="zh-TW" sz="1400" dirty="0">
                <a:latin typeface="Calibri" pitchFamily="34" charset="0"/>
              </a:rPr>
              <a:t>,</a:t>
            </a:r>
            <a:r>
              <a:rPr kumimoji="0" lang="zh-TW" altLang="en-US" sz="1400" dirty="0">
                <a:latin typeface="Calibri" pitchFamily="34" charset="0"/>
              </a:rPr>
              <a:t>醫師決定立即動刀</a:t>
            </a:r>
            <a:r>
              <a:rPr kumimoji="0" lang="en-US" altLang="zh-TW" sz="1400" dirty="0">
                <a:latin typeface="Calibri" pitchFamily="34" charset="0"/>
              </a:rPr>
              <a:t>,</a:t>
            </a:r>
            <a:r>
              <a:rPr kumimoji="0" lang="zh-TW" altLang="en-US" sz="1400" dirty="0">
                <a:latin typeface="Calibri" pitchFamily="34" charset="0"/>
              </a:rPr>
              <a:t>所以有第二次手術</a:t>
            </a:r>
            <a:endParaRPr kumimoji="0" lang="en-US" altLang="zh-TW" sz="1400" dirty="0">
              <a:latin typeface="Calibri" pitchFamily="34" charset="0"/>
            </a:endParaRPr>
          </a:p>
          <a:p>
            <a:r>
              <a:rPr kumimoji="0" lang="zh-TW" altLang="en-US" sz="1600" b="1" dirty="0">
                <a:latin typeface="Calibri" pitchFamily="34" charset="0"/>
              </a:rPr>
              <a:t>主動脈瘤無症狀</a:t>
            </a:r>
            <a:r>
              <a:rPr kumimoji="0" lang="en-US" altLang="zh-TW" sz="1600" b="1" dirty="0">
                <a:latin typeface="Calibri" pitchFamily="34" charset="0"/>
              </a:rPr>
              <a:t>,</a:t>
            </a:r>
            <a:r>
              <a:rPr kumimoji="0" lang="zh-TW" altLang="en-US" sz="1600" b="1" dirty="0" smtClean="0">
                <a:latin typeface="Calibri" pitchFamily="34" charset="0"/>
              </a:rPr>
              <a:t>請注意</a:t>
            </a:r>
            <a:r>
              <a:rPr kumimoji="0" lang="en-US" altLang="zh-TW" sz="1600" b="1" dirty="0" smtClean="0">
                <a:latin typeface="Calibri" pitchFamily="34" charset="0"/>
              </a:rPr>
              <a:t>:</a:t>
            </a:r>
            <a:r>
              <a:rPr kumimoji="0" lang="zh-TW" altLang="en-US" sz="1600" b="1" dirty="0" smtClean="0">
                <a:latin typeface="Calibri" pitchFamily="34" charset="0"/>
              </a:rPr>
              <a:t>飲食少</a:t>
            </a:r>
            <a:r>
              <a:rPr kumimoji="0" lang="zh-TW" altLang="en-US" sz="1600" b="1" dirty="0">
                <a:latin typeface="Calibri" pitchFamily="34" charset="0"/>
              </a:rPr>
              <a:t>油</a:t>
            </a:r>
            <a:r>
              <a:rPr kumimoji="0" lang="en-US" altLang="zh-TW" sz="1600" b="1" dirty="0">
                <a:latin typeface="Calibri" pitchFamily="34" charset="0"/>
              </a:rPr>
              <a:t>,</a:t>
            </a:r>
            <a:r>
              <a:rPr kumimoji="0" lang="zh-TW" altLang="en-US" sz="1600" b="1" dirty="0">
                <a:latin typeface="Calibri" pitchFamily="34" charset="0"/>
              </a:rPr>
              <a:t>少鹽</a:t>
            </a:r>
            <a:r>
              <a:rPr kumimoji="0" lang="en-US" altLang="zh-TW" sz="1600" b="1" dirty="0">
                <a:latin typeface="Calibri" pitchFamily="34" charset="0"/>
              </a:rPr>
              <a:t>, </a:t>
            </a:r>
            <a:r>
              <a:rPr kumimoji="0" lang="zh-TW" altLang="en-US" sz="1600" b="1" dirty="0">
                <a:latin typeface="Calibri" pitchFamily="34" charset="0"/>
              </a:rPr>
              <a:t>少脂</a:t>
            </a:r>
            <a:r>
              <a:rPr kumimoji="0" lang="en-US" altLang="zh-TW" sz="1600" b="1" dirty="0">
                <a:latin typeface="Calibri" pitchFamily="34" charset="0"/>
              </a:rPr>
              <a:t>,</a:t>
            </a:r>
            <a:r>
              <a:rPr kumimoji="0" lang="zh-TW" altLang="en-US" sz="1600" b="1" dirty="0">
                <a:latin typeface="Calibri" pitchFamily="34" charset="0"/>
              </a:rPr>
              <a:t>多運動</a:t>
            </a:r>
            <a:r>
              <a:rPr kumimoji="0" lang="en-US" altLang="zh-TW" sz="1600" b="1" dirty="0">
                <a:latin typeface="Calibri" pitchFamily="34" charset="0"/>
              </a:rPr>
              <a:t>,</a:t>
            </a:r>
            <a:r>
              <a:rPr kumimoji="0" lang="zh-TW" altLang="en-US" sz="1600" b="1" dirty="0">
                <a:latin typeface="Calibri" pitchFamily="34" charset="0"/>
              </a:rPr>
              <a:t>多蔬果</a:t>
            </a:r>
            <a:r>
              <a:rPr kumimoji="0" lang="en-US" altLang="zh-TW" sz="1600" b="1" dirty="0">
                <a:latin typeface="Calibri" pitchFamily="34" charset="0"/>
              </a:rPr>
              <a:t>,</a:t>
            </a:r>
            <a:r>
              <a:rPr kumimoji="0" lang="zh-TW" altLang="en-US" sz="1600" b="1" dirty="0">
                <a:latin typeface="Calibri" pitchFamily="34" charset="0"/>
              </a:rPr>
              <a:t>多開心</a:t>
            </a:r>
            <a:r>
              <a:rPr kumimoji="0" lang="en-US" altLang="zh-TW" sz="1600" b="1" dirty="0">
                <a:latin typeface="Calibri" pitchFamily="34" charset="0"/>
              </a:rPr>
              <a:t>,</a:t>
            </a:r>
            <a:r>
              <a:rPr kumimoji="0" lang="zh-TW" altLang="en-US" sz="1600" b="1" dirty="0">
                <a:latin typeface="Calibri" pitchFamily="34" charset="0"/>
              </a:rPr>
              <a:t>多散步</a:t>
            </a:r>
            <a:r>
              <a:rPr kumimoji="0" lang="en-US" altLang="zh-TW" sz="1600" b="1" dirty="0">
                <a:latin typeface="Calibri" pitchFamily="34" charset="0"/>
              </a:rPr>
              <a:t>,</a:t>
            </a:r>
            <a:r>
              <a:rPr kumimoji="0" lang="zh-TW" altLang="en-US" sz="1600" b="1" dirty="0">
                <a:latin typeface="Calibri" pitchFamily="34" charset="0"/>
              </a:rPr>
              <a:t>最好與伴相隨</a:t>
            </a:r>
          </a:p>
        </p:txBody>
      </p:sp>
      <p:sp>
        <p:nvSpPr>
          <p:cNvPr id="2056" name="文字方塊 16"/>
          <p:cNvSpPr txBox="1">
            <a:spLocks noChangeArrowheads="1"/>
          </p:cNvSpPr>
          <p:nvPr/>
        </p:nvSpPr>
        <p:spPr bwMode="auto">
          <a:xfrm>
            <a:off x="0" y="4077072"/>
            <a:ext cx="5508104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zh-TW" altLang="zh-TW" sz="1400" dirty="0">
                <a:latin typeface="Calibri" pitchFamily="34" charset="0"/>
              </a:rPr>
              <a:t>腹主</a:t>
            </a:r>
            <a:r>
              <a:rPr kumimoji="0" lang="zh-TW" altLang="zh-TW" sz="1400" dirty="0" smtClean="0">
                <a:latin typeface="Calibri" pitchFamily="34" charset="0"/>
              </a:rPr>
              <a:t>動脈瘤</a:t>
            </a:r>
            <a:r>
              <a:rPr lang="zh-TW" altLang="zh-TW" sz="1400" dirty="0" smtClean="0"/>
              <a:t>是由長期血管硬化所造成，以致原本富有彈性的腹主動脈管壁變脆弱、無彈性，再久經血管壓力衝擊下如吹氣球般的膨脹、變形而成的</a:t>
            </a:r>
            <a:r>
              <a:rPr lang="zh-TW" altLang="en-US" sz="1400" dirty="0" smtClean="0"/>
              <a:t>，</a:t>
            </a:r>
            <a:r>
              <a:rPr kumimoji="0" lang="zh-TW" altLang="zh-TW" sz="1400" dirty="0" smtClean="0">
                <a:latin typeface="Calibri" pitchFamily="34" charset="0"/>
              </a:rPr>
              <a:t>幾乎</a:t>
            </a:r>
            <a:r>
              <a:rPr kumimoji="0" lang="zh-TW" altLang="zh-TW" sz="1400" dirty="0">
                <a:latin typeface="Calibri" pitchFamily="34" charset="0"/>
              </a:rPr>
              <a:t>沒有症狀，患者的身體內如同裝上了不定時炸彈，腫瘤悄悄地在體內擴大直到破裂</a:t>
            </a:r>
            <a:r>
              <a:rPr kumimoji="0" lang="zh-TW" altLang="zh-TW" sz="1400" dirty="0" smtClean="0">
                <a:latin typeface="Calibri" pitchFamily="34" charset="0"/>
              </a:rPr>
              <a:t>，如果及時發現，並接受治療，</a:t>
            </a:r>
            <a:r>
              <a:rPr kumimoji="0" lang="zh-TW" altLang="en-US" sz="1400" dirty="0" smtClean="0">
                <a:latin typeface="Calibri" pitchFamily="34" charset="0"/>
              </a:rPr>
              <a:t>否則</a:t>
            </a:r>
            <a:r>
              <a:rPr kumimoji="0" lang="zh-TW" altLang="zh-TW" sz="1400" dirty="0" smtClean="0">
                <a:latin typeface="Calibri" pitchFamily="34" charset="0"/>
              </a:rPr>
              <a:t>一旦破裂，就如同河岸潰堤，</a:t>
            </a:r>
            <a:r>
              <a:rPr kumimoji="0" lang="zh-TW" altLang="en-US" sz="1400" dirty="0" smtClean="0">
                <a:latin typeface="Calibri" pitchFamily="34" charset="0"/>
              </a:rPr>
              <a:t>措手不及，</a:t>
            </a:r>
            <a:r>
              <a:rPr kumimoji="0" lang="zh-TW" altLang="zh-TW" sz="1400" dirty="0" smtClean="0">
                <a:latin typeface="Calibri" pitchFamily="34" charset="0"/>
              </a:rPr>
              <a:t>導致</a:t>
            </a:r>
            <a:r>
              <a:rPr kumimoji="0" lang="zh-TW" altLang="zh-TW" sz="1400" dirty="0">
                <a:latin typeface="Calibri" pitchFamily="34" charset="0"/>
              </a:rPr>
              <a:t>病患猝死。</a:t>
            </a:r>
            <a:endParaRPr kumimoji="0" lang="zh-TW" altLang="en-US" sz="1400" dirty="0">
              <a:latin typeface="Calibri" pitchFamily="34" charset="0"/>
            </a:endParaRPr>
          </a:p>
        </p:txBody>
      </p:sp>
      <p:cxnSp>
        <p:nvCxnSpPr>
          <p:cNvPr id="20" name="直線單箭頭接點 19"/>
          <p:cNvCxnSpPr>
            <a:stCxn id="7" idx="2"/>
            <a:endCxn id="7" idx="6"/>
          </p:cNvCxnSpPr>
          <p:nvPr/>
        </p:nvCxnSpPr>
        <p:spPr>
          <a:xfrm>
            <a:off x="6443663" y="4257675"/>
            <a:ext cx="936625" cy="0"/>
          </a:xfrm>
          <a:prstGeom prst="straightConnector1">
            <a:avLst/>
          </a:prstGeom>
          <a:ln w="38100"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單箭頭接點 21"/>
          <p:cNvCxnSpPr/>
          <p:nvPr/>
        </p:nvCxnSpPr>
        <p:spPr>
          <a:xfrm flipV="1">
            <a:off x="4500563" y="4365625"/>
            <a:ext cx="1800225" cy="100806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9" name="文字方塊 23"/>
          <p:cNvSpPr txBox="1">
            <a:spLocks noChangeArrowheads="1"/>
          </p:cNvSpPr>
          <p:nvPr/>
        </p:nvSpPr>
        <p:spPr bwMode="auto">
          <a:xfrm>
            <a:off x="0" y="3645024"/>
            <a:ext cx="5329238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zh-TW" sz="1400" b="1" dirty="0">
                <a:latin typeface="Calibri" pitchFamily="34" charset="0"/>
              </a:rPr>
              <a:t>「腹主動脈瘤」是指位於腎臟動脈位置以下的腹主動脈的動脈瘤，是最常見的一種主動脈瘤。</a:t>
            </a:r>
            <a:endParaRPr kumimoji="0" lang="zh-TW" altLang="en-US" sz="1400" dirty="0">
              <a:latin typeface="Calibri" pitchFamily="34" charset="0"/>
            </a:endParaRPr>
          </a:p>
        </p:txBody>
      </p:sp>
      <p:sp>
        <p:nvSpPr>
          <p:cNvPr id="2060" name="文字方塊 25"/>
          <p:cNvSpPr txBox="1">
            <a:spLocks noChangeArrowheads="1"/>
          </p:cNvSpPr>
          <p:nvPr/>
        </p:nvSpPr>
        <p:spPr bwMode="auto">
          <a:xfrm>
            <a:off x="0" y="2420888"/>
            <a:ext cx="54006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zh-TW" altLang="zh-TW" sz="1400" dirty="0">
                <a:latin typeface="Calibri" pitchFamily="34" charset="0"/>
              </a:rPr>
              <a:t>血液要從心臟輸送到身體其它部份，必須流經主動脈。</a:t>
            </a:r>
            <a:r>
              <a:rPr kumimoji="0" lang="zh-TW" altLang="zh-TW" sz="1400" b="1" dirty="0">
                <a:latin typeface="Calibri" pitchFamily="34" charset="0"/>
              </a:rPr>
              <a:t>主動脈瘤是指人體主</a:t>
            </a:r>
            <a:r>
              <a:rPr kumimoji="0" lang="zh-TW" altLang="en-US" sz="1400" dirty="0">
                <a:latin typeface="Calibri" pitchFamily="34" charset="0"/>
              </a:rPr>
              <a:t>動脈血管肌肉層細胞退化造成管壁彈性疲乏，使得血管像氣球般向外鼓漲</a:t>
            </a:r>
            <a:r>
              <a:rPr kumimoji="0" lang="zh-TW" altLang="zh-TW" sz="1400" dirty="0">
                <a:latin typeface="Calibri" pitchFamily="34" charset="0"/>
              </a:rPr>
              <a:t>。若過度膨脹隨時會有爆裂危險</a:t>
            </a:r>
            <a:r>
              <a:rPr kumimoji="0" lang="zh-TW" altLang="zh-TW" sz="1400" dirty="0" smtClean="0">
                <a:latin typeface="Calibri" pitchFamily="34" charset="0"/>
              </a:rPr>
              <a:t>。</a:t>
            </a:r>
            <a:r>
              <a:rPr lang="zh-TW" altLang="en-US" sz="1400" b="1" dirty="0" smtClean="0"/>
              <a:t>血管支架</a:t>
            </a:r>
            <a:r>
              <a:rPr lang="zh-TW" altLang="en-US" sz="1400" dirty="0" smtClean="0"/>
              <a:t>就像在動脈瘤裡面打通了一個雪山隧道，讓血液只從隧道經過而不會造成腹主動脈血管瘤爆破的風險。</a:t>
            </a:r>
            <a:endParaRPr kumimoji="0" lang="zh-TW" altLang="en-US" sz="1400" dirty="0">
              <a:latin typeface="Calibri" pitchFamily="34" charset="0"/>
            </a:endParaRPr>
          </a:p>
        </p:txBody>
      </p:sp>
      <p:sp>
        <p:nvSpPr>
          <p:cNvPr id="2061" name="文字方塊 26"/>
          <p:cNvSpPr txBox="1">
            <a:spLocks noChangeArrowheads="1"/>
          </p:cNvSpPr>
          <p:nvPr/>
        </p:nvSpPr>
        <p:spPr bwMode="auto">
          <a:xfrm>
            <a:off x="179512" y="2132856"/>
            <a:ext cx="36724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zh-TW" altLang="zh-TW" b="1" dirty="0">
                <a:latin typeface="Calibri" pitchFamily="34" charset="0"/>
              </a:rPr>
              <a:t>何謂腹主</a:t>
            </a:r>
            <a:r>
              <a:rPr kumimoji="0" lang="zh-TW" altLang="zh-TW" b="1" dirty="0" smtClean="0">
                <a:latin typeface="Calibri" pitchFamily="34" charset="0"/>
              </a:rPr>
              <a:t>動脈瘤</a:t>
            </a:r>
            <a:r>
              <a:rPr kumimoji="0" lang="zh-TW" altLang="en-US" b="1" dirty="0" smtClean="0">
                <a:latin typeface="Calibri" pitchFamily="34" charset="0"/>
              </a:rPr>
              <a:t>與</a:t>
            </a:r>
            <a:r>
              <a:rPr lang="zh-TW" altLang="en-US" b="1" dirty="0" smtClean="0"/>
              <a:t>血管支架</a:t>
            </a:r>
            <a:r>
              <a:rPr kumimoji="0" lang="zh-TW" altLang="zh-TW" b="1" dirty="0" smtClean="0">
                <a:latin typeface="Calibri" pitchFamily="34" charset="0"/>
              </a:rPr>
              <a:t>？</a:t>
            </a:r>
            <a:endParaRPr kumimoji="0" lang="zh-TW" altLang="en-US" dirty="0">
              <a:latin typeface="Calibri" pitchFamily="34" charset="0"/>
            </a:endParaRPr>
          </a:p>
        </p:txBody>
      </p:sp>
      <p:pic>
        <p:nvPicPr>
          <p:cNvPr id="2062" name="圖片 1" descr="http://tsvs.org/upload/Image/healthcare%20education/AAA%20stent/stent3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143235" cy="2132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3" name="文字方塊 27"/>
          <p:cNvSpPr txBox="1">
            <a:spLocks noChangeArrowheads="1"/>
          </p:cNvSpPr>
          <p:nvPr/>
        </p:nvSpPr>
        <p:spPr bwMode="auto">
          <a:xfrm>
            <a:off x="2771800" y="692696"/>
            <a:ext cx="5048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1200" dirty="0">
                <a:latin typeface="Calibri" pitchFamily="34" charset="0"/>
              </a:rPr>
              <a:t>主體</a:t>
            </a:r>
          </a:p>
        </p:txBody>
      </p:sp>
      <p:sp>
        <p:nvSpPr>
          <p:cNvPr id="2064" name="文字方塊 28"/>
          <p:cNvSpPr txBox="1">
            <a:spLocks noChangeArrowheads="1"/>
          </p:cNvSpPr>
          <p:nvPr/>
        </p:nvSpPr>
        <p:spPr bwMode="auto">
          <a:xfrm>
            <a:off x="2843808" y="1196752"/>
            <a:ext cx="1008062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1000" dirty="0">
                <a:latin typeface="Calibri" pitchFamily="34" charset="0"/>
              </a:rPr>
              <a:t>對側腸骨動脈</a:t>
            </a:r>
          </a:p>
        </p:txBody>
      </p:sp>
      <p:sp>
        <p:nvSpPr>
          <p:cNvPr id="2065" name="文字方塊 29"/>
          <p:cNvSpPr txBox="1">
            <a:spLocks noChangeArrowheads="1"/>
          </p:cNvSpPr>
          <p:nvPr/>
        </p:nvSpPr>
        <p:spPr bwMode="auto">
          <a:xfrm>
            <a:off x="2699792" y="1628800"/>
            <a:ext cx="1008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1000" dirty="0">
                <a:latin typeface="Calibri" pitchFamily="34" charset="0"/>
              </a:rPr>
              <a:t>同側腸骨動脈</a:t>
            </a:r>
          </a:p>
          <a:p>
            <a:endParaRPr kumimoji="0" lang="zh-TW" altLang="en-US" sz="1000" dirty="0">
              <a:latin typeface="Calibri" pitchFamily="34" charset="0"/>
            </a:endParaRPr>
          </a:p>
        </p:txBody>
      </p:sp>
      <p:sp>
        <p:nvSpPr>
          <p:cNvPr id="2066" name="文字方塊 30"/>
          <p:cNvSpPr txBox="1">
            <a:spLocks noChangeArrowheads="1"/>
          </p:cNvSpPr>
          <p:nvPr/>
        </p:nvSpPr>
        <p:spPr bwMode="auto">
          <a:xfrm>
            <a:off x="2051720" y="0"/>
            <a:ext cx="11525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1200" dirty="0">
                <a:latin typeface="Calibri" pitchFamily="34" charset="0"/>
              </a:rPr>
              <a:t>血管型支架</a:t>
            </a:r>
          </a:p>
        </p:txBody>
      </p:sp>
      <p:sp>
        <p:nvSpPr>
          <p:cNvPr id="2067" name="文字方塊 34"/>
          <p:cNvSpPr txBox="1">
            <a:spLocks noChangeArrowheads="1"/>
          </p:cNvSpPr>
          <p:nvPr/>
        </p:nvSpPr>
        <p:spPr bwMode="auto">
          <a:xfrm>
            <a:off x="5652121" y="0"/>
            <a:ext cx="349188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zh-TW" altLang="en-US" sz="2800" dirty="0">
                <a:latin typeface="Calibri" pitchFamily="34" charset="0"/>
              </a:rPr>
              <a:t>主動脈瘤的成因以腹部主動脈瘤為例。</a:t>
            </a:r>
          </a:p>
        </p:txBody>
      </p:sp>
      <p:sp>
        <p:nvSpPr>
          <p:cNvPr id="2068" name="文字方塊 35"/>
          <p:cNvSpPr txBox="1">
            <a:spLocks noChangeArrowheads="1"/>
          </p:cNvSpPr>
          <p:nvPr/>
        </p:nvSpPr>
        <p:spPr bwMode="auto">
          <a:xfrm>
            <a:off x="7235825" y="4941888"/>
            <a:ext cx="1116013" cy="276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1200" dirty="0" smtClean="0">
                <a:latin typeface="Calibri" pitchFamily="34" charset="0"/>
              </a:rPr>
              <a:t>左下肢</a:t>
            </a:r>
            <a:r>
              <a:rPr kumimoji="0" lang="zh-TW" altLang="en-US" sz="1200" dirty="0">
                <a:latin typeface="Calibri" pitchFamily="34" charset="0"/>
              </a:rPr>
              <a:t>動脈</a:t>
            </a:r>
          </a:p>
        </p:txBody>
      </p:sp>
      <p:sp>
        <p:nvSpPr>
          <p:cNvPr id="2069" name="矩形 36"/>
          <p:cNvSpPr>
            <a:spLocks noChangeArrowheads="1"/>
          </p:cNvSpPr>
          <p:nvPr/>
        </p:nvSpPr>
        <p:spPr bwMode="auto">
          <a:xfrm>
            <a:off x="5364163" y="5084763"/>
            <a:ext cx="954107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zh-TW" altLang="en-US" sz="1200" smtClean="0">
                <a:latin typeface="Calibri" pitchFamily="34" charset="0"/>
              </a:rPr>
              <a:t>右下肢</a:t>
            </a:r>
            <a:r>
              <a:rPr kumimoji="0" lang="zh-TW" altLang="en-US" sz="1200" dirty="0">
                <a:latin typeface="Calibri" pitchFamily="34" charset="0"/>
              </a:rPr>
              <a:t>動脈</a:t>
            </a:r>
          </a:p>
        </p:txBody>
      </p:sp>
      <p:sp>
        <p:nvSpPr>
          <p:cNvPr id="2070" name="文字方塊 37"/>
          <p:cNvSpPr txBox="1">
            <a:spLocks noChangeArrowheads="1"/>
          </p:cNvSpPr>
          <p:nvPr/>
        </p:nvSpPr>
        <p:spPr bwMode="auto">
          <a:xfrm>
            <a:off x="7380288" y="4292600"/>
            <a:ext cx="863600" cy="27781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1200">
                <a:latin typeface="Calibri" pitchFamily="34" charset="0"/>
              </a:rPr>
              <a:t>膨脹部位</a:t>
            </a:r>
          </a:p>
        </p:txBody>
      </p:sp>
      <p:sp>
        <p:nvSpPr>
          <p:cNvPr id="2071" name="文字方塊 38"/>
          <p:cNvSpPr txBox="1">
            <a:spLocks noChangeArrowheads="1"/>
          </p:cNvSpPr>
          <p:nvPr/>
        </p:nvSpPr>
        <p:spPr bwMode="auto">
          <a:xfrm>
            <a:off x="7308850" y="2636838"/>
            <a:ext cx="647700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1400">
                <a:latin typeface="Calibri" pitchFamily="34" charset="0"/>
              </a:rPr>
              <a:t>心臟</a:t>
            </a:r>
          </a:p>
        </p:txBody>
      </p:sp>
      <p:sp>
        <p:nvSpPr>
          <p:cNvPr id="24" name="文字方塊 23"/>
          <p:cNvSpPr txBox="1"/>
          <p:nvPr/>
        </p:nvSpPr>
        <p:spPr>
          <a:xfrm>
            <a:off x="3419872" y="0"/>
            <a:ext cx="1512168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1400" dirty="0" smtClean="0"/>
              <a:t>由極精細合金網狀製成的管狀物</a:t>
            </a:r>
            <a:endParaRPr lang="zh-TW" altLang="en-US" sz="1400" dirty="0"/>
          </a:p>
        </p:txBody>
      </p:sp>
      <p:cxnSp>
        <p:nvCxnSpPr>
          <p:cNvPr id="26" name="直線單箭頭接點 25"/>
          <p:cNvCxnSpPr/>
          <p:nvPr/>
        </p:nvCxnSpPr>
        <p:spPr>
          <a:xfrm flipV="1">
            <a:off x="2915816" y="332656"/>
            <a:ext cx="432295" cy="1461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圖片 1" descr="20070307145126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0"/>
            <a:ext cx="1330449" cy="2410728"/>
          </a:xfrm>
          <a:prstGeom prst="rect">
            <a:avLst/>
          </a:prstGeom>
          <a:noFill/>
        </p:spPr>
      </p:pic>
      <p:pic>
        <p:nvPicPr>
          <p:cNvPr id="2051" name="圖片 4" descr="200703071459306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0"/>
            <a:ext cx="2773733" cy="2636912"/>
          </a:xfrm>
          <a:prstGeom prst="rect">
            <a:avLst/>
          </a:prstGeom>
          <a:noFill/>
        </p:spPr>
      </p:pic>
      <p:pic>
        <p:nvPicPr>
          <p:cNvPr id="2050" name="圖片 12" descr="200707051515095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2852936"/>
            <a:ext cx="3168352" cy="4029494"/>
          </a:xfrm>
          <a:prstGeom prst="rect">
            <a:avLst/>
          </a:prstGeom>
          <a:noFill/>
        </p:spPr>
      </p:pic>
      <p:pic>
        <p:nvPicPr>
          <p:cNvPr id="2049" name="圖片 7" descr="graph_0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19" y="2852936"/>
            <a:ext cx="5471865" cy="3208015"/>
          </a:xfrm>
          <a:prstGeom prst="rect">
            <a:avLst/>
          </a:prstGeom>
          <a:noFill/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733550" y="2439988"/>
            <a:ext cx="1542306" cy="116955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000" b="0" i="0" u="none" strike="noStrike" cap="none" normalizeH="0" baseline="0" dirty="0" smtClean="0">
              <a:ln>
                <a:noFill/>
              </a:ln>
              <a:solidFill>
                <a:srgbClr val="4682B4"/>
              </a:solidFill>
              <a:effectLst/>
              <a:latin typeface="Calibri" pitchFamily="34" charset="0"/>
              <a:ea typeface="新細明體" pitchFamily="18" charset="-12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sz="1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新細明體" pitchFamily="18" charset="-120"/>
                <a:cs typeface="Times New Roman" pitchFamily="18" charset="0"/>
              </a:rPr>
              <a:t>將遠端主動脈支架</a:t>
            </a:r>
            <a:r>
              <a:rPr kumimoji="1" lang="en-US" altLang="zh-TW" sz="1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新細明體" pitchFamily="18" charset="-120"/>
                <a:cs typeface="Times New Roman" pitchFamily="18" charset="0"/>
              </a:rPr>
              <a:t>(</a:t>
            </a:r>
            <a:r>
              <a:rPr kumimoji="1" lang="zh-TW" altLang="en-US" sz="1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新細明體" pitchFamily="18" charset="-120"/>
                <a:cs typeface="Times New Roman" pitchFamily="18" charset="0"/>
              </a:rPr>
              <a:t>人工血管</a:t>
            </a:r>
            <a:r>
              <a:rPr kumimoji="1" lang="en-US" altLang="zh-TW" sz="1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新細明體" pitchFamily="18" charset="-120"/>
                <a:cs typeface="Times New Roman" pitchFamily="18" charset="0"/>
              </a:rPr>
              <a:t>)</a:t>
            </a:r>
            <a:r>
              <a:rPr kumimoji="1" lang="zh-TW" altLang="en-US" sz="1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新細明體" pitchFamily="18" charset="-120"/>
                <a:cs typeface="Times New Roman" pitchFamily="18" charset="0"/>
              </a:rPr>
              <a:t>放到定位後撐開</a:t>
            </a:r>
            <a:endParaRPr kumimoji="1" lang="zh-TW" altLang="en-US" sz="1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054" name="AutoShape 6"/>
          <p:cNvSpPr>
            <a:spLocks noChangeShapeType="1"/>
          </p:cNvSpPr>
          <p:nvPr/>
        </p:nvSpPr>
        <p:spPr bwMode="auto">
          <a:xfrm flipV="1">
            <a:off x="2627784" y="1268760"/>
            <a:ext cx="1656184" cy="115212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057" name="AutoShape 9"/>
          <p:cNvSpPr>
            <a:spLocks noChangeShapeType="1"/>
          </p:cNvSpPr>
          <p:nvPr/>
        </p:nvSpPr>
        <p:spPr bwMode="auto">
          <a:xfrm flipH="1">
            <a:off x="1331640" y="2852936"/>
            <a:ext cx="432048" cy="72008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055" name="AutoShape 7"/>
          <p:cNvSpPr>
            <a:spLocks noChangeShapeType="1"/>
          </p:cNvSpPr>
          <p:nvPr/>
        </p:nvSpPr>
        <p:spPr bwMode="auto">
          <a:xfrm>
            <a:off x="3275856" y="2996952"/>
            <a:ext cx="838944" cy="24313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7991872" y="5445224"/>
            <a:ext cx="1152128" cy="52322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Times New Roman" pitchFamily="18" charset="0"/>
              </a:rPr>
              <a:t>腹主動脈瘤的位置</a:t>
            </a:r>
            <a:endParaRPr kumimoji="1" lang="zh-TW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058" name="AutoShape 10"/>
          <p:cNvSpPr>
            <a:spLocks noChangeShapeType="1"/>
          </p:cNvSpPr>
          <p:nvPr/>
        </p:nvSpPr>
        <p:spPr bwMode="auto">
          <a:xfrm flipH="1" flipV="1">
            <a:off x="7308304" y="5085184"/>
            <a:ext cx="704850" cy="4286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0" y="1268760"/>
            <a:ext cx="1331640" cy="752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Times New Roman" pitchFamily="18" charset="0"/>
              </a:rPr>
              <a:t>主動脈</a:t>
            </a:r>
            <a:r>
              <a:rPr kumimoji="1" lang="en-US" altLang="zh-TW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Times New Roman" pitchFamily="18" charset="0"/>
              </a:rPr>
              <a:t>(</a:t>
            </a:r>
            <a:r>
              <a:rPr kumimoji="1" lang="zh-TW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Times New Roman" pitchFamily="18" charset="0"/>
              </a:rPr>
              <a:t>血管</a:t>
            </a:r>
            <a:r>
              <a:rPr kumimoji="1" lang="en-US" altLang="zh-TW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Times New Roman" pitchFamily="18" charset="0"/>
              </a:rPr>
              <a:t>)</a:t>
            </a:r>
            <a:r>
              <a:rPr kumimoji="1" lang="zh-TW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Times New Roman" pitchFamily="18" charset="0"/>
              </a:rPr>
              <a:t>像這樣膨脹長大</a:t>
            </a:r>
            <a:endParaRPr kumimoji="1" lang="zh-TW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060" name="AutoShape 12"/>
          <p:cNvSpPr>
            <a:spLocks noChangeShapeType="1"/>
          </p:cNvSpPr>
          <p:nvPr/>
        </p:nvSpPr>
        <p:spPr bwMode="auto">
          <a:xfrm flipV="1">
            <a:off x="1259632" y="1052736"/>
            <a:ext cx="944563" cy="29051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2476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4495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6858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2" name="AutoShape 6"/>
          <p:cNvSpPr>
            <a:spLocks noChangeShapeType="1"/>
          </p:cNvSpPr>
          <p:nvPr/>
        </p:nvSpPr>
        <p:spPr bwMode="auto">
          <a:xfrm flipV="1">
            <a:off x="3275856" y="1412776"/>
            <a:ext cx="2592288" cy="10801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899592" y="6093296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24" name="文字方塊 23"/>
          <p:cNvSpPr txBox="1"/>
          <p:nvPr/>
        </p:nvSpPr>
        <p:spPr>
          <a:xfrm>
            <a:off x="899592" y="6165304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latin typeface="文鼎粗隸" pitchFamily="49" charset="-120"/>
                <a:ea typeface="文鼎粗隸" pitchFamily="49" charset="-120"/>
                <a:cs typeface="Times New Roman" pitchFamily="18" charset="0"/>
              </a:rPr>
              <a:t>放置腹</a:t>
            </a:r>
            <a:r>
              <a:rPr lang="zh-TW" altLang="zh-TW" sz="3200" b="1" smtClean="0">
                <a:latin typeface="文鼎粗隸" pitchFamily="49" charset="-120"/>
                <a:ea typeface="文鼎粗隸" pitchFamily="49" charset="-120"/>
                <a:cs typeface="Times New Roman" pitchFamily="18" charset="0"/>
              </a:rPr>
              <a:t>主動脈支架</a:t>
            </a:r>
            <a:r>
              <a:rPr lang="zh-TW" altLang="en-US" sz="3200" b="1" smtClean="0">
                <a:latin typeface="文鼎粗隸" pitchFamily="49" charset="-120"/>
                <a:ea typeface="文鼎粗隸" pitchFamily="49" charset="-120"/>
                <a:cs typeface="Times New Roman" pitchFamily="18" charset="0"/>
              </a:rPr>
              <a:t>圖</a:t>
            </a:r>
            <a:endParaRPr lang="zh-TW" altLang="en-US" sz="3200" dirty="0">
              <a:latin typeface="文鼎粗隸" pitchFamily="49" charset="-120"/>
              <a:ea typeface="文鼎粗隸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402</Words>
  <Application>Microsoft Office PowerPoint</Application>
  <PresentationFormat>如螢幕大小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投影片 1</vt:lpstr>
      <vt:lpstr>投影片 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suky</dc:creator>
  <cp:lastModifiedBy>suky</cp:lastModifiedBy>
  <cp:revision>21</cp:revision>
  <dcterms:created xsi:type="dcterms:W3CDTF">2014-06-20T08:01:43Z</dcterms:created>
  <dcterms:modified xsi:type="dcterms:W3CDTF">2017-04-21T09:07:47Z</dcterms:modified>
</cp:coreProperties>
</file>