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50"/>
  </p:notesMasterIdLst>
  <p:sldIdLst>
    <p:sldId id="339" r:id="rId2"/>
    <p:sldId id="352" r:id="rId3"/>
    <p:sldId id="341" r:id="rId4"/>
    <p:sldId id="342" r:id="rId5"/>
    <p:sldId id="343" r:id="rId6"/>
    <p:sldId id="344" r:id="rId7"/>
    <p:sldId id="345" r:id="rId8"/>
    <p:sldId id="346" r:id="rId9"/>
    <p:sldId id="347" r:id="rId10"/>
    <p:sldId id="348" r:id="rId11"/>
    <p:sldId id="349" r:id="rId12"/>
    <p:sldId id="350" r:id="rId13"/>
    <p:sldId id="351" r:id="rId14"/>
    <p:sldId id="271" r:id="rId15"/>
    <p:sldId id="272" r:id="rId16"/>
    <p:sldId id="274" r:id="rId17"/>
    <p:sldId id="275" r:id="rId18"/>
    <p:sldId id="276" r:id="rId19"/>
    <p:sldId id="279" r:id="rId20"/>
    <p:sldId id="281" r:id="rId21"/>
    <p:sldId id="288" r:id="rId22"/>
    <p:sldId id="289" r:id="rId23"/>
    <p:sldId id="290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3" r:id="rId36"/>
    <p:sldId id="304" r:id="rId37"/>
    <p:sldId id="305" r:id="rId38"/>
    <p:sldId id="329" r:id="rId39"/>
    <p:sldId id="330" r:id="rId40"/>
    <p:sldId id="331" r:id="rId41"/>
    <p:sldId id="332" r:id="rId42"/>
    <p:sldId id="333" r:id="rId43"/>
    <p:sldId id="334" r:id="rId44"/>
    <p:sldId id="335" r:id="rId45"/>
    <p:sldId id="336" r:id="rId46"/>
    <p:sldId id="337" r:id="rId47"/>
    <p:sldId id="338" r:id="rId48"/>
    <p:sldId id="353" r:id="rId49"/>
  </p:sldIdLst>
  <p:sldSz cx="9906000" cy="6858000" type="A4"/>
  <p:notesSz cx="6858000" cy="9144000"/>
  <p:defaultTextStyle>
    <a:defPPr>
      <a:defRPr lang="zh-TW"/>
    </a:defPPr>
    <a:lvl1pPr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標楷體" pitchFamily="65" charset="-12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標楷體" pitchFamily="65" charset="-12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標楷體" pitchFamily="65" charset="-12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標楷體" pitchFamily="65" charset="-12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標楷體" pitchFamily="65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標楷體" pitchFamily="65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標楷體" pitchFamily="65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標楷體" pitchFamily="65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itchFamily="34" charset="0"/>
        <a:ea typeface="標楷體" pitchFamily="65" charset="-12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663300"/>
    <a:srgbClr val="000066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0" autoAdjust="0"/>
  </p:normalViewPr>
  <p:slideViewPr>
    <p:cSldViewPr showGuides="1">
      <p:cViewPr varScale="1">
        <p:scale>
          <a:sx n="102" d="100"/>
          <a:sy n="102" d="100"/>
        </p:scale>
        <p:origin x="-210" y="-9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7.xml"/><Relationship Id="rId2" Type="http://schemas.openxmlformats.org/officeDocument/2006/relationships/slide" Target="slides/slide14.xml"/><Relationship Id="rId1" Type="http://schemas.openxmlformats.org/officeDocument/2006/relationships/slide" Target="slides/slide11.xml"/><Relationship Id="rId4" Type="http://schemas.openxmlformats.org/officeDocument/2006/relationships/slide" Target="slides/slide1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TW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zh-TW"/>
          </a:p>
        </p:txBody>
      </p:sp>
      <p:sp>
        <p:nvSpPr>
          <p:cNvPr id="1095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52500" y="685800"/>
            <a:ext cx="4953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 altLang="zh-TW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30D3E8B-6966-4B85-B8ED-3AE26A6CF0F4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72768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pitchFamily="34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42950" y="1981200"/>
            <a:ext cx="8420100" cy="11430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542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542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3845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42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ADF44441-6D58-48FE-9498-BDE589EB9447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4279" name="Line 7"/>
          <p:cNvSpPr>
            <a:spLocks noChangeShapeType="1"/>
          </p:cNvSpPr>
          <p:nvPr/>
        </p:nvSpPr>
        <p:spPr bwMode="auto">
          <a:xfrm>
            <a:off x="742950" y="3657600"/>
            <a:ext cx="8420100" cy="0"/>
          </a:xfrm>
          <a:prstGeom prst="line">
            <a:avLst/>
          </a:prstGeom>
          <a:noFill/>
          <a:ln w="3810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CFA041CA-61BB-4015-A00E-0D1ADC4D3F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58734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23125" y="381000"/>
            <a:ext cx="2270125" cy="5638800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12750" y="381000"/>
            <a:ext cx="6657975" cy="5638800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94401464-701E-4962-826C-8110C15ED73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6099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08050" y="381000"/>
            <a:ext cx="8172450" cy="8382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12750" y="1371600"/>
            <a:ext cx="446405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371600"/>
            <a:ext cx="4464050" cy="4648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>
          <a:xfrm>
            <a:off x="5861050" y="6248400"/>
            <a:ext cx="31369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7429500" y="6248400"/>
            <a:ext cx="206375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384702B0-1A7F-482D-9878-29DE9479E65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7212772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11E14440-FF2C-4EFA-894B-3C0D89138958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34638320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855A83C6-5105-4A13-86FE-E6EA1125B11B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238820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12750" y="1371600"/>
            <a:ext cx="44640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5029200" y="1371600"/>
            <a:ext cx="446405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A9E38E70-E01C-4BD3-B78E-459E590B4DB3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3249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頁尾版面配置區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4805C831-2892-444A-83BA-8612F9717EB9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131132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387E1E04-79C5-45D7-9B36-2B7C38D1F39D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8810238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9E06AB0A-AA27-496F-BDC5-8B8A2E2CF38E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992841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B917AD6A-BCF7-4A07-8943-1C32C5CDEB97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40727441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zh-TW"/>
              <a:t>7-</a:t>
            </a:r>
            <a:fld id="{EC44843A-908C-4AD6-B1F0-603DB0B93562}" type="slidenum">
              <a:rPr lang="en-US" altLang="zh-TW"/>
              <a:pPr/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66029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08050" y="381000"/>
            <a:ext cx="817245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12750" y="1371600"/>
            <a:ext cx="90805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 </a:t>
            </a:r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3252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61050" y="6248400"/>
            <a:ext cx="31369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ea typeface="新細明體" pitchFamily="18" charset="-120"/>
              </a:defRPr>
            </a:lvl1pPr>
          </a:lstStyle>
          <a:p>
            <a:endParaRPr lang="en-US" altLang="zh-TW"/>
          </a:p>
        </p:txBody>
      </p:sp>
      <p:sp>
        <p:nvSpPr>
          <p:cNvPr id="53253" name="Line 5"/>
          <p:cNvSpPr>
            <a:spLocks noChangeShapeType="1"/>
          </p:cNvSpPr>
          <p:nvPr/>
        </p:nvSpPr>
        <p:spPr bwMode="auto">
          <a:xfrm>
            <a:off x="412750" y="1230313"/>
            <a:ext cx="90805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54" name="Line 6"/>
          <p:cNvSpPr>
            <a:spLocks noChangeShapeType="1"/>
          </p:cNvSpPr>
          <p:nvPr/>
        </p:nvSpPr>
        <p:spPr bwMode="auto">
          <a:xfrm>
            <a:off x="412750" y="6172200"/>
            <a:ext cx="916305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ea typeface="新細明體" pitchFamily="18" charset="-120"/>
              </a:defRPr>
            </a:lvl1pPr>
          </a:lstStyle>
          <a:p>
            <a:r>
              <a:rPr lang="en-US" altLang="zh-TW"/>
              <a:t>7-</a:t>
            </a:r>
            <a:fld id="{1AC0CD76-24E2-4B66-813B-B61C89430BA4}" type="slidenum">
              <a:rPr lang="en-US" altLang="zh-TW"/>
              <a:pPr/>
              <a:t>‹#›</a:t>
            </a:fld>
            <a:endParaRPr lang="en-US" altLang="zh-TW"/>
          </a:p>
        </p:txBody>
      </p:sp>
      <p:sp>
        <p:nvSpPr>
          <p:cNvPr id="53258" name="Line 10"/>
          <p:cNvSpPr>
            <a:spLocks noChangeShapeType="1"/>
          </p:cNvSpPr>
          <p:nvPr/>
        </p:nvSpPr>
        <p:spPr bwMode="auto">
          <a:xfrm>
            <a:off x="412750" y="1230313"/>
            <a:ext cx="9080500" cy="0"/>
          </a:xfrm>
          <a:prstGeom prst="line">
            <a:avLst/>
          </a:prstGeom>
          <a:noFill/>
          <a:ln w="57150">
            <a:solidFill>
              <a:srgbClr val="CC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3259" name="Text Box 11"/>
          <p:cNvSpPr txBox="1">
            <a:spLocks noChangeArrowheads="1"/>
          </p:cNvSpPr>
          <p:nvPr/>
        </p:nvSpPr>
        <p:spPr bwMode="auto">
          <a:xfrm>
            <a:off x="387350" y="6286500"/>
            <a:ext cx="2955925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kumimoji="0" lang="en-US" altLang="zh-TW" sz="900" b="1" i="1">
                <a:latin typeface="Times New Roman" pitchFamily="18" charset="0"/>
              </a:rPr>
              <a:t>Wei-Pang Yang, Information Management, NDHU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  <p:sldLayoutId id="2147483663" r:id="rId12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2pPr>
      <a:lvl3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3pPr>
      <a:lvl4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4pPr>
      <a:lvl5pPr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3600" b="1">
          <a:solidFill>
            <a:schemeClr val="tx2"/>
          </a:solidFill>
          <a:latin typeface="Times New Roman" pitchFamily="18" charset="0"/>
          <a:ea typeface="華康行書體(P)" pitchFamily="66" charset="-120"/>
        </a:defRPr>
      </a:lvl9pPr>
    </p:titleStyle>
    <p:bodyStyle>
      <a:lvl1pPr marL="342900" indent="-342900" algn="l" rtl="0" fontAlgn="base">
        <a:spcBef>
          <a:spcPct val="50000"/>
        </a:spcBef>
        <a:spcAft>
          <a:spcPct val="0"/>
        </a:spcAft>
        <a:buClr>
          <a:srgbClr val="009900"/>
        </a:buClr>
        <a:buSzPct val="70000"/>
        <a:buFont typeface="Wingdings" pitchFamily="2" charset="2"/>
        <a:buChar char="q"/>
        <a:defRPr kumimoji="1"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40000"/>
        </a:spcBef>
        <a:spcAft>
          <a:spcPct val="0"/>
        </a:spcAft>
        <a:buClr>
          <a:srgbClr val="009900"/>
        </a:buClr>
        <a:buSzPct val="110000"/>
        <a:buFont typeface="Wingdings" pitchFamily="2" charset="2"/>
        <a:buChar char="§"/>
        <a:defRPr kumimoji="1" sz="24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20000"/>
        <a:buChar char="•"/>
        <a:defRPr kumimoji="1" sz="22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009900"/>
        </a:buClr>
        <a:buSzPct val="110000"/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5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wmf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w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4.w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6.w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4.wmf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6" name="Rectangle 24" descr="10%"/>
          <p:cNvSpPr>
            <a:spLocks noChangeArrowheads="1"/>
          </p:cNvSpPr>
          <p:nvPr/>
        </p:nvSpPr>
        <p:spPr bwMode="auto">
          <a:xfrm>
            <a:off x="457200" y="1066800"/>
            <a:ext cx="9067800" cy="3048000"/>
          </a:xfrm>
          <a:prstGeom prst="rect">
            <a:avLst/>
          </a:prstGeom>
          <a:pattFill prst="pct10">
            <a:fgClr>
              <a:schemeClr val="tx1"/>
            </a:fgClr>
            <a:bgClr>
              <a:schemeClr val="bg1"/>
            </a:bgClr>
          </a:pattFill>
          <a:ln w="57150" cmpd="thickThin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marL="114300" lvl="1" defTabSz="114300" eaLnBrk="0" hangingPunct="0">
              <a:tabLst>
                <a:tab pos="2641600" algn="l"/>
                <a:tab pos="2743200" algn="dec"/>
                <a:tab pos="2995613" algn="dec"/>
                <a:tab pos="3062288" algn="dec"/>
                <a:tab pos="3167063" algn="dec"/>
                <a:tab pos="3281363" algn="l"/>
                <a:tab pos="3371850" algn="l"/>
                <a:tab pos="3441700" algn="dec"/>
                <a:tab pos="3509963" algn="dec"/>
                <a:tab pos="3841750" algn="dec"/>
              </a:tabLst>
            </a:pPr>
            <a:endParaRPr lang="zh-TW" altLang="zh-TW" b="1">
              <a:latin typeface="Times New Roman" charset="0"/>
              <a:ea typeface="新細明體" charset="-120"/>
            </a:endParaRPr>
          </a:p>
        </p:txBody>
      </p:sp>
      <p:sp>
        <p:nvSpPr>
          <p:cNvPr id="8217" name="Rectangle 25"/>
          <p:cNvSpPr>
            <a:spLocks noChangeArrowheads="1"/>
          </p:cNvSpPr>
          <p:nvPr/>
        </p:nvSpPr>
        <p:spPr bwMode="auto">
          <a:xfrm>
            <a:off x="100706" y="1290464"/>
            <a:ext cx="9748838" cy="379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0" lvl="2">
              <a:lnSpc>
                <a:spcPct val="90000"/>
              </a:lnSpc>
            </a:pPr>
            <a:r>
              <a:rPr lang="en-US" altLang="zh-TW" sz="6000" dirty="0">
                <a:ea typeface="新細明體" charset="-120"/>
              </a:rPr>
              <a:t/>
            </a:r>
            <a:br>
              <a:rPr lang="en-US" altLang="zh-TW" sz="6000" dirty="0">
                <a:ea typeface="新細明體" charset="-120"/>
              </a:rPr>
            </a:br>
            <a:r>
              <a:rPr lang="en-US" altLang="zh-TW" sz="4400" b="1" dirty="0">
                <a:latin typeface="Times New Roman" charset="0"/>
                <a:ea typeface="新細明體" charset="-120"/>
              </a:rPr>
              <a:t>Unit  </a:t>
            </a:r>
            <a:r>
              <a:rPr lang="en-US" altLang="zh-TW" sz="4400" b="1" dirty="0" smtClean="0">
                <a:latin typeface="Times New Roman" charset="0"/>
                <a:ea typeface="新細明體" charset="-120"/>
              </a:rPr>
              <a:t>18</a:t>
            </a:r>
            <a:r>
              <a:rPr lang="en-US" altLang="zh-TW" sz="4000" b="1" dirty="0">
                <a:latin typeface="Times New Roman" charset="0"/>
                <a:ea typeface="新細明體" charset="-120"/>
              </a:rPr>
              <a:t/>
            </a:r>
            <a:br>
              <a:rPr lang="en-US" altLang="zh-TW" sz="4000" b="1" dirty="0">
                <a:latin typeface="Times New Roman" charset="0"/>
                <a:ea typeface="新細明體" charset="-120"/>
              </a:rPr>
            </a:br>
            <a:r>
              <a:rPr lang="en-US" altLang="zh-TW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新細明體" charset="-120"/>
              </a:rPr>
              <a:t/>
            </a:r>
            <a:br>
              <a:rPr lang="en-US" altLang="zh-TW" sz="1600" b="1" dirty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charset="0"/>
                <a:ea typeface="新細明體" charset="-120"/>
              </a:rPr>
            </a:br>
            <a:r>
              <a:rPr lang="en-US" altLang="zh-TW" sz="5400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ea typeface="新細明體" pitchFamily="18" charset="-120"/>
              </a:rPr>
              <a:t>More on Normalization</a:t>
            </a:r>
            <a:r>
              <a:rPr lang="en-US" altLang="zh-TW" sz="5400" b="1" dirty="0" smtClean="0"/>
              <a:t> </a:t>
            </a:r>
          </a:p>
          <a:p>
            <a:pPr marL="0" lvl="2">
              <a:lnSpc>
                <a:spcPct val="90000"/>
              </a:lnSpc>
            </a:pPr>
            <a:r>
              <a:rPr lang="en-US" altLang="zh-TW" sz="5400" b="1" dirty="0" smtClean="0"/>
              <a:t>(</a:t>
            </a:r>
            <a:r>
              <a:rPr lang="zh-TW" altLang="zh-TW" sz="5400" b="1" dirty="0" smtClean="0"/>
              <a:t>表格</a:t>
            </a:r>
            <a:r>
              <a:rPr lang="zh-TW" altLang="zh-TW" sz="5400" b="1" dirty="0"/>
              <a:t>正規</a:t>
            </a:r>
            <a:r>
              <a:rPr lang="zh-TW" altLang="zh-TW" sz="5400" b="1" dirty="0" smtClean="0"/>
              <a:t>化</a:t>
            </a:r>
            <a:r>
              <a:rPr lang="zh-TW" altLang="en-US" sz="5400" b="1" dirty="0" smtClean="0"/>
              <a:t>探討</a:t>
            </a:r>
            <a:r>
              <a:rPr lang="en-US" altLang="zh-TW" sz="5400" b="1" dirty="0" smtClean="0"/>
              <a:t>)</a:t>
            </a:r>
            <a:r>
              <a:rPr lang="en-US" altLang="zh-TW" sz="5400" b="1" dirty="0">
                <a:latin typeface="Times New Roman" charset="0"/>
                <a:ea typeface="新細明體" charset="-120"/>
              </a:rPr>
              <a:t/>
            </a:r>
            <a:br>
              <a:rPr lang="en-US" altLang="zh-TW" sz="5400" b="1" dirty="0">
                <a:latin typeface="Times New Roman" charset="0"/>
                <a:ea typeface="新細明體" charset="-120"/>
              </a:rPr>
            </a:br>
            <a:r>
              <a:rPr lang="en-US" altLang="zh-TW" sz="7200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  <a:t/>
            </a:r>
            <a:br>
              <a:rPr lang="en-US" altLang="zh-TW" sz="7200" dirty="0">
                <a:effectLst>
                  <a:outerShdw blurRad="38100" dist="38100" dir="2700000" algn="tl">
                    <a:srgbClr val="C0C0C0"/>
                  </a:outerShdw>
                </a:effectLst>
                <a:ea typeface="新細明體" charset="-120"/>
              </a:rPr>
            </a:br>
            <a:endParaRPr lang="en-US" altLang="zh-TW" sz="7200" dirty="0">
              <a:effectLst>
                <a:outerShdw blurRad="38100" dist="38100" dir="2700000" algn="tl">
                  <a:srgbClr val="C0C0C0"/>
                </a:outerShdw>
              </a:effectLst>
              <a:ea typeface="新細明體" charset="-120"/>
            </a:endParaRPr>
          </a:p>
        </p:txBody>
      </p:sp>
      <p:sp>
        <p:nvSpPr>
          <p:cNvPr id="4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7429500" y="6248400"/>
            <a:ext cx="2063750" cy="457200"/>
          </a:xfrm>
        </p:spPr>
        <p:txBody>
          <a:bodyPr/>
          <a:lstStyle/>
          <a:p>
            <a:r>
              <a:rPr lang="en-US" altLang="zh-TW" dirty="0" smtClean="0"/>
              <a:t>18-</a:t>
            </a:r>
            <a:fld id="{9A9C58D1-CD9E-46B6-A5D2-1970DC7A3CE2}" type="slidenum">
              <a:rPr lang="en-US" altLang="zh-TW" smtClean="0"/>
              <a:pPr/>
              <a:t>1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92297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36" name="Rectangle 68"/>
          <p:cNvSpPr>
            <a:spLocks noGrp="1" noChangeArrowheads="1"/>
          </p:cNvSpPr>
          <p:nvPr>
            <p:ph type="title"/>
          </p:nvPr>
        </p:nvSpPr>
        <p:spPr>
          <a:xfrm>
            <a:off x="908050" y="381000"/>
            <a:ext cx="8153400" cy="838200"/>
          </a:xfrm>
        </p:spPr>
        <p:txBody>
          <a:bodyPr/>
          <a:lstStyle/>
          <a:p>
            <a:r>
              <a:rPr lang="en-US" altLang="zh-TW"/>
              <a:t>Functional Dependency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143000" y="1371600"/>
            <a:ext cx="7132638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sz="2000"/>
              <a:t>&lt;</a:t>
            </a:r>
            <a:r>
              <a:rPr lang="en-US" altLang="zh-TW" sz="2000" b="1"/>
              <a:t>e.g.1&gt;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2000" b="1" i="1"/>
              <a:t>                    </a:t>
            </a:r>
            <a:r>
              <a:rPr lang="en-US" altLang="zh-TW" sz="2000" b="1"/>
              <a:t>S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2000"/>
              <a:t>                    S.S#                   S.SNAME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2000"/>
              <a:t>                    S.S#                   S.STATUS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2000"/>
              <a:t>                    S.S#                   S.CITY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2000"/>
              <a:t>                    S.STATUS         S.CITY</a:t>
            </a:r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endParaRPr lang="en-US" altLang="zh-TW" sz="2000" i="1"/>
          </a:p>
          <a:p>
            <a:pPr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2000"/>
              <a:t>       </a:t>
            </a:r>
            <a:r>
              <a:rPr lang="en-US" altLang="zh-TW" sz="2000" b="1"/>
              <a:t>FD Diagram:</a:t>
            </a:r>
            <a:endParaRPr lang="en-US" altLang="zh-TW" sz="2000"/>
          </a:p>
          <a:p>
            <a:endParaRPr lang="en-US" altLang="zh-TW" sz="2000"/>
          </a:p>
        </p:txBody>
      </p:sp>
      <p:grpSp>
        <p:nvGrpSpPr>
          <p:cNvPr id="32858" name="Group 90"/>
          <p:cNvGrpSpPr>
            <a:grpSpLocks/>
          </p:cNvGrpSpPr>
          <p:nvPr/>
        </p:nvGrpSpPr>
        <p:grpSpPr bwMode="auto">
          <a:xfrm>
            <a:off x="3235325" y="2209800"/>
            <a:ext cx="965200" cy="962025"/>
            <a:chOff x="2038" y="1392"/>
            <a:chExt cx="608" cy="606"/>
          </a:xfrm>
        </p:grpSpPr>
        <p:sp>
          <p:nvSpPr>
            <p:cNvPr id="32839" name="Line 71"/>
            <p:cNvSpPr>
              <a:spLocks noChangeShapeType="1"/>
            </p:cNvSpPr>
            <p:nvPr/>
          </p:nvSpPr>
          <p:spPr bwMode="auto">
            <a:xfrm>
              <a:off x="2038" y="1392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40" name="Line 72"/>
            <p:cNvSpPr>
              <a:spLocks noChangeShapeType="1"/>
            </p:cNvSpPr>
            <p:nvPr/>
          </p:nvSpPr>
          <p:spPr bwMode="auto">
            <a:xfrm>
              <a:off x="2352" y="1968"/>
              <a:ext cx="294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41" name="Line 73"/>
            <p:cNvSpPr>
              <a:spLocks noChangeShapeType="1"/>
            </p:cNvSpPr>
            <p:nvPr/>
          </p:nvSpPr>
          <p:spPr bwMode="auto">
            <a:xfrm flipH="1">
              <a:off x="2448" y="1920"/>
              <a:ext cx="72" cy="7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43" name="Line 75"/>
            <p:cNvSpPr>
              <a:spLocks noChangeShapeType="1"/>
            </p:cNvSpPr>
            <p:nvPr/>
          </p:nvSpPr>
          <p:spPr bwMode="auto">
            <a:xfrm>
              <a:off x="2038" y="1776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44" name="Line 76"/>
            <p:cNvSpPr>
              <a:spLocks noChangeShapeType="1"/>
            </p:cNvSpPr>
            <p:nvPr/>
          </p:nvSpPr>
          <p:spPr bwMode="auto">
            <a:xfrm>
              <a:off x="2038" y="1584"/>
              <a:ext cx="431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845" name="Group 77"/>
          <p:cNvGrpSpPr>
            <a:grpSpLocks/>
          </p:cNvGrpSpPr>
          <p:nvPr/>
        </p:nvGrpSpPr>
        <p:grpSpPr bwMode="auto">
          <a:xfrm>
            <a:off x="2216150" y="4365625"/>
            <a:ext cx="4394200" cy="1254125"/>
            <a:chOff x="913" y="4552"/>
            <a:chExt cx="2768" cy="790"/>
          </a:xfrm>
        </p:grpSpPr>
        <p:sp>
          <p:nvSpPr>
            <p:cNvPr id="32846" name="Rectangle 78"/>
            <p:cNvSpPr>
              <a:spLocks noChangeArrowheads="1"/>
            </p:cNvSpPr>
            <p:nvPr/>
          </p:nvSpPr>
          <p:spPr bwMode="auto">
            <a:xfrm>
              <a:off x="913" y="4554"/>
              <a:ext cx="980" cy="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S#</a:t>
              </a:r>
            </a:p>
          </p:txBody>
        </p:sp>
        <p:sp>
          <p:nvSpPr>
            <p:cNvPr id="32847" name="Rectangle 79"/>
            <p:cNvSpPr>
              <a:spLocks noChangeArrowheads="1"/>
            </p:cNvSpPr>
            <p:nvPr/>
          </p:nvSpPr>
          <p:spPr bwMode="auto">
            <a:xfrm>
              <a:off x="945" y="5140"/>
              <a:ext cx="980" cy="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SNAME</a:t>
              </a:r>
            </a:p>
          </p:txBody>
        </p:sp>
        <p:sp>
          <p:nvSpPr>
            <p:cNvPr id="32848" name="Rectangle 80"/>
            <p:cNvSpPr>
              <a:spLocks noChangeArrowheads="1"/>
            </p:cNvSpPr>
            <p:nvPr/>
          </p:nvSpPr>
          <p:spPr bwMode="auto">
            <a:xfrm>
              <a:off x="2701" y="5130"/>
              <a:ext cx="980" cy="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CITY</a:t>
              </a:r>
            </a:p>
          </p:txBody>
        </p:sp>
        <p:sp>
          <p:nvSpPr>
            <p:cNvPr id="32849" name="Rectangle 81"/>
            <p:cNvSpPr>
              <a:spLocks noChangeArrowheads="1"/>
            </p:cNvSpPr>
            <p:nvPr/>
          </p:nvSpPr>
          <p:spPr bwMode="auto">
            <a:xfrm>
              <a:off x="2699" y="4552"/>
              <a:ext cx="980" cy="2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STATUS</a:t>
              </a:r>
            </a:p>
          </p:txBody>
        </p:sp>
        <p:sp>
          <p:nvSpPr>
            <p:cNvPr id="32850" name="Line 82"/>
            <p:cNvSpPr>
              <a:spLocks noChangeShapeType="1"/>
            </p:cNvSpPr>
            <p:nvPr/>
          </p:nvSpPr>
          <p:spPr bwMode="auto">
            <a:xfrm>
              <a:off x="1919" y="4646"/>
              <a:ext cx="7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51" name="Line 83"/>
            <p:cNvSpPr>
              <a:spLocks noChangeShapeType="1"/>
            </p:cNvSpPr>
            <p:nvPr/>
          </p:nvSpPr>
          <p:spPr bwMode="auto">
            <a:xfrm>
              <a:off x="1953" y="5240"/>
              <a:ext cx="75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52" name="Line 84"/>
            <p:cNvSpPr>
              <a:spLocks noChangeShapeType="1"/>
            </p:cNvSpPr>
            <p:nvPr/>
          </p:nvSpPr>
          <p:spPr bwMode="auto">
            <a:xfrm>
              <a:off x="1411" y="4784"/>
              <a:ext cx="0" cy="3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53" name="Line 85"/>
            <p:cNvSpPr>
              <a:spLocks noChangeShapeType="1"/>
            </p:cNvSpPr>
            <p:nvPr/>
          </p:nvSpPr>
          <p:spPr bwMode="auto">
            <a:xfrm>
              <a:off x="1933" y="4714"/>
              <a:ext cx="770" cy="4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2854" name="Line 86"/>
            <p:cNvSpPr>
              <a:spLocks noChangeShapeType="1"/>
            </p:cNvSpPr>
            <p:nvPr/>
          </p:nvSpPr>
          <p:spPr bwMode="auto">
            <a:xfrm flipV="1">
              <a:off x="1943" y="4718"/>
              <a:ext cx="730" cy="4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32859" name="Group 91"/>
          <p:cNvGrpSpPr>
            <a:grpSpLocks/>
          </p:cNvGrpSpPr>
          <p:nvPr/>
        </p:nvGrpSpPr>
        <p:grpSpPr bwMode="auto">
          <a:xfrm>
            <a:off x="6019800" y="2057400"/>
            <a:ext cx="2633663" cy="1431925"/>
            <a:chOff x="615" y="1851"/>
            <a:chExt cx="1659" cy="902"/>
          </a:xfrm>
        </p:grpSpPr>
        <p:grpSp>
          <p:nvGrpSpPr>
            <p:cNvPr id="32860" name="Group 92"/>
            <p:cNvGrpSpPr>
              <a:grpSpLocks/>
            </p:cNvGrpSpPr>
            <p:nvPr/>
          </p:nvGrpSpPr>
          <p:grpSpPr bwMode="auto">
            <a:xfrm>
              <a:off x="791" y="1879"/>
              <a:ext cx="1483" cy="874"/>
              <a:chOff x="791" y="1879"/>
              <a:chExt cx="1483" cy="874"/>
            </a:xfrm>
          </p:grpSpPr>
          <p:sp>
            <p:nvSpPr>
              <p:cNvPr id="32861" name="Rectangle 93"/>
              <p:cNvSpPr>
                <a:spLocks noChangeArrowheads="1"/>
              </p:cNvSpPr>
              <p:nvPr/>
            </p:nvSpPr>
            <p:spPr bwMode="auto">
              <a:xfrm>
                <a:off x="791" y="1892"/>
                <a:ext cx="1464" cy="86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S#   SNAME    STATUS   CITY</a:t>
                </a:r>
              </a:p>
              <a:p>
                <a:pPr algn="l"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S1   Smith            20           London</a:t>
                </a:r>
              </a:p>
              <a:p>
                <a:pPr algn="l"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S2   Jones            10            Paris</a:t>
                </a:r>
              </a:p>
              <a:p>
                <a:pPr algn="l"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S3   Blake            30            Paris</a:t>
                </a:r>
              </a:p>
              <a:p>
                <a:pPr algn="l"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S4   Clark            20           London</a:t>
                </a:r>
              </a:p>
              <a:p>
                <a:pPr algn="l"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S5   Adams          30           Athens </a:t>
                </a:r>
              </a:p>
              <a:p>
                <a:pPr algn="l" eaLnBrk="0" latinLnBrk="1" hangingPunct="0"/>
                <a:endParaRPr lang="en-US" altLang="zh-TW" sz="1200">
                  <a:latin typeface="Times New Roman" charset="0"/>
                  <a:ea typeface="新細明體" charset="-120"/>
                </a:endParaRPr>
              </a:p>
            </p:txBody>
          </p:sp>
          <p:sp>
            <p:nvSpPr>
              <p:cNvPr id="32862" name="Rectangle 94"/>
              <p:cNvSpPr>
                <a:spLocks noChangeArrowheads="1"/>
              </p:cNvSpPr>
              <p:nvPr/>
            </p:nvSpPr>
            <p:spPr bwMode="auto">
              <a:xfrm>
                <a:off x="817" y="1879"/>
                <a:ext cx="1457" cy="732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63" name="Line 95"/>
              <p:cNvSpPr>
                <a:spLocks noChangeShapeType="1"/>
              </p:cNvSpPr>
              <p:nvPr/>
            </p:nvSpPr>
            <p:spPr bwMode="auto">
              <a:xfrm>
                <a:off x="987" y="1879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64" name="Line 96"/>
              <p:cNvSpPr>
                <a:spLocks noChangeShapeType="1"/>
              </p:cNvSpPr>
              <p:nvPr/>
            </p:nvSpPr>
            <p:spPr bwMode="auto">
              <a:xfrm>
                <a:off x="1405" y="1879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65" name="Line 97"/>
              <p:cNvSpPr>
                <a:spLocks noChangeShapeType="1"/>
              </p:cNvSpPr>
              <p:nvPr/>
            </p:nvSpPr>
            <p:spPr bwMode="auto">
              <a:xfrm>
                <a:off x="1860" y="1879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66" name="Line 98"/>
              <p:cNvSpPr>
                <a:spLocks noChangeShapeType="1"/>
              </p:cNvSpPr>
              <p:nvPr/>
            </p:nvSpPr>
            <p:spPr bwMode="auto">
              <a:xfrm>
                <a:off x="817" y="2024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67" name="Line 99"/>
              <p:cNvSpPr>
                <a:spLocks noChangeShapeType="1"/>
              </p:cNvSpPr>
              <p:nvPr/>
            </p:nvSpPr>
            <p:spPr bwMode="auto">
              <a:xfrm>
                <a:off x="817" y="2134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68" name="Line 100"/>
              <p:cNvSpPr>
                <a:spLocks noChangeShapeType="1"/>
              </p:cNvSpPr>
              <p:nvPr/>
            </p:nvSpPr>
            <p:spPr bwMode="auto">
              <a:xfrm>
                <a:off x="817" y="2245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69" name="Line 101"/>
              <p:cNvSpPr>
                <a:spLocks noChangeShapeType="1"/>
              </p:cNvSpPr>
              <p:nvPr/>
            </p:nvSpPr>
            <p:spPr bwMode="auto">
              <a:xfrm>
                <a:off x="817" y="2365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2870" name="Line 102"/>
              <p:cNvSpPr>
                <a:spLocks noChangeShapeType="1"/>
              </p:cNvSpPr>
              <p:nvPr/>
            </p:nvSpPr>
            <p:spPr bwMode="auto">
              <a:xfrm>
                <a:off x="817" y="2485"/>
                <a:ext cx="145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2871" name="Rectangle 103"/>
            <p:cNvSpPr>
              <a:spLocks noChangeArrowheads="1"/>
            </p:cNvSpPr>
            <p:nvPr/>
          </p:nvSpPr>
          <p:spPr bwMode="auto">
            <a:xfrm>
              <a:off x="615" y="1851"/>
              <a:ext cx="17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 b="1">
                  <a:latin typeface="Times New Roman" charset="0"/>
                  <a:ea typeface="新細明體" charset="-120"/>
                </a:rPr>
                <a:t>S</a:t>
              </a:r>
            </a:p>
          </p:txBody>
        </p:sp>
      </p:grpSp>
      <p:sp>
        <p:nvSpPr>
          <p:cNvPr id="32873" name="Text Box 105"/>
          <p:cNvSpPr txBox="1">
            <a:spLocks noChangeArrowheads="1"/>
          </p:cNvSpPr>
          <p:nvPr/>
        </p:nvSpPr>
        <p:spPr bwMode="auto">
          <a:xfrm>
            <a:off x="6003925" y="3429000"/>
            <a:ext cx="37941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l"/>
            <a:r>
              <a:rPr lang="en-US" altLang="zh-TW" sz="1400">
                <a:latin typeface="Times New Roman" charset="0"/>
              </a:rPr>
              <a:t>Note: Assume STATUS is some factor of Supplier</a:t>
            </a:r>
            <a:br>
              <a:rPr lang="en-US" altLang="zh-TW" sz="1400">
                <a:latin typeface="Times New Roman" charset="0"/>
              </a:rPr>
            </a:br>
            <a:r>
              <a:rPr lang="en-US" altLang="zh-TW" sz="1400">
                <a:latin typeface="Times New Roman" charset="0"/>
              </a:rPr>
              <a:t>          and no any relationship with CITY.</a:t>
            </a:r>
          </a:p>
        </p:txBody>
      </p:sp>
      <p:sp>
        <p:nvSpPr>
          <p:cNvPr id="36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TW" sz="1400" dirty="0">
                <a:latin typeface="+mn-lt"/>
                <a:ea typeface="新細明體" pitchFamily="18" charset="-120"/>
              </a:rPr>
              <a:t>18-</a:t>
            </a:r>
            <a:fld id="{9A9C58D1-CD9E-46B6-A5D2-1970DC7A3CE2}" type="slidenum">
              <a:rPr lang="en-US" altLang="zh-TW" sz="1400">
                <a:latin typeface="+mn-lt"/>
                <a:ea typeface="新細明體" pitchFamily="18" charset="-120"/>
              </a:rPr>
              <a:pPr algn="r"/>
              <a:t>10</a:t>
            </a:fld>
            <a:endParaRPr lang="en-US" altLang="zh-TW" sz="1400" dirty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7242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Functional Dependency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39900" y="1371600"/>
            <a:ext cx="7327900" cy="4648200"/>
          </a:xfrm>
        </p:spPr>
        <p:txBody>
          <a:bodyPr/>
          <a:lstStyle/>
          <a:p>
            <a:pPr eaLnBrk="0" hangingPunct="0">
              <a:buClrTx/>
              <a:buSzTx/>
              <a:buFontTx/>
              <a:buNone/>
            </a:pPr>
            <a:r>
              <a:rPr lang="en-US" altLang="zh-TW" sz="2000"/>
              <a:t>&lt;</a:t>
            </a:r>
            <a:r>
              <a:rPr lang="en-US" altLang="zh-TW" sz="2000" b="1"/>
              <a:t>e.g.2</a:t>
            </a:r>
            <a:r>
              <a:rPr lang="en-US" altLang="zh-TW" sz="2000"/>
              <a:t>&gt; P</a:t>
            </a:r>
          </a:p>
          <a:p>
            <a:pPr eaLnBrk="0" hangingPunct="0">
              <a:buClrTx/>
              <a:buSzTx/>
              <a:buFontTx/>
              <a:buNone/>
            </a:pPr>
            <a:endParaRPr lang="en-US" altLang="zh-TW" sz="2000"/>
          </a:p>
          <a:p>
            <a:pPr eaLnBrk="0" hangingPunct="0">
              <a:buClrTx/>
              <a:buSzTx/>
              <a:buFontTx/>
              <a:buNone/>
            </a:pPr>
            <a:endParaRPr lang="en-US" altLang="zh-TW" sz="2000"/>
          </a:p>
          <a:p>
            <a:pPr eaLnBrk="0" hangingPunct="0">
              <a:buClrTx/>
              <a:buSzTx/>
              <a:buFontTx/>
              <a:buNone/>
            </a:pPr>
            <a:endParaRPr lang="en-US" altLang="zh-TW" sz="2000"/>
          </a:p>
          <a:p>
            <a:pPr eaLnBrk="0" hangingPunct="0">
              <a:buClrTx/>
              <a:buSzTx/>
              <a:buFontTx/>
              <a:buNone/>
            </a:pPr>
            <a:r>
              <a:rPr lang="en-US" altLang="zh-TW" sz="2000"/>
              <a:t>&lt;</a:t>
            </a:r>
            <a:r>
              <a:rPr lang="en-US" altLang="zh-TW" sz="2000" b="1"/>
              <a:t>e.g.3</a:t>
            </a:r>
            <a:r>
              <a:rPr lang="en-US" altLang="zh-TW" sz="2000"/>
              <a:t>&gt; SP</a:t>
            </a:r>
          </a:p>
          <a:p>
            <a:pPr eaLnBrk="0" hangingPunct="0">
              <a:buClrTx/>
              <a:buSzTx/>
              <a:buFontTx/>
              <a:buNone/>
            </a:pPr>
            <a:endParaRPr lang="en-US" altLang="zh-TW" sz="2000"/>
          </a:p>
          <a:p>
            <a:endParaRPr lang="en-US" altLang="zh-TW" sz="2400"/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2833688" y="1484313"/>
            <a:ext cx="58531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6870" name="Group 6"/>
          <p:cNvGrpSpPr>
            <a:grpSpLocks/>
          </p:cNvGrpSpPr>
          <p:nvPr/>
        </p:nvGrpSpPr>
        <p:grpSpPr bwMode="auto">
          <a:xfrm>
            <a:off x="2073275" y="1557338"/>
            <a:ext cx="3679825" cy="1858962"/>
            <a:chOff x="918" y="632"/>
            <a:chExt cx="2318" cy="1171"/>
          </a:xfrm>
        </p:grpSpPr>
        <p:sp>
          <p:nvSpPr>
            <p:cNvPr id="36871" name="Rectangle 7"/>
            <p:cNvSpPr>
              <a:spLocks noChangeArrowheads="1"/>
            </p:cNvSpPr>
            <p:nvPr/>
          </p:nvSpPr>
          <p:spPr bwMode="auto">
            <a:xfrm>
              <a:off x="918" y="1132"/>
              <a:ext cx="816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P#</a:t>
              </a:r>
            </a:p>
          </p:txBody>
        </p:sp>
        <p:sp>
          <p:nvSpPr>
            <p:cNvPr id="36872" name="Rectangle 8"/>
            <p:cNvSpPr>
              <a:spLocks noChangeArrowheads="1"/>
            </p:cNvSpPr>
            <p:nvPr/>
          </p:nvSpPr>
          <p:spPr bwMode="auto">
            <a:xfrm>
              <a:off x="2420" y="632"/>
              <a:ext cx="816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PNAME</a:t>
              </a:r>
            </a:p>
          </p:txBody>
        </p:sp>
        <p:sp>
          <p:nvSpPr>
            <p:cNvPr id="36873" name="Rectangle 9"/>
            <p:cNvSpPr>
              <a:spLocks noChangeArrowheads="1"/>
            </p:cNvSpPr>
            <p:nvPr/>
          </p:nvSpPr>
          <p:spPr bwMode="auto">
            <a:xfrm>
              <a:off x="2409" y="1603"/>
              <a:ext cx="815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CITY</a:t>
              </a:r>
            </a:p>
          </p:txBody>
        </p:sp>
        <p:sp>
          <p:nvSpPr>
            <p:cNvPr id="36874" name="Rectangle 10"/>
            <p:cNvSpPr>
              <a:spLocks noChangeArrowheads="1"/>
            </p:cNvSpPr>
            <p:nvPr/>
          </p:nvSpPr>
          <p:spPr bwMode="auto">
            <a:xfrm>
              <a:off x="2407" y="988"/>
              <a:ext cx="816" cy="19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COLOR</a:t>
              </a:r>
            </a:p>
          </p:txBody>
        </p:sp>
        <p:sp>
          <p:nvSpPr>
            <p:cNvPr id="36875" name="Line 11"/>
            <p:cNvSpPr>
              <a:spLocks noChangeShapeType="1"/>
            </p:cNvSpPr>
            <p:nvPr/>
          </p:nvSpPr>
          <p:spPr bwMode="auto">
            <a:xfrm flipV="1">
              <a:off x="1754" y="1077"/>
              <a:ext cx="650" cy="1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76" name="Line 12"/>
            <p:cNvSpPr>
              <a:spLocks noChangeShapeType="1"/>
            </p:cNvSpPr>
            <p:nvPr/>
          </p:nvSpPr>
          <p:spPr bwMode="auto">
            <a:xfrm>
              <a:off x="1760" y="1328"/>
              <a:ext cx="649" cy="35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77" name="Line 13"/>
            <p:cNvSpPr>
              <a:spLocks noChangeShapeType="1"/>
            </p:cNvSpPr>
            <p:nvPr/>
          </p:nvSpPr>
          <p:spPr bwMode="auto">
            <a:xfrm>
              <a:off x="1756" y="1275"/>
              <a:ext cx="641" cy="14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78" name="Line 14"/>
            <p:cNvSpPr>
              <a:spLocks noChangeShapeType="1"/>
            </p:cNvSpPr>
            <p:nvPr/>
          </p:nvSpPr>
          <p:spPr bwMode="auto">
            <a:xfrm flipV="1">
              <a:off x="1765" y="725"/>
              <a:ext cx="654" cy="4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79" name="Rectangle 15"/>
            <p:cNvSpPr>
              <a:spLocks noChangeArrowheads="1"/>
            </p:cNvSpPr>
            <p:nvPr/>
          </p:nvSpPr>
          <p:spPr bwMode="auto">
            <a:xfrm>
              <a:off x="2415" y="1296"/>
              <a:ext cx="815" cy="2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WEIGHT</a:t>
              </a:r>
            </a:p>
          </p:txBody>
        </p:sp>
      </p:grpSp>
      <p:grpSp>
        <p:nvGrpSpPr>
          <p:cNvPr id="36880" name="Group 16"/>
          <p:cNvGrpSpPr>
            <a:grpSpLocks/>
          </p:cNvGrpSpPr>
          <p:nvPr/>
        </p:nvGrpSpPr>
        <p:grpSpPr bwMode="auto">
          <a:xfrm>
            <a:off x="2514600" y="3657600"/>
            <a:ext cx="3770313" cy="1390650"/>
            <a:chOff x="904" y="2159"/>
            <a:chExt cx="2375" cy="876"/>
          </a:xfrm>
        </p:grpSpPr>
        <p:sp>
          <p:nvSpPr>
            <p:cNvPr id="36881" name="Rectangle 17"/>
            <p:cNvSpPr>
              <a:spLocks noChangeArrowheads="1"/>
            </p:cNvSpPr>
            <p:nvPr/>
          </p:nvSpPr>
          <p:spPr bwMode="auto">
            <a:xfrm>
              <a:off x="904" y="2159"/>
              <a:ext cx="1043" cy="87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882" name="Rectangle 18"/>
            <p:cNvSpPr>
              <a:spLocks noChangeArrowheads="1"/>
            </p:cNvSpPr>
            <p:nvPr/>
          </p:nvSpPr>
          <p:spPr bwMode="auto">
            <a:xfrm>
              <a:off x="981" y="2346"/>
              <a:ext cx="848" cy="2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S#</a:t>
              </a:r>
            </a:p>
          </p:txBody>
        </p:sp>
        <p:sp>
          <p:nvSpPr>
            <p:cNvPr id="36883" name="Rectangle 19"/>
            <p:cNvSpPr>
              <a:spLocks noChangeArrowheads="1"/>
            </p:cNvSpPr>
            <p:nvPr/>
          </p:nvSpPr>
          <p:spPr bwMode="auto">
            <a:xfrm>
              <a:off x="989" y="2691"/>
              <a:ext cx="848" cy="2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P#</a:t>
              </a:r>
            </a:p>
          </p:txBody>
        </p:sp>
        <p:sp>
          <p:nvSpPr>
            <p:cNvPr id="36884" name="Rectangle 20"/>
            <p:cNvSpPr>
              <a:spLocks noChangeArrowheads="1"/>
            </p:cNvSpPr>
            <p:nvPr/>
          </p:nvSpPr>
          <p:spPr bwMode="auto">
            <a:xfrm>
              <a:off x="2431" y="2482"/>
              <a:ext cx="848" cy="20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QTY</a:t>
              </a:r>
            </a:p>
          </p:txBody>
        </p:sp>
        <p:sp>
          <p:nvSpPr>
            <p:cNvPr id="36885" name="Line 21"/>
            <p:cNvSpPr>
              <a:spLocks noChangeShapeType="1"/>
            </p:cNvSpPr>
            <p:nvPr/>
          </p:nvSpPr>
          <p:spPr bwMode="auto">
            <a:xfrm>
              <a:off x="1951" y="2603"/>
              <a:ext cx="45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36886" name="AutoShape 22"/>
          <p:cNvSpPr>
            <a:spLocks noChangeArrowheads="1"/>
          </p:cNvSpPr>
          <p:nvPr/>
        </p:nvSpPr>
        <p:spPr bwMode="auto">
          <a:xfrm>
            <a:off x="4114800" y="4343400"/>
            <a:ext cx="76200" cy="76200"/>
          </a:xfrm>
          <a:prstGeom prst="flowChartConnector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lnSpc>
                <a:spcPct val="120000"/>
              </a:lnSpc>
            </a:pPr>
            <a:endParaRPr lang="zh-TW" altLang="zh-TW"/>
          </a:p>
        </p:txBody>
      </p:sp>
      <p:sp>
        <p:nvSpPr>
          <p:cNvPr id="36887" name="Rectangle 23"/>
          <p:cNvSpPr>
            <a:spLocks noChangeArrowheads="1"/>
          </p:cNvSpPr>
          <p:nvPr/>
        </p:nvSpPr>
        <p:spPr bwMode="auto">
          <a:xfrm>
            <a:off x="1371600" y="5257800"/>
            <a:ext cx="7620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 algn="l">
              <a:lnSpc>
                <a:spcPct val="120000"/>
              </a:lnSpc>
              <a:spcBef>
                <a:spcPct val="40000"/>
              </a:spcBef>
              <a:buClr>
                <a:srgbClr val="009900"/>
              </a:buClr>
              <a:buSzPct val="110000"/>
              <a:buFont typeface="Wingdings" pitchFamily="2" charset="2"/>
              <a:buChar char="§"/>
            </a:pPr>
            <a:r>
              <a:rPr lang="en-US" altLang="zh-TW">
                <a:latin typeface="Times New Roman" charset="0"/>
                <a:ea typeface="華康行書體(P)" pitchFamily="66" charset="-120"/>
              </a:rPr>
              <a:t>If  </a:t>
            </a:r>
            <a:r>
              <a:rPr lang="en-US" altLang="zh-TW" b="1" i="1" u="sng">
                <a:latin typeface="Times New Roman" charset="0"/>
                <a:ea typeface="華康行書體(P)" pitchFamily="66" charset="-120"/>
              </a:rPr>
              <a:t>X</a:t>
            </a:r>
            <a:r>
              <a:rPr lang="en-US" altLang="zh-TW" u="sng">
                <a:latin typeface="Times New Roman" charset="0"/>
                <a:ea typeface="華康行書體(P)" pitchFamily="66" charset="-120"/>
              </a:rPr>
              <a:t>  is a candidate key of </a:t>
            </a:r>
            <a:r>
              <a:rPr lang="en-US" altLang="zh-TW" b="1" i="1" u="sng">
                <a:latin typeface="Times New Roman" charset="0"/>
                <a:ea typeface="華康行書體(P)" pitchFamily="66" charset="-120"/>
              </a:rPr>
              <a:t>R</a:t>
            </a:r>
            <a:r>
              <a:rPr lang="en-US" altLang="zh-TW">
                <a:latin typeface="Times New Roman" charset="0"/>
                <a:ea typeface="華康行書體(P)" pitchFamily="66" charset="-120"/>
              </a:rPr>
              <a:t>, then </a:t>
            </a:r>
            <a:r>
              <a:rPr lang="en-US" altLang="zh-TW" u="sng">
                <a:latin typeface="Times New Roman" charset="0"/>
                <a:ea typeface="華康行書體(P)" pitchFamily="66" charset="-120"/>
              </a:rPr>
              <a:t>all</a:t>
            </a:r>
            <a:r>
              <a:rPr lang="en-US" altLang="zh-TW">
                <a:latin typeface="Times New Roman" charset="0"/>
                <a:ea typeface="華康行書體(P)" pitchFamily="66" charset="-120"/>
              </a:rPr>
              <a:t> attributes  </a:t>
            </a:r>
            <a:r>
              <a:rPr lang="en-US" altLang="zh-TW" b="1" i="1">
                <a:latin typeface="Times New Roman" charset="0"/>
                <a:ea typeface="華康行書體(P)" pitchFamily="66" charset="-120"/>
              </a:rPr>
              <a:t>Y</a:t>
            </a:r>
            <a:r>
              <a:rPr lang="en-US" altLang="zh-TW">
                <a:latin typeface="Times New Roman" charset="0"/>
                <a:ea typeface="華康行書體(P)" pitchFamily="66" charset="-120"/>
              </a:rPr>
              <a:t> </a:t>
            </a:r>
            <a:br>
              <a:rPr lang="en-US" altLang="zh-TW">
                <a:latin typeface="Times New Roman" charset="0"/>
                <a:ea typeface="華康行書體(P)" pitchFamily="66" charset="-120"/>
              </a:rPr>
            </a:br>
            <a:r>
              <a:rPr lang="en-US" altLang="zh-TW">
                <a:latin typeface="Times New Roman" charset="0"/>
                <a:ea typeface="華康行書體(P)" pitchFamily="66" charset="-120"/>
              </a:rPr>
              <a:t>of  </a:t>
            </a:r>
            <a:r>
              <a:rPr lang="en-US" altLang="zh-TW" b="1" i="1">
                <a:latin typeface="Times New Roman" charset="0"/>
                <a:ea typeface="華康行書體(P)" pitchFamily="66" charset="-120"/>
              </a:rPr>
              <a:t>R</a:t>
            </a:r>
            <a:r>
              <a:rPr lang="en-US" altLang="zh-TW">
                <a:latin typeface="Times New Roman" charset="0"/>
                <a:ea typeface="華康行書體(P)" pitchFamily="66" charset="-120"/>
              </a:rPr>
              <a:t>  are functionally dependent on </a:t>
            </a:r>
            <a:r>
              <a:rPr lang="en-US" altLang="zh-TW" b="1" i="1">
                <a:latin typeface="Times New Roman" charset="0"/>
                <a:ea typeface="華康行書體(P)" pitchFamily="66" charset="-120"/>
              </a:rPr>
              <a:t>X</a:t>
            </a:r>
            <a:r>
              <a:rPr lang="en-US" altLang="zh-TW">
                <a:latin typeface="Times New Roman" charset="0"/>
                <a:ea typeface="華康行書體(P)" pitchFamily="66" charset="-120"/>
              </a:rPr>
              <a:t>. (i.e. X        Y)</a:t>
            </a:r>
            <a:endParaRPr lang="en-US" altLang="zh-TW" sz="2000">
              <a:latin typeface="Times New Roman" charset="0"/>
              <a:ea typeface="華康行書體(P)" pitchFamily="66" charset="-120"/>
            </a:endParaRPr>
          </a:p>
          <a:p>
            <a:pPr marL="742950" lvl="1" indent="-285750" algn="l">
              <a:lnSpc>
                <a:spcPct val="90000"/>
              </a:lnSpc>
              <a:spcBef>
                <a:spcPct val="40000"/>
              </a:spcBef>
              <a:buClr>
                <a:srgbClr val="009900"/>
              </a:buClr>
              <a:buSzPct val="110000"/>
              <a:buFont typeface="Wingdings" pitchFamily="2" charset="2"/>
              <a:buNone/>
            </a:pPr>
            <a:r>
              <a:rPr lang="en-US" altLang="zh-TW" sz="2000">
                <a:latin typeface="Times New Roman" charset="0"/>
                <a:ea typeface="華康行書體(P)" pitchFamily="66" charset="-120"/>
              </a:rPr>
              <a:t>    </a:t>
            </a:r>
            <a:endParaRPr lang="en-US" altLang="zh-TW">
              <a:latin typeface="Times New Roman" charset="0"/>
              <a:ea typeface="華康行書體(P)" pitchFamily="66" charset="-120"/>
            </a:endParaRPr>
          </a:p>
        </p:txBody>
      </p:sp>
      <p:sp>
        <p:nvSpPr>
          <p:cNvPr id="36888" name="Line 24"/>
          <p:cNvSpPr>
            <a:spLocks noChangeShapeType="1"/>
          </p:cNvSpPr>
          <p:nvPr/>
        </p:nvSpPr>
        <p:spPr bwMode="auto">
          <a:xfrm>
            <a:off x="6465888" y="5805488"/>
            <a:ext cx="422275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36935" name="Group 71"/>
          <p:cNvGrpSpPr>
            <a:grpSpLocks/>
          </p:cNvGrpSpPr>
          <p:nvPr/>
        </p:nvGrpSpPr>
        <p:grpSpPr bwMode="auto">
          <a:xfrm>
            <a:off x="6032500" y="1628775"/>
            <a:ext cx="3492500" cy="1563688"/>
            <a:chOff x="615" y="2741"/>
            <a:chExt cx="2200" cy="985"/>
          </a:xfrm>
        </p:grpSpPr>
        <p:sp>
          <p:nvSpPr>
            <p:cNvPr id="36936" name="Rectangle 72"/>
            <p:cNvSpPr>
              <a:spLocks noChangeArrowheads="1"/>
            </p:cNvSpPr>
            <p:nvPr/>
          </p:nvSpPr>
          <p:spPr bwMode="auto">
            <a:xfrm>
              <a:off x="830" y="2750"/>
              <a:ext cx="1985" cy="97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latin typeface="Times New Roman" charset="0"/>
                  <a:ea typeface="新細明體" charset="-120"/>
                </a:rPr>
                <a:t>P#   PNAME   COLOR    WEIGHT     CITY</a:t>
              </a:r>
            </a:p>
            <a:p>
              <a:pPr algn="l" eaLnBrk="0" hangingPunct="0"/>
              <a:r>
                <a:rPr lang="en-US" altLang="zh-TW" sz="1200">
                  <a:latin typeface="Times New Roman" charset="0"/>
                  <a:ea typeface="新細明體" charset="-120"/>
                </a:rPr>
                <a:t>P1   Nut           Red                12          London</a:t>
              </a:r>
            </a:p>
            <a:p>
              <a:pPr algn="l" eaLnBrk="0" hangingPunct="0"/>
              <a:r>
                <a:rPr lang="en-US" altLang="zh-TW" sz="1200">
                  <a:latin typeface="Times New Roman" charset="0"/>
                  <a:ea typeface="新細明體" charset="-120"/>
                </a:rPr>
                <a:t>P2   Bolt          Green             17          Paris</a:t>
              </a:r>
            </a:p>
            <a:p>
              <a:pPr algn="l" eaLnBrk="0" hangingPunct="0"/>
              <a:r>
                <a:rPr lang="en-US" altLang="zh-TW" sz="1200">
                  <a:latin typeface="Times New Roman" charset="0"/>
                  <a:ea typeface="新細明體" charset="-120"/>
                </a:rPr>
                <a:t>P3   Screw       Blue               17          Rome</a:t>
              </a:r>
            </a:p>
            <a:p>
              <a:pPr algn="l" eaLnBrk="0" hangingPunct="0"/>
              <a:r>
                <a:rPr lang="en-US" altLang="zh-TW" sz="1200">
                  <a:latin typeface="Times New Roman" charset="0"/>
                  <a:ea typeface="新細明體" charset="-120"/>
                </a:rPr>
                <a:t>P4   Screw       Red                14          London</a:t>
              </a:r>
            </a:p>
            <a:p>
              <a:pPr algn="l" eaLnBrk="0" hangingPunct="0"/>
              <a:r>
                <a:rPr lang="en-US" altLang="zh-TW" sz="1200">
                  <a:latin typeface="Times New Roman" charset="0"/>
                  <a:ea typeface="新細明體" charset="-120"/>
                </a:rPr>
                <a:t>P5   Cam         Blue               12          Paris</a:t>
              </a:r>
            </a:p>
            <a:p>
              <a:pPr algn="l" eaLnBrk="0" hangingPunct="0"/>
              <a:r>
                <a:rPr lang="en-US" altLang="zh-TW" sz="1200">
                  <a:latin typeface="Times New Roman" charset="0"/>
                  <a:ea typeface="新細明體" charset="-120"/>
                </a:rPr>
                <a:t>P6   Cog          Red                19          London </a:t>
              </a:r>
            </a:p>
            <a:p>
              <a:pPr algn="l" eaLnBrk="0" latinLnBrk="1" hangingPunct="0"/>
              <a:endParaRPr lang="en-US" altLang="zh-TW" sz="1200">
                <a:latin typeface="Times New Roman" charset="0"/>
                <a:ea typeface="新細明體" charset="-120"/>
              </a:endParaRPr>
            </a:p>
          </p:txBody>
        </p:sp>
        <p:sp>
          <p:nvSpPr>
            <p:cNvPr id="36937" name="Rectangle 73"/>
            <p:cNvSpPr>
              <a:spLocks noChangeArrowheads="1"/>
            </p:cNvSpPr>
            <p:nvPr/>
          </p:nvSpPr>
          <p:spPr bwMode="auto">
            <a:xfrm>
              <a:off x="820" y="2770"/>
              <a:ext cx="1959" cy="829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38" name="Line 74"/>
            <p:cNvSpPr>
              <a:spLocks noChangeShapeType="1"/>
            </p:cNvSpPr>
            <p:nvPr/>
          </p:nvSpPr>
          <p:spPr bwMode="auto">
            <a:xfrm>
              <a:off x="820" y="2890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39" name="Line 75"/>
            <p:cNvSpPr>
              <a:spLocks noChangeShapeType="1"/>
            </p:cNvSpPr>
            <p:nvPr/>
          </p:nvSpPr>
          <p:spPr bwMode="auto">
            <a:xfrm>
              <a:off x="820" y="2997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40" name="Line 76"/>
            <p:cNvSpPr>
              <a:spLocks noChangeShapeType="1"/>
            </p:cNvSpPr>
            <p:nvPr/>
          </p:nvSpPr>
          <p:spPr bwMode="auto">
            <a:xfrm>
              <a:off x="820" y="3104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41" name="Line 77"/>
            <p:cNvSpPr>
              <a:spLocks noChangeShapeType="1"/>
            </p:cNvSpPr>
            <p:nvPr/>
          </p:nvSpPr>
          <p:spPr bwMode="auto">
            <a:xfrm>
              <a:off x="825" y="3226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42" name="Line 78"/>
            <p:cNvSpPr>
              <a:spLocks noChangeShapeType="1"/>
            </p:cNvSpPr>
            <p:nvPr/>
          </p:nvSpPr>
          <p:spPr bwMode="auto">
            <a:xfrm>
              <a:off x="820" y="3347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43" name="Line 79"/>
            <p:cNvSpPr>
              <a:spLocks noChangeShapeType="1"/>
            </p:cNvSpPr>
            <p:nvPr/>
          </p:nvSpPr>
          <p:spPr bwMode="auto">
            <a:xfrm>
              <a:off x="820" y="3461"/>
              <a:ext cx="195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44" name="Line 80"/>
            <p:cNvSpPr>
              <a:spLocks noChangeShapeType="1"/>
            </p:cNvSpPr>
            <p:nvPr/>
          </p:nvSpPr>
          <p:spPr bwMode="auto">
            <a:xfrm>
              <a:off x="1031" y="2778"/>
              <a:ext cx="0" cy="8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45" name="Line 81"/>
            <p:cNvSpPr>
              <a:spLocks noChangeShapeType="1"/>
            </p:cNvSpPr>
            <p:nvPr/>
          </p:nvSpPr>
          <p:spPr bwMode="auto">
            <a:xfrm>
              <a:off x="1422" y="2778"/>
              <a:ext cx="0" cy="8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46" name="Line 82"/>
            <p:cNvSpPr>
              <a:spLocks noChangeShapeType="1"/>
            </p:cNvSpPr>
            <p:nvPr/>
          </p:nvSpPr>
          <p:spPr bwMode="auto">
            <a:xfrm>
              <a:off x="1885" y="2778"/>
              <a:ext cx="0" cy="8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47" name="Line 83"/>
            <p:cNvSpPr>
              <a:spLocks noChangeShapeType="1"/>
            </p:cNvSpPr>
            <p:nvPr/>
          </p:nvSpPr>
          <p:spPr bwMode="auto">
            <a:xfrm>
              <a:off x="2312" y="2778"/>
              <a:ext cx="0" cy="8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6948" name="Rectangle 84"/>
            <p:cNvSpPr>
              <a:spLocks noChangeArrowheads="1"/>
            </p:cNvSpPr>
            <p:nvPr/>
          </p:nvSpPr>
          <p:spPr bwMode="auto">
            <a:xfrm>
              <a:off x="615" y="2741"/>
              <a:ext cx="182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 b="1">
                  <a:latin typeface="Times New Roman" charset="0"/>
                  <a:ea typeface="新細明體" charset="-120"/>
                </a:rPr>
                <a:t>P</a:t>
              </a:r>
            </a:p>
          </p:txBody>
        </p:sp>
      </p:grpSp>
      <p:grpSp>
        <p:nvGrpSpPr>
          <p:cNvPr id="36949" name="Group 85"/>
          <p:cNvGrpSpPr>
            <a:grpSpLocks/>
          </p:cNvGrpSpPr>
          <p:nvPr/>
        </p:nvGrpSpPr>
        <p:grpSpPr bwMode="auto">
          <a:xfrm>
            <a:off x="7400925" y="3500438"/>
            <a:ext cx="1539875" cy="2476500"/>
            <a:chOff x="2631" y="1851"/>
            <a:chExt cx="970" cy="1560"/>
          </a:xfrm>
        </p:grpSpPr>
        <p:grpSp>
          <p:nvGrpSpPr>
            <p:cNvPr id="36950" name="Group 86"/>
            <p:cNvGrpSpPr>
              <a:grpSpLocks/>
            </p:cNvGrpSpPr>
            <p:nvPr/>
          </p:nvGrpSpPr>
          <p:grpSpPr bwMode="auto">
            <a:xfrm>
              <a:off x="2884" y="1883"/>
              <a:ext cx="717" cy="1528"/>
              <a:chOff x="2884" y="1883"/>
              <a:chExt cx="717" cy="1528"/>
            </a:xfrm>
          </p:grpSpPr>
          <p:sp>
            <p:nvSpPr>
              <p:cNvPr id="36951" name="Rectangle 87"/>
              <p:cNvSpPr>
                <a:spLocks noChangeArrowheads="1"/>
              </p:cNvSpPr>
              <p:nvPr/>
            </p:nvSpPr>
            <p:spPr bwMode="auto">
              <a:xfrm>
                <a:off x="2884" y="1883"/>
                <a:ext cx="712" cy="152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    S#     P#     QTY    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S1     P1     300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 S1     P2     200 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 S1     P3     400 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S1     P4     200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S1     P5     100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S1     P6     100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S2     P1     300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S2     P2     400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S3     P2     200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S4     P2     200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S4     P4     300</a:t>
                </a:r>
              </a:p>
              <a:p>
                <a:pPr eaLnBrk="0" hangingPunct="0"/>
                <a:r>
                  <a:rPr lang="en-US" altLang="zh-TW" sz="1200">
                    <a:latin typeface="Times New Roman" charset="0"/>
                    <a:ea typeface="新細明體" charset="-120"/>
                  </a:rPr>
                  <a:t>S4     P5     400</a:t>
                </a:r>
              </a:p>
            </p:txBody>
          </p:sp>
          <p:sp>
            <p:nvSpPr>
              <p:cNvPr id="36952" name="Line 88"/>
              <p:cNvSpPr>
                <a:spLocks noChangeShapeType="1"/>
              </p:cNvSpPr>
              <p:nvPr/>
            </p:nvSpPr>
            <p:spPr bwMode="auto">
              <a:xfrm>
                <a:off x="3120" y="1883"/>
                <a:ext cx="0" cy="1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53" name="Line 89"/>
              <p:cNvSpPr>
                <a:spLocks noChangeShapeType="1"/>
              </p:cNvSpPr>
              <p:nvPr/>
            </p:nvSpPr>
            <p:spPr bwMode="auto">
              <a:xfrm>
                <a:off x="3330" y="1883"/>
                <a:ext cx="0" cy="152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54" name="Line 90"/>
              <p:cNvSpPr>
                <a:spLocks noChangeShapeType="1"/>
              </p:cNvSpPr>
              <p:nvPr/>
            </p:nvSpPr>
            <p:spPr bwMode="auto">
              <a:xfrm>
                <a:off x="2884" y="2022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55" name="Line 91"/>
              <p:cNvSpPr>
                <a:spLocks noChangeShapeType="1"/>
              </p:cNvSpPr>
              <p:nvPr/>
            </p:nvSpPr>
            <p:spPr bwMode="auto">
              <a:xfrm>
                <a:off x="2884" y="2129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56" name="Line 92"/>
              <p:cNvSpPr>
                <a:spLocks noChangeShapeType="1"/>
              </p:cNvSpPr>
              <p:nvPr/>
            </p:nvSpPr>
            <p:spPr bwMode="auto">
              <a:xfrm>
                <a:off x="2884" y="2236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57" name="Line 93"/>
              <p:cNvSpPr>
                <a:spLocks noChangeShapeType="1"/>
              </p:cNvSpPr>
              <p:nvPr/>
            </p:nvSpPr>
            <p:spPr bwMode="auto">
              <a:xfrm>
                <a:off x="2884" y="2347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58" name="Line 94"/>
              <p:cNvSpPr>
                <a:spLocks noChangeShapeType="1"/>
              </p:cNvSpPr>
              <p:nvPr/>
            </p:nvSpPr>
            <p:spPr bwMode="auto">
              <a:xfrm>
                <a:off x="2884" y="2469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59" name="Line 95"/>
              <p:cNvSpPr>
                <a:spLocks noChangeShapeType="1"/>
              </p:cNvSpPr>
              <p:nvPr/>
            </p:nvSpPr>
            <p:spPr bwMode="auto">
              <a:xfrm>
                <a:off x="2889" y="2582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60" name="Line 96"/>
              <p:cNvSpPr>
                <a:spLocks noChangeShapeType="1"/>
              </p:cNvSpPr>
              <p:nvPr/>
            </p:nvSpPr>
            <p:spPr bwMode="auto">
              <a:xfrm>
                <a:off x="2884" y="2700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61" name="Line 97"/>
              <p:cNvSpPr>
                <a:spLocks noChangeShapeType="1"/>
              </p:cNvSpPr>
              <p:nvPr/>
            </p:nvSpPr>
            <p:spPr bwMode="auto">
              <a:xfrm>
                <a:off x="2884" y="2808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62" name="Line 98"/>
              <p:cNvSpPr>
                <a:spLocks noChangeShapeType="1"/>
              </p:cNvSpPr>
              <p:nvPr/>
            </p:nvSpPr>
            <p:spPr bwMode="auto">
              <a:xfrm>
                <a:off x="2884" y="2924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63" name="Line 99"/>
              <p:cNvSpPr>
                <a:spLocks noChangeShapeType="1"/>
              </p:cNvSpPr>
              <p:nvPr/>
            </p:nvSpPr>
            <p:spPr bwMode="auto">
              <a:xfrm>
                <a:off x="2885" y="3032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64" name="Line 100"/>
              <p:cNvSpPr>
                <a:spLocks noChangeShapeType="1"/>
              </p:cNvSpPr>
              <p:nvPr/>
            </p:nvSpPr>
            <p:spPr bwMode="auto">
              <a:xfrm>
                <a:off x="2884" y="3165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36965" name="Line 101"/>
              <p:cNvSpPr>
                <a:spLocks noChangeShapeType="1"/>
              </p:cNvSpPr>
              <p:nvPr/>
            </p:nvSpPr>
            <p:spPr bwMode="auto">
              <a:xfrm>
                <a:off x="2884" y="3272"/>
                <a:ext cx="712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36966" name="Rectangle 102"/>
            <p:cNvSpPr>
              <a:spLocks noChangeArrowheads="1"/>
            </p:cNvSpPr>
            <p:nvPr/>
          </p:nvSpPr>
          <p:spPr bwMode="auto">
            <a:xfrm>
              <a:off x="2631" y="1851"/>
              <a:ext cx="244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 b="1">
                  <a:latin typeface="Times New Roman" charset="0"/>
                  <a:ea typeface="新細明體" charset="-120"/>
                </a:rPr>
                <a:t>SP</a:t>
              </a:r>
            </a:p>
          </p:txBody>
        </p:sp>
      </p:grpSp>
      <p:sp>
        <p:nvSpPr>
          <p:cNvPr id="58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TW" sz="1400" dirty="0">
                <a:latin typeface="+mn-lt"/>
                <a:ea typeface="新細明體" pitchFamily="18" charset="-120"/>
              </a:rPr>
              <a:t>18-</a:t>
            </a:r>
            <a:fld id="{9A9C58D1-CD9E-46B6-A5D2-1970DC7A3CE2}" type="slidenum">
              <a:rPr lang="en-US" altLang="zh-TW" sz="1400">
                <a:latin typeface="+mn-lt"/>
                <a:ea typeface="新細明體" pitchFamily="18" charset="-120"/>
              </a:rPr>
              <a:pPr algn="r"/>
              <a:t>11</a:t>
            </a:fld>
            <a:endParaRPr lang="en-US" altLang="zh-TW" sz="1400" dirty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0445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Fully Functional Dependency (FFD)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12750" y="1371600"/>
            <a:ext cx="4692650" cy="4648200"/>
          </a:xfrm>
        </p:spPr>
        <p:txBody>
          <a:bodyPr/>
          <a:lstStyle/>
          <a:p>
            <a:pPr lvl="1"/>
            <a:r>
              <a:rPr lang="en-US" altLang="zh-TW" sz="2000"/>
              <a:t>Def: </a:t>
            </a:r>
            <a:r>
              <a:rPr lang="en-US" altLang="zh-TW" sz="2000" b="1" i="1"/>
              <a:t>Y</a:t>
            </a:r>
            <a:r>
              <a:rPr lang="en-US" altLang="zh-TW" sz="2000"/>
              <a:t> is </a:t>
            </a:r>
            <a:r>
              <a:rPr lang="en-US" altLang="zh-TW" sz="2000" u="sng"/>
              <a:t>fully functionally dependent </a:t>
            </a:r>
            <a:r>
              <a:rPr lang="en-US" altLang="zh-TW" sz="2000"/>
              <a:t>on </a:t>
            </a:r>
            <a:r>
              <a:rPr lang="en-US" altLang="zh-TW" sz="2000" b="1" i="1"/>
              <a:t>X</a:t>
            </a:r>
            <a:r>
              <a:rPr lang="en-US" altLang="zh-TW" sz="2000"/>
              <a:t>  </a:t>
            </a:r>
            <a:r>
              <a:rPr lang="en-US" altLang="zh-TW" sz="2000" b="1" i="1"/>
              <a:t>iff</a:t>
            </a:r>
            <a:endParaRPr lang="en-US" altLang="zh-TW" sz="2000"/>
          </a:p>
          <a:p>
            <a:pPr lvl="2"/>
            <a:r>
              <a:rPr lang="en-US" altLang="zh-TW" sz="2000"/>
              <a:t>(1) </a:t>
            </a:r>
            <a:r>
              <a:rPr lang="en-US" altLang="zh-TW" sz="2000" i="1"/>
              <a:t>Y</a:t>
            </a:r>
            <a:r>
              <a:rPr lang="en-US" altLang="zh-TW" sz="2000"/>
              <a:t>  is FD on  </a:t>
            </a:r>
            <a:r>
              <a:rPr lang="en-US" altLang="zh-TW" sz="2000" i="1"/>
              <a:t>X</a:t>
            </a:r>
            <a:endParaRPr lang="en-US" altLang="zh-TW" sz="2000"/>
          </a:p>
          <a:p>
            <a:pPr lvl="2"/>
            <a:r>
              <a:rPr lang="en-US" altLang="zh-TW" sz="2000"/>
              <a:t>(2) </a:t>
            </a:r>
            <a:r>
              <a:rPr lang="en-US" altLang="zh-TW" sz="2000" i="1"/>
              <a:t>Y</a:t>
            </a:r>
            <a:r>
              <a:rPr lang="en-US" altLang="zh-TW" sz="2000"/>
              <a:t>  is not FD on any proper   </a:t>
            </a:r>
            <a:br>
              <a:rPr lang="en-US" altLang="zh-TW" sz="2000"/>
            </a:br>
            <a:r>
              <a:rPr lang="en-US" altLang="zh-TW" sz="2000"/>
              <a:t>      subset of  </a:t>
            </a:r>
            <a:r>
              <a:rPr lang="en-US" altLang="zh-TW" sz="2000" i="1"/>
              <a:t>X</a:t>
            </a:r>
            <a:r>
              <a:rPr lang="en-US" altLang="zh-TW" sz="2000"/>
              <a:t>.</a:t>
            </a:r>
          </a:p>
          <a:p>
            <a:pPr lvl="1">
              <a:lnSpc>
                <a:spcPct val="130000"/>
              </a:lnSpc>
              <a:buFont typeface="Wingdings" pitchFamily="2" charset="2"/>
              <a:buNone/>
            </a:pPr>
            <a:r>
              <a:rPr lang="en-US" altLang="zh-TW" sz="1800"/>
              <a:t>&lt;e.g.&gt;  </a:t>
            </a:r>
            <a:r>
              <a:rPr lang="en-US" altLang="zh-TW" sz="1800" b="1"/>
              <a:t>SP'</a:t>
            </a:r>
            <a:r>
              <a:rPr lang="en-US" altLang="zh-TW" sz="1800"/>
              <a:t> (S#, CITY, P#, QTY)</a:t>
            </a:r>
            <a:endParaRPr lang="en-US" altLang="zh-TW" sz="2000"/>
          </a:p>
          <a:p>
            <a:endParaRPr lang="en-US" altLang="zh-TW" sz="200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981200" y="3581400"/>
            <a:ext cx="3211513" cy="976313"/>
            <a:chOff x="892" y="1739"/>
            <a:chExt cx="2023" cy="615"/>
          </a:xfrm>
        </p:grpSpPr>
        <p:sp>
          <p:nvSpPr>
            <p:cNvPr id="41989" name="Rectangle 5"/>
            <p:cNvSpPr>
              <a:spLocks noChangeArrowheads="1"/>
            </p:cNvSpPr>
            <p:nvPr/>
          </p:nvSpPr>
          <p:spPr bwMode="auto">
            <a:xfrm>
              <a:off x="892" y="1739"/>
              <a:ext cx="826" cy="6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953" y="1871"/>
              <a:ext cx="671" cy="14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S#</a:t>
              </a: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959" y="2115"/>
              <a:ext cx="672" cy="1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P#</a:t>
              </a:r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2243" y="1967"/>
              <a:ext cx="672" cy="14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 b="1">
                  <a:latin typeface="Times New Roman" charset="0"/>
                  <a:ea typeface="新細明體" charset="-120"/>
                </a:rPr>
                <a:t>QTY</a:t>
              </a:r>
            </a:p>
          </p:txBody>
        </p:sp>
        <p:sp>
          <p:nvSpPr>
            <p:cNvPr id="41993" name="Line 9"/>
            <p:cNvSpPr>
              <a:spLocks noChangeShapeType="1"/>
            </p:cNvSpPr>
            <p:nvPr/>
          </p:nvSpPr>
          <p:spPr bwMode="auto">
            <a:xfrm>
              <a:off x="1724" y="2051"/>
              <a:ext cx="49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1763" y="1820"/>
              <a:ext cx="514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zh-TW" sz="1400" b="1">
                  <a:latin typeface="Times New Roman" charset="0"/>
                  <a:ea typeface="新細明體" charset="-120"/>
                </a:rPr>
                <a:t>FFD</a:t>
              </a:r>
            </a:p>
          </p:txBody>
        </p:sp>
      </p:grpSp>
      <p:grpSp>
        <p:nvGrpSpPr>
          <p:cNvPr id="42083" name="Group 99"/>
          <p:cNvGrpSpPr>
            <a:grpSpLocks/>
          </p:cNvGrpSpPr>
          <p:nvPr/>
        </p:nvGrpSpPr>
        <p:grpSpPr bwMode="auto">
          <a:xfrm>
            <a:off x="6172200" y="3276600"/>
            <a:ext cx="1905000" cy="1371600"/>
            <a:chOff x="3372" y="2022"/>
            <a:chExt cx="1200" cy="864"/>
          </a:xfrm>
        </p:grpSpPr>
        <p:sp>
          <p:nvSpPr>
            <p:cNvPr id="41995" name="Text Box 11"/>
            <p:cNvSpPr txBox="1">
              <a:spLocks noChangeArrowheads="1"/>
            </p:cNvSpPr>
            <p:nvPr/>
          </p:nvSpPr>
          <p:spPr bwMode="auto">
            <a:xfrm>
              <a:off x="3372" y="2022"/>
              <a:ext cx="1200" cy="6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charset="0"/>
                  <a:ea typeface="新細明體" charset="-120"/>
                </a:rPr>
                <a:t>S#    CITY        P#    QTY</a:t>
              </a:r>
            </a:p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>
                  <a:latin typeface="Times New Roman" charset="0"/>
                  <a:ea typeface="新細明體" charset="-120"/>
                </a:rPr>
                <a:t>S1  London   P1   300</a:t>
              </a:r>
            </a:p>
            <a:p>
              <a:pPr algn="l" eaLnBrk="0" hangingPunct="0">
                <a:spcBef>
                  <a:spcPct val="10000"/>
                </a:spcBef>
              </a:pPr>
              <a:r>
                <a:rPr lang="en-US" altLang="zh-TW" sz="1400">
                  <a:latin typeface="Times New Roman" charset="0"/>
                  <a:ea typeface="新細明體" charset="-120"/>
                </a:rPr>
                <a:t>S1  London   P2   200</a:t>
              </a:r>
            </a:p>
            <a:p>
              <a:pPr algn="l" eaLnBrk="0" hangingPunct="0">
                <a:spcBef>
                  <a:spcPct val="10000"/>
                </a:spcBef>
              </a:pPr>
              <a:r>
                <a:rPr lang="en-US" altLang="zh-TW" sz="1600">
                  <a:latin typeface="Times New Roman" charset="0"/>
                  <a:ea typeface="新細明體" charset="-120"/>
                </a:rPr>
                <a:t>…   ….       …   ...</a:t>
              </a:r>
            </a:p>
          </p:txBody>
        </p:sp>
        <p:sp>
          <p:nvSpPr>
            <p:cNvPr id="41996" name="Rectangle 12"/>
            <p:cNvSpPr>
              <a:spLocks noChangeArrowheads="1"/>
            </p:cNvSpPr>
            <p:nvPr/>
          </p:nvSpPr>
          <p:spPr bwMode="auto">
            <a:xfrm>
              <a:off x="3372" y="2022"/>
              <a:ext cx="1104" cy="86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>
              <a:off x="3372" y="2214"/>
              <a:ext cx="110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3564" y="202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>
              <a:off x="3996" y="202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4188" y="2022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42002" name="Rectangle 18"/>
          <p:cNvSpPr>
            <a:spLocks noChangeArrowheads="1"/>
          </p:cNvSpPr>
          <p:nvPr/>
        </p:nvSpPr>
        <p:spPr bwMode="auto">
          <a:xfrm>
            <a:off x="1981200" y="4724400"/>
            <a:ext cx="1068388" cy="97631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003" name="Rectangle 19"/>
          <p:cNvSpPr>
            <a:spLocks noChangeArrowheads="1"/>
          </p:cNvSpPr>
          <p:nvPr/>
        </p:nvSpPr>
        <p:spPr bwMode="auto">
          <a:xfrm>
            <a:off x="2060575" y="4933950"/>
            <a:ext cx="866775" cy="22542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eaLnBrk="0" hangingPunct="0"/>
            <a:r>
              <a:rPr lang="en-US" altLang="zh-TW" sz="1600">
                <a:latin typeface="Times New Roman" charset="0"/>
                <a:ea typeface="新細明體" charset="-120"/>
              </a:rPr>
              <a:t>S#</a:t>
            </a:r>
          </a:p>
        </p:txBody>
      </p:sp>
      <p:sp>
        <p:nvSpPr>
          <p:cNvPr id="42004" name="Rectangle 20"/>
          <p:cNvSpPr>
            <a:spLocks noChangeArrowheads="1"/>
          </p:cNvSpPr>
          <p:nvPr/>
        </p:nvSpPr>
        <p:spPr bwMode="auto">
          <a:xfrm>
            <a:off x="2068513" y="5319713"/>
            <a:ext cx="868362" cy="223837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eaLnBrk="0" hangingPunct="0"/>
            <a:r>
              <a:rPr lang="en-US" altLang="zh-TW" sz="1600">
                <a:latin typeface="Times New Roman" charset="0"/>
                <a:ea typeface="新細明體" charset="-120"/>
              </a:rPr>
              <a:t>P#</a:t>
            </a:r>
          </a:p>
        </p:txBody>
      </p:sp>
      <p:sp>
        <p:nvSpPr>
          <p:cNvPr id="42005" name="Rectangle 21"/>
          <p:cNvSpPr>
            <a:spLocks noChangeArrowheads="1"/>
          </p:cNvSpPr>
          <p:nvPr/>
        </p:nvSpPr>
        <p:spPr bwMode="auto">
          <a:xfrm>
            <a:off x="3732213" y="5086350"/>
            <a:ext cx="869950" cy="223838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eaLnBrk="0" hangingPunct="0"/>
            <a:r>
              <a:rPr lang="en-US" altLang="zh-TW" sz="1600">
                <a:latin typeface="Times New Roman" charset="0"/>
                <a:ea typeface="新細明體" charset="-120"/>
              </a:rPr>
              <a:t>CITY</a:t>
            </a:r>
          </a:p>
        </p:txBody>
      </p:sp>
      <p:sp>
        <p:nvSpPr>
          <p:cNvPr id="42006" name="Line 22"/>
          <p:cNvSpPr>
            <a:spLocks noChangeShapeType="1"/>
          </p:cNvSpPr>
          <p:nvPr/>
        </p:nvSpPr>
        <p:spPr bwMode="auto">
          <a:xfrm>
            <a:off x="3082925" y="5160963"/>
            <a:ext cx="64135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007" name="Rectangle 23"/>
          <p:cNvSpPr>
            <a:spLocks noChangeArrowheads="1"/>
          </p:cNvSpPr>
          <p:nvPr/>
        </p:nvSpPr>
        <p:spPr bwMode="auto">
          <a:xfrm>
            <a:off x="2971800" y="4876800"/>
            <a:ext cx="892175" cy="600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400" b="1">
                <a:latin typeface="Times New Roman" charset="0"/>
                <a:ea typeface="新細明體" charset="-120"/>
              </a:rPr>
              <a:t> FD</a:t>
            </a:r>
            <a:endParaRPr lang="en-US" altLang="zh-TW" sz="1200" b="1">
              <a:latin typeface="Times New Roman" charset="0"/>
              <a:ea typeface="新細明體" charset="-120"/>
            </a:endParaRPr>
          </a:p>
          <a:p>
            <a:pPr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sz="1400" b="1">
                <a:latin typeface="Times New Roman" charset="0"/>
                <a:ea typeface="新細明體" charset="-120"/>
              </a:rPr>
              <a:t>not FFD</a:t>
            </a:r>
          </a:p>
        </p:txBody>
      </p:sp>
      <p:sp>
        <p:nvSpPr>
          <p:cNvPr id="42008" name="Rectangle 24"/>
          <p:cNvSpPr>
            <a:spLocks noChangeArrowheads="1"/>
          </p:cNvSpPr>
          <p:nvPr/>
        </p:nvSpPr>
        <p:spPr bwMode="auto">
          <a:xfrm>
            <a:off x="5106988" y="5089525"/>
            <a:ext cx="796925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eaLnBrk="0" hangingPunct="0"/>
            <a:r>
              <a:rPr lang="en-US" altLang="zh-TW" sz="1600" b="1">
                <a:latin typeface="Times New Roman" charset="0"/>
                <a:ea typeface="新細明體" charset="-120"/>
              </a:rPr>
              <a:t>S#</a:t>
            </a:r>
          </a:p>
        </p:txBody>
      </p:sp>
      <p:sp>
        <p:nvSpPr>
          <p:cNvPr id="42009" name="Rectangle 25"/>
          <p:cNvSpPr>
            <a:spLocks noChangeArrowheads="1"/>
          </p:cNvSpPr>
          <p:nvPr/>
        </p:nvSpPr>
        <p:spPr bwMode="auto">
          <a:xfrm>
            <a:off x="6491288" y="5097463"/>
            <a:ext cx="795337" cy="244475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 anchor="ctr"/>
          <a:lstStyle/>
          <a:p>
            <a:pPr eaLnBrk="0" hangingPunct="0"/>
            <a:r>
              <a:rPr lang="en-US" altLang="zh-TW" sz="1600" b="1">
                <a:latin typeface="Times New Roman" charset="0"/>
                <a:ea typeface="新細明體" charset="-120"/>
              </a:rPr>
              <a:t>CITY</a:t>
            </a:r>
          </a:p>
        </p:txBody>
      </p:sp>
      <p:sp>
        <p:nvSpPr>
          <p:cNvPr id="42010" name="Line 26"/>
          <p:cNvSpPr>
            <a:spLocks noChangeShapeType="1"/>
          </p:cNvSpPr>
          <p:nvPr/>
        </p:nvSpPr>
        <p:spPr bwMode="auto">
          <a:xfrm flipV="1">
            <a:off x="5921375" y="5237163"/>
            <a:ext cx="55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011" name="Rectangle 27"/>
          <p:cNvSpPr>
            <a:spLocks noChangeArrowheads="1"/>
          </p:cNvSpPr>
          <p:nvPr/>
        </p:nvSpPr>
        <p:spPr bwMode="auto">
          <a:xfrm>
            <a:off x="5943600" y="4953000"/>
            <a:ext cx="8159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400" b="1">
                <a:latin typeface="Times New Roman" charset="0"/>
                <a:ea typeface="新細明體" charset="-120"/>
              </a:rPr>
              <a:t>FD</a:t>
            </a:r>
          </a:p>
        </p:txBody>
      </p:sp>
      <p:sp>
        <p:nvSpPr>
          <p:cNvPr id="42012" name="Text Box 28"/>
          <p:cNvSpPr txBox="1">
            <a:spLocks noChangeArrowheads="1"/>
          </p:cNvSpPr>
          <p:nvPr/>
        </p:nvSpPr>
        <p:spPr bwMode="auto">
          <a:xfrm>
            <a:off x="7848600" y="4953000"/>
            <a:ext cx="1143000" cy="6048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charset="0"/>
                <a:ea typeface="新細明體" charset="-120"/>
              </a:rPr>
              <a:t>S#  CITY</a:t>
            </a:r>
          </a:p>
          <a:p>
            <a:pPr algn="l" eaLnBrk="0" hangingPunct="0">
              <a:spcBef>
                <a:spcPct val="10000"/>
              </a:spcBef>
            </a:pPr>
            <a:r>
              <a:rPr lang="en-US" altLang="zh-TW" sz="1600">
                <a:latin typeface="Times New Roman" charset="0"/>
                <a:ea typeface="新細明體" charset="-120"/>
              </a:rPr>
              <a:t>…    …..</a:t>
            </a:r>
          </a:p>
        </p:txBody>
      </p:sp>
      <p:sp>
        <p:nvSpPr>
          <p:cNvPr id="42013" name="Rectangle 29"/>
          <p:cNvSpPr>
            <a:spLocks noChangeArrowheads="1"/>
          </p:cNvSpPr>
          <p:nvPr/>
        </p:nvSpPr>
        <p:spPr bwMode="auto">
          <a:xfrm>
            <a:off x="7848600" y="4953000"/>
            <a:ext cx="914400" cy="7620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014" name="Line 30"/>
          <p:cNvSpPr>
            <a:spLocks noChangeShapeType="1"/>
          </p:cNvSpPr>
          <p:nvPr/>
        </p:nvSpPr>
        <p:spPr bwMode="auto">
          <a:xfrm>
            <a:off x="8229600" y="4953000"/>
            <a:ext cx="0" cy="762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2015" name="Line 31"/>
          <p:cNvSpPr>
            <a:spLocks noChangeShapeType="1"/>
          </p:cNvSpPr>
          <p:nvPr/>
        </p:nvSpPr>
        <p:spPr bwMode="auto">
          <a:xfrm>
            <a:off x="7848600" y="5257800"/>
            <a:ext cx="914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42087" name="Group 103"/>
          <p:cNvGraphicFramePr>
            <a:graphicFrameLocks noGrp="1"/>
          </p:cNvGraphicFramePr>
          <p:nvPr>
            <p:ph sz="half" idx="2"/>
          </p:nvPr>
        </p:nvGraphicFramePr>
        <p:xfrm>
          <a:off x="5791200" y="1463675"/>
          <a:ext cx="2432050" cy="878142"/>
        </p:xfrm>
        <a:graphic>
          <a:graphicData uri="http://schemas.openxmlformats.org/drawingml/2006/table">
            <a:tbl>
              <a:tblPr/>
              <a:tblGrid>
                <a:gridCol w="411163"/>
                <a:gridCol w="657225"/>
                <a:gridCol w="722312"/>
                <a:gridCol w="641350"/>
              </a:tblGrid>
              <a:tr h="274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華康行書體(P)" pitchFamily="66" charset="-120"/>
                        </a:rPr>
                        <a:t>S#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華康行書體(P)" pitchFamily="66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華康行書體(P)" pitchFamily="66" charset="-120"/>
                        </a:rPr>
                        <a:t>city</a:t>
                      </a:r>
                      <a:r>
                        <a:rPr kumimoji="1" lang="en-US" altLang="zh-TW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華康行書體(P)" pitchFamily="66" charset="-120"/>
                        </a:rPr>
                        <a:t>1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華康行書體(P)" pitchFamily="66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華康行書體(P)" pitchFamily="66" charset="-120"/>
                        </a:rPr>
                        <a:t>city</a:t>
                      </a:r>
                      <a:r>
                        <a:rPr kumimoji="1" lang="en-US" altLang="zh-TW" sz="12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華康行書體(P)" pitchFamily="66" charset="-120"/>
                        </a:rPr>
                        <a:t>2</a:t>
                      </a: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華康行書體(P)" pitchFamily="66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3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華康行書體(P)" pitchFamily="66" charset="-120"/>
                        </a:rPr>
                        <a:t>S1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en-US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華康行書體(P)" pitchFamily="66" charset="-12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1" lang="zh-TW" altLang="zh-TW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charset="0"/>
                        <a:ea typeface="華康行書體(P)" pitchFamily="66" charset="-12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4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華康行書體(P)" pitchFamily="66" charset="-120"/>
                        </a:rPr>
                        <a:t>London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50000"/>
                        </a:spcBef>
                        <a:spcAft>
                          <a:spcPct val="0"/>
                        </a:spcAft>
                        <a:buClr>
                          <a:srgbClr val="009900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1" lang="en-US" altLang="zh-TW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charset="0"/>
                          <a:ea typeface="華康行書體(P)" pitchFamily="66" charset="-120"/>
                        </a:rPr>
                        <a:t>Taipei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2084" name="Rectangle 100"/>
          <p:cNvSpPr>
            <a:spLocks noChangeArrowheads="1"/>
          </p:cNvSpPr>
          <p:nvPr/>
        </p:nvSpPr>
        <p:spPr bwMode="auto">
          <a:xfrm>
            <a:off x="5943600" y="2971800"/>
            <a:ext cx="8382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b="1">
                <a:latin typeface="Times New Roman" charset="0"/>
                <a:ea typeface="華康行書體(P)" pitchFamily="66" charset="-120"/>
              </a:rPr>
              <a:t>SP'</a:t>
            </a:r>
          </a:p>
        </p:txBody>
      </p:sp>
      <p:sp>
        <p:nvSpPr>
          <p:cNvPr id="35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TW" sz="1400" dirty="0">
                <a:latin typeface="+mn-lt"/>
                <a:ea typeface="新細明體" pitchFamily="18" charset="-120"/>
              </a:rPr>
              <a:t>18-</a:t>
            </a:r>
            <a:fld id="{9A9C58D1-CD9E-46B6-A5D2-1970DC7A3CE2}" type="slidenum">
              <a:rPr lang="en-US" altLang="zh-TW" sz="1400">
                <a:latin typeface="+mn-lt"/>
                <a:ea typeface="新細明體" pitchFamily="18" charset="-120"/>
              </a:rPr>
              <a:pPr algn="r"/>
              <a:t>12</a:t>
            </a:fld>
            <a:endParaRPr lang="en-US" altLang="zh-TW" sz="1400" dirty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5428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Fully Functional Dependency</a:t>
            </a:r>
            <a:r>
              <a:rPr lang="en-US" altLang="zh-TW" sz="4000"/>
              <a:t> </a:t>
            </a:r>
            <a:r>
              <a:rPr lang="en-US" altLang="zh-TW" sz="2000" b="0">
                <a:solidFill>
                  <a:schemeClr val="tx1"/>
                </a:solidFill>
                <a:ea typeface="新細明體" charset="-120"/>
              </a:rPr>
              <a:t>(cont.)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zh-TW" sz="2000"/>
              <a:t>&lt;Note&gt; 1. Normally, we take FD to mean FFD.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2000"/>
              <a:t>             2. FD is a </a:t>
            </a:r>
            <a:r>
              <a:rPr lang="en-US" altLang="zh-TW" sz="2000" u="sng"/>
              <a:t>semantic notion</a:t>
            </a:r>
            <a:r>
              <a:rPr lang="en-US" altLang="zh-TW" sz="2000"/>
              <a:t>.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2000"/>
              <a:t>                </a:t>
            </a:r>
            <a:r>
              <a:rPr lang="en-US" altLang="zh-TW" sz="1800"/>
              <a:t>&lt;e.g.&gt;  S#          CITY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800"/>
              <a:t>                             Means: each supplier is located in precisely one city.</a:t>
            </a:r>
            <a:endParaRPr lang="en-US" altLang="zh-TW" sz="2000"/>
          </a:p>
          <a:p>
            <a:pPr lvl="1">
              <a:buFont typeface="Wingdings" pitchFamily="2" charset="2"/>
              <a:buNone/>
            </a:pPr>
            <a:r>
              <a:rPr lang="en-US" altLang="zh-TW" sz="2000"/>
              <a:t>             3. FD is a special kind of integrity constraint.</a:t>
            </a:r>
            <a:endParaRPr lang="en-US" altLang="zh-TW" sz="1600"/>
          </a:p>
          <a:p>
            <a:pPr lvl="1">
              <a:buFont typeface="Wingdings" pitchFamily="2" charset="2"/>
              <a:buNone/>
            </a:pPr>
            <a:r>
              <a:rPr lang="en-US" altLang="zh-TW" sz="2000"/>
              <a:t>                  </a:t>
            </a:r>
            <a:r>
              <a:rPr lang="en-US" altLang="zh-TW" sz="1600"/>
              <a:t>CREATE INTEGRITY RULE </a:t>
            </a:r>
            <a:r>
              <a:rPr lang="en-US" altLang="zh-TW" sz="1600" b="1"/>
              <a:t>SCFD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600"/>
              <a:t>                              CHECK FORALL SX FORALL SY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600"/>
              <a:t>                                  (IF SX.S# = SY.S# THEN SX.CITY = SY.CITY);</a:t>
            </a:r>
            <a:endParaRPr lang="en-US" altLang="zh-TW" sz="2000"/>
          </a:p>
          <a:p>
            <a:pPr lvl="1">
              <a:buFont typeface="Wingdings" pitchFamily="2" charset="2"/>
              <a:buNone/>
            </a:pPr>
            <a:r>
              <a:rPr lang="en-US" altLang="zh-TW" sz="2000"/>
              <a:t>             4. FDs considered here applied within a single relation.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800"/>
              <a:t>                  &lt;e.g.&gt;    SP.S#          S.S#  is not considered!</a:t>
            </a:r>
            <a:endParaRPr lang="en-US" altLang="zh-TW" sz="2000"/>
          </a:p>
          <a:p>
            <a:endParaRPr lang="en-US" altLang="zh-TW" sz="2400"/>
          </a:p>
        </p:txBody>
      </p:sp>
      <p:sp>
        <p:nvSpPr>
          <p:cNvPr id="43012" name="Line 4"/>
          <p:cNvSpPr>
            <a:spLocks noChangeShapeType="1"/>
          </p:cNvSpPr>
          <p:nvPr/>
        </p:nvSpPr>
        <p:spPr bwMode="auto">
          <a:xfrm flipV="1">
            <a:off x="3048000" y="2430463"/>
            <a:ext cx="30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3" name="Line 5"/>
          <p:cNvSpPr>
            <a:spLocks noChangeShapeType="1"/>
          </p:cNvSpPr>
          <p:nvPr/>
        </p:nvSpPr>
        <p:spPr bwMode="auto">
          <a:xfrm>
            <a:off x="3505200" y="5181600"/>
            <a:ext cx="381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43014" name="Text Box 6"/>
          <p:cNvSpPr txBox="1">
            <a:spLocks noChangeArrowheads="1"/>
          </p:cNvSpPr>
          <p:nvPr/>
        </p:nvSpPr>
        <p:spPr bwMode="auto">
          <a:xfrm>
            <a:off x="5957888" y="2286000"/>
            <a:ext cx="14430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200" b="1">
                <a:latin typeface="Times New Roman" charset="0"/>
                <a:ea typeface="新細明體" charset="-120"/>
              </a:rPr>
              <a:t>  </a:t>
            </a:r>
            <a:r>
              <a:rPr lang="en-US" altLang="zh-TW" sz="1400">
                <a:latin typeface="Times New Roman" charset="0"/>
                <a:ea typeface="新細明體" charset="-120"/>
              </a:rPr>
              <a:t>(Ref P.10-9)</a:t>
            </a:r>
          </a:p>
        </p:txBody>
      </p:sp>
      <p:sp>
        <p:nvSpPr>
          <p:cNvPr id="9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7429500" y="6248400"/>
            <a:ext cx="2063750" cy="457200"/>
          </a:xfrm>
        </p:spPr>
        <p:txBody>
          <a:bodyPr/>
          <a:lstStyle/>
          <a:p>
            <a:r>
              <a:rPr lang="en-US" altLang="zh-TW" dirty="0"/>
              <a:t>7-</a:t>
            </a:r>
            <a:fld id="{F5697FDA-3C86-4611-BCF0-A8612BB7C781}" type="slidenum">
              <a:rPr lang="en-US" altLang="zh-TW"/>
              <a:pPr/>
              <a:t>13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14194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BEEC16F9-BECE-4855-942C-0E577CC78FA0}" type="slidenum">
              <a:rPr lang="en-US" altLang="zh-TW" smtClean="0"/>
              <a:pPr/>
              <a:t>14</a:t>
            </a:fld>
            <a:endParaRPr lang="en-US" altLang="zh-TW" dirty="0"/>
          </a:p>
        </p:txBody>
      </p:sp>
      <p:sp>
        <p:nvSpPr>
          <p:cNvPr id="4403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42950" y="2209800"/>
            <a:ext cx="8420100" cy="1143000"/>
          </a:xfrm>
        </p:spPr>
        <p:txBody>
          <a:bodyPr/>
          <a:lstStyle/>
          <a:p>
            <a:r>
              <a:rPr lang="en-US" altLang="zh-TW" sz="3600" dirty="0" smtClean="0"/>
              <a:t>18.3  </a:t>
            </a:r>
            <a:r>
              <a:rPr lang="en-US" altLang="zh-TW" sz="3600" dirty="0"/>
              <a:t>First, Second, and Third Normal</a:t>
            </a:r>
            <a:br>
              <a:rPr lang="en-US" altLang="zh-TW" sz="3600" dirty="0"/>
            </a:br>
            <a:r>
              <a:rPr lang="en-US" altLang="zh-TW" sz="3600" dirty="0"/>
              <a:t>       Forms (1NF, 2NF, 3NF)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6C1DEECA-4C03-45A2-B8EC-C7D56CF62891}" type="slidenum">
              <a:rPr lang="en-US" altLang="zh-TW" smtClean="0"/>
              <a:pPr/>
              <a:t>15</a:t>
            </a:fld>
            <a:endParaRPr lang="en-US" altLang="zh-TW" dirty="0"/>
          </a:p>
        </p:txBody>
      </p:sp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Normal Forms:</a:t>
            </a:r>
            <a:r>
              <a:rPr lang="en-US" altLang="zh-TW" sz="3200"/>
              <a:t> </a:t>
            </a:r>
            <a:r>
              <a:rPr lang="en-US" altLang="zh-TW" sz="4600"/>
              <a:t>1NF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2000" dirty="0" err="1"/>
              <a:t>Def</a:t>
            </a:r>
            <a:r>
              <a:rPr lang="en-US" altLang="zh-TW" sz="2000" dirty="0"/>
              <a:t>: A relation is in </a:t>
            </a:r>
            <a:r>
              <a:rPr lang="en-US" altLang="zh-TW" sz="2000" b="1" dirty="0"/>
              <a:t>1NF</a:t>
            </a:r>
            <a:r>
              <a:rPr lang="en-US" altLang="zh-TW" sz="2000" dirty="0"/>
              <a:t>  </a:t>
            </a:r>
            <a:r>
              <a:rPr lang="en-US" altLang="zh-TW" sz="2000" b="1" i="1" dirty="0" err="1"/>
              <a:t>iff</a:t>
            </a:r>
            <a:r>
              <a:rPr lang="en-US" altLang="zh-TW" sz="2000" dirty="0"/>
              <a:t>  all underlying simple domains contain </a:t>
            </a:r>
            <a:r>
              <a:rPr lang="en-US" altLang="zh-TW" sz="2000" u="sng" dirty="0"/>
              <a:t>atomic values</a:t>
            </a:r>
            <a:r>
              <a:rPr lang="en-US" altLang="zh-TW" sz="2000" dirty="0"/>
              <a:t> only.</a:t>
            </a:r>
          </a:p>
          <a:p>
            <a:endParaRPr lang="en-US" altLang="zh-TW" sz="2000" dirty="0"/>
          </a:p>
        </p:txBody>
      </p:sp>
      <p:grpSp>
        <p:nvGrpSpPr>
          <p:cNvPr id="49156" name="Group 4"/>
          <p:cNvGrpSpPr>
            <a:grpSpLocks/>
          </p:cNvGrpSpPr>
          <p:nvPr/>
        </p:nvGrpSpPr>
        <p:grpSpPr bwMode="auto">
          <a:xfrm>
            <a:off x="609600" y="3111500"/>
            <a:ext cx="4679950" cy="1463675"/>
            <a:chOff x="331" y="1979"/>
            <a:chExt cx="3966" cy="1061"/>
          </a:xfrm>
        </p:grpSpPr>
        <p:sp>
          <p:nvSpPr>
            <p:cNvPr id="49157" name="Rectangle 5"/>
            <p:cNvSpPr>
              <a:spLocks noChangeArrowheads="1"/>
            </p:cNvSpPr>
            <p:nvPr/>
          </p:nvSpPr>
          <p:spPr bwMode="auto">
            <a:xfrm>
              <a:off x="331" y="1979"/>
              <a:ext cx="3966" cy="106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0" anchor="ctr"/>
            <a:lstStyle/>
            <a:p>
              <a:pPr algn="l" eaLnBrk="0" hangingPunct="0">
                <a:lnSpc>
                  <a:spcPct val="80000"/>
                </a:lnSpc>
              </a:pPr>
              <a:r>
                <a:rPr lang="en-US" altLang="zh-TW"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S#   </a:t>
              </a:r>
              <a:r>
                <a:rPr lang="en-US" altLang="zh-TW" sz="1400">
                  <a:latin typeface="Times New Roman" pitchFamily="18" charset="0"/>
                  <a:ea typeface="新細明體" pitchFamily="18" charset="-120"/>
                </a:rPr>
                <a:t>STATUS</a:t>
              </a: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      CITY             (P#, QTY)</a:t>
              </a:r>
            </a:p>
            <a:p>
              <a:pPr algn="l" eaLnBrk="0" hangingPunct="0">
                <a:lnSpc>
                  <a:spcPct val="80000"/>
                </a:lnSpc>
              </a:pPr>
              <a:endParaRPr lang="en-US" altLang="zh-TW" sz="1600"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  </a:t>
              </a:r>
              <a:r>
                <a:rPr lang="en-US" altLang="zh-TW" sz="1400">
                  <a:latin typeface="Times New Roman" pitchFamily="18" charset="0"/>
                  <a:ea typeface="新細明體" pitchFamily="18" charset="-120"/>
                </a:rPr>
                <a:t>S1       20           London    {(P1, 300), (P2, 200),  ..., (P6, 100)}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  <a:ea typeface="新細明體" pitchFamily="18" charset="-120"/>
                </a:rPr>
                <a:t>  S2       10           Paris        {(P1, 300), (P2, 400)}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  <a:ea typeface="新細明體" pitchFamily="18" charset="-120"/>
                </a:rPr>
                <a:t>  S3       10           Paris        {(P2, 200)}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400">
                  <a:latin typeface="Times New Roman" pitchFamily="18" charset="0"/>
                  <a:ea typeface="新細明體" pitchFamily="18" charset="-120"/>
                </a:rPr>
                <a:t>  S4       20           London    {(P2, 200), (P4, 300), (P5, 400)}</a:t>
              </a:r>
            </a:p>
          </p:txBody>
        </p:sp>
        <p:sp>
          <p:nvSpPr>
            <p:cNvPr id="49158" name="Line 6"/>
            <p:cNvSpPr>
              <a:spLocks noChangeShapeType="1"/>
            </p:cNvSpPr>
            <p:nvPr/>
          </p:nvSpPr>
          <p:spPr bwMode="auto">
            <a:xfrm>
              <a:off x="368" y="2311"/>
              <a:ext cx="391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bIns="0" anchor="ctr"/>
            <a:lstStyle/>
            <a:p>
              <a:endParaRPr lang="zh-TW" altLang="en-US"/>
            </a:p>
          </p:txBody>
        </p:sp>
        <p:grpSp>
          <p:nvGrpSpPr>
            <p:cNvPr id="49159" name="Group 7"/>
            <p:cNvGrpSpPr>
              <a:grpSpLocks/>
            </p:cNvGrpSpPr>
            <p:nvPr/>
          </p:nvGrpSpPr>
          <p:grpSpPr bwMode="auto">
            <a:xfrm>
              <a:off x="685" y="1986"/>
              <a:ext cx="1385" cy="1045"/>
              <a:chOff x="685" y="1986"/>
              <a:chExt cx="1385" cy="1045"/>
            </a:xfrm>
          </p:grpSpPr>
          <p:sp>
            <p:nvSpPr>
              <p:cNvPr id="49160" name="Line 8"/>
              <p:cNvSpPr>
                <a:spLocks noChangeShapeType="1"/>
              </p:cNvSpPr>
              <p:nvPr/>
            </p:nvSpPr>
            <p:spPr bwMode="auto">
              <a:xfrm>
                <a:off x="685" y="1986"/>
                <a:ext cx="0" cy="10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bIns="0" anchor="ctr"/>
              <a:lstStyle/>
              <a:p>
                <a:endParaRPr lang="zh-TW" altLang="en-US"/>
              </a:p>
            </p:txBody>
          </p:sp>
          <p:sp>
            <p:nvSpPr>
              <p:cNvPr id="49161" name="Line 9"/>
              <p:cNvSpPr>
                <a:spLocks noChangeShapeType="1"/>
              </p:cNvSpPr>
              <p:nvPr/>
            </p:nvSpPr>
            <p:spPr bwMode="auto">
              <a:xfrm>
                <a:off x="1382" y="1986"/>
                <a:ext cx="0" cy="10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bIns="0" anchor="ctr"/>
              <a:lstStyle/>
              <a:p>
                <a:endParaRPr lang="zh-TW" altLang="en-US"/>
              </a:p>
            </p:txBody>
          </p:sp>
          <p:sp>
            <p:nvSpPr>
              <p:cNvPr id="49162" name="Line 10"/>
              <p:cNvSpPr>
                <a:spLocks noChangeShapeType="1"/>
              </p:cNvSpPr>
              <p:nvPr/>
            </p:nvSpPr>
            <p:spPr bwMode="auto">
              <a:xfrm>
                <a:off x="2070" y="1986"/>
                <a:ext cx="0" cy="1045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bIns="0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49176" name="AutoShape 24"/>
          <p:cNvSpPr>
            <a:spLocks noChangeArrowheads="1"/>
          </p:cNvSpPr>
          <p:nvPr/>
        </p:nvSpPr>
        <p:spPr bwMode="auto">
          <a:xfrm>
            <a:off x="5362575" y="3616325"/>
            <a:ext cx="358775" cy="3810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0" anchor="ctr"/>
          <a:lstStyle/>
          <a:p>
            <a:endParaRPr lang="zh-TW" altLang="en-US"/>
          </a:p>
        </p:txBody>
      </p:sp>
      <p:grpSp>
        <p:nvGrpSpPr>
          <p:cNvPr id="49179" name="Group 27"/>
          <p:cNvGrpSpPr>
            <a:grpSpLocks/>
          </p:cNvGrpSpPr>
          <p:nvPr/>
        </p:nvGrpSpPr>
        <p:grpSpPr bwMode="auto">
          <a:xfrm>
            <a:off x="5768975" y="2438400"/>
            <a:ext cx="3429000" cy="3376613"/>
            <a:chOff x="3634" y="1536"/>
            <a:chExt cx="2160" cy="2127"/>
          </a:xfrm>
        </p:grpSpPr>
        <p:grpSp>
          <p:nvGrpSpPr>
            <p:cNvPr id="49175" name="Group 23"/>
            <p:cNvGrpSpPr>
              <a:grpSpLocks/>
            </p:cNvGrpSpPr>
            <p:nvPr/>
          </p:nvGrpSpPr>
          <p:grpSpPr bwMode="auto">
            <a:xfrm>
              <a:off x="3741" y="1733"/>
              <a:ext cx="1996" cy="1543"/>
              <a:chOff x="3786" y="1949"/>
              <a:chExt cx="2310" cy="1747"/>
            </a:xfrm>
          </p:grpSpPr>
          <p:sp>
            <p:nvSpPr>
              <p:cNvPr id="49166" name="Rectangle 14"/>
              <p:cNvSpPr>
                <a:spLocks noChangeArrowheads="1"/>
              </p:cNvSpPr>
              <p:nvPr/>
            </p:nvSpPr>
            <p:spPr bwMode="auto">
              <a:xfrm>
                <a:off x="3786" y="1949"/>
                <a:ext cx="2310" cy="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algn="l" eaLnBrk="0" hangingPunct="0">
                  <a:spcAft>
                    <a:spcPct val="30000"/>
                  </a:spcAft>
                </a:pPr>
                <a:r>
                  <a:rPr lang="en-US" altLang="zh-TW"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S</a:t>
                </a: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#     STATUS     CITY        P#       QTY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P1       300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P2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P3       400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P4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P5       100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P6       100                  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S2           10         Paris          P1        300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S2           10         Paris          P2        400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S3           10         Paris          P2 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S4           20         London      P2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S4           20         London      P4       300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S4           20         London      P5       400</a:t>
                </a:r>
              </a:p>
            </p:txBody>
          </p:sp>
          <p:sp>
            <p:nvSpPr>
              <p:cNvPr id="49167" name="Line 15"/>
              <p:cNvSpPr>
                <a:spLocks noChangeShapeType="1"/>
              </p:cNvSpPr>
              <p:nvPr/>
            </p:nvSpPr>
            <p:spPr bwMode="auto">
              <a:xfrm flipV="1">
                <a:off x="3792" y="2141"/>
                <a:ext cx="23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49168" name="Group 16"/>
              <p:cNvGrpSpPr>
                <a:grpSpLocks/>
              </p:cNvGrpSpPr>
              <p:nvPr/>
            </p:nvGrpSpPr>
            <p:grpSpPr bwMode="auto">
              <a:xfrm>
                <a:off x="4128" y="1949"/>
                <a:ext cx="1152" cy="1742"/>
                <a:chOff x="1008" y="3696"/>
                <a:chExt cx="1152" cy="1742"/>
              </a:xfrm>
            </p:grpSpPr>
            <p:sp>
              <p:nvSpPr>
                <p:cNvPr id="49169" name="Line 17"/>
                <p:cNvSpPr>
                  <a:spLocks noChangeShapeType="1"/>
                </p:cNvSpPr>
                <p:nvPr/>
              </p:nvSpPr>
              <p:spPr bwMode="auto">
                <a:xfrm>
                  <a:off x="1008" y="3696"/>
                  <a:ext cx="0" cy="17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170" name="Line 18"/>
                <p:cNvSpPr>
                  <a:spLocks noChangeShapeType="1"/>
                </p:cNvSpPr>
                <p:nvPr/>
              </p:nvSpPr>
              <p:spPr bwMode="auto">
                <a:xfrm>
                  <a:off x="1584" y="3696"/>
                  <a:ext cx="0" cy="1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49171" name="Line 19"/>
                <p:cNvSpPr>
                  <a:spLocks noChangeShapeType="1"/>
                </p:cNvSpPr>
                <p:nvPr/>
              </p:nvSpPr>
              <p:spPr bwMode="auto">
                <a:xfrm>
                  <a:off x="2160" y="3696"/>
                  <a:ext cx="0" cy="1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49172" name="Line 20"/>
              <p:cNvSpPr>
                <a:spLocks noChangeShapeType="1"/>
              </p:cNvSpPr>
              <p:nvPr/>
            </p:nvSpPr>
            <p:spPr bwMode="auto">
              <a:xfrm>
                <a:off x="5616" y="1949"/>
                <a:ext cx="0" cy="17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49174" name="Text Box 22"/>
            <p:cNvSpPr txBox="1">
              <a:spLocks noChangeArrowheads="1"/>
            </p:cNvSpPr>
            <p:nvPr/>
          </p:nvSpPr>
          <p:spPr bwMode="auto">
            <a:xfrm>
              <a:off x="3730" y="3312"/>
              <a:ext cx="2064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Key:(S#,P#), </a:t>
              </a:r>
            </a:p>
            <a:p>
              <a:pPr algn="l"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Normalized 1NF</a:t>
              </a:r>
            </a:p>
          </p:txBody>
        </p:sp>
        <p:sp>
          <p:nvSpPr>
            <p:cNvPr id="49177" name="Rectangle 25"/>
            <p:cNvSpPr>
              <a:spLocks noChangeArrowheads="1"/>
            </p:cNvSpPr>
            <p:nvPr/>
          </p:nvSpPr>
          <p:spPr bwMode="auto">
            <a:xfrm>
              <a:off x="3634" y="1536"/>
              <a:ext cx="6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b="1">
                  <a:latin typeface="Times New Roman" pitchFamily="18" charset="0"/>
                  <a:ea typeface="華康行書體(P)" pitchFamily="66" charset="-120"/>
                </a:rPr>
                <a:t>FIRST</a:t>
              </a:r>
            </a:p>
          </p:txBody>
        </p:sp>
      </p:grpSp>
      <p:sp>
        <p:nvSpPr>
          <p:cNvPr id="49180" name="Rectangle 28"/>
          <p:cNvSpPr>
            <a:spLocks noChangeArrowheads="1"/>
          </p:cNvSpPr>
          <p:nvPr/>
        </p:nvSpPr>
        <p:spPr bwMode="auto">
          <a:xfrm>
            <a:off x="457200" y="4800600"/>
            <a:ext cx="4953000" cy="538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>
              <a:spcBef>
                <a:spcPct val="50000"/>
              </a:spcBef>
              <a:buClr>
                <a:srgbClr val="009900"/>
              </a:buClr>
              <a:buSzPct val="110000"/>
              <a:buFont typeface="Wingdings" pitchFamily="2" charset="2"/>
              <a:buNone/>
            </a:pPr>
            <a:r>
              <a:rPr lang="en-US" altLang="zh-TW" sz="1400">
                <a:solidFill>
                  <a:srgbClr val="000066"/>
                </a:solidFill>
                <a:latin typeface="Times New Roman" pitchFamily="18" charset="0"/>
                <a:ea typeface="華康行書體(P)" pitchFamily="66" charset="-120"/>
              </a:rPr>
              <a:t>Suppose 1. </a:t>
            </a:r>
            <a:r>
              <a:rPr lang="en-US" altLang="zh-TW" sz="1400">
                <a:solidFill>
                  <a:srgbClr val="000066"/>
                </a:solidFill>
                <a:latin typeface="Times New Roman" pitchFamily="18" charset="0"/>
              </a:rPr>
              <a:t>CITY is the main office of the supplier.</a:t>
            </a:r>
          </a:p>
          <a:p>
            <a:pPr lvl="1" algn="l">
              <a:lnSpc>
                <a:spcPct val="60000"/>
              </a:lnSpc>
              <a:spcBef>
                <a:spcPct val="50000"/>
              </a:spcBef>
              <a:buClr>
                <a:srgbClr val="009900"/>
              </a:buClr>
              <a:buSzPct val="110000"/>
              <a:buFont typeface="Wingdings" pitchFamily="2" charset="2"/>
              <a:buNone/>
            </a:pPr>
            <a:r>
              <a:rPr lang="en-US" altLang="zh-TW" sz="1400">
                <a:solidFill>
                  <a:srgbClr val="000066"/>
                </a:solidFill>
                <a:latin typeface="Times New Roman" pitchFamily="18" charset="0"/>
              </a:rPr>
              <a:t>               2. STATUS is some factor of CITY</a:t>
            </a:r>
          </a:p>
        </p:txBody>
      </p:sp>
      <p:sp>
        <p:nvSpPr>
          <p:cNvPr id="49181" name="Text Box 29"/>
          <p:cNvSpPr txBox="1">
            <a:spLocks noChangeArrowheads="1"/>
          </p:cNvSpPr>
          <p:nvPr/>
        </p:nvSpPr>
        <p:spPr bwMode="auto">
          <a:xfrm>
            <a:off x="2805113" y="2152650"/>
            <a:ext cx="5524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/>
              <a:t>fact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/>
              <a:t>18-</a:t>
            </a:r>
            <a:fld id="{1697FD04-AE10-4FA6-A7B1-0CEC4D754396}" type="slidenum">
              <a:rPr lang="en-US" altLang="zh-TW" smtClean="0"/>
              <a:pPr/>
              <a:t>16</a:t>
            </a:fld>
            <a:endParaRPr lang="en-US" altLang="zh-TW" dirty="0"/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4200"/>
              <a:t>1NF</a:t>
            </a:r>
            <a:r>
              <a:rPr lang="en-US" altLang="zh-TW" sz="3200"/>
              <a:t> </a:t>
            </a:r>
            <a:r>
              <a:rPr lang="en-US" altLang="zh-TW"/>
              <a:t>Problem:</a:t>
            </a:r>
            <a:r>
              <a:rPr lang="en-US" altLang="zh-TW" sz="3200"/>
              <a:t> </a:t>
            </a:r>
            <a:r>
              <a:rPr lang="en-US" altLang="zh-TW"/>
              <a:t>Update Anomalies!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71600"/>
            <a:ext cx="9906000" cy="4648200"/>
          </a:xfrm>
        </p:spPr>
        <p:txBody>
          <a:bodyPr/>
          <a:lstStyle/>
          <a:p>
            <a:pPr lvl="2">
              <a:lnSpc>
                <a:spcPct val="50000"/>
              </a:lnSpc>
              <a:buFontTx/>
              <a:buNone/>
            </a:pPr>
            <a:r>
              <a:rPr lang="en-US" altLang="zh-TW" sz="1800"/>
              <a:t>&lt;1&gt; </a:t>
            </a:r>
            <a:r>
              <a:rPr lang="en-US" altLang="zh-TW" sz="1800" b="1"/>
              <a:t>Update</a:t>
            </a:r>
          </a:p>
          <a:p>
            <a:pPr lvl="2">
              <a:buFontTx/>
              <a:buNone/>
            </a:pPr>
            <a:r>
              <a:rPr lang="en-US" altLang="zh-TW" sz="1800"/>
              <a:t>        If suppler S1 moves from </a:t>
            </a:r>
            <a:r>
              <a:rPr lang="en-US" altLang="zh-TW" sz="1800">
                <a:solidFill>
                  <a:srgbClr val="000066"/>
                </a:solidFill>
              </a:rPr>
              <a:t>London </a:t>
            </a:r>
            <a:r>
              <a:rPr lang="en-US" altLang="zh-TW" sz="1800"/>
              <a:t>to </a:t>
            </a:r>
            <a:r>
              <a:rPr lang="en-US" altLang="zh-TW" sz="1800">
                <a:solidFill>
                  <a:srgbClr val="000066"/>
                </a:solidFill>
              </a:rPr>
              <a:t>Paris</a:t>
            </a:r>
            <a:r>
              <a:rPr lang="en-US" altLang="zh-TW" sz="1800"/>
              <a:t>, then 6</a:t>
            </a:r>
          </a:p>
          <a:p>
            <a:pPr lvl="2">
              <a:lnSpc>
                <a:spcPct val="50000"/>
              </a:lnSpc>
              <a:buFontTx/>
              <a:buNone/>
            </a:pPr>
            <a:r>
              <a:rPr lang="en-US" altLang="zh-TW" sz="1800"/>
              <a:t>        tuples must be updated!</a:t>
            </a:r>
          </a:p>
          <a:p>
            <a:pPr lvl="2">
              <a:lnSpc>
                <a:spcPct val="140000"/>
              </a:lnSpc>
              <a:buFontTx/>
              <a:buNone/>
            </a:pPr>
            <a:r>
              <a:rPr lang="en-US" altLang="zh-TW" sz="1800"/>
              <a:t>&lt;2&gt; </a:t>
            </a:r>
            <a:r>
              <a:rPr lang="en-US" altLang="zh-TW" sz="1800" b="1"/>
              <a:t>Insertion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zh-TW" sz="1800"/>
              <a:t>        Cannot insert a supplier information if it doesn't</a:t>
            </a:r>
          </a:p>
          <a:p>
            <a:pPr lvl="2">
              <a:lnSpc>
                <a:spcPct val="50000"/>
              </a:lnSpc>
              <a:buFontTx/>
              <a:buNone/>
            </a:pPr>
            <a:r>
              <a:rPr lang="en-US" altLang="zh-TW" sz="1800"/>
              <a:t>        supply any part, because that will cause a null key</a:t>
            </a:r>
          </a:p>
          <a:p>
            <a:pPr lvl="2">
              <a:lnSpc>
                <a:spcPct val="50000"/>
              </a:lnSpc>
              <a:buFontTx/>
              <a:buNone/>
            </a:pPr>
            <a:r>
              <a:rPr lang="en-US" altLang="zh-TW" sz="1800"/>
              <a:t>        value.</a:t>
            </a:r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1800">
              <a:solidFill>
                <a:srgbClr val="000066"/>
              </a:solidFill>
            </a:endParaRPr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altLang="zh-TW" sz="1800"/>
              <a:t>&lt;3&gt; </a:t>
            </a:r>
            <a:r>
              <a:rPr lang="en-US" altLang="zh-TW" sz="1800" b="1"/>
              <a:t>Deletion</a:t>
            </a:r>
          </a:p>
          <a:p>
            <a:pPr lvl="2">
              <a:buFontTx/>
              <a:buNone/>
            </a:pPr>
            <a:r>
              <a:rPr lang="en-US" altLang="zh-TW" sz="1800"/>
              <a:t>        Delete the information that </a:t>
            </a:r>
            <a:r>
              <a:rPr lang="en-US" altLang="zh-TW" sz="1800">
                <a:solidFill>
                  <a:srgbClr val="000066"/>
                </a:solidFill>
              </a:rPr>
              <a:t>"S3 supplies P2"</a:t>
            </a:r>
            <a:r>
              <a:rPr lang="en-US" altLang="zh-TW" sz="1800"/>
              <a:t>, then </a:t>
            </a:r>
          </a:p>
          <a:p>
            <a:pPr lvl="2">
              <a:lnSpc>
                <a:spcPct val="50000"/>
              </a:lnSpc>
              <a:buFontTx/>
              <a:buNone/>
            </a:pPr>
            <a:r>
              <a:rPr lang="en-US" altLang="zh-TW" sz="1800"/>
              <a:t>        the fact "S3 is located in Paris" is also deleted. </a:t>
            </a:r>
          </a:p>
          <a:p>
            <a:pPr lvl="2">
              <a:lnSpc>
                <a:spcPct val="50000"/>
              </a:lnSpc>
              <a:buFontTx/>
              <a:buNone/>
            </a:pPr>
            <a:endParaRPr lang="en-US" altLang="zh-TW" sz="1800"/>
          </a:p>
          <a:p>
            <a:endParaRPr lang="en-US" altLang="zh-TW" sz="2400"/>
          </a:p>
        </p:txBody>
      </p:sp>
      <p:grpSp>
        <p:nvGrpSpPr>
          <p:cNvPr id="51255" name="Group 55"/>
          <p:cNvGrpSpPr>
            <a:grpSpLocks/>
          </p:cNvGrpSpPr>
          <p:nvPr/>
        </p:nvGrpSpPr>
        <p:grpSpPr bwMode="auto">
          <a:xfrm>
            <a:off x="1676400" y="3200400"/>
            <a:ext cx="3870325" cy="1674813"/>
            <a:chOff x="1018" y="1440"/>
            <a:chExt cx="2438" cy="1055"/>
          </a:xfrm>
        </p:grpSpPr>
        <p:grpSp>
          <p:nvGrpSpPr>
            <p:cNvPr id="51205" name="Group 5"/>
            <p:cNvGrpSpPr>
              <a:grpSpLocks/>
            </p:cNvGrpSpPr>
            <p:nvPr/>
          </p:nvGrpSpPr>
          <p:grpSpPr bwMode="auto">
            <a:xfrm>
              <a:off x="1104" y="1631"/>
              <a:ext cx="2352" cy="849"/>
              <a:chOff x="1200" y="3744"/>
              <a:chExt cx="2352" cy="849"/>
            </a:xfrm>
          </p:grpSpPr>
          <p:sp>
            <p:nvSpPr>
              <p:cNvPr id="51206" name="Rectangle 6"/>
              <p:cNvSpPr>
                <a:spLocks noChangeArrowheads="1"/>
              </p:cNvSpPr>
              <p:nvPr/>
            </p:nvSpPr>
            <p:spPr bwMode="auto">
              <a:xfrm>
                <a:off x="1200" y="3744"/>
                <a:ext cx="2352" cy="84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algn="l" eaLnBrk="0" hangingPunct="0"/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 S#   STATUS   CITY          P#          QTY</a:t>
                </a:r>
              </a:p>
              <a:p>
                <a:pPr algn="l" eaLnBrk="0" hangingPunct="0">
                  <a:lnSpc>
                    <a:spcPct val="60000"/>
                  </a:lnSpc>
                </a:pPr>
                <a:endParaRPr lang="en-US" altLang="zh-TW" sz="1600">
                  <a:latin typeface="Times New Roman" pitchFamily="18" charset="0"/>
                  <a:ea typeface="新細明體" pitchFamily="18" charset="-120"/>
                </a:endParaRPr>
              </a:p>
              <a:p>
                <a:pPr algn="l" eaLnBrk="0" hangingPunct="0">
                  <a:lnSpc>
                    <a:spcPct val="60000"/>
                  </a:lnSpc>
                </a:pP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  .          .               .                .                .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 S3       20           Paris           P2           300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  .          .               .                .                .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  .          .               .                .                .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1600" b="1">
                    <a:solidFill>
                      <a:srgbClr val="000066"/>
                    </a:solidFill>
                    <a:latin typeface="Times New Roman" pitchFamily="18" charset="0"/>
                    <a:ea typeface="新細明體" pitchFamily="18" charset="-120"/>
                  </a:rPr>
                  <a:t>S5       30           Athens    NULL    NULL</a:t>
                </a:r>
              </a:p>
            </p:txBody>
          </p:sp>
          <p:grpSp>
            <p:nvGrpSpPr>
              <p:cNvPr id="51207" name="Group 7"/>
              <p:cNvGrpSpPr>
                <a:grpSpLocks/>
              </p:cNvGrpSpPr>
              <p:nvPr/>
            </p:nvGrpSpPr>
            <p:grpSpPr bwMode="auto">
              <a:xfrm>
                <a:off x="1487" y="3751"/>
                <a:ext cx="1110" cy="836"/>
                <a:chOff x="1443" y="3756"/>
                <a:chExt cx="1110" cy="836"/>
              </a:xfrm>
            </p:grpSpPr>
            <p:sp>
              <p:nvSpPr>
                <p:cNvPr id="51208" name="Line 8"/>
                <p:cNvSpPr>
                  <a:spLocks noChangeShapeType="1"/>
                </p:cNvSpPr>
                <p:nvPr/>
              </p:nvSpPr>
              <p:spPr bwMode="auto">
                <a:xfrm>
                  <a:off x="1443" y="3756"/>
                  <a:ext cx="0" cy="8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209" name="Line 9"/>
                <p:cNvSpPr>
                  <a:spLocks noChangeShapeType="1"/>
                </p:cNvSpPr>
                <p:nvPr/>
              </p:nvSpPr>
              <p:spPr bwMode="auto">
                <a:xfrm>
                  <a:off x="2001" y="3756"/>
                  <a:ext cx="0" cy="8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210" name="Line 10"/>
                <p:cNvSpPr>
                  <a:spLocks noChangeShapeType="1"/>
                </p:cNvSpPr>
                <p:nvPr/>
              </p:nvSpPr>
              <p:spPr bwMode="auto">
                <a:xfrm>
                  <a:off x="2553" y="3756"/>
                  <a:ext cx="0" cy="836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</p:grpSp>
        <p:sp>
          <p:nvSpPr>
            <p:cNvPr id="51211" name="Rectangle 11"/>
            <p:cNvSpPr>
              <a:spLocks noChangeArrowheads="1"/>
            </p:cNvSpPr>
            <p:nvPr/>
          </p:nvSpPr>
          <p:spPr bwMode="auto">
            <a:xfrm>
              <a:off x="1018" y="1440"/>
              <a:ext cx="52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 b="1">
                  <a:latin typeface="Times New Roman" pitchFamily="18" charset="0"/>
                  <a:ea typeface="新細明體" pitchFamily="18" charset="-120"/>
                </a:rPr>
                <a:t> FIRST</a:t>
              </a:r>
            </a:p>
          </p:txBody>
        </p:sp>
        <p:sp>
          <p:nvSpPr>
            <p:cNvPr id="51212" name="Line 12"/>
            <p:cNvSpPr>
              <a:spLocks noChangeShapeType="1"/>
            </p:cNvSpPr>
            <p:nvPr/>
          </p:nvSpPr>
          <p:spPr bwMode="auto">
            <a:xfrm>
              <a:off x="2928" y="1631"/>
              <a:ext cx="0" cy="86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1213" name="Line 13"/>
            <p:cNvSpPr>
              <a:spLocks noChangeShapeType="1"/>
            </p:cNvSpPr>
            <p:nvPr/>
          </p:nvSpPr>
          <p:spPr bwMode="auto">
            <a:xfrm>
              <a:off x="1104" y="1823"/>
              <a:ext cx="2352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1256" name="Group 56"/>
          <p:cNvGrpSpPr>
            <a:grpSpLocks/>
          </p:cNvGrpSpPr>
          <p:nvPr/>
        </p:nvGrpSpPr>
        <p:grpSpPr bwMode="auto">
          <a:xfrm>
            <a:off x="6324600" y="1371600"/>
            <a:ext cx="3429000" cy="3376613"/>
            <a:chOff x="3634" y="1536"/>
            <a:chExt cx="2160" cy="2127"/>
          </a:xfrm>
        </p:grpSpPr>
        <p:grpSp>
          <p:nvGrpSpPr>
            <p:cNvPr id="51257" name="Group 57"/>
            <p:cNvGrpSpPr>
              <a:grpSpLocks/>
            </p:cNvGrpSpPr>
            <p:nvPr/>
          </p:nvGrpSpPr>
          <p:grpSpPr bwMode="auto">
            <a:xfrm>
              <a:off x="3741" y="1733"/>
              <a:ext cx="1996" cy="1543"/>
              <a:chOff x="3786" y="1949"/>
              <a:chExt cx="2310" cy="1747"/>
            </a:xfrm>
          </p:grpSpPr>
          <p:sp>
            <p:nvSpPr>
              <p:cNvPr id="51258" name="Rectangle 58"/>
              <p:cNvSpPr>
                <a:spLocks noChangeArrowheads="1"/>
              </p:cNvSpPr>
              <p:nvPr/>
            </p:nvSpPr>
            <p:spPr bwMode="auto">
              <a:xfrm>
                <a:off x="3786" y="1949"/>
                <a:ext cx="2310" cy="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algn="l" eaLnBrk="0" hangingPunct="0">
                  <a:spcAft>
                    <a:spcPct val="30000"/>
                  </a:spcAft>
                </a:pPr>
                <a:r>
                  <a:rPr lang="en-US" altLang="zh-TW"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S</a:t>
                </a: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#     STATUS     CITY        P#       QTY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P1       300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P2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P3       400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P4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P5       100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P6       100                  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S2           10         Paris          P1        300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S2           10         Paris          P2        400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rgbClr val="00FF00"/>
                    </a:solidFill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1600" b="1">
                    <a:solidFill>
                      <a:srgbClr val="000066"/>
                    </a:solidFill>
                    <a:latin typeface="Times New Roman" pitchFamily="18" charset="0"/>
                    <a:ea typeface="新細明體" pitchFamily="18" charset="-120"/>
                  </a:rPr>
                  <a:t>S3</a:t>
                </a: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          10        </a:t>
                </a:r>
                <a:r>
                  <a:rPr lang="en-US" altLang="zh-TW" sz="1400">
                    <a:solidFill>
                      <a:srgbClr val="00FF00"/>
                    </a:solidFill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Paris</a:t>
                </a:r>
                <a:r>
                  <a:rPr lang="en-US" altLang="zh-TW" sz="1400" b="1">
                    <a:solidFill>
                      <a:srgbClr val="00FF00"/>
                    </a:solidFill>
                    <a:latin typeface="Times New Roman" pitchFamily="18" charset="0"/>
                    <a:ea typeface="新細明體" pitchFamily="18" charset="-120"/>
                  </a:rPr>
                  <a:t>  </a:t>
                </a:r>
                <a:r>
                  <a:rPr lang="en-US" altLang="zh-TW" sz="1400" b="1">
                    <a:latin typeface="Times New Roman" pitchFamily="18" charset="0"/>
                    <a:ea typeface="新細明體" pitchFamily="18" charset="-120"/>
                  </a:rPr>
                  <a:t>    </a:t>
                </a:r>
                <a:r>
                  <a:rPr lang="en-US" altLang="zh-TW" sz="100" b="1">
                    <a:latin typeface="Times New Roman" pitchFamily="18" charset="0"/>
                    <a:ea typeface="新細明體" pitchFamily="18" charset="-120"/>
                  </a:rPr>
                  <a:t>      </a:t>
                </a:r>
                <a:r>
                  <a:rPr lang="en-US" altLang="zh-TW" sz="1400" b="1">
                    <a:latin typeface="Times New Roman" pitchFamily="18" charset="0"/>
                    <a:ea typeface="新細明體" pitchFamily="18" charset="-120"/>
                  </a:rPr>
                  <a:t>   </a:t>
                </a:r>
                <a:r>
                  <a:rPr lang="en-US" altLang="zh-TW" sz="1600" b="1">
                    <a:solidFill>
                      <a:srgbClr val="000066"/>
                    </a:solidFill>
                    <a:latin typeface="Times New Roman" pitchFamily="18" charset="0"/>
                    <a:ea typeface="新細明體" pitchFamily="18" charset="-120"/>
                  </a:rPr>
                  <a:t>P2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S4           20         London      P2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S4           20         London      P4       300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S4           20         London      P5       400</a:t>
                </a:r>
              </a:p>
            </p:txBody>
          </p:sp>
          <p:sp>
            <p:nvSpPr>
              <p:cNvPr id="51259" name="Line 59"/>
              <p:cNvSpPr>
                <a:spLocks noChangeShapeType="1"/>
              </p:cNvSpPr>
              <p:nvPr/>
            </p:nvSpPr>
            <p:spPr bwMode="auto">
              <a:xfrm flipV="1">
                <a:off x="3792" y="2141"/>
                <a:ext cx="23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1260" name="Group 60"/>
              <p:cNvGrpSpPr>
                <a:grpSpLocks/>
              </p:cNvGrpSpPr>
              <p:nvPr/>
            </p:nvGrpSpPr>
            <p:grpSpPr bwMode="auto">
              <a:xfrm>
                <a:off x="4128" y="1949"/>
                <a:ext cx="1152" cy="1742"/>
                <a:chOff x="1008" y="3696"/>
                <a:chExt cx="1152" cy="1742"/>
              </a:xfrm>
            </p:grpSpPr>
            <p:sp>
              <p:nvSpPr>
                <p:cNvPr id="51261" name="Line 61"/>
                <p:cNvSpPr>
                  <a:spLocks noChangeShapeType="1"/>
                </p:cNvSpPr>
                <p:nvPr/>
              </p:nvSpPr>
              <p:spPr bwMode="auto">
                <a:xfrm>
                  <a:off x="1008" y="3696"/>
                  <a:ext cx="0" cy="17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262" name="Line 62"/>
                <p:cNvSpPr>
                  <a:spLocks noChangeShapeType="1"/>
                </p:cNvSpPr>
                <p:nvPr/>
              </p:nvSpPr>
              <p:spPr bwMode="auto">
                <a:xfrm>
                  <a:off x="1584" y="3696"/>
                  <a:ext cx="0" cy="1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1263" name="Line 63"/>
                <p:cNvSpPr>
                  <a:spLocks noChangeShapeType="1"/>
                </p:cNvSpPr>
                <p:nvPr/>
              </p:nvSpPr>
              <p:spPr bwMode="auto">
                <a:xfrm>
                  <a:off x="2160" y="3696"/>
                  <a:ext cx="0" cy="1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1264" name="Line 64"/>
              <p:cNvSpPr>
                <a:spLocks noChangeShapeType="1"/>
              </p:cNvSpPr>
              <p:nvPr/>
            </p:nvSpPr>
            <p:spPr bwMode="auto">
              <a:xfrm>
                <a:off x="5616" y="1949"/>
                <a:ext cx="0" cy="17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1265" name="Text Box 65"/>
            <p:cNvSpPr txBox="1">
              <a:spLocks noChangeArrowheads="1"/>
            </p:cNvSpPr>
            <p:nvPr/>
          </p:nvSpPr>
          <p:spPr bwMode="auto">
            <a:xfrm>
              <a:off x="3730" y="3312"/>
              <a:ext cx="2064" cy="35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Key:(S#,P#), </a:t>
              </a:r>
            </a:p>
            <a:p>
              <a:pPr algn="l" eaLnBrk="0" hangingPunct="0">
                <a:lnSpc>
                  <a:spcPct val="40000"/>
                </a:lnSpc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Normalized 1NF</a:t>
              </a:r>
            </a:p>
          </p:txBody>
        </p:sp>
        <p:sp>
          <p:nvSpPr>
            <p:cNvPr id="51266" name="Rectangle 66"/>
            <p:cNvSpPr>
              <a:spLocks noChangeArrowheads="1"/>
            </p:cNvSpPr>
            <p:nvPr/>
          </p:nvSpPr>
          <p:spPr bwMode="auto">
            <a:xfrm>
              <a:off x="3634" y="1536"/>
              <a:ext cx="64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b="1">
                  <a:latin typeface="Times New Roman" pitchFamily="18" charset="0"/>
                  <a:ea typeface="華康行書體(P)" pitchFamily="66" charset="-120"/>
                </a:rPr>
                <a:t>FIRST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/>
              <a:t>18-</a:t>
            </a:r>
            <a:fld id="{49511225-0646-413C-A33F-084D44698730}" type="slidenum">
              <a:rPr lang="en-US" altLang="zh-TW" smtClean="0"/>
              <a:pPr/>
              <a:t>17</a:t>
            </a:fld>
            <a:endParaRPr lang="en-US" altLang="zh-TW" dirty="0"/>
          </a:p>
        </p:txBody>
      </p:sp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Normal Form:</a:t>
            </a:r>
            <a:r>
              <a:rPr lang="en-US" altLang="zh-TW" sz="3200"/>
              <a:t> </a:t>
            </a:r>
            <a:r>
              <a:rPr lang="en-US" altLang="zh-TW"/>
              <a:t>2NF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1800" dirty="0" err="1"/>
              <a:t>Def</a:t>
            </a:r>
            <a:r>
              <a:rPr lang="en-US" altLang="zh-TW" sz="1800" dirty="0"/>
              <a:t>: A relation R is in </a:t>
            </a:r>
            <a:r>
              <a:rPr lang="en-US" altLang="zh-TW" sz="1800" b="1" dirty="0"/>
              <a:t>2NF</a:t>
            </a:r>
            <a:r>
              <a:rPr lang="en-US" altLang="zh-TW" sz="1800" dirty="0"/>
              <a:t> </a:t>
            </a:r>
            <a:r>
              <a:rPr lang="en-US" altLang="zh-TW" sz="1800" dirty="0" err="1"/>
              <a:t>iff</a:t>
            </a:r>
            <a:endParaRPr lang="en-US" altLang="zh-TW" sz="1800" dirty="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 dirty="0"/>
              <a:t>           (1) R is in 1NF (i.e. atomic )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1600" dirty="0"/>
              <a:t>           (2) Non-key attributes are FFD on primary key.  </a:t>
            </a:r>
            <a:r>
              <a:rPr lang="en-US" altLang="zh-TW" sz="1400" dirty="0">
                <a:ea typeface="新細明體" pitchFamily="18" charset="-120"/>
              </a:rPr>
              <a:t>(e.g. QTY, STATUS, CITY in FIRST)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800" dirty="0"/>
              <a:t>     &lt;e.g.&gt;  FIRST is in 1NF, but not in 2NF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 dirty="0"/>
              <a:t>         </a:t>
            </a:r>
            <a:r>
              <a:rPr lang="en-US" altLang="zh-TW" sz="1600" dirty="0"/>
              <a:t>(S#, P#)             STATUS, and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600" dirty="0"/>
              <a:t>          (S#, P#)             CITY</a:t>
            </a:r>
          </a:p>
          <a:p>
            <a:pPr lvl="1">
              <a:buFont typeface="Wingdings" pitchFamily="2" charset="2"/>
              <a:buNone/>
            </a:pPr>
            <a:endParaRPr lang="en-US" altLang="zh-TW" sz="1600" dirty="0"/>
          </a:p>
          <a:p>
            <a:pPr lvl="1">
              <a:buFont typeface="Wingdings" pitchFamily="2" charset="2"/>
              <a:buNone/>
            </a:pPr>
            <a:endParaRPr lang="en-US" altLang="zh-TW" sz="2000" dirty="0"/>
          </a:p>
          <a:p>
            <a:pPr lvl="1">
              <a:buFont typeface="Wingdings" pitchFamily="2" charset="2"/>
              <a:buNone/>
            </a:pPr>
            <a:endParaRPr lang="en-US" altLang="zh-TW" sz="1400" dirty="0">
              <a:ea typeface="新細明體" pitchFamily="18" charset="-120"/>
            </a:endParaRPr>
          </a:p>
          <a:p>
            <a:pPr lvl="1">
              <a:buFont typeface="Wingdings" pitchFamily="2" charset="2"/>
              <a:buNone/>
            </a:pPr>
            <a:endParaRPr lang="en-US" altLang="zh-TW" sz="1600" dirty="0"/>
          </a:p>
        </p:txBody>
      </p:sp>
      <p:grpSp>
        <p:nvGrpSpPr>
          <p:cNvPr id="52252" name="Group 28"/>
          <p:cNvGrpSpPr>
            <a:grpSpLocks/>
          </p:cNvGrpSpPr>
          <p:nvPr/>
        </p:nvGrpSpPr>
        <p:grpSpPr bwMode="auto">
          <a:xfrm>
            <a:off x="2209800" y="2743200"/>
            <a:ext cx="990600" cy="373063"/>
            <a:chOff x="1551" y="1684"/>
            <a:chExt cx="766" cy="289"/>
          </a:xfrm>
        </p:grpSpPr>
        <p:sp>
          <p:nvSpPr>
            <p:cNvPr id="52253" name="Line 29"/>
            <p:cNvSpPr>
              <a:spLocks noChangeShapeType="1"/>
            </p:cNvSpPr>
            <p:nvPr/>
          </p:nvSpPr>
          <p:spPr bwMode="auto">
            <a:xfrm>
              <a:off x="1566" y="1749"/>
              <a:ext cx="32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54" name="Rectangle 30"/>
            <p:cNvSpPr>
              <a:spLocks noChangeArrowheads="1"/>
            </p:cNvSpPr>
            <p:nvPr/>
          </p:nvSpPr>
          <p:spPr bwMode="auto">
            <a:xfrm>
              <a:off x="1551" y="1791"/>
              <a:ext cx="766" cy="18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FFD</a:t>
              </a:r>
            </a:p>
          </p:txBody>
        </p:sp>
        <p:sp>
          <p:nvSpPr>
            <p:cNvPr id="52255" name="Line 31"/>
            <p:cNvSpPr>
              <a:spLocks noChangeShapeType="1"/>
            </p:cNvSpPr>
            <p:nvPr/>
          </p:nvSpPr>
          <p:spPr bwMode="auto">
            <a:xfrm flipH="1">
              <a:off x="1598" y="1684"/>
              <a:ext cx="147" cy="13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2256" name="Group 32"/>
          <p:cNvGrpSpPr>
            <a:grpSpLocks/>
          </p:cNvGrpSpPr>
          <p:nvPr/>
        </p:nvGrpSpPr>
        <p:grpSpPr bwMode="auto">
          <a:xfrm>
            <a:off x="2209800" y="3048000"/>
            <a:ext cx="1116013" cy="347663"/>
            <a:chOff x="1566" y="1956"/>
            <a:chExt cx="766" cy="290"/>
          </a:xfrm>
        </p:grpSpPr>
        <p:sp>
          <p:nvSpPr>
            <p:cNvPr id="52257" name="Line 33"/>
            <p:cNvSpPr>
              <a:spLocks noChangeShapeType="1"/>
            </p:cNvSpPr>
            <p:nvPr/>
          </p:nvSpPr>
          <p:spPr bwMode="auto">
            <a:xfrm>
              <a:off x="1584" y="2016"/>
              <a:ext cx="288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58" name="Rectangle 34"/>
            <p:cNvSpPr>
              <a:spLocks noChangeArrowheads="1"/>
            </p:cNvSpPr>
            <p:nvPr/>
          </p:nvSpPr>
          <p:spPr bwMode="auto">
            <a:xfrm>
              <a:off x="1566" y="2050"/>
              <a:ext cx="766" cy="1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FFD</a:t>
              </a:r>
            </a:p>
          </p:txBody>
        </p:sp>
        <p:sp>
          <p:nvSpPr>
            <p:cNvPr id="52259" name="Line 35"/>
            <p:cNvSpPr>
              <a:spLocks noChangeShapeType="1"/>
            </p:cNvSpPr>
            <p:nvPr/>
          </p:nvSpPr>
          <p:spPr bwMode="auto">
            <a:xfrm flipH="1">
              <a:off x="1619" y="1956"/>
              <a:ext cx="131" cy="10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2260" name="AutoShape 36"/>
          <p:cNvSpPr>
            <a:spLocks noChangeArrowheads="1"/>
          </p:cNvSpPr>
          <p:nvPr/>
        </p:nvSpPr>
        <p:spPr bwMode="auto">
          <a:xfrm rot="16200000" flipH="1">
            <a:off x="2259807" y="3531393"/>
            <a:ext cx="533400" cy="328613"/>
          </a:xfrm>
          <a:prstGeom prst="rightArrow">
            <a:avLst>
              <a:gd name="adj1" fmla="val 50000"/>
              <a:gd name="adj2" fmla="val 81167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61" name="Rectangle 37"/>
          <p:cNvSpPr>
            <a:spLocks noChangeArrowheads="1"/>
          </p:cNvSpPr>
          <p:nvPr/>
        </p:nvSpPr>
        <p:spPr bwMode="auto">
          <a:xfrm>
            <a:off x="2819400" y="3429000"/>
            <a:ext cx="22098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400" b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Decompose  FIRST into:</a:t>
            </a:r>
          </a:p>
        </p:txBody>
      </p:sp>
      <p:sp>
        <p:nvSpPr>
          <p:cNvPr id="52262" name="Rectangle 38"/>
          <p:cNvSpPr>
            <a:spLocks noChangeArrowheads="1"/>
          </p:cNvSpPr>
          <p:nvPr/>
        </p:nvSpPr>
        <p:spPr bwMode="auto">
          <a:xfrm>
            <a:off x="685800" y="4038600"/>
            <a:ext cx="4343400" cy="587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&lt;1&gt; SECOND (S#, STATUS, CITY):       </a:t>
            </a:r>
            <a:br>
              <a:rPr lang="en-US" altLang="zh-TW">
                <a:latin typeface="Times New Roman" pitchFamily="18" charset="0"/>
                <a:ea typeface="新細明體" pitchFamily="18" charset="-120"/>
              </a:rPr>
            </a:b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 primary key: S#</a:t>
            </a:r>
          </a:p>
        </p:txBody>
      </p:sp>
      <p:grpSp>
        <p:nvGrpSpPr>
          <p:cNvPr id="52264" name="Group 40"/>
          <p:cNvGrpSpPr>
            <a:grpSpLocks/>
          </p:cNvGrpSpPr>
          <p:nvPr/>
        </p:nvGrpSpPr>
        <p:grpSpPr bwMode="auto">
          <a:xfrm>
            <a:off x="1295400" y="4800600"/>
            <a:ext cx="2465388" cy="863600"/>
            <a:chOff x="1194" y="3167"/>
            <a:chExt cx="1553" cy="544"/>
          </a:xfrm>
        </p:grpSpPr>
        <p:sp>
          <p:nvSpPr>
            <p:cNvPr id="52265" name="Rectangle 41"/>
            <p:cNvSpPr>
              <a:spLocks noChangeArrowheads="1"/>
            </p:cNvSpPr>
            <p:nvPr/>
          </p:nvSpPr>
          <p:spPr bwMode="auto">
            <a:xfrm>
              <a:off x="1194" y="3385"/>
              <a:ext cx="548" cy="1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</a:t>
              </a:r>
            </a:p>
          </p:txBody>
        </p:sp>
        <p:sp>
          <p:nvSpPr>
            <p:cNvPr id="52266" name="Rectangle 42"/>
            <p:cNvSpPr>
              <a:spLocks noChangeArrowheads="1"/>
            </p:cNvSpPr>
            <p:nvPr/>
          </p:nvSpPr>
          <p:spPr bwMode="auto">
            <a:xfrm>
              <a:off x="2199" y="3554"/>
              <a:ext cx="548" cy="1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CITY</a:t>
              </a:r>
            </a:p>
          </p:txBody>
        </p:sp>
        <p:sp>
          <p:nvSpPr>
            <p:cNvPr id="52267" name="Rectangle 43"/>
            <p:cNvSpPr>
              <a:spLocks noChangeArrowheads="1"/>
            </p:cNvSpPr>
            <p:nvPr/>
          </p:nvSpPr>
          <p:spPr bwMode="auto">
            <a:xfrm>
              <a:off x="2198" y="3167"/>
              <a:ext cx="548" cy="15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STATUS</a:t>
              </a:r>
            </a:p>
          </p:txBody>
        </p:sp>
        <p:sp>
          <p:nvSpPr>
            <p:cNvPr id="52268" name="Line 44"/>
            <p:cNvSpPr>
              <a:spLocks noChangeShapeType="1"/>
            </p:cNvSpPr>
            <p:nvPr/>
          </p:nvSpPr>
          <p:spPr bwMode="auto">
            <a:xfrm>
              <a:off x="1747" y="3495"/>
              <a:ext cx="430" cy="13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69" name="Line 45"/>
            <p:cNvSpPr>
              <a:spLocks noChangeShapeType="1"/>
            </p:cNvSpPr>
            <p:nvPr/>
          </p:nvSpPr>
          <p:spPr bwMode="auto">
            <a:xfrm flipV="1">
              <a:off x="1755" y="3248"/>
              <a:ext cx="418" cy="18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70" name="Line 46"/>
            <p:cNvSpPr>
              <a:spLocks noChangeShapeType="1"/>
            </p:cNvSpPr>
            <p:nvPr/>
          </p:nvSpPr>
          <p:spPr bwMode="auto">
            <a:xfrm flipV="1">
              <a:off x="2456" y="3324"/>
              <a:ext cx="0" cy="23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lg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2271" name="Text Box 47"/>
          <p:cNvSpPr txBox="1">
            <a:spLocks noChangeArrowheads="1"/>
          </p:cNvSpPr>
          <p:nvPr/>
        </p:nvSpPr>
        <p:spPr bwMode="auto">
          <a:xfrm>
            <a:off x="3895725" y="4495800"/>
            <a:ext cx="2133600" cy="1511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20000"/>
              </a:spcBef>
            </a:pP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  <a:p>
            <a:pPr algn="l" eaLnBrk="0" hangingPunct="0">
              <a:spcBef>
                <a:spcPct val="2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FD: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1. S#        STATUS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2. S#        CITY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3. CITY       STATUS</a:t>
            </a:r>
          </a:p>
        </p:txBody>
      </p:sp>
      <p:sp>
        <p:nvSpPr>
          <p:cNvPr id="52272" name="Line 48"/>
          <p:cNvSpPr>
            <a:spLocks noChangeShapeType="1"/>
          </p:cNvSpPr>
          <p:nvPr/>
        </p:nvSpPr>
        <p:spPr bwMode="auto">
          <a:xfrm>
            <a:off x="4495800" y="55626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73" name="Line 49"/>
          <p:cNvSpPr>
            <a:spLocks noChangeShapeType="1"/>
          </p:cNvSpPr>
          <p:nvPr/>
        </p:nvSpPr>
        <p:spPr bwMode="auto">
          <a:xfrm>
            <a:off x="4505325" y="52578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52274" name="Line 50"/>
          <p:cNvSpPr>
            <a:spLocks noChangeShapeType="1"/>
          </p:cNvSpPr>
          <p:nvPr/>
        </p:nvSpPr>
        <p:spPr bwMode="auto">
          <a:xfrm>
            <a:off x="4724400" y="58674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52275" name="Group 51"/>
          <p:cNvGrpSpPr>
            <a:grpSpLocks/>
          </p:cNvGrpSpPr>
          <p:nvPr/>
        </p:nvGrpSpPr>
        <p:grpSpPr bwMode="auto">
          <a:xfrm>
            <a:off x="5562600" y="2362200"/>
            <a:ext cx="3694113" cy="1570038"/>
            <a:chOff x="3648" y="1440"/>
            <a:chExt cx="2327" cy="989"/>
          </a:xfrm>
        </p:grpSpPr>
        <p:grpSp>
          <p:nvGrpSpPr>
            <p:cNvPr id="52276" name="Group 52"/>
            <p:cNvGrpSpPr>
              <a:grpSpLocks/>
            </p:cNvGrpSpPr>
            <p:nvPr/>
          </p:nvGrpSpPr>
          <p:grpSpPr bwMode="auto">
            <a:xfrm>
              <a:off x="3648" y="1697"/>
              <a:ext cx="2327" cy="646"/>
              <a:chOff x="732" y="1361"/>
              <a:chExt cx="3047" cy="646"/>
            </a:xfrm>
          </p:grpSpPr>
          <p:grpSp>
            <p:nvGrpSpPr>
              <p:cNvPr id="52277" name="Group 53"/>
              <p:cNvGrpSpPr>
                <a:grpSpLocks/>
              </p:cNvGrpSpPr>
              <p:nvPr/>
            </p:nvGrpSpPr>
            <p:grpSpPr bwMode="auto">
              <a:xfrm>
                <a:off x="1748" y="1361"/>
                <a:ext cx="734" cy="646"/>
                <a:chOff x="1748" y="1361"/>
                <a:chExt cx="734" cy="646"/>
              </a:xfrm>
            </p:grpSpPr>
            <p:sp>
              <p:nvSpPr>
                <p:cNvPr id="52278" name="Rectangle 54"/>
                <p:cNvSpPr>
                  <a:spLocks noChangeArrowheads="1"/>
                </p:cNvSpPr>
                <p:nvPr/>
              </p:nvSpPr>
              <p:spPr bwMode="auto">
                <a:xfrm>
                  <a:off x="1748" y="1361"/>
                  <a:ext cx="734" cy="64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2279" name="Rectangle 55"/>
                <p:cNvSpPr>
                  <a:spLocks noChangeArrowheads="1"/>
                </p:cNvSpPr>
                <p:nvPr/>
              </p:nvSpPr>
              <p:spPr bwMode="auto">
                <a:xfrm>
                  <a:off x="1801" y="1499"/>
                  <a:ext cx="597" cy="149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eaLnBrk="0" hangingPunct="0"/>
                  <a:r>
                    <a:rPr lang="en-US" altLang="zh-TW" sz="1600" b="1">
                      <a:latin typeface="Times New Roman" pitchFamily="18" charset="0"/>
                      <a:ea typeface="新細明體" pitchFamily="18" charset="-120"/>
                    </a:rPr>
                    <a:t>S#</a:t>
                  </a:r>
                </a:p>
              </p:txBody>
            </p:sp>
            <p:sp>
              <p:nvSpPr>
                <p:cNvPr id="52280" name="Rectangle 56"/>
                <p:cNvSpPr>
                  <a:spLocks noChangeArrowheads="1"/>
                </p:cNvSpPr>
                <p:nvPr/>
              </p:nvSpPr>
              <p:spPr bwMode="auto">
                <a:xfrm>
                  <a:off x="1807" y="1755"/>
                  <a:ext cx="597" cy="148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eaLnBrk="0" hangingPunct="0"/>
                  <a:r>
                    <a:rPr lang="en-US" altLang="zh-TW" sz="1600" b="1">
                      <a:latin typeface="Times New Roman" pitchFamily="18" charset="0"/>
                      <a:ea typeface="新細明體" pitchFamily="18" charset="-120"/>
                    </a:rPr>
                    <a:t>P#</a:t>
                  </a:r>
                </a:p>
              </p:txBody>
            </p:sp>
          </p:grpSp>
          <p:sp>
            <p:nvSpPr>
              <p:cNvPr id="52281" name="Line 57"/>
              <p:cNvSpPr>
                <a:spLocks noChangeShapeType="1"/>
              </p:cNvSpPr>
              <p:nvPr/>
            </p:nvSpPr>
            <p:spPr bwMode="auto">
              <a:xfrm>
                <a:off x="2487" y="1696"/>
                <a:ext cx="610" cy="17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282" name="Line 58"/>
              <p:cNvSpPr>
                <a:spLocks noChangeShapeType="1"/>
              </p:cNvSpPr>
              <p:nvPr/>
            </p:nvSpPr>
            <p:spPr bwMode="auto">
              <a:xfrm flipV="1">
                <a:off x="2496" y="1440"/>
                <a:ext cx="624" cy="88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283" name="Rectangle 59"/>
              <p:cNvSpPr>
                <a:spLocks noChangeArrowheads="1"/>
              </p:cNvSpPr>
              <p:nvPr/>
            </p:nvSpPr>
            <p:spPr bwMode="auto">
              <a:xfrm>
                <a:off x="3127" y="1797"/>
                <a:ext cx="652" cy="14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600" b="1">
                    <a:latin typeface="Times New Roman" pitchFamily="18" charset="0"/>
                    <a:ea typeface="新細明體" pitchFamily="18" charset="-120"/>
                  </a:rPr>
                  <a:t>CITY</a:t>
                </a:r>
              </a:p>
            </p:txBody>
          </p:sp>
          <p:sp>
            <p:nvSpPr>
              <p:cNvPr id="52284" name="Rectangle 60"/>
              <p:cNvSpPr>
                <a:spLocks noChangeArrowheads="1"/>
              </p:cNvSpPr>
              <p:nvPr/>
            </p:nvSpPr>
            <p:spPr bwMode="auto">
              <a:xfrm>
                <a:off x="3121" y="1385"/>
                <a:ext cx="652" cy="14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600" b="1">
                    <a:latin typeface="Times New Roman" pitchFamily="18" charset="0"/>
                    <a:ea typeface="新細明體" pitchFamily="18" charset="-120"/>
                  </a:rPr>
                  <a:t>STATUS</a:t>
                </a:r>
              </a:p>
            </p:txBody>
          </p:sp>
          <p:sp>
            <p:nvSpPr>
              <p:cNvPr id="52285" name="Line 61"/>
              <p:cNvSpPr>
                <a:spLocks noChangeShapeType="1"/>
              </p:cNvSpPr>
              <p:nvPr/>
            </p:nvSpPr>
            <p:spPr bwMode="auto">
              <a:xfrm flipV="1">
                <a:off x="3442" y="1542"/>
                <a:ext cx="0" cy="256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2286" name="Rectangle 62"/>
              <p:cNvSpPr>
                <a:spLocks noChangeArrowheads="1"/>
              </p:cNvSpPr>
              <p:nvPr/>
            </p:nvSpPr>
            <p:spPr bwMode="auto">
              <a:xfrm>
                <a:off x="732" y="1598"/>
                <a:ext cx="618" cy="14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600" b="1">
                    <a:latin typeface="Times New Roman" pitchFamily="18" charset="0"/>
                    <a:ea typeface="新細明體" pitchFamily="18" charset="-120"/>
                  </a:rPr>
                  <a:t>QTY</a:t>
                </a:r>
              </a:p>
            </p:txBody>
          </p:sp>
          <p:sp>
            <p:nvSpPr>
              <p:cNvPr id="52287" name="Line 63"/>
              <p:cNvSpPr>
                <a:spLocks noChangeShapeType="1"/>
              </p:cNvSpPr>
              <p:nvPr/>
            </p:nvSpPr>
            <p:spPr bwMode="auto">
              <a:xfrm flipH="1">
                <a:off x="1344" y="1680"/>
                <a:ext cx="399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prstDash val="lgDashDot"/>
                <a:round/>
                <a:headEnd type="oval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2288" name="Rectangle 64"/>
            <p:cNvSpPr>
              <a:spLocks noChangeArrowheads="1"/>
            </p:cNvSpPr>
            <p:nvPr/>
          </p:nvSpPr>
          <p:spPr bwMode="auto">
            <a:xfrm>
              <a:off x="4080" y="1824"/>
              <a:ext cx="338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latin typeface="Times New Roman" pitchFamily="18" charset="0"/>
                  <a:ea typeface="新細明體" pitchFamily="18" charset="-120"/>
                </a:rPr>
                <a:t>FFD</a:t>
              </a:r>
            </a:p>
          </p:txBody>
        </p:sp>
        <p:sp>
          <p:nvSpPr>
            <p:cNvPr id="52289" name="Rectangle 65"/>
            <p:cNvSpPr>
              <a:spLocks noChangeArrowheads="1"/>
            </p:cNvSpPr>
            <p:nvPr/>
          </p:nvSpPr>
          <p:spPr bwMode="auto">
            <a:xfrm>
              <a:off x="4994" y="1632"/>
              <a:ext cx="403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eaLnBrk="0" hangingPunct="0">
                <a:lnSpc>
                  <a:spcPct val="120000"/>
                </a:lnSpc>
              </a:pPr>
              <a:r>
                <a:rPr lang="en-US" altLang="zh-TW" sz="1400">
                  <a:latin typeface="Times New Roman" pitchFamily="18" charset="0"/>
                  <a:ea typeface="新細明體" pitchFamily="18" charset="-120"/>
                </a:rPr>
                <a:t>x FFD</a:t>
              </a:r>
            </a:p>
          </p:txBody>
        </p:sp>
        <p:sp>
          <p:nvSpPr>
            <p:cNvPr id="52290" name="Rectangle 66"/>
            <p:cNvSpPr>
              <a:spLocks noChangeArrowheads="1"/>
            </p:cNvSpPr>
            <p:nvPr/>
          </p:nvSpPr>
          <p:spPr bwMode="auto">
            <a:xfrm>
              <a:off x="5114" y="1968"/>
              <a:ext cx="440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eaLnBrk="0" hangingPunct="0"/>
              <a:r>
                <a:rPr lang="en-US" altLang="zh-TW" sz="1400">
                  <a:latin typeface="Times New Roman" pitchFamily="18" charset="0"/>
                  <a:ea typeface="新細明體" pitchFamily="18" charset="-120"/>
                </a:rPr>
                <a:t>x FFD</a:t>
              </a:r>
            </a:p>
          </p:txBody>
        </p:sp>
        <p:cxnSp>
          <p:nvCxnSpPr>
            <p:cNvPr id="52291" name="AutoShape 67"/>
            <p:cNvCxnSpPr>
              <a:cxnSpLocks noChangeShapeType="1"/>
              <a:stCxn id="52279" idx="0"/>
              <a:endCxn id="52284" idx="0"/>
            </p:cNvCxnSpPr>
            <p:nvPr/>
          </p:nvCxnSpPr>
          <p:spPr bwMode="auto">
            <a:xfrm rot="16200000">
              <a:off x="5150" y="1264"/>
              <a:ext cx="114" cy="1028"/>
            </a:xfrm>
            <a:prstGeom prst="curvedConnector3">
              <a:avLst>
                <a:gd name="adj1" fmla="val 226315"/>
              </a:avLst>
            </a:prstGeom>
            <a:noFill/>
            <a:ln w="12700">
              <a:solidFill>
                <a:schemeClr val="tx1"/>
              </a:solidFill>
              <a:prstDash val="lgDash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52292" name="AutoShape 68"/>
            <p:cNvCxnSpPr>
              <a:cxnSpLocks noChangeShapeType="1"/>
              <a:stCxn id="52279" idx="2"/>
              <a:endCxn id="52283" idx="2"/>
            </p:cNvCxnSpPr>
            <p:nvPr/>
          </p:nvCxnSpPr>
          <p:spPr bwMode="auto">
            <a:xfrm rot="16200000" flipH="1">
              <a:off x="5062" y="1615"/>
              <a:ext cx="296" cy="1033"/>
            </a:xfrm>
            <a:prstGeom prst="curvedConnector3">
              <a:avLst>
                <a:gd name="adj1" fmla="val 148648"/>
              </a:avLst>
            </a:prstGeom>
            <a:noFill/>
            <a:ln w="12700">
              <a:solidFill>
                <a:schemeClr val="tx1"/>
              </a:solidFill>
              <a:prstDash val="lgDashDot"/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52293" name="Text Box 69"/>
            <p:cNvSpPr txBox="1">
              <a:spLocks noChangeArrowheads="1"/>
            </p:cNvSpPr>
            <p:nvPr/>
          </p:nvSpPr>
          <p:spPr bwMode="auto">
            <a:xfrm>
              <a:off x="5105" y="1440"/>
              <a:ext cx="293" cy="1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lnSpc>
                  <a:spcPct val="80000"/>
                </a:lnSpc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pitchFamily="18" charset="-120"/>
                </a:rPr>
                <a:t>FFD</a:t>
              </a:r>
            </a:p>
          </p:txBody>
        </p:sp>
        <p:sp>
          <p:nvSpPr>
            <p:cNvPr id="52294" name="Text Box 70"/>
            <p:cNvSpPr txBox="1">
              <a:spLocks noChangeArrowheads="1"/>
            </p:cNvSpPr>
            <p:nvPr/>
          </p:nvSpPr>
          <p:spPr bwMode="auto">
            <a:xfrm>
              <a:off x="5142" y="2256"/>
              <a:ext cx="294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latin typeface="Times New Roman" pitchFamily="18" charset="0"/>
                  <a:ea typeface="新細明體" pitchFamily="18" charset="-120"/>
                </a:rPr>
                <a:t>FFD</a:t>
              </a:r>
            </a:p>
          </p:txBody>
        </p:sp>
      </p:grpSp>
      <p:sp>
        <p:nvSpPr>
          <p:cNvPr id="52295" name="Rectangle 71"/>
          <p:cNvSpPr>
            <a:spLocks noChangeArrowheads="1"/>
          </p:cNvSpPr>
          <p:nvPr/>
        </p:nvSpPr>
        <p:spPr bwMode="auto">
          <a:xfrm>
            <a:off x="5334000" y="3962400"/>
            <a:ext cx="32004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742950" lvl="1" indent="-285750" algn="l">
              <a:spcBef>
                <a:spcPct val="40000"/>
              </a:spcBef>
              <a:buClr>
                <a:srgbClr val="009900"/>
              </a:buClr>
              <a:buSzPct val="110000"/>
              <a:buFont typeface="Wingdings" pitchFamily="2" charset="2"/>
              <a:buNone/>
            </a:pPr>
            <a:r>
              <a:rPr lang="en-US" altLang="zh-TW" sz="2000">
                <a:latin typeface="Times New Roman" pitchFamily="18" charset="0"/>
                <a:ea typeface="華康行書體(P)" pitchFamily="66" charset="-120"/>
              </a:rPr>
              <a:t>&lt;2&gt; </a:t>
            </a: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SP (S#, P#, QTY):</a:t>
            </a:r>
          </a:p>
          <a:p>
            <a:pPr marL="742950" lvl="1" indent="-285750" algn="l">
              <a:lnSpc>
                <a:spcPct val="60000"/>
              </a:lnSpc>
              <a:spcBef>
                <a:spcPct val="40000"/>
              </a:spcBef>
              <a:buClr>
                <a:srgbClr val="009900"/>
              </a:buClr>
              <a:buSzPct val="110000"/>
              <a:buFont typeface="Wingdings" pitchFamily="2" charset="2"/>
              <a:buNone/>
            </a:pPr>
            <a:r>
              <a:rPr lang="en-US" altLang="zh-TW">
                <a:latin typeface="Times New Roman" pitchFamily="18" charset="0"/>
                <a:ea typeface="華康行書體(P)" pitchFamily="66" charset="-120"/>
              </a:rPr>
              <a:t>         P</a:t>
            </a: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rimary key: (S#, p#)</a:t>
            </a:r>
          </a:p>
          <a:p>
            <a:pPr marL="742950" lvl="1" indent="-285750" algn="l">
              <a:lnSpc>
                <a:spcPct val="60000"/>
              </a:lnSpc>
              <a:spcBef>
                <a:spcPct val="40000"/>
              </a:spcBef>
              <a:buClr>
                <a:srgbClr val="009900"/>
              </a:buClr>
              <a:buSzPct val="110000"/>
              <a:buFont typeface="Wingdings" pitchFamily="2" charset="2"/>
              <a:buNone/>
            </a:pP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          </a:t>
            </a:r>
          </a:p>
          <a:p>
            <a:pPr marL="742950" lvl="1" indent="-285750" algn="l">
              <a:lnSpc>
                <a:spcPct val="60000"/>
              </a:lnSpc>
              <a:spcBef>
                <a:spcPct val="40000"/>
              </a:spcBef>
              <a:buClr>
                <a:srgbClr val="009900"/>
              </a:buClr>
              <a:buSzPct val="110000"/>
              <a:buFont typeface="Wingdings" pitchFamily="2" charset="2"/>
              <a:buNone/>
            </a:pPr>
            <a:endParaRPr lang="en-US" altLang="zh-TW" sz="1600">
              <a:latin typeface="Times New Roman" pitchFamily="18" charset="0"/>
              <a:ea typeface="華康行書體(P)" pitchFamily="66" charset="-120"/>
            </a:endParaRPr>
          </a:p>
          <a:p>
            <a:pPr marL="742950" lvl="1" indent="-285750" algn="l">
              <a:lnSpc>
                <a:spcPct val="60000"/>
              </a:lnSpc>
              <a:spcBef>
                <a:spcPct val="40000"/>
              </a:spcBef>
              <a:buClr>
                <a:srgbClr val="009900"/>
              </a:buClr>
              <a:buSzPct val="110000"/>
              <a:buFont typeface="Wingdings" pitchFamily="2" charset="2"/>
              <a:buNone/>
            </a:pP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          </a:t>
            </a:r>
          </a:p>
          <a:p>
            <a:pPr marL="342900" indent="-342900" algn="l">
              <a:spcBef>
                <a:spcPct val="50000"/>
              </a:spcBef>
              <a:buClr>
                <a:srgbClr val="009900"/>
              </a:buClr>
              <a:buSzPct val="70000"/>
              <a:buFont typeface="Wingdings" pitchFamily="2" charset="2"/>
              <a:buChar char="q"/>
            </a:pPr>
            <a:endParaRPr lang="en-US" altLang="zh-TW" sz="1600">
              <a:latin typeface="Times New Roman" pitchFamily="18" charset="0"/>
              <a:ea typeface="華康行書體(P)" pitchFamily="66" charset="-120"/>
            </a:endParaRPr>
          </a:p>
        </p:txBody>
      </p:sp>
      <p:grpSp>
        <p:nvGrpSpPr>
          <p:cNvPr id="52296" name="Group 72"/>
          <p:cNvGrpSpPr>
            <a:grpSpLocks/>
          </p:cNvGrpSpPr>
          <p:nvPr/>
        </p:nvGrpSpPr>
        <p:grpSpPr bwMode="auto">
          <a:xfrm>
            <a:off x="6400800" y="4800600"/>
            <a:ext cx="2362200" cy="838200"/>
            <a:chOff x="2035" y="1818"/>
            <a:chExt cx="1861" cy="612"/>
          </a:xfrm>
        </p:grpSpPr>
        <p:sp>
          <p:nvSpPr>
            <p:cNvPr id="52297" name="Rectangle 73"/>
            <p:cNvSpPr>
              <a:spLocks noChangeArrowheads="1"/>
            </p:cNvSpPr>
            <p:nvPr/>
          </p:nvSpPr>
          <p:spPr bwMode="auto">
            <a:xfrm>
              <a:off x="2035" y="1818"/>
              <a:ext cx="759" cy="6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2298" name="Rectangle 74"/>
            <p:cNvSpPr>
              <a:spLocks noChangeArrowheads="1"/>
            </p:cNvSpPr>
            <p:nvPr/>
          </p:nvSpPr>
          <p:spPr bwMode="auto">
            <a:xfrm>
              <a:off x="2091" y="1949"/>
              <a:ext cx="617" cy="1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</a:t>
              </a:r>
            </a:p>
          </p:txBody>
        </p:sp>
        <p:sp>
          <p:nvSpPr>
            <p:cNvPr id="52299" name="Rectangle 75"/>
            <p:cNvSpPr>
              <a:spLocks noChangeArrowheads="1"/>
            </p:cNvSpPr>
            <p:nvPr/>
          </p:nvSpPr>
          <p:spPr bwMode="auto">
            <a:xfrm>
              <a:off x="2097" y="2191"/>
              <a:ext cx="617" cy="14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P#</a:t>
              </a:r>
            </a:p>
          </p:txBody>
        </p:sp>
        <p:sp>
          <p:nvSpPr>
            <p:cNvPr id="52300" name="Rectangle 76"/>
            <p:cNvSpPr>
              <a:spLocks noChangeArrowheads="1"/>
            </p:cNvSpPr>
            <p:nvPr/>
          </p:nvSpPr>
          <p:spPr bwMode="auto">
            <a:xfrm>
              <a:off x="3279" y="2046"/>
              <a:ext cx="617" cy="1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QTY</a:t>
              </a:r>
            </a:p>
          </p:txBody>
        </p:sp>
        <p:sp>
          <p:nvSpPr>
            <p:cNvPr id="52301" name="Line 77"/>
            <p:cNvSpPr>
              <a:spLocks noChangeShapeType="1"/>
            </p:cNvSpPr>
            <p:nvPr/>
          </p:nvSpPr>
          <p:spPr bwMode="auto">
            <a:xfrm>
              <a:off x="2802" y="2128"/>
              <a:ext cx="4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2304" name="Group 80"/>
          <p:cNvGrpSpPr>
            <a:grpSpLocks/>
          </p:cNvGrpSpPr>
          <p:nvPr/>
        </p:nvGrpSpPr>
        <p:grpSpPr bwMode="auto">
          <a:xfrm>
            <a:off x="6400800" y="5791200"/>
            <a:ext cx="2133600" cy="304800"/>
            <a:chOff x="4368" y="3696"/>
            <a:chExt cx="1344" cy="192"/>
          </a:xfrm>
        </p:grpSpPr>
        <p:sp>
          <p:nvSpPr>
            <p:cNvPr id="52302" name="Rectangle 78"/>
            <p:cNvSpPr>
              <a:spLocks noChangeArrowheads="1"/>
            </p:cNvSpPr>
            <p:nvPr/>
          </p:nvSpPr>
          <p:spPr bwMode="auto">
            <a:xfrm>
              <a:off x="4368" y="3696"/>
              <a:ext cx="1344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TW" sz="1400">
                  <a:latin typeface="Times New Roman" pitchFamily="18" charset="0"/>
                  <a:ea typeface="新細明體" pitchFamily="18" charset="-120"/>
                </a:rPr>
                <a:t>FD: 4. (S#, P#)       QTY</a:t>
              </a:r>
            </a:p>
          </p:txBody>
        </p:sp>
        <p:sp>
          <p:nvSpPr>
            <p:cNvPr id="52303" name="Line 79"/>
            <p:cNvSpPr>
              <a:spLocks noChangeShapeType="1"/>
            </p:cNvSpPr>
            <p:nvPr/>
          </p:nvSpPr>
          <p:spPr bwMode="auto">
            <a:xfrm>
              <a:off x="5184" y="3792"/>
              <a:ext cx="14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9D1A0C6C-9E35-40C6-ACE3-48C1C32DF28B}" type="slidenum">
              <a:rPr lang="en-US" altLang="zh-TW" smtClean="0"/>
              <a:pPr/>
              <a:t>18</a:t>
            </a:fld>
            <a:endParaRPr lang="en-US" altLang="zh-TW" dirty="0"/>
          </a:p>
        </p:txBody>
      </p:sp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Normal Form:</a:t>
            </a:r>
            <a:r>
              <a:rPr lang="en-US" altLang="zh-TW" sz="3200"/>
              <a:t> </a:t>
            </a:r>
            <a:r>
              <a:rPr lang="en-US" altLang="zh-TW"/>
              <a:t>2NF </a:t>
            </a:r>
            <a:r>
              <a:rPr lang="en-US" altLang="zh-TW" sz="20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grpSp>
        <p:nvGrpSpPr>
          <p:cNvPr id="55357" name="Group 61"/>
          <p:cNvGrpSpPr>
            <a:grpSpLocks/>
          </p:cNvGrpSpPr>
          <p:nvPr/>
        </p:nvGrpSpPr>
        <p:grpSpPr bwMode="auto">
          <a:xfrm>
            <a:off x="6324600" y="1676400"/>
            <a:ext cx="2511425" cy="1492250"/>
            <a:chOff x="960" y="2496"/>
            <a:chExt cx="1582" cy="940"/>
          </a:xfrm>
        </p:grpSpPr>
        <p:grpSp>
          <p:nvGrpSpPr>
            <p:cNvPr id="55315" name="Group 19"/>
            <p:cNvGrpSpPr>
              <a:grpSpLocks/>
            </p:cNvGrpSpPr>
            <p:nvPr/>
          </p:nvGrpSpPr>
          <p:grpSpPr bwMode="auto">
            <a:xfrm>
              <a:off x="1243" y="2713"/>
              <a:ext cx="998" cy="723"/>
              <a:chOff x="508" y="5148"/>
              <a:chExt cx="892" cy="612"/>
            </a:xfrm>
          </p:grpSpPr>
          <p:sp>
            <p:nvSpPr>
              <p:cNvPr id="55316" name="Rectangle 20"/>
              <p:cNvSpPr>
                <a:spLocks noChangeArrowheads="1"/>
              </p:cNvSpPr>
              <p:nvPr/>
            </p:nvSpPr>
            <p:spPr bwMode="auto">
              <a:xfrm>
                <a:off x="514" y="5148"/>
                <a:ext cx="886" cy="6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algn="l" eaLnBrk="0" hangingPunct="0"/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S#  STATUS   CITY       </a:t>
                </a:r>
              </a:p>
              <a:p>
                <a:pPr algn="l" eaLnBrk="0" hangingPunct="0">
                  <a:lnSpc>
                    <a:spcPct val="60000"/>
                  </a:lnSpc>
                </a:pPr>
                <a:endPara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l" eaLnBrk="0" hangingPunct="0"/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S1      </a:t>
                </a:r>
                <a:r>
                  <a:rPr lang="en-US" altLang="zh-TW" sz="1200" u="sng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20 </a:t>
                </a: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      </a:t>
                </a:r>
                <a:r>
                  <a:rPr lang="en-US" altLang="zh-TW" sz="1200" u="sng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London </a:t>
                </a: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   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S2       10          Paris          </a:t>
                </a:r>
                <a:endParaRPr lang="en-US" altLang="zh-TW" sz="1200" b="1">
                  <a:solidFill>
                    <a:schemeClr val="folHlink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200" b="1">
                    <a:solidFill>
                      <a:schemeClr val="folHlink"/>
                    </a:solidFill>
                    <a:latin typeface="Times New Roman" pitchFamily="18" charset="0"/>
                    <a:ea typeface="新細明體" pitchFamily="18" charset="-120"/>
                  </a:rPr>
                  <a:t>S3       10          Paris</a:t>
                </a: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          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S4       </a:t>
                </a:r>
                <a:r>
                  <a:rPr lang="en-US" altLang="zh-TW" sz="1200" u="sng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20 </a:t>
                </a: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       </a:t>
                </a:r>
                <a:r>
                  <a:rPr lang="en-US" altLang="zh-TW" sz="1200" u="sng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London  </a:t>
                </a: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          </a:t>
                </a:r>
                <a:endParaRPr lang="en-US" altLang="zh-TW" sz="1200" b="1">
                  <a:solidFill>
                    <a:srgbClr val="000066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l" eaLnBrk="0" hangingPunct="0"/>
                <a:r>
                  <a:rPr lang="en-US" altLang="zh-TW" sz="1200" b="1">
                    <a:solidFill>
                      <a:srgbClr val="000066"/>
                    </a:solidFill>
                    <a:latin typeface="Times New Roman" pitchFamily="18" charset="0"/>
                    <a:ea typeface="新細明體" pitchFamily="18" charset="-120"/>
                  </a:rPr>
                  <a:t>S5       30          Athens</a:t>
                </a:r>
                <a:r>
                  <a:rPr lang="en-US" altLang="zh-TW" sz="1200" b="1">
                    <a:solidFill>
                      <a:srgbClr val="00FF00"/>
                    </a:solidFill>
                    <a:latin typeface="Times New Roman" pitchFamily="18" charset="0"/>
                    <a:ea typeface="新細明體" pitchFamily="18" charset="-120"/>
                  </a:rPr>
                  <a:t>      </a:t>
                </a:r>
              </a:p>
            </p:txBody>
          </p:sp>
          <p:grpSp>
            <p:nvGrpSpPr>
              <p:cNvPr id="55317" name="Group 21"/>
              <p:cNvGrpSpPr>
                <a:grpSpLocks/>
              </p:cNvGrpSpPr>
              <p:nvPr/>
            </p:nvGrpSpPr>
            <p:grpSpPr bwMode="auto">
              <a:xfrm>
                <a:off x="686" y="5152"/>
                <a:ext cx="345" cy="608"/>
                <a:chOff x="686" y="5153"/>
                <a:chExt cx="345" cy="682"/>
              </a:xfrm>
            </p:grpSpPr>
            <p:sp>
              <p:nvSpPr>
                <p:cNvPr id="55318" name="Line 22"/>
                <p:cNvSpPr>
                  <a:spLocks noChangeShapeType="1"/>
                </p:cNvSpPr>
                <p:nvPr/>
              </p:nvSpPr>
              <p:spPr bwMode="auto">
                <a:xfrm>
                  <a:off x="686" y="5153"/>
                  <a:ext cx="0" cy="68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5319" name="Line 23"/>
                <p:cNvSpPr>
                  <a:spLocks noChangeShapeType="1"/>
                </p:cNvSpPr>
                <p:nvPr/>
              </p:nvSpPr>
              <p:spPr bwMode="auto">
                <a:xfrm>
                  <a:off x="1031" y="5153"/>
                  <a:ext cx="0" cy="68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5320" name="Line 24"/>
              <p:cNvSpPr>
                <a:spLocks noChangeShapeType="1"/>
              </p:cNvSpPr>
              <p:nvPr/>
            </p:nvSpPr>
            <p:spPr bwMode="auto">
              <a:xfrm>
                <a:off x="508" y="5301"/>
                <a:ext cx="889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321" name="Rectangle 25"/>
            <p:cNvSpPr>
              <a:spLocks noChangeArrowheads="1"/>
            </p:cNvSpPr>
            <p:nvPr/>
          </p:nvSpPr>
          <p:spPr bwMode="auto">
            <a:xfrm>
              <a:off x="960" y="2496"/>
              <a:ext cx="158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</a:t>
              </a:r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SECOND</a:t>
              </a:r>
              <a:r>
                <a:rPr lang="en-US" altLang="zh-TW" sz="14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(in 2NF)</a:t>
              </a:r>
            </a:p>
          </p:txBody>
        </p:sp>
      </p:grpSp>
      <p:grpSp>
        <p:nvGrpSpPr>
          <p:cNvPr id="55358" name="Group 62"/>
          <p:cNvGrpSpPr>
            <a:grpSpLocks/>
          </p:cNvGrpSpPr>
          <p:nvPr/>
        </p:nvGrpSpPr>
        <p:grpSpPr bwMode="auto">
          <a:xfrm>
            <a:off x="6858000" y="3733800"/>
            <a:ext cx="2311400" cy="2205038"/>
            <a:chOff x="3552" y="2304"/>
            <a:chExt cx="1456" cy="1389"/>
          </a:xfrm>
        </p:grpSpPr>
        <p:sp>
          <p:nvSpPr>
            <p:cNvPr id="55323" name="Rectangle 27"/>
            <p:cNvSpPr>
              <a:spLocks noChangeArrowheads="1"/>
            </p:cNvSpPr>
            <p:nvPr/>
          </p:nvSpPr>
          <p:spPr bwMode="auto">
            <a:xfrm>
              <a:off x="3616" y="2492"/>
              <a:ext cx="969" cy="12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l" eaLnBrk="0" hangingPunct="0">
                <a:lnSpc>
                  <a:spcPct val="8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S#       P#          QTY)</a:t>
              </a:r>
            </a:p>
            <a:p>
              <a:pPr algn="l" eaLnBrk="0" hangingPunct="0">
                <a:lnSpc>
                  <a:spcPct val="6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S1      P1          300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S1      P2          200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S1      P3          400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S1      P4          200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S1      P5          100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S2      P1          300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S2      P2          400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0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</a:t>
              </a:r>
              <a:r>
                <a:rPr lang="en-US" altLang="zh-TW" sz="1200" b="1">
                  <a:solidFill>
                    <a:srgbClr val="000066"/>
                  </a:solidFill>
                  <a:latin typeface="Times New Roman" pitchFamily="18" charset="0"/>
                  <a:ea typeface="新細明體" pitchFamily="18" charset="-120"/>
                </a:rPr>
                <a:t>S3      P2          200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S4      P4          300</a:t>
              </a:r>
            </a:p>
            <a:p>
              <a:pPr algn="l" eaLnBrk="0" hangingPunct="0">
                <a:lnSpc>
                  <a:spcPct val="8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S4      P5          400</a:t>
              </a:r>
            </a:p>
          </p:txBody>
        </p:sp>
        <p:sp>
          <p:nvSpPr>
            <p:cNvPr id="55324" name="Line 28"/>
            <p:cNvSpPr>
              <a:spLocks noChangeShapeType="1"/>
            </p:cNvSpPr>
            <p:nvPr/>
          </p:nvSpPr>
          <p:spPr bwMode="auto">
            <a:xfrm flipV="1">
              <a:off x="3616" y="2662"/>
              <a:ext cx="967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325" name="Rectangle 29"/>
            <p:cNvSpPr>
              <a:spLocks noChangeArrowheads="1"/>
            </p:cNvSpPr>
            <p:nvPr/>
          </p:nvSpPr>
          <p:spPr bwMode="auto">
            <a:xfrm>
              <a:off x="3552" y="2304"/>
              <a:ext cx="145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SP</a:t>
              </a:r>
              <a:r>
                <a:rPr lang="en-US" altLang="zh-TW" sz="14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(in 2NF)</a:t>
              </a:r>
            </a:p>
          </p:txBody>
        </p:sp>
        <p:sp>
          <p:nvSpPr>
            <p:cNvPr id="55326" name="Line 30"/>
            <p:cNvSpPr>
              <a:spLocks noChangeShapeType="1"/>
            </p:cNvSpPr>
            <p:nvPr/>
          </p:nvSpPr>
          <p:spPr bwMode="auto">
            <a:xfrm>
              <a:off x="4153" y="2492"/>
              <a:ext cx="1" cy="119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5327" name="Line 31"/>
            <p:cNvSpPr>
              <a:spLocks noChangeShapeType="1"/>
            </p:cNvSpPr>
            <p:nvPr/>
          </p:nvSpPr>
          <p:spPr bwMode="auto">
            <a:xfrm>
              <a:off x="3884" y="2492"/>
              <a:ext cx="2" cy="119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55379" name="Group 83"/>
          <p:cNvGrpSpPr>
            <a:grpSpLocks/>
          </p:cNvGrpSpPr>
          <p:nvPr/>
        </p:nvGrpSpPr>
        <p:grpSpPr bwMode="auto">
          <a:xfrm>
            <a:off x="1219200" y="1447800"/>
            <a:ext cx="3429000" cy="3127375"/>
            <a:chOff x="3634" y="1536"/>
            <a:chExt cx="2160" cy="1990"/>
          </a:xfrm>
        </p:grpSpPr>
        <p:grpSp>
          <p:nvGrpSpPr>
            <p:cNvPr id="55380" name="Group 84"/>
            <p:cNvGrpSpPr>
              <a:grpSpLocks/>
            </p:cNvGrpSpPr>
            <p:nvPr/>
          </p:nvGrpSpPr>
          <p:grpSpPr bwMode="auto">
            <a:xfrm>
              <a:off x="3741" y="1733"/>
              <a:ext cx="1996" cy="1543"/>
              <a:chOff x="3786" y="1949"/>
              <a:chExt cx="2310" cy="1747"/>
            </a:xfrm>
          </p:grpSpPr>
          <p:sp>
            <p:nvSpPr>
              <p:cNvPr id="55381" name="Rectangle 85"/>
              <p:cNvSpPr>
                <a:spLocks noChangeArrowheads="1"/>
              </p:cNvSpPr>
              <p:nvPr/>
            </p:nvSpPr>
            <p:spPr bwMode="auto">
              <a:xfrm>
                <a:off x="3786" y="1949"/>
                <a:ext cx="2310" cy="1726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algn="l" eaLnBrk="0" hangingPunct="0">
                  <a:spcAft>
                    <a:spcPct val="30000"/>
                  </a:spcAft>
                </a:pPr>
                <a:r>
                  <a:rPr lang="en-US" altLang="zh-TW"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S</a:t>
                </a: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#     STATUS     CITY        P#       QTY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P1       300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P2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P3       400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P4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P5       100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S1           20         London      P6       100                  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S2           10         Paris          P1        300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S2           10         Paris          P2        400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S3           10         Paris          P2 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S4           20         London      P2       200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S4           20         London      P4       300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latin typeface="Times New Roman" pitchFamily="18" charset="0"/>
                    <a:ea typeface="新細明體" pitchFamily="18" charset="-120"/>
                  </a:rPr>
                  <a:t> S4           20         London      P5       400</a:t>
                </a:r>
              </a:p>
            </p:txBody>
          </p:sp>
          <p:sp>
            <p:nvSpPr>
              <p:cNvPr id="55382" name="Line 86"/>
              <p:cNvSpPr>
                <a:spLocks noChangeShapeType="1"/>
              </p:cNvSpPr>
              <p:nvPr/>
            </p:nvSpPr>
            <p:spPr bwMode="auto">
              <a:xfrm flipV="1">
                <a:off x="3792" y="2141"/>
                <a:ext cx="2304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55383" name="Group 87"/>
              <p:cNvGrpSpPr>
                <a:grpSpLocks/>
              </p:cNvGrpSpPr>
              <p:nvPr/>
            </p:nvGrpSpPr>
            <p:grpSpPr bwMode="auto">
              <a:xfrm>
                <a:off x="4128" y="1949"/>
                <a:ext cx="1152" cy="1742"/>
                <a:chOff x="1008" y="3696"/>
                <a:chExt cx="1152" cy="1742"/>
              </a:xfrm>
            </p:grpSpPr>
            <p:sp>
              <p:nvSpPr>
                <p:cNvPr id="55384" name="Line 88"/>
                <p:cNvSpPr>
                  <a:spLocks noChangeShapeType="1"/>
                </p:cNvSpPr>
                <p:nvPr/>
              </p:nvSpPr>
              <p:spPr bwMode="auto">
                <a:xfrm>
                  <a:off x="1008" y="3696"/>
                  <a:ext cx="0" cy="1728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5385" name="Line 89"/>
                <p:cNvSpPr>
                  <a:spLocks noChangeShapeType="1"/>
                </p:cNvSpPr>
                <p:nvPr/>
              </p:nvSpPr>
              <p:spPr bwMode="auto">
                <a:xfrm>
                  <a:off x="1584" y="3696"/>
                  <a:ext cx="0" cy="1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55386" name="Line 90"/>
                <p:cNvSpPr>
                  <a:spLocks noChangeShapeType="1"/>
                </p:cNvSpPr>
                <p:nvPr/>
              </p:nvSpPr>
              <p:spPr bwMode="auto">
                <a:xfrm>
                  <a:off x="2160" y="3696"/>
                  <a:ext cx="0" cy="1742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5387" name="Line 91"/>
              <p:cNvSpPr>
                <a:spLocks noChangeShapeType="1"/>
              </p:cNvSpPr>
              <p:nvPr/>
            </p:nvSpPr>
            <p:spPr bwMode="auto">
              <a:xfrm>
                <a:off x="5616" y="1949"/>
                <a:ext cx="0" cy="1747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5388" name="Text Box 92"/>
            <p:cNvSpPr txBox="1">
              <a:spLocks noChangeArrowheads="1"/>
            </p:cNvSpPr>
            <p:nvPr/>
          </p:nvSpPr>
          <p:spPr bwMode="auto">
            <a:xfrm>
              <a:off x="3730" y="3312"/>
              <a:ext cx="2064" cy="2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endParaRPr lang="zh-TW" altLang="zh-TW" sz="1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55389" name="Rectangle 93"/>
            <p:cNvSpPr>
              <a:spLocks noChangeArrowheads="1"/>
            </p:cNvSpPr>
            <p:nvPr/>
          </p:nvSpPr>
          <p:spPr bwMode="auto">
            <a:xfrm>
              <a:off x="3634" y="1536"/>
              <a:ext cx="648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en-US" altLang="zh-TW" b="1">
                  <a:latin typeface="Times New Roman" pitchFamily="18" charset="0"/>
                  <a:ea typeface="華康行書體(P)" pitchFamily="66" charset="-120"/>
                </a:rPr>
                <a:t>FIRST</a:t>
              </a:r>
            </a:p>
          </p:txBody>
        </p:sp>
      </p:grpSp>
      <p:sp>
        <p:nvSpPr>
          <p:cNvPr id="55390" name="AutoShape 94"/>
          <p:cNvSpPr>
            <a:spLocks noChangeArrowheads="1"/>
          </p:cNvSpPr>
          <p:nvPr/>
        </p:nvSpPr>
        <p:spPr bwMode="auto">
          <a:xfrm>
            <a:off x="5181600" y="2971800"/>
            <a:ext cx="609600" cy="533400"/>
          </a:xfrm>
          <a:prstGeom prst="rightArrow">
            <a:avLst>
              <a:gd name="adj1" fmla="val 50000"/>
              <a:gd name="adj2" fmla="val 28571"/>
            </a:avLst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0" anchor="ctr"/>
          <a:lstStyle/>
          <a:p>
            <a:endParaRPr lang="zh-TW" altLang="en-US"/>
          </a:p>
        </p:txBody>
      </p:sp>
      <p:sp>
        <p:nvSpPr>
          <p:cNvPr id="55391" name="Rectangle 95"/>
          <p:cNvSpPr>
            <a:spLocks noGrp="1" noChangeArrowheads="1"/>
          </p:cNvSpPr>
          <p:nvPr>
            <p:ph type="body" idx="1"/>
          </p:nvPr>
        </p:nvSpPr>
        <p:spPr>
          <a:xfrm>
            <a:off x="457200" y="4495800"/>
            <a:ext cx="5105400" cy="1600200"/>
          </a:xfrm>
          <a:noFill/>
          <a:ln/>
        </p:spPr>
        <p:txBody>
          <a:bodyPr/>
          <a:lstStyle/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&lt;1&gt; </a:t>
            </a:r>
            <a:r>
              <a:rPr lang="en-US" altLang="zh-TW" sz="1600" b="1"/>
              <a:t>Update: </a:t>
            </a:r>
            <a:r>
              <a:rPr lang="en-US" altLang="zh-TW" sz="1600"/>
              <a:t>S1 moves from </a:t>
            </a:r>
            <a:r>
              <a:rPr lang="en-US" altLang="zh-TW" sz="1600" b="1">
                <a:solidFill>
                  <a:srgbClr val="000066"/>
                </a:solidFill>
                <a:ea typeface="新細明體" pitchFamily="18" charset="-120"/>
              </a:rPr>
              <a:t>London</a:t>
            </a:r>
            <a:r>
              <a:rPr lang="en-US" altLang="zh-TW" sz="1600"/>
              <a:t> to</a:t>
            </a:r>
            <a:r>
              <a:rPr lang="en-US" altLang="zh-TW" sz="1600" b="1">
                <a:solidFill>
                  <a:srgbClr val="000066"/>
                </a:solidFill>
                <a:ea typeface="新細明體" pitchFamily="18" charset="-120"/>
              </a:rPr>
              <a:t> Paris</a:t>
            </a:r>
          </a:p>
          <a:p>
            <a:pPr lvl="2">
              <a:lnSpc>
                <a:spcPct val="140000"/>
              </a:lnSpc>
              <a:buFontTx/>
              <a:buNone/>
            </a:pPr>
            <a:r>
              <a:rPr lang="en-US" altLang="zh-TW" sz="1600"/>
              <a:t>&lt;2&gt; </a:t>
            </a:r>
            <a:r>
              <a:rPr lang="en-US" altLang="zh-TW" sz="1600" b="1"/>
              <a:t>Insertion:  </a:t>
            </a:r>
            <a:r>
              <a:rPr lang="en-US" altLang="zh-TW" sz="1600" b="1">
                <a:solidFill>
                  <a:srgbClr val="000066"/>
                </a:solidFill>
                <a:ea typeface="新細明體" pitchFamily="18" charset="-120"/>
              </a:rPr>
              <a:t>(S5   30  Athens)</a:t>
            </a:r>
            <a:r>
              <a:rPr lang="en-US" altLang="zh-TW" sz="1800" b="1">
                <a:solidFill>
                  <a:srgbClr val="00FF00"/>
                </a:solidFill>
                <a:ea typeface="新細明體" pitchFamily="18" charset="-120"/>
              </a:rPr>
              <a:t> </a:t>
            </a:r>
            <a:endParaRPr lang="en-US" altLang="zh-TW" sz="1600"/>
          </a:p>
          <a:p>
            <a:pPr lvl="2">
              <a:lnSpc>
                <a:spcPct val="110000"/>
              </a:lnSpc>
              <a:buFontTx/>
              <a:buNone/>
            </a:pPr>
            <a:r>
              <a:rPr lang="en-US" altLang="zh-TW" sz="1600"/>
              <a:t>&lt;3&gt; </a:t>
            </a:r>
            <a:r>
              <a:rPr lang="en-US" altLang="zh-TW" sz="1600" b="1"/>
              <a:t>Deletion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    Delete </a:t>
            </a:r>
            <a:r>
              <a:rPr lang="en-US" altLang="zh-TW" sz="1600" b="1">
                <a:solidFill>
                  <a:srgbClr val="000066"/>
                </a:solidFill>
                <a:ea typeface="新細明體" pitchFamily="18" charset="-120"/>
              </a:rPr>
              <a:t>"S3 supplies P2 200</a:t>
            </a:r>
            <a:r>
              <a:rPr lang="en-US" altLang="zh-TW" sz="1600">
                <a:solidFill>
                  <a:srgbClr val="000066"/>
                </a:solidFill>
              </a:rPr>
              <a:t>"</a:t>
            </a:r>
            <a:r>
              <a:rPr lang="en-US" altLang="zh-TW" sz="1600"/>
              <a:t>, then  the fact   </a:t>
            </a:r>
            <a:br>
              <a:rPr lang="en-US" altLang="zh-TW" sz="1600"/>
            </a:br>
            <a:r>
              <a:rPr lang="en-US" altLang="zh-TW" sz="1600"/>
              <a:t>   </a:t>
            </a:r>
            <a:r>
              <a:rPr lang="en-US" altLang="zh-TW" sz="1600" b="1">
                <a:solidFill>
                  <a:schemeClr val="folHlink"/>
                </a:solidFill>
              </a:rPr>
              <a:t>"S3 is located in Paris"</a:t>
            </a:r>
            <a:r>
              <a:rPr lang="en-US" altLang="zh-TW" sz="1600"/>
              <a:t> is also deleted. </a:t>
            </a:r>
            <a:endParaRPr lang="en-US" altLang="zh-TW" sz="3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6AF0066E-AD21-4C29-B844-D19B7FAF6FFB}" type="slidenum">
              <a:rPr lang="en-US" altLang="zh-TW" smtClean="0"/>
              <a:pPr/>
              <a:t>19</a:t>
            </a:fld>
            <a:endParaRPr lang="en-US" altLang="zh-TW" dirty="0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Normal Forms:</a:t>
            </a:r>
            <a:r>
              <a:rPr lang="en-US" altLang="zh-TW" sz="3200"/>
              <a:t> </a:t>
            </a:r>
            <a:r>
              <a:rPr lang="en-US" altLang="zh-TW"/>
              <a:t>3NF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zh-TW" sz="2000" dirty="0" err="1"/>
              <a:t>Def</a:t>
            </a:r>
            <a:r>
              <a:rPr lang="en-US" altLang="zh-TW" sz="2000" dirty="0"/>
              <a:t> : A relation R is in </a:t>
            </a:r>
            <a:r>
              <a:rPr lang="en-US" altLang="zh-TW" sz="2000" b="1" dirty="0"/>
              <a:t>3NF</a:t>
            </a:r>
            <a:r>
              <a:rPr lang="en-US" altLang="zh-TW" sz="2000" dirty="0"/>
              <a:t> </a:t>
            </a:r>
            <a:r>
              <a:rPr lang="en-US" altLang="zh-TW" sz="2000" dirty="0" err="1"/>
              <a:t>iff</a:t>
            </a:r>
            <a:endParaRPr lang="en-US" altLang="zh-TW" sz="2000" dirty="0"/>
          </a:p>
          <a:p>
            <a:pPr lvl="3">
              <a:lnSpc>
                <a:spcPct val="120000"/>
              </a:lnSpc>
              <a:buFontTx/>
              <a:buNone/>
            </a:pPr>
            <a:r>
              <a:rPr lang="en-US" altLang="zh-TW" sz="1800" dirty="0"/>
              <a:t>(1) R is in 2NF</a:t>
            </a:r>
          </a:p>
          <a:p>
            <a:pPr lvl="3">
              <a:lnSpc>
                <a:spcPct val="80000"/>
              </a:lnSpc>
              <a:buFontTx/>
              <a:buNone/>
            </a:pPr>
            <a:r>
              <a:rPr lang="en-US" altLang="zh-TW" sz="1800" dirty="0"/>
              <a:t>(2) Every non-key attribute is non-transitively dependent on the primary key.</a:t>
            </a:r>
            <a:r>
              <a:rPr lang="en-US" altLang="zh-TW" dirty="0"/>
              <a:t> </a:t>
            </a:r>
            <a:endParaRPr lang="en-US" altLang="zh-TW" sz="2400" dirty="0"/>
          </a:p>
          <a:p>
            <a:pPr lvl="4">
              <a:lnSpc>
                <a:spcPct val="90000"/>
              </a:lnSpc>
              <a:buFontTx/>
              <a:buNone/>
            </a:pPr>
            <a:r>
              <a:rPr lang="en-US" altLang="zh-TW" sz="1800" dirty="0">
                <a:solidFill>
                  <a:schemeClr val="accent2"/>
                </a:solidFill>
                <a:ea typeface="新細明體" pitchFamily="18" charset="-120"/>
              </a:rPr>
              <a:t>e.g. STATUS is transitively on S#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dirty="0"/>
              <a:t>   (i.e., non-key attributes are mutually independent)</a:t>
            </a:r>
          </a:p>
          <a:p>
            <a:pPr lvl="3">
              <a:lnSpc>
                <a:spcPct val="120000"/>
              </a:lnSpc>
              <a:buFontTx/>
              <a:buNone/>
            </a:pPr>
            <a:endParaRPr lang="en-US" altLang="zh-TW" dirty="0"/>
          </a:p>
        </p:txBody>
      </p:sp>
      <p:sp>
        <p:nvSpPr>
          <p:cNvPr id="58401" name="Rectangle 33"/>
          <p:cNvSpPr>
            <a:spLocks noChangeArrowheads="1"/>
          </p:cNvSpPr>
          <p:nvPr/>
        </p:nvSpPr>
        <p:spPr bwMode="auto">
          <a:xfrm>
            <a:off x="609600" y="3200400"/>
            <a:ext cx="4800600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eaLnBrk="0" hangingPunct="0">
              <a:lnSpc>
                <a:spcPct val="12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&lt;e.g.&gt;</a:t>
            </a:r>
            <a:r>
              <a:rPr lang="en-US" altLang="zh-TW" sz="1600" b="1">
                <a:latin typeface="Times New Roman" pitchFamily="18" charset="0"/>
                <a:ea typeface="新細明體" pitchFamily="18" charset="-120"/>
              </a:rPr>
              <a:t> SP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is in 3NF, but </a:t>
            </a:r>
            <a:r>
              <a:rPr lang="en-US" altLang="zh-TW" sz="1600" b="1">
                <a:latin typeface="Times New Roman" pitchFamily="18" charset="0"/>
                <a:ea typeface="新細明體" pitchFamily="18" charset="-120"/>
              </a:rPr>
              <a:t>SECOND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is not!                  </a:t>
            </a: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              </a:t>
            </a:r>
          </a:p>
        </p:txBody>
      </p:sp>
      <p:grpSp>
        <p:nvGrpSpPr>
          <p:cNvPr id="58457" name="Group 89"/>
          <p:cNvGrpSpPr>
            <a:grpSpLocks/>
          </p:cNvGrpSpPr>
          <p:nvPr/>
        </p:nvGrpSpPr>
        <p:grpSpPr bwMode="auto">
          <a:xfrm>
            <a:off x="1828800" y="4495800"/>
            <a:ext cx="1905000" cy="990600"/>
            <a:chOff x="2035" y="1818"/>
            <a:chExt cx="1861" cy="612"/>
          </a:xfrm>
        </p:grpSpPr>
        <p:sp>
          <p:nvSpPr>
            <p:cNvPr id="58458" name="Rectangle 90"/>
            <p:cNvSpPr>
              <a:spLocks noChangeArrowheads="1"/>
            </p:cNvSpPr>
            <p:nvPr/>
          </p:nvSpPr>
          <p:spPr bwMode="auto">
            <a:xfrm>
              <a:off x="2035" y="1818"/>
              <a:ext cx="759" cy="61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58459" name="Rectangle 91"/>
            <p:cNvSpPr>
              <a:spLocks noChangeArrowheads="1"/>
            </p:cNvSpPr>
            <p:nvPr/>
          </p:nvSpPr>
          <p:spPr bwMode="auto">
            <a:xfrm>
              <a:off x="2091" y="1949"/>
              <a:ext cx="617" cy="14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</a:t>
              </a:r>
            </a:p>
          </p:txBody>
        </p:sp>
        <p:sp>
          <p:nvSpPr>
            <p:cNvPr id="58460" name="Rectangle 92"/>
            <p:cNvSpPr>
              <a:spLocks noChangeArrowheads="1"/>
            </p:cNvSpPr>
            <p:nvPr/>
          </p:nvSpPr>
          <p:spPr bwMode="auto">
            <a:xfrm>
              <a:off x="2097" y="2191"/>
              <a:ext cx="617" cy="14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P#</a:t>
              </a:r>
            </a:p>
          </p:txBody>
        </p:sp>
        <p:sp>
          <p:nvSpPr>
            <p:cNvPr id="58461" name="Rectangle 93"/>
            <p:cNvSpPr>
              <a:spLocks noChangeArrowheads="1"/>
            </p:cNvSpPr>
            <p:nvPr/>
          </p:nvSpPr>
          <p:spPr bwMode="auto">
            <a:xfrm>
              <a:off x="3279" y="2046"/>
              <a:ext cx="617" cy="13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QTY</a:t>
              </a:r>
            </a:p>
          </p:txBody>
        </p:sp>
        <p:sp>
          <p:nvSpPr>
            <p:cNvPr id="58462" name="Line 94"/>
            <p:cNvSpPr>
              <a:spLocks noChangeShapeType="1"/>
            </p:cNvSpPr>
            <p:nvPr/>
          </p:nvSpPr>
          <p:spPr bwMode="auto">
            <a:xfrm>
              <a:off x="2802" y="2128"/>
              <a:ext cx="4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58463" name="Rectangle 95"/>
          <p:cNvSpPr>
            <a:spLocks noChangeArrowheads="1"/>
          </p:cNvSpPr>
          <p:nvPr/>
        </p:nvSpPr>
        <p:spPr bwMode="auto">
          <a:xfrm>
            <a:off x="1752600" y="4159250"/>
            <a:ext cx="15033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TW" sz="1600" b="1">
                <a:latin typeface="Times New Roman" pitchFamily="18" charset="0"/>
                <a:ea typeface="華康行書體(P)" pitchFamily="66" charset="-120"/>
              </a:rPr>
              <a:t>SP </a:t>
            </a:r>
            <a:r>
              <a:rPr lang="en-US" altLang="zh-TW" sz="1600">
                <a:latin typeface="Times New Roman" pitchFamily="18" charset="0"/>
                <a:ea typeface="華康行書體(P)" pitchFamily="66" charset="-120"/>
              </a:rPr>
              <a:t>FD diagram</a:t>
            </a:r>
          </a:p>
        </p:txBody>
      </p:sp>
      <p:grpSp>
        <p:nvGrpSpPr>
          <p:cNvPr id="58465" name="Group 97"/>
          <p:cNvGrpSpPr>
            <a:grpSpLocks/>
          </p:cNvGrpSpPr>
          <p:nvPr/>
        </p:nvGrpSpPr>
        <p:grpSpPr bwMode="auto">
          <a:xfrm>
            <a:off x="4267200" y="3962400"/>
            <a:ext cx="4751388" cy="1492250"/>
            <a:chOff x="2880" y="2496"/>
            <a:chExt cx="2993" cy="940"/>
          </a:xfrm>
        </p:grpSpPr>
        <p:grpSp>
          <p:nvGrpSpPr>
            <p:cNvPr id="58437" name="Group 69"/>
            <p:cNvGrpSpPr>
              <a:grpSpLocks/>
            </p:cNvGrpSpPr>
            <p:nvPr/>
          </p:nvGrpSpPr>
          <p:grpSpPr bwMode="auto">
            <a:xfrm>
              <a:off x="2880" y="2496"/>
              <a:ext cx="1582" cy="940"/>
              <a:chOff x="960" y="2496"/>
              <a:chExt cx="1582" cy="940"/>
            </a:xfrm>
          </p:grpSpPr>
          <p:grpSp>
            <p:nvGrpSpPr>
              <p:cNvPr id="58438" name="Group 70"/>
              <p:cNvGrpSpPr>
                <a:grpSpLocks/>
              </p:cNvGrpSpPr>
              <p:nvPr/>
            </p:nvGrpSpPr>
            <p:grpSpPr bwMode="auto">
              <a:xfrm>
                <a:off x="1243" y="2713"/>
                <a:ext cx="998" cy="723"/>
                <a:chOff x="508" y="5148"/>
                <a:chExt cx="892" cy="612"/>
              </a:xfrm>
            </p:grpSpPr>
            <p:sp>
              <p:nvSpPr>
                <p:cNvPr id="58439" name="Rectangle 71"/>
                <p:cNvSpPr>
                  <a:spLocks noChangeArrowheads="1"/>
                </p:cNvSpPr>
                <p:nvPr/>
              </p:nvSpPr>
              <p:spPr bwMode="auto">
                <a:xfrm>
                  <a:off x="514" y="5148"/>
                  <a:ext cx="886" cy="612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 anchor="ctr"/>
                <a:lstStyle/>
                <a:p>
                  <a:pPr algn="l" eaLnBrk="0" hangingPunct="0"/>
                  <a:r>
                    <a:rPr lang="en-US" altLang="zh-TW" sz="12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S#  STATUS   CITY       </a:t>
                  </a:r>
                </a:p>
                <a:p>
                  <a:pPr algn="l" eaLnBrk="0" hangingPunct="0">
                    <a:lnSpc>
                      <a:spcPct val="60000"/>
                    </a:lnSpc>
                  </a:pPr>
                  <a:endPara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  <a:p>
                  <a:pPr algn="l" eaLnBrk="0" hangingPunct="0"/>
                  <a:r>
                    <a:rPr lang="en-US" altLang="zh-TW" sz="12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S1      </a:t>
                  </a:r>
                  <a:r>
                    <a:rPr lang="en-US" altLang="zh-TW" sz="1200" u="sng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 20 </a:t>
                  </a:r>
                  <a:r>
                    <a:rPr lang="en-US" altLang="zh-TW" sz="12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        </a:t>
                  </a:r>
                  <a:r>
                    <a:rPr lang="en-US" altLang="zh-TW" sz="1200" u="sng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 London </a:t>
                  </a:r>
                  <a:r>
                    <a:rPr lang="en-US" altLang="zh-TW" sz="12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     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S2       10          Paris          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S3       10          Paris            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S4       </a:t>
                  </a:r>
                  <a:r>
                    <a:rPr lang="en-US" altLang="zh-TW" sz="1200" u="sng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20 </a:t>
                  </a:r>
                  <a:r>
                    <a:rPr lang="en-US" altLang="zh-TW" sz="12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         </a:t>
                  </a:r>
                  <a:r>
                    <a:rPr lang="en-US" altLang="zh-TW" sz="1200" u="sng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London  </a:t>
                  </a:r>
                  <a:r>
                    <a:rPr lang="en-US" altLang="zh-TW" sz="12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            </a:t>
                  </a:r>
                </a:p>
                <a:p>
                  <a:pPr algn="l" eaLnBrk="0" hangingPunct="0">
                    <a:lnSpc>
                      <a:spcPct val="80000"/>
                    </a:lnSpc>
                  </a:pPr>
                  <a:r>
                    <a:rPr lang="en-US" altLang="zh-TW" sz="12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S5       30          Athens      </a:t>
                  </a:r>
                </a:p>
              </p:txBody>
            </p:sp>
            <p:grpSp>
              <p:nvGrpSpPr>
                <p:cNvPr id="58440" name="Group 72"/>
                <p:cNvGrpSpPr>
                  <a:grpSpLocks/>
                </p:cNvGrpSpPr>
                <p:nvPr/>
              </p:nvGrpSpPr>
              <p:grpSpPr bwMode="auto">
                <a:xfrm>
                  <a:off x="686" y="5152"/>
                  <a:ext cx="345" cy="608"/>
                  <a:chOff x="686" y="5153"/>
                  <a:chExt cx="345" cy="682"/>
                </a:xfrm>
              </p:grpSpPr>
              <p:sp>
                <p:nvSpPr>
                  <p:cNvPr id="58441" name="Line 73"/>
                  <p:cNvSpPr>
                    <a:spLocks noChangeShapeType="1"/>
                  </p:cNvSpPr>
                  <p:nvPr/>
                </p:nvSpPr>
                <p:spPr bwMode="auto">
                  <a:xfrm>
                    <a:off x="686" y="5153"/>
                    <a:ext cx="0" cy="68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  <p:sp>
                <p:nvSpPr>
                  <p:cNvPr id="58442" name="Line 74"/>
                  <p:cNvSpPr>
                    <a:spLocks noChangeShapeType="1"/>
                  </p:cNvSpPr>
                  <p:nvPr/>
                </p:nvSpPr>
                <p:spPr bwMode="auto">
                  <a:xfrm>
                    <a:off x="1031" y="5153"/>
                    <a:ext cx="0" cy="682"/>
                  </a:xfrm>
                  <a:prstGeom prst="line">
                    <a:avLst/>
                  </a:prstGeom>
                  <a:noFill/>
                  <a:ln w="12700">
                    <a:solidFill>
                      <a:schemeClr val="accent1"/>
                    </a:solidFill>
                    <a:round/>
                    <a:headEnd/>
                    <a:tailEnd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zh-TW" altLang="en-US"/>
                  </a:p>
                </p:txBody>
              </p:sp>
            </p:grpSp>
            <p:sp>
              <p:nvSpPr>
                <p:cNvPr id="58443" name="Line 75"/>
                <p:cNvSpPr>
                  <a:spLocks noChangeShapeType="1"/>
                </p:cNvSpPr>
                <p:nvPr/>
              </p:nvSpPr>
              <p:spPr bwMode="auto">
                <a:xfrm>
                  <a:off x="508" y="5301"/>
                  <a:ext cx="889" cy="0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58444" name="Rectangle 76"/>
              <p:cNvSpPr>
                <a:spLocks noChangeArrowheads="1"/>
              </p:cNvSpPr>
              <p:nvPr/>
            </p:nvSpPr>
            <p:spPr bwMode="auto">
              <a:xfrm>
                <a:off x="960" y="2496"/>
                <a:ext cx="1582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      </a:t>
                </a:r>
                <a:r>
                  <a:rPr lang="en-US" altLang="zh-TW" sz="1600" b="1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SECOND</a:t>
                </a:r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(not 3NF)</a:t>
                </a:r>
              </a:p>
            </p:txBody>
          </p:sp>
        </p:grpSp>
        <p:grpSp>
          <p:nvGrpSpPr>
            <p:cNvPr id="58446" name="Group 78"/>
            <p:cNvGrpSpPr>
              <a:grpSpLocks/>
            </p:cNvGrpSpPr>
            <p:nvPr/>
          </p:nvGrpSpPr>
          <p:grpSpPr bwMode="auto">
            <a:xfrm>
              <a:off x="4320" y="2832"/>
              <a:ext cx="1553" cy="544"/>
              <a:chOff x="1194" y="3167"/>
              <a:chExt cx="1553" cy="544"/>
            </a:xfrm>
          </p:grpSpPr>
          <p:sp>
            <p:nvSpPr>
              <p:cNvPr id="58447" name="Rectangle 79"/>
              <p:cNvSpPr>
                <a:spLocks noChangeArrowheads="1"/>
              </p:cNvSpPr>
              <p:nvPr/>
            </p:nvSpPr>
            <p:spPr bwMode="auto">
              <a:xfrm>
                <a:off x="1194" y="3385"/>
                <a:ext cx="548" cy="15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S#</a:t>
                </a:r>
              </a:p>
            </p:txBody>
          </p:sp>
          <p:sp>
            <p:nvSpPr>
              <p:cNvPr id="58448" name="Rectangle 80"/>
              <p:cNvSpPr>
                <a:spLocks noChangeArrowheads="1"/>
              </p:cNvSpPr>
              <p:nvPr/>
            </p:nvSpPr>
            <p:spPr bwMode="auto">
              <a:xfrm>
                <a:off x="2199" y="3554"/>
                <a:ext cx="548" cy="15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CITY</a:t>
                </a:r>
              </a:p>
            </p:txBody>
          </p:sp>
          <p:sp>
            <p:nvSpPr>
              <p:cNvPr id="58449" name="Rectangle 81"/>
              <p:cNvSpPr>
                <a:spLocks noChangeArrowheads="1"/>
              </p:cNvSpPr>
              <p:nvPr/>
            </p:nvSpPr>
            <p:spPr bwMode="auto">
              <a:xfrm>
                <a:off x="2198" y="3167"/>
                <a:ext cx="548" cy="15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STATUS</a:t>
                </a:r>
              </a:p>
            </p:txBody>
          </p:sp>
          <p:sp>
            <p:nvSpPr>
              <p:cNvPr id="58450" name="Line 82"/>
              <p:cNvSpPr>
                <a:spLocks noChangeShapeType="1"/>
              </p:cNvSpPr>
              <p:nvPr/>
            </p:nvSpPr>
            <p:spPr bwMode="auto">
              <a:xfrm>
                <a:off x="1747" y="3495"/>
                <a:ext cx="430" cy="133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8451" name="Line 83"/>
              <p:cNvSpPr>
                <a:spLocks noChangeShapeType="1"/>
              </p:cNvSpPr>
              <p:nvPr/>
            </p:nvSpPr>
            <p:spPr bwMode="auto">
              <a:xfrm flipV="1">
                <a:off x="1755" y="3248"/>
                <a:ext cx="418" cy="181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58452" name="Line 84"/>
              <p:cNvSpPr>
                <a:spLocks noChangeShapeType="1"/>
              </p:cNvSpPr>
              <p:nvPr/>
            </p:nvSpPr>
            <p:spPr bwMode="auto">
              <a:xfrm flipV="1">
                <a:off x="2456" y="3324"/>
                <a:ext cx="0" cy="23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prstDash val="lgDashDot"/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58464" name="Rectangle 96"/>
            <p:cNvSpPr>
              <a:spLocks noChangeArrowheads="1"/>
            </p:cNvSpPr>
            <p:nvPr/>
          </p:nvSpPr>
          <p:spPr bwMode="auto">
            <a:xfrm>
              <a:off x="4513" y="2592"/>
              <a:ext cx="1296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zh-TW" sz="1600" b="1">
                  <a:latin typeface="Times New Roman" pitchFamily="18" charset="0"/>
                  <a:ea typeface="華康行書體(P)" pitchFamily="66" charset="-120"/>
                </a:rPr>
                <a:t>SECOND </a:t>
              </a:r>
              <a:r>
                <a:rPr lang="en-US" altLang="zh-TW" sz="1600">
                  <a:latin typeface="Times New Roman" pitchFamily="18" charset="0"/>
                  <a:ea typeface="華康行書體(P)" pitchFamily="66" charset="-120"/>
                </a:rPr>
                <a:t>FD diagram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1254125" y="404664"/>
            <a:ext cx="7397750" cy="838200"/>
          </a:xfrm>
        </p:spPr>
        <p:txBody>
          <a:bodyPr/>
          <a:lstStyle/>
          <a:p>
            <a:r>
              <a:rPr lang="en-US" altLang="zh-TW" dirty="0">
                <a:ea typeface="新細明體" pitchFamily="18" charset="-120"/>
              </a:rPr>
              <a:t>Contents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2286000" y="1441450"/>
            <a:ext cx="7239000" cy="4364038"/>
          </a:xfrm>
          <a:noFill/>
          <a:ln/>
        </p:spPr>
        <p:txBody>
          <a:bodyPr/>
          <a:lstStyle/>
          <a:p>
            <a:pPr>
              <a:buSzPct val="85000"/>
            </a:pPr>
            <a:r>
              <a:rPr lang="en-US" altLang="zh-TW" sz="2000" dirty="0"/>
              <a:t> 18.1  Introduction</a:t>
            </a:r>
          </a:p>
          <a:p>
            <a:pPr>
              <a:buSzPct val="85000"/>
            </a:pPr>
            <a:r>
              <a:rPr lang="en-US" altLang="zh-TW" sz="2000" dirty="0"/>
              <a:t> 18.2  Functional Dependency</a:t>
            </a:r>
          </a:p>
          <a:p>
            <a:pPr>
              <a:buSzPct val="85000"/>
            </a:pPr>
            <a:r>
              <a:rPr lang="en-US" altLang="zh-TW" sz="2000" dirty="0"/>
              <a:t> 18.3  First, Second, and Third Normal Forms (1NF, 2NF, 3NF)</a:t>
            </a:r>
          </a:p>
          <a:p>
            <a:pPr>
              <a:buSzPct val="85000"/>
            </a:pPr>
            <a:r>
              <a:rPr lang="en-US" altLang="zh-TW" sz="2000" dirty="0"/>
              <a:t> 18.4  Boyce/</a:t>
            </a:r>
            <a:r>
              <a:rPr lang="en-US" altLang="zh-TW" sz="2000" dirty="0" err="1"/>
              <a:t>Codd</a:t>
            </a:r>
            <a:r>
              <a:rPr lang="en-US" altLang="zh-TW" sz="2000" dirty="0"/>
              <a:t> Normal Form (BCNF)</a:t>
            </a:r>
          </a:p>
          <a:p>
            <a:pPr>
              <a:buSzPct val="85000"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18.5  </a:t>
            </a:r>
            <a:r>
              <a:rPr lang="en-US" altLang="zh-TW" sz="2000" dirty="0"/>
              <a:t>Fourth Normal Form (4NF)</a:t>
            </a:r>
          </a:p>
          <a:p>
            <a:pPr>
              <a:buSzPct val="85000"/>
            </a:pPr>
            <a:r>
              <a:rPr lang="en-US" altLang="zh-TW" sz="2000" dirty="0"/>
              <a:t> </a:t>
            </a:r>
            <a:r>
              <a:rPr lang="en-US" altLang="zh-TW" sz="2000" dirty="0" smtClean="0"/>
              <a:t>18.6  </a:t>
            </a:r>
            <a:r>
              <a:rPr lang="en-US" altLang="zh-TW" sz="2000" dirty="0"/>
              <a:t>Fifth Normal Form (5NF</a:t>
            </a:r>
            <a:r>
              <a:rPr lang="en-US" altLang="zh-TW" sz="2000" dirty="0" smtClean="0"/>
              <a:t>)</a:t>
            </a:r>
            <a:endParaRPr lang="en-US" altLang="zh-TW" sz="2000" dirty="0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>
          <a:xfrm>
            <a:off x="7429500" y="6248400"/>
            <a:ext cx="2063750" cy="457200"/>
          </a:xfrm>
        </p:spPr>
        <p:txBody>
          <a:bodyPr/>
          <a:lstStyle/>
          <a:p>
            <a:r>
              <a:rPr lang="en-US" altLang="zh-TW" dirty="0" smtClean="0"/>
              <a:t>18-</a:t>
            </a:r>
            <a:fld id="{9A9C58D1-CD9E-46B6-A5D2-1970DC7A3CE2}" type="slidenum">
              <a:rPr lang="en-US" altLang="zh-TW" smtClean="0"/>
              <a:pPr/>
              <a:t>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74860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7259309F-B39D-4E47-BD44-36C6C4E16972}" type="slidenum">
              <a:rPr lang="en-US" altLang="zh-TW" smtClean="0"/>
              <a:pPr/>
              <a:t>20</a:t>
            </a:fld>
            <a:endParaRPr lang="en-US" altLang="zh-TW" dirty="0"/>
          </a:p>
        </p:txBody>
      </p:sp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Normal Forms:</a:t>
            </a:r>
            <a:r>
              <a:rPr lang="en-US" altLang="zh-TW" sz="3200"/>
              <a:t> </a:t>
            </a:r>
            <a:r>
              <a:rPr lang="en-US" altLang="zh-TW"/>
              <a:t>3NF </a:t>
            </a:r>
            <a:r>
              <a:rPr lang="en-US" altLang="zh-TW" sz="20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9080500" cy="4724400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zh-TW" sz="2000"/>
              <a:t>Decompose </a:t>
            </a:r>
            <a:r>
              <a:rPr lang="en-US" altLang="zh-TW" sz="2000" b="1"/>
              <a:t>SECOND</a:t>
            </a:r>
            <a:r>
              <a:rPr lang="en-US" altLang="zh-TW" sz="2000"/>
              <a:t> into:</a:t>
            </a:r>
          </a:p>
        </p:txBody>
      </p:sp>
      <p:sp>
        <p:nvSpPr>
          <p:cNvPr id="60420" name="Rectangle 4"/>
          <p:cNvSpPr>
            <a:spLocks noChangeArrowheads="1"/>
          </p:cNvSpPr>
          <p:nvPr/>
        </p:nvSpPr>
        <p:spPr bwMode="auto">
          <a:xfrm>
            <a:off x="762000" y="1600200"/>
            <a:ext cx="4267200" cy="251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>
              <a:lnSpc>
                <a:spcPct val="14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&lt;1&gt; </a:t>
            </a:r>
            <a:r>
              <a:rPr lang="en-US" altLang="zh-TW" sz="1600" b="1">
                <a:latin typeface="Times New Roman" pitchFamily="18" charset="0"/>
                <a:ea typeface="新細明體" pitchFamily="18" charset="-120"/>
              </a:rPr>
              <a:t>SC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(S#, CITY)</a:t>
            </a:r>
          </a:p>
          <a:p>
            <a:pPr lvl="2" algn="l" eaLnBrk="0" hangingPunct="0">
              <a:lnSpc>
                <a:spcPct val="6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primary key : S#</a:t>
            </a:r>
          </a:p>
          <a:p>
            <a:pPr lvl="2" algn="l" eaLnBrk="0" hangingPunct="0">
              <a:lnSpc>
                <a:spcPct val="4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FD diagram:</a:t>
            </a: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140000"/>
              </a:lnSpc>
              <a:spcBef>
                <a:spcPct val="3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&lt;2&gt; </a:t>
            </a:r>
            <a:r>
              <a:rPr lang="en-US" altLang="zh-TW" sz="1600" b="1">
                <a:latin typeface="Times New Roman" pitchFamily="18" charset="0"/>
                <a:ea typeface="新細明體" pitchFamily="18" charset="-120"/>
              </a:rPr>
              <a:t>CS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(CITY, STATUS):</a:t>
            </a:r>
          </a:p>
          <a:p>
            <a:pPr lvl="1" algn="l" eaLnBrk="0" hangingPunct="0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       primary key: CITY</a:t>
            </a:r>
          </a:p>
          <a:p>
            <a:pPr lvl="1" algn="l" eaLnBrk="0" hangingPunct="0">
              <a:lnSpc>
                <a:spcPct val="70000"/>
              </a:lnSpc>
              <a:spcBef>
                <a:spcPct val="3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       FD diagram:</a:t>
            </a: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</p:txBody>
      </p:sp>
      <p:grpSp>
        <p:nvGrpSpPr>
          <p:cNvPr id="60461" name="Group 45"/>
          <p:cNvGrpSpPr>
            <a:grpSpLocks/>
          </p:cNvGrpSpPr>
          <p:nvPr/>
        </p:nvGrpSpPr>
        <p:grpSpPr bwMode="auto">
          <a:xfrm>
            <a:off x="2362200" y="2590800"/>
            <a:ext cx="2390775" cy="246063"/>
            <a:chOff x="1614" y="1776"/>
            <a:chExt cx="1506" cy="155"/>
          </a:xfrm>
        </p:grpSpPr>
        <p:sp>
          <p:nvSpPr>
            <p:cNvPr id="60422" name="Rectangle 6"/>
            <p:cNvSpPr>
              <a:spLocks noChangeArrowheads="1"/>
            </p:cNvSpPr>
            <p:nvPr/>
          </p:nvSpPr>
          <p:spPr bwMode="auto">
            <a:xfrm>
              <a:off x="1614" y="1776"/>
              <a:ext cx="550" cy="1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</a:t>
              </a:r>
            </a:p>
          </p:txBody>
        </p:sp>
        <p:sp>
          <p:nvSpPr>
            <p:cNvPr id="60423" name="Rectangle 7"/>
            <p:cNvSpPr>
              <a:spLocks noChangeArrowheads="1"/>
            </p:cNvSpPr>
            <p:nvPr/>
          </p:nvSpPr>
          <p:spPr bwMode="auto">
            <a:xfrm>
              <a:off x="2570" y="1781"/>
              <a:ext cx="550" cy="1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CITY</a:t>
              </a:r>
            </a:p>
          </p:txBody>
        </p:sp>
        <p:sp>
          <p:nvSpPr>
            <p:cNvPr id="60424" name="Line 8"/>
            <p:cNvSpPr>
              <a:spLocks noChangeShapeType="1"/>
            </p:cNvSpPr>
            <p:nvPr/>
          </p:nvSpPr>
          <p:spPr bwMode="auto">
            <a:xfrm flipV="1">
              <a:off x="2212" y="1845"/>
              <a:ext cx="318" cy="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0425" name="Group 9"/>
          <p:cNvGrpSpPr>
            <a:grpSpLocks/>
          </p:cNvGrpSpPr>
          <p:nvPr/>
        </p:nvGrpSpPr>
        <p:grpSpPr bwMode="auto">
          <a:xfrm>
            <a:off x="2362200" y="3810000"/>
            <a:ext cx="2343150" cy="246063"/>
            <a:chOff x="1487" y="4211"/>
            <a:chExt cx="1476" cy="155"/>
          </a:xfrm>
        </p:grpSpPr>
        <p:sp>
          <p:nvSpPr>
            <p:cNvPr id="60426" name="Rectangle 10"/>
            <p:cNvSpPr>
              <a:spLocks noChangeArrowheads="1"/>
            </p:cNvSpPr>
            <p:nvPr/>
          </p:nvSpPr>
          <p:spPr bwMode="auto">
            <a:xfrm>
              <a:off x="1487" y="4211"/>
              <a:ext cx="540" cy="1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CITY</a:t>
              </a:r>
            </a:p>
          </p:txBody>
        </p:sp>
        <p:sp>
          <p:nvSpPr>
            <p:cNvPr id="60427" name="Rectangle 11"/>
            <p:cNvSpPr>
              <a:spLocks noChangeArrowheads="1"/>
            </p:cNvSpPr>
            <p:nvPr/>
          </p:nvSpPr>
          <p:spPr bwMode="auto">
            <a:xfrm>
              <a:off x="2423" y="4216"/>
              <a:ext cx="540" cy="1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STATUS</a:t>
              </a:r>
            </a:p>
          </p:txBody>
        </p:sp>
        <p:sp>
          <p:nvSpPr>
            <p:cNvPr id="60428" name="Line 12"/>
            <p:cNvSpPr>
              <a:spLocks noChangeShapeType="1"/>
            </p:cNvSpPr>
            <p:nvPr/>
          </p:nvSpPr>
          <p:spPr bwMode="auto">
            <a:xfrm>
              <a:off x="2036" y="4286"/>
              <a:ext cx="383" cy="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0440" name="Group 24"/>
          <p:cNvGrpSpPr>
            <a:grpSpLocks/>
          </p:cNvGrpSpPr>
          <p:nvPr/>
        </p:nvGrpSpPr>
        <p:grpSpPr bwMode="auto">
          <a:xfrm>
            <a:off x="1676400" y="4343400"/>
            <a:ext cx="2141538" cy="1520825"/>
            <a:chOff x="3547" y="1154"/>
            <a:chExt cx="1349" cy="958"/>
          </a:xfrm>
        </p:grpSpPr>
        <p:grpSp>
          <p:nvGrpSpPr>
            <p:cNvPr id="60429" name="Group 13"/>
            <p:cNvGrpSpPr>
              <a:grpSpLocks/>
            </p:cNvGrpSpPr>
            <p:nvPr/>
          </p:nvGrpSpPr>
          <p:grpSpPr bwMode="auto">
            <a:xfrm>
              <a:off x="3744" y="1392"/>
              <a:ext cx="816" cy="720"/>
              <a:chOff x="768" y="4896"/>
              <a:chExt cx="816" cy="720"/>
            </a:xfrm>
          </p:grpSpPr>
          <p:sp>
            <p:nvSpPr>
              <p:cNvPr id="60430" name="Rectangle 14"/>
              <p:cNvSpPr>
                <a:spLocks noChangeArrowheads="1"/>
              </p:cNvSpPr>
              <p:nvPr/>
            </p:nvSpPr>
            <p:spPr bwMode="auto">
              <a:xfrm>
                <a:off x="768" y="4896"/>
                <a:ext cx="816" cy="72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algn="l" eaLnBrk="0" hangingPunct="0">
                  <a:lnSpc>
                    <a:spcPct val="70000"/>
                  </a:lnSpc>
                  <a:spcAft>
                    <a:spcPct val="50000"/>
                  </a:spcAft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S#     CITY       </a:t>
                </a:r>
              </a:p>
              <a:p>
                <a:pPr algn="l" eaLnBrk="0" hangingPunct="0">
                  <a:lnSpc>
                    <a:spcPct val="6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S1    London      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S2    Paris          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S3    Paris            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S4    London              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S5    Athens      </a:t>
                </a:r>
              </a:p>
            </p:txBody>
          </p:sp>
          <p:sp>
            <p:nvSpPr>
              <p:cNvPr id="60431" name="Line 15"/>
              <p:cNvSpPr>
                <a:spLocks noChangeShapeType="1"/>
              </p:cNvSpPr>
              <p:nvPr/>
            </p:nvSpPr>
            <p:spPr bwMode="auto">
              <a:xfrm>
                <a:off x="768" y="5040"/>
                <a:ext cx="816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0432" name="Line 16"/>
            <p:cNvSpPr>
              <a:spLocks noChangeShapeType="1"/>
            </p:cNvSpPr>
            <p:nvPr/>
          </p:nvSpPr>
          <p:spPr bwMode="auto">
            <a:xfrm>
              <a:off x="4032" y="1392"/>
              <a:ext cx="0" cy="7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433" name="Rectangle 17"/>
            <p:cNvSpPr>
              <a:spLocks noChangeArrowheads="1"/>
            </p:cNvSpPr>
            <p:nvPr/>
          </p:nvSpPr>
          <p:spPr bwMode="auto">
            <a:xfrm>
              <a:off x="3547" y="1154"/>
              <a:ext cx="1349" cy="2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150000"/>
                </a:lnSpc>
                <a:spcBef>
                  <a:spcPct val="50000"/>
                </a:spcBef>
              </a:pP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</a:t>
              </a:r>
              <a:r>
                <a:rPr lang="en-US" altLang="zh-TW" sz="14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SC</a:t>
              </a: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(in 3NF)</a:t>
              </a:r>
            </a:p>
          </p:txBody>
        </p:sp>
      </p:grpSp>
      <p:grpSp>
        <p:nvGrpSpPr>
          <p:cNvPr id="60439" name="Group 23"/>
          <p:cNvGrpSpPr>
            <a:grpSpLocks/>
          </p:cNvGrpSpPr>
          <p:nvPr/>
        </p:nvGrpSpPr>
        <p:grpSpPr bwMode="auto">
          <a:xfrm>
            <a:off x="3733800" y="4419600"/>
            <a:ext cx="2141538" cy="1376363"/>
            <a:chOff x="3600" y="2784"/>
            <a:chExt cx="1349" cy="867"/>
          </a:xfrm>
        </p:grpSpPr>
        <p:grpSp>
          <p:nvGrpSpPr>
            <p:cNvPr id="60434" name="Group 18"/>
            <p:cNvGrpSpPr>
              <a:grpSpLocks/>
            </p:cNvGrpSpPr>
            <p:nvPr/>
          </p:nvGrpSpPr>
          <p:grpSpPr bwMode="auto">
            <a:xfrm>
              <a:off x="3648" y="3024"/>
              <a:ext cx="1130" cy="627"/>
              <a:chOff x="2134" y="4989"/>
              <a:chExt cx="1181" cy="629"/>
            </a:xfrm>
          </p:grpSpPr>
          <p:sp>
            <p:nvSpPr>
              <p:cNvPr id="60435" name="Rectangle 19"/>
              <p:cNvSpPr>
                <a:spLocks noChangeArrowheads="1"/>
              </p:cNvSpPr>
              <p:nvPr/>
            </p:nvSpPr>
            <p:spPr bwMode="auto">
              <a:xfrm>
                <a:off x="2134" y="4989"/>
                <a:ext cx="1181" cy="62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 </a:t>
                </a:r>
              </a:p>
              <a:p>
                <a:pPr algn="l" eaLnBrk="0" hangingPunct="0">
                  <a:lnSpc>
                    <a:spcPct val="80000"/>
                  </a:lnSpc>
                  <a:spcAft>
                    <a:spcPct val="30000"/>
                  </a:spcAft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CITY           STATUS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Athens           30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London          20      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Paris              10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Rome             50</a:t>
                </a:r>
              </a:p>
              <a:p>
                <a:pPr algn="l" eaLnBrk="0" hangingPunct="0">
                  <a:lnSpc>
                    <a:spcPct val="80000"/>
                  </a:lnSpc>
                </a:pPr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             </a:t>
                </a:r>
              </a:p>
            </p:txBody>
          </p:sp>
          <p:sp>
            <p:nvSpPr>
              <p:cNvPr id="60436" name="Line 20"/>
              <p:cNvSpPr>
                <a:spLocks noChangeShapeType="1"/>
              </p:cNvSpPr>
              <p:nvPr/>
            </p:nvSpPr>
            <p:spPr bwMode="auto">
              <a:xfrm>
                <a:off x="2662" y="4991"/>
                <a:ext cx="0" cy="62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60437" name="Line 21"/>
              <p:cNvSpPr>
                <a:spLocks noChangeShapeType="1"/>
              </p:cNvSpPr>
              <p:nvPr/>
            </p:nvSpPr>
            <p:spPr bwMode="auto">
              <a:xfrm>
                <a:off x="2136" y="5147"/>
                <a:ext cx="1176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0438" name="Rectangle 22"/>
            <p:cNvSpPr>
              <a:spLocks noChangeArrowheads="1"/>
            </p:cNvSpPr>
            <p:nvPr/>
          </p:nvSpPr>
          <p:spPr bwMode="auto">
            <a:xfrm>
              <a:off x="3600" y="2784"/>
              <a:ext cx="1349" cy="2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lnSpc>
                  <a:spcPct val="130000"/>
                </a:lnSpc>
                <a:spcBef>
                  <a:spcPct val="50000"/>
                </a:spcBef>
              </a:pPr>
              <a:r>
                <a:rPr lang="en-US" altLang="zh-TW" sz="14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CS </a:t>
              </a: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(in 3NF)</a:t>
              </a:r>
            </a:p>
          </p:txBody>
        </p:sp>
      </p:grpSp>
      <p:grpSp>
        <p:nvGrpSpPr>
          <p:cNvPr id="60442" name="Group 26"/>
          <p:cNvGrpSpPr>
            <a:grpSpLocks/>
          </p:cNvGrpSpPr>
          <p:nvPr/>
        </p:nvGrpSpPr>
        <p:grpSpPr bwMode="auto">
          <a:xfrm>
            <a:off x="5638800" y="1447800"/>
            <a:ext cx="2740025" cy="1600200"/>
            <a:chOff x="979" y="2510"/>
            <a:chExt cx="1582" cy="892"/>
          </a:xfrm>
        </p:grpSpPr>
        <p:grpSp>
          <p:nvGrpSpPr>
            <p:cNvPr id="60443" name="Group 27"/>
            <p:cNvGrpSpPr>
              <a:grpSpLocks/>
            </p:cNvGrpSpPr>
            <p:nvPr/>
          </p:nvGrpSpPr>
          <p:grpSpPr bwMode="auto">
            <a:xfrm>
              <a:off x="1262" y="2679"/>
              <a:ext cx="998" cy="723"/>
              <a:chOff x="508" y="5148"/>
              <a:chExt cx="892" cy="612"/>
            </a:xfrm>
          </p:grpSpPr>
          <p:sp>
            <p:nvSpPr>
              <p:cNvPr id="60444" name="Rectangle 28"/>
              <p:cNvSpPr>
                <a:spLocks noChangeArrowheads="1"/>
              </p:cNvSpPr>
              <p:nvPr/>
            </p:nvSpPr>
            <p:spPr bwMode="auto">
              <a:xfrm>
                <a:off x="514" y="5148"/>
                <a:ext cx="886" cy="612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algn="l" eaLnBrk="0" hangingPunct="0"/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S#   STATUS   CITY       </a:t>
                </a:r>
              </a:p>
              <a:p>
                <a:pPr algn="l" eaLnBrk="0" hangingPunct="0">
                  <a:lnSpc>
                    <a:spcPct val="60000"/>
                  </a:lnSpc>
                </a:pPr>
                <a:endPara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endParaRPr>
              </a:p>
              <a:p>
                <a:pPr algn="l" eaLnBrk="0" hangingPunct="0"/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S1      </a:t>
                </a:r>
                <a:r>
                  <a:rPr lang="en-US" altLang="zh-TW" sz="1200" u="sng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 </a:t>
                </a: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20          London      </a:t>
                </a:r>
              </a:p>
              <a:p>
                <a:pPr algn="l" eaLnBrk="0" hangingPunct="0">
                  <a:lnSpc>
                    <a:spcPct val="90000"/>
                  </a:lnSpc>
                </a:pP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S2       10          Paris          </a:t>
                </a:r>
              </a:p>
              <a:p>
                <a:pPr algn="l" eaLnBrk="0" hangingPunct="0">
                  <a:lnSpc>
                    <a:spcPct val="90000"/>
                  </a:lnSpc>
                </a:pP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S3       10          Paris            </a:t>
                </a:r>
              </a:p>
              <a:p>
                <a:pPr algn="l" eaLnBrk="0" hangingPunct="0">
                  <a:lnSpc>
                    <a:spcPct val="90000"/>
                  </a:lnSpc>
                </a:pP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S4       20          London              </a:t>
                </a:r>
              </a:p>
              <a:p>
                <a:pPr algn="l" eaLnBrk="0" hangingPunct="0">
                  <a:lnSpc>
                    <a:spcPct val="90000"/>
                  </a:lnSpc>
                </a:pPr>
                <a:r>
                  <a:rPr lang="en-US" altLang="zh-TW" sz="12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S5       30          Athens      </a:t>
                </a:r>
              </a:p>
            </p:txBody>
          </p:sp>
          <p:grpSp>
            <p:nvGrpSpPr>
              <p:cNvPr id="60445" name="Group 29"/>
              <p:cNvGrpSpPr>
                <a:grpSpLocks/>
              </p:cNvGrpSpPr>
              <p:nvPr/>
            </p:nvGrpSpPr>
            <p:grpSpPr bwMode="auto">
              <a:xfrm>
                <a:off x="686" y="5152"/>
                <a:ext cx="345" cy="608"/>
                <a:chOff x="686" y="5153"/>
                <a:chExt cx="345" cy="682"/>
              </a:xfrm>
            </p:grpSpPr>
            <p:sp>
              <p:nvSpPr>
                <p:cNvPr id="60446" name="Line 30"/>
                <p:cNvSpPr>
                  <a:spLocks noChangeShapeType="1"/>
                </p:cNvSpPr>
                <p:nvPr/>
              </p:nvSpPr>
              <p:spPr bwMode="auto">
                <a:xfrm>
                  <a:off x="686" y="5153"/>
                  <a:ext cx="0" cy="68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60447" name="Line 31"/>
                <p:cNvSpPr>
                  <a:spLocks noChangeShapeType="1"/>
                </p:cNvSpPr>
                <p:nvPr/>
              </p:nvSpPr>
              <p:spPr bwMode="auto">
                <a:xfrm>
                  <a:off x="1031" y="5153"/>
                  <a:ext cx="0" cy="682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60448" name="Line 32"/>
              <p:cNvSpPr>
                <a:spLocks noChangeShapeType="1"/>
              </p:cNvSpPr>
              <p:nvPr/>
            </p:nvSpPr>
            <p:spPr bwMode="auto">
              <a:xfrm>
                <a:off x="508" y="5301"/>
                <a:ext cx="889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0449" name="Rectangle 33"/>
            <p:cNvSpPr>
              <a:spLocks noChangeArrowheads="1"/>
            </p:cNvSpPr>
            <p:nvPr/>
          </p:nvSpPr>
          <p:spPr bwMode="auto">
            <a:xfrm>
              <a:off x="979" y="2510"/>
              <a:ext cx="1582" cy="16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   </a:t>
              </a:r>
              <a:r>
                <a:rPr lang="en-US" altLang="zh-TW" sz="14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SECOND</a:t>
              </a: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</a:p>
          </p:txBody>
        </p:sp>
      </p:grpSp>
      <p:grpSp>
        <p:nvGrpSpPr>
          <p:cNvPr id="60450" name="Group 34"/>
          <p:cNvGrpSpPr>
            <a:grpSpLocks/>
          </p:cNvGrpSpPr>
          <p:nvPr/>
        </p:nvGrpSpPr>
        <p:grpSpPr bwMode="auto">
          <a:xfrm>
            <a:off x="4953000" y="3276600"/>
            <a:ext cx="3238500" cy="968375"/>
            <a:chOff x="2199" y="39"/>
            <a:chExt cx="2040" cy="610"/>
          </a:xfrm>
        </p:grpSpPr>
        <p:sp>
          <p:nvSpPr>
            <p:cNvPr id="60451" name="Rectangle 35"/>
            <p:cNvSpPr>
              <a:spLocks noChangeArrowheads="1"/>
            </p:cNvSpPr>
            <p:nvPr/>
          </p:nvSpPr>
          <p:spPr bwMode="auto">
            <a:xfrm>
              <a:off x="2199" y="39"/>
              <a:ext cx="11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endParaRPr lang="zh-TW" altLang="zh-TW" sz="16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60452" name="Rectangle 36"/>
            <p:cNvSpPr>
              <a:spLocks noChangeArrowheads="1"/>
            </p:cNvSpPr>
            <p:nvPr/>
          </p:nvSpPr>
          <p:spPr bwMode="auto">
            <a:xfrm>
              <a:off x="2927" y="384"/>
              <a:ext cx="249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</a:t>
              </a:r>
            </a:p>
          </p:txBody>
        </p:sp>
        <p:sp>
          <p:nvSpPr>
            <p:cNvPr id="60453" name="Rectangle 37"/>
            <p:cNvSpPr>
              <a:spLocks noChangeArrowheads="1"/>
            </p:cNvSpPr>
            <p:nvPr/>
          </p:nvSpPr>
          <p:spPr bwMode="auto">
            <a:xfrm>
              <a:off x="3495" y="106"/>
              <a:ext cx="59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STATUS</a:t>
              </a:r>
            </a:p>
          </p:txBody>
        </p:sp>
        <p:sp>
          <p:nvSpPr>
            <p:cNvPr id="60454" name="Rectangle 38"/>
            <p:cNvSpPr>
              <a:spLocks noChangeArrowheads="1"/>
            </p:cNvSpPr>
            <p:nvPr/>
          </p:nvSpPr>
          <p:spPr bwMode="auto">
            <a:xfrm>
              <a:off x="3582" y="413"/>
              <a:ext cx="41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CITY</a:t>
              </a:r>
            </a:p>
          </p:txBody>
        </p:sp>
        <p:sp>
          <p:nvSpPr>
            <p:cNvPr id="60455" name="Rectangle 39"/>
            <p:cNvSpPr>
              <a:spLocks noChangeArrowheads="1"/>
            </p:cNvSpPr>
            <p:nvPr/>
          </p:nvSpPr>
          <p:spPr bwMode="auto">
            <a:xfrm>
              <a:off x="3498" y="62"/>
              <a:ext cx="588" cy="58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456" name="Rectangle 40"/>
            <p:cNvSpPr>
              <a:spLocks noChangeArrowheads="1"/>
            </p:cNvSpPr>
            <p:nvPr/>
          </p:nvSpPr>
          <p:spPr bwMode="auto">
            <a:xfrm>
              <a:off x="2894" y="369"/>
              <a:ext cx="1345" cy="222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prstDash val="dash"/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457" name="Line 41"/>
            <p:cNvSpPr>
              <a:spLocks noChangeShapeType="1"/>
            </p:cNvSpPr>
            <p:nvPr/>
          </p:nvSpPr>
          <p:spPr bwMode="auto">
            <a:xfrm flipV="1">
              <a:off x="3191" y="217"/>
              <a:ext cx="280" cy="20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458" name="Line 42"/>
            <p:cNvSpPr>
              <a:spLocks noChangeShapeType="1"/>
            </p:cNvSpPr>
            <p:nvPr/>
          </p:nvSpPr>
          <p:spPr bwMode="auto">
            <a:xfrm flipV="1">
              <a:off x="3792" y="274"/>
              <a:ext cx="0" cy="16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0459" name="Line 43"/>
            <p:cNvSpPr>
              <a:spLocks noChangeShapeType="1"/>
            </p:cNvSpPr>
            <p:nvPr/>
          </p:nvSpPr>
          <p:spPr bwMode="auto">
            <a:xfrm>
              <a:off x="3210" y="480"/>
              <a:ext cx="30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4797C2FE-352E-42F9-BFB4-67F5A10833FE}" type="slidenum">
              <a:rPr lang="en-US" altLang="zh-TW" smtClean="0"/>
              <a:pPr/>
              <a:t>21</a:t>
            </a:fld>
            <a:endParaRPr lang="en-US" altLang="zh-TW" dirty="0"/>
          </a:p>
        </p:txBody>
      </p:sp>
      <p:sp>
        <p:nvSpPr>
          <p:cNvPr id="675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8420100" cy="1295400"/>
          </a:xfrm>
        </p:spPr>
        <p:txBody>
          <a:bodyPr/>
          <a:lstStyle/>
          <a:p>
            <a:r>
              <a:rPr lang="en-US" altLang="zh-TW" sz="3600" dirty="0" smtClean="0">
                <a:solidFill>
                  <a:schemeClr val="accent2"/>
                </a:solidFill>
                <a:ea typeface="新細明體" pitchFamily="18" charset="-120"/>
              </a:rPr>
              <a:t>18.4  </a:t>
            </a:r>
            <a:r>
              <a:rPr lang="en-US" altLang="zh-TW" sz="3600" dirty="0">
                <a:solidFill>
                  <a:schemeClr val="accent2"/>
                </a:solidFill>
                <a:ea typeface="新細明體" pitchFamily="18" charset="-120"/>
              </a:rPr>
              <a:t>Boyce/</a:t>
            </a:r>
            <a:r>
              <a:rPr lang="en-US" altLang="zh-TW" sz="3600" dirty="0" err="1">
                <a:solidFill>
                  <a:schemeClr val="accent2"/>
                </a:solidFill>
                <a:ea typeface="新細明體" pitchFamily="18" charset="-120"/>
              </a:rPr>
              <a:t>Codd</a:t>
            </a:r>
            <a:r>
              <a:rPr lang="en-US" altLang="zh-TW" sz="3600" dirty="0">
                <a:solidFill>
                  <a:schemeClr val="accent2"/>
                </a:solidFill>
                <a:ea typeface="新細明體" pitchFamily="18" charset="-120"/>
              </a:rPr>
              <a:t> Normal Form (BCNF)</a:t>
            </a:r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57400" y="3810000"/>
            <a:ext cx="6934200" cy="1752600"/>
          </a:xfrm>
          <a:noFill/>
          <a:ln/>
        </p:spPr>
        <p:txBody>
          <a:bodyPr/>
          <a:lstStyle/>
          <a:p>
            <a:pPr marL="457200" lvl="1" indent="0">
              <a:lnSpc>
                <a:spcPct val="12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altLang="zh-TW"/>
              <a:t>      Problems of 3NF:</a:t>
            </a:r>
          </a:p>
          <a:p>
            <a:pPr marL="914400" lvl="2" indent="0">
              <a:lnSpc>
                <a:spcPct val="120000"/>
              </a:lnSpc>
              <a:spcBef>
                <a:spcPct val="0"/>
              </a:spcBef>
              <a:buFontTx/>
              <a:buNone/>
            </a:pPr>
            <a:r>
              <a:rPr lang="en-US" altLang="zh-TW" sz="2000"/>
              <a:t>Do not deal with the cases: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altLang="zh-TW" sz="2000"/>
              <a:t>&lt;1&gt; A relation has multiple candidate keys,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altLang="zh-TW" sz="2000"/>
              <a:t>&lt;2&gt; Those candidate keys were composite,</a:t>
            </a:r>
          </a:p>
          <a:p>
            <a:pPr marL="914400" lvl="2" indent="0">
              <a:spcBef>
                <a:spcPct val="0"/>
              </a:spcBef>
              <a:buFontTx/>
              <a:buNone/>
            </a:pPr>
            <a:r>
              <a:rPr lang="en-US" altLang="zh-TW" sz="2000"/>
              <a:t>&lt;3&gt; The candidate keys are overlapped.</a:t>
            </a:r>
          </a:p>
          <a:p>
            <a:pPr algn="l"/>
            <a:endParaRPr lang="en-US" altLang="zh-TW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08B555A1-F623-4AF3-BCEF-70010D8218DE}" type="slidenum">
              <a:rPr lang="en-US" altLang="zh-TW" smtClean="0"/>
              <a:pPr/>
              <a:t>22</a:t>
            </a:fld>
            <a:endParaRPr lang="en-US" altLang="zh-TW" dirty="0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Example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11300" y="1371600"/>
            <a:ext cx="7632700" cy="4648200"/>
          </a:xfrm>
        </p:spPr>
        <p:txBody>
          <a:bodyPr/>
          <a:lstStyle/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800">
                <a:ea typeface="新細明體" pitchFamily="18" charset="-120"/>
              </a:rPr>
              <a:t>S: student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800">
                <a:ea typeface="新細明體" pitchFamily="18" charset="-120"/>
              </a:rPr>
              <a:t>J: subject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800">
                <a:ea typeface="新細明體" pitchFamily="18" charset="-120"/>
              </a:rPr>
              <a:t>T: teacher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zh-TW" sz="20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zh-TW" sz="20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800">
                <a:ea typeface="新細明體" pitchFamily="18" charset="-120"/>
              </a:rPr>
              <a:t>Meaning of a tuple: student S is taught subject J by teacher T.</a:t>
            </a:r>
            <a:endParaRPr lang="en-US" altLang="zh-TW" sz="2000">
              <a:ea typeface="新細明體" pitchFamily="18" charset="-120"/>
            </a:endParaRPr>
          </a:p>
          <a:p>
            <a:pPr lvl="1" eaLnBrk="0" hangingPunct="0">
              <a:lnSpc>
                <a:spcPct val="7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800">
                <a:ea typeface="新細明體" pitchFamily="18" charset="-120"/>
              </a:rPr>
              <a:t>Suppose</a:t>
            </a:r>
            <a:endParaRPr lang="en-US" altLang="zh-TW" sz="2000">
              <a:ea typeface="新細明體" pitchFamily="18" charset="-120"/>
            </a:endParaRPr>
          </a:p>
          <a:p>
            <a:pPr lvl="2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For each subject, each student of  that subject is taught by only one teacher.</a:t>
            </a:r>
            <a:endParaRPr lang="en-US" altLang="zh-TW" sz="35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2000">
                <a:ea typeface="新細明體" pitchFamily="18" charset="-120"/>
              </a:rPr>
              <a:t>           </a:t>
            </a:r>
            <a:r>
              <a:rPr lang="en-US" altLang="zh-TW" sz="1600">
                <a:ea typeface="新細明體" pitchFamily="18" charset="-120"/>
              </a:rPr>
              <a:t>i.e. (S, J) </a:t>
            </a:r>
            <a:r>
              <a:rPr lang="en-US" altLang="zh-TW" sz="1600">
                <a:latin typeface="Symbol" pitchFamily="18" charset="2"/>
                <a:ea typeface="新細明體" pitchFamily="18" charset="-120"/>
              </a:rPr>
              <a:t></a:t>
            </a:r>
            <a:r>
              <a:rPr lang="en-US" altLang="zh-TW" sz="1600">
                <a:ea typeface="新細明體" pitchFamily="18" charset="-120"/>
              </a:rPr>
              <a:t> T</a:t>
            </a:r>
            <a:endParaRPr lang="en-US" altLang="zh-TW" sz="2000">
              <a:ea typeface="新細明體" pitchFamily="18" charset="-120"/>
            </a:endParaRPr>
          </a:p>
          <a:p>
            <a:pPr lvl="2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Each teacher teaches only one subject.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600">
                <a:ea typeface="新細明體" pitchFamily="18" charset="-120"/>
              </a:rPr>
              <a:t>              i.e. T </a:t>
            </a:r>
            <a:r>
              <a:rPr lang="en-US" altLang="zh-TW" sz="1600">
                <a:latin typeface="Symbol" pitchFamily="18" charset="2"/>
                <a:ea typeface="新細明體" pitchFamily="18" charset="-120"/>
              </a:rPr>
              <a:t></a:t>
            </a:r>
            <a:r>
              <a:rPr lang="en-US" altLang="zh-TW" sz="1600">
                <a:ea typeface="新細明體" pitchFamily="18" charset="-120"/>
              </a:rPr>
              <a:t>J</a:t>
            </a:r>
            <a:endParaRPr lang="en-US" altLang="zh-TW" sz="20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800">
                <a:ea typeface="新細明體" pitchFamily="18" charset="-120"/>
              </a:rPr>
              <a:t>Candidate keys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     (S, J) and (S, T)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800">
                <a:ea typeface="新細明體" pitchFamily="18" charset="-120"/>
              </a:rPr>
              <a:t>FD diagram</a:t>
            </a:r>
            <a:endParaRPr lang="en-US" altLang="zh-TW"/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4667250" y="1412875"/>
            <a:ext cx="127635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SJT(S, J, T)</a:t>
            </a:r>
            <a:endParaRPr lang="en-US" altLang="zh-TW"/>
          </a:p>
        </p:txBody>
      </p:sp>
      <p:grpSp>
        <p:nvGrpSpPr>
          <p:cNvPr id="68613" name="Group 5"/>
          <p:cNvGrpSpPr>
            <a:grpSpLocks/>
          </p:cNvGrpSpPr>
          <p:nvPr/>
        </p:nvGrpSpPr>
        <p:grpSpPr bwMode="auto">
          <a:xfrm>
            <a:off x="4760913" y="1795463"/>
            <a:ext cx="2478087" cy="1100137"/>
            <a:chOff x="1162" y="1419"/>
            <a:chExt cx="1561" cy="698"/>
          </a:xfrm>
        </p:grpSpPr>
        <p:sp>
          <p:nvSpPr>
            <p:cNvPr id="68614" name="Rectangle 6"/>
            <p:cNvSpPr>
              <a:spLocks noChangeArrowheads="1"/>
            </p:cNvSpPr>
            <p:nvPr/>
          </p:nvSpPr>
          <p:spPr bwMode="auto">
            <a:xfrm>
              <a:off x="1162" y="1419"/>
              <a:ext cx="1561" cy="69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S            J                   T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Smith     Math.       Prof. White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Smith     Physics     Prof. Green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Jones      Math.       Prof. White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Jones      Physics     Prof. Brown</a:t>
              </a:r>
            </a:p>
          </p:txBody>
        </p:sp>
        <p:sp>
          <p:nvSpPr>
            <p:cNvPr id="68615" name="Line 7"/>
            <p:cNvSpPr>
              <a:spLocks noChangeShapeType="1"/>
            </p:cNvSpPr>
            <p:nvPr/>
          </p:nvSpPr>
          <p:spPr bwMode="auto">
            <a:xfrm>
              <a:off x="1171" y="1556"/>
              <a:ext cx="15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8616" name="Line 8"/>
            <p:cNvSpPr>
              <a:spLocks noChangeShapeType="1"/>
            </p:cNvSpPr>
            <p:nvPr/>
          </p:nvSpPr>
          <p:spPr bwMode="auto">
            <a:xfrm>
              <a:off x="1540" y="1423"/>
              <a:ext cx="0" cy="6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8617" name="Line 9"/>
            <p:cNvSpPr>
              <a:spLocks noChangeShapeType="1"/>
            </p:cNvSpPr>
            <p:nvPr/>
          </p:nvSpPr>
          <p:spPr bwMode="auto">
            <a:xfrm>
              <a:off x="2041" y="1427"/>
              <a:ext cx="0" cy="68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8624" name="Group 16"/>
          <p:cNvGrpSpPr>
            <a:grpSpLocks/>
          </p:cNvGrpSpPr>
          <p:nvPr/>
        </p:nvGrpSpPr>
        <p:grpSpPr bwMode="auto">
          <a:xfrm>
            <a:off x="4673600" y="4724400"/>
            <a:ext cx="2641600" cy="1373188"/>
            <a:chOff x="2416" y="2976"/>
            <a:chExt cx="1664" cy="865"/>
          </a:xfrm>
        </p:grpSpPr>
        <p:sp>
          <p:nvSpPr>
            <p:cNvPr id="68618" name="Rectangle 10"/>
            <p:cNvSpPr>
              <a:spLocks noChangeArrowheads="1"/>
            </p:cNvSpPr>
            <p:nvPr/>
          </p:nvSpPr>
          <p:spPr bwMode="auto">
            <a:xfrm>
              <a:off x="2509" y="3175"/>
              <a:ext cx="551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</a:t>
              </a:r>
            </a:p>
          </p:txBody>
        </p:sp>
        <p:sp>
          <p:nvSpPr>
            <p:cNvPr id="68619" name="Rectangle 11"/>
            <p:cNvSpPr>
              <a:spLocks noChangeArrowheads="1"/>
            </p:cNvSpPr>
            <p:nvPr/>
          </p:nvSpPr>
          <p:spPr bwMode="auto">
            <a:xfrm>
              <a:off x="2520" y="3492"/>
              <a:ext cx="552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J</a:t>
              </a:r>
            </a:p>
          </p:txBody>
        </p:sp>
        <p:sp>
          <p:nvSpPr>
            <p:cNvPr id="68620" name="Rectangle 12"/>
            <p:cNvSpPr>
              <a:spLocks noChangeArrowheads="1"/>
            </p:cNvSpPr>
            <p:nvPr/>
          </p:nvSpPr>
          <p:spPr bwMode="auto">
            <a:xfrm>
              <a:off x="3529" y="3176"/>
              <a:ext cx="551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</a:t>
              </a:r>
            </a:p>
          </p:txBody>
        </p:sp>
        <p:sp>
          <p:nvSpPr>
            <p:cNvPr id="68621" name="Oval 13"/>
            <p:cNvSpPr>
              <a:spLocks noChangeArrowheads="1"/>
            </p:cNvSpPr>
            <p:nvPr/>
          </p:nvSpPr>
          <p:spPr bwMode="auto">
            <a:xfrm>
              <a:off x="2416" y="2976"/>
              <a:ext cx="769" cy="865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8622" name="Line 14"/>
            <p:cNvSpPr>
              <a:spLocks noChangeShapeType="1"/>
            </p:cNvSpPr>
            <p:nvPr/>
          </p:nvSpPr>
          <p:spPr bwMode="auto">
            <a:xfrm flipH="1">
              <a:off x="3082" y="3318"/>
              <a:ext cx="575" cy="22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oval" w="sm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8623" name="Line 15"/>
            <p:cNvSpPr>
              <a:spLocks noChangeShapeType="1"/>
            </p:cNvSpPr>
            <p:nvPr/>
          </p:nvSpPr>
          <p:spPr bwMode="auto">
            <a:xfrm>
              <a:off x="3144" y="3228"/>
              <a:ext cx="38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oval" w="sm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AD54E6BF-329F-428D-8750-71EDA094E751}" type="slidenum">
              <a:rPr lang="en-US" altLang="zh-TW" smtClean="0"/>
              <a:pPr/>
              <a:t>23</a:t>
            </a:fld>
            <a:endParaRPr lang="en-US" altLang="zh-TW" dirty="0"/>
          </a:p>
        </p:txBody>
      </p:sp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BCNF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2000"/>
              <a:t>Def: A relation R is in BCNF iff every determinant is a candidate key.</a:t>
            </a:r>
          </a:p>
          <a:p>
            <a:pPr>
              <a:buFont typeface="Wingdings" pitchFamily="2" charset="2"/>
              <a:buNone/>
            </a:pPr>
            <a:endParaRPr lang="en-US" altLang="zh-TW" sz="800"/>
          </a:p>
          <a:p>
            <a:pPr lvl="2">
              <a:buClr>
                <a:srgbClr val="00FF00"/>
              </a:buClr>
            </a:pPr>
            <a:r>
              <a:rPr lang="en-US" altLang="zh-TW" sz="2000"/>
              <a:t>A       B: A determines B,  and A is a </a:t>
            </a:r>
            <a:r>
              <a:rPr lang="en-US" altLang="zh-TW" sz="2000" b="1" u="sng"/>
              <a:t>determinant</a:t>
            </a:r>
            <a:r>
              <a:rPr lang="en-US" altLang="zh-TW" sz="2000"/>
              <a:t>.</a:t>
            </a:r>
          </a:p>
          <a:p>
            <a:pPr lvl="1">
              <a:lnSpc>
                <a:spcPct val="40000"/>
              </a:lnSpc>
              <a:buFont typeface="Wingdings" pitchFamily="2" charset="2"/>
              <a:buNone/>
            </a:pPr>
            <a:endParaRPr lang="en-US" altLang="zh-TW" sz="2000"/>
          </a:p>
          <a:p>
            <a:pPr lvl="2">
              <a:buClr>
                <a:srgbClr val="00FF00"/>
              </a:buClr>
            </a:pPr>
            <a:r>
              <a:rPr lang="en-US" altLang="zh-TW" sz="2000"/>
              <a:t>&lt;e.g.1&gt; [only one candidate key]</a:t>
            </a:r>
          </a:p>
          <a:p>
            <a:pPr lvl="1">
              <a:lnSpc>
                <a:spcPct val="5000"/>
              </a:lnSpc>
              <a:buFont typeface="Wingdings" pitchFamily="2" charset="2"/>
              <a:buNone/>
            </a:pPr>
            <a:r>
              <a:rPr lang="en-US" altLang="zh-TW"/>
              <a:t>                 </a:t>
            </a:r>
            <a:r>
              <a:rPr lang="en-US" altLang="zh-TW" sz="900"/>
              <a:t> 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2000"/>
              <a:t>               </a:t>
            </a:r>
            <a:r>
              <a:rPr lang="en-US" altLang="zh-TW" sz="1600"/>
              <a:t>SP (S#, P#, QTY): in 3NF &amp; BCNF</a:t>
            </a:r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zh-TW" sz="1600"/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zh-TW" sz="1600"/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zh-TW" sz="1600"/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endParaRPr lang="en-US" altLang="zh-TW" sz="1600"/>
          </a:p>
          <a:p>
            <a:pPr lvl="1">
              <a:lnSpc>
                <a:spcPct val="50000"/>
              </a:lnSpc>
              <a:buFont typeface="Wingdings" pitchFamily="2" charset="2"/>
              <a:buNone/>
            </a:pPr>
            <a:r>
              <a:rPr lang="en-US" altLang="zh-TW" sz="1600"/>
              <a:t>                   SC (S#, CITY): in 3NF &amp; BCNF</a:t>
            </a:r>
            <a:endParaRPr lang="en-US" altLang="zh-TW" sz="1800"/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pPr lvl="1">
              <a:buFont typeface="Wingdings" pitchFamily="2" charset="2"/>
              <a:buNone/>
            </a:pPr>
            <a:r>
              <a:rPr lang="en-US" altLang="zh-TW" sz="1800"/>
              <a:t>                 </a:t>
            </a:r>
            <a:r>
              <a:rPr lang="en-US" altLang="zh-TW" sz="1600"/>
              <a:t>CS (CITY, STATUS): in 3NF &amp; BCNF</a:t>
            </a:r>
            <a:endParaRPr lang="en-US" altLang="zh-TW"/>
          </a:p>
        </p:txBody>
      </p:sp>
      <p:grpSp>
        <p:nvGrpSpPr>
          <p:cNvPr id="69636" name="Group 4"/>
          <p:cNvGrpSpPr>
            <a:grpSpLocks/>
          </p:cNvGrpSpPr>
          <p:nvPr/>
        </p:nvGrpSpPr>
        <p:grpSpPr bwMode="auto">
          <a:xfrm>
            <a:off x="2438400" y="4732338"/>
            <a:ext cx="2187575" cy="258762"/>
            <a:chOff x="1538" y="2787"/>
            <a:chExt cx="1378" cy="163"/>
          </a:xfrm>
        </p:grpSpPr>
        <p:sp>
          <p:nvSpPr>
            <p:cNvPr id="69637" name="Rectangle 5"/>
            <p:cNvSpPr>
              <a:spLocks noChangeArrowheads="1"/>
            </p:cNvSpPr>
            <p:nvPr/>
          </p:nvSpPr>
          <p:spPr bwMode="auto">
            <a:xfrm>
              <a:off x="1538" y="2787"/>
              <a:ext cx="503" cy="15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</a:t>
              </a:r>
            </a:p>
          </p:txBody>
        </p:sp>
        <p:sp>
          <p:nvSpPr>
            <p:cNvPr id="69638" name="Rectangle 6"/>
            <p:cNvSpPr>
              <a:spLocks noChangeArrowheads="1"/>
            </p:cNvSpPr>
            <p:nvPr/>
          </p:nvSpPr>
          <p:spPr bwMode="auto">
            <a:xfrm>
              <a:off x="2413" y="2792"/>
              <a:ext cx="503" cy="15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CITY</a:t>
              </a:r>
            </a:p>
          </p:txBody>
        </p:sp>
        <p:sp>
          <p:nvSpPr>
            <p:cNvPr id="69639" name="Line 7"/>
            <p:cNvSpPr>
              <a:spLocks noChangeShapeType="1"/>
            </p:cNvSpPr>
            <p:nvPr/>
          </p:nvSpPr>
          <p:spPr bwMode="auto">
            <a:xfrm>
              <a:off x="2051" y="2866"/>
              <a:ext cx="357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9640" name="Group 8"/>
          <p:cNvGrpSpPr>
            <a:grpSpLocks/>
          </p:cNvGrpSpPr>
          <p:nvPr/>
        </p:nvGrpSpPr>
        <p:grpSpPr bwMode="auto">
          <a:xfrm>
            <a:off x="2516188" y="5715000"/>
            <a:ext cx="2132012" cy="268288"/>
            <a:chOff x="1529" y="3429"/>
            <a:chExt cx="1343" cy="169"/>
          </a:xfrm>
        </p:grpSpPr>
        <p:sp>
          <p:nvSpPr>
            <p:cNvPr id="69641" name="Rectangle 9"/>
            <p:cNvSpPr>
              <a:spLocks noChangeArrowheads="1"/>
            </p:cNvSpPr>
            <p:nvPr/>
          </p:nvSpPr>
          <p:spPr bwMode="auto">
            <a:xfrm>
              <a:off x="1529" y="3429"/>
              <a:ext cx="490" cy="1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CITY</a:t>
              </a:r>
            </a:p>
          </p:txBody>
        </p:sp>
        <p:sp>
          <p:nvSpPr>
            <p:cNvPr id="69642" name="Rectangle 10"/>
            <p:cNvSpPr>
              <a:spLocks noChangeArrowheads="1"/>
            </p:cNvSpPr>
            <p:nvPr/>
          </p:nvSpPr>
          <p:spPr bwMode="auto">
            <a:xfrm>
              <a:off x="2382" y="3434"/>
              <a:ext cx="490" cy="16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STATUS</a:t>
              </a:r>
            </a:p>
          </p:txBody>
        </p:sp>
      </p:grpSp>
      <p:sp>
        <p:nvSpPr>
          <p:cNvPr id="69643" name="Line 11"/>
          <p:cNvSpPr>
            <a:spLocks noChangeShapeType="1"/>
          </p:cNvSpPr>
          <p:nvPr/>
        </p:nvSpPr>
        <p:spPr bwMode="auto">
          <a:xfrm>
            <a:off x="1868488" y="2097088"/>
            <a:ext cx="3302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69644" name="Group 12"/>
          <p:cNvGrpSpPr>
            <a:grpSpLocks/>
          </p:cNvGrpSpPr>
          <p:nvPr/>
        </p:nvGrpSpPr>
        <p:grpSpPr bwMode="auto">
          <a:xfrm>
            <a:off x="2438400" y="3352800"/>
            <a:ext cx="2635250" cy="749300"/>
            <a:chOff x="1525" y="1813"/>
            <a:chExt cx="1660" cy="472"/>
          </a:xfrm>
        </p:grpSpPr>
        <p:sp>
          <p:nvSpPr>
            <p:cNvPr id="69645" name="Rectangle 13"/>
            <p:cNvSpPr>
              <a:spLocks noChangeArrowheads="1"/>
            </p:cNvSpPr>
            <p:nvPr/>
          </p:nvSpPr>
          <p:spPr bwMode="auto">
            <a:xfrm>
              <a:off x="1525" y="1813"/>
              <a:ext cx="677" cy="47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46" name="Rectangle 14"/>
            <p:cNvSpPr>
              <a:spLocks noChangeArrowheads="1"/>
            </p:cNvSpPr>
            <p:nvPr/>
          </p:nvSpPr>
          <p:spPr bwMode="auto">
            <a:xfrm>
              <a:off x="1574" y="1914"/>
              <a:ext cx="550" cy="10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</a:t>
              </a:r>
            </a:p>
          </p:txBody>
        </p:sp>
        <p:sp>
          <p:nvSpPr>
            <p:cNvPr id="69647" name="Rectangle 15"/>
            <p:cNvSpPr>
              <a:spLocks noChangeArrowheads="1"/>
            </p:cNvSpPr>
            <p:nvPr/>
          </p:nvSpPr>
          <p:spPr bwMode="auto">
            <a:xfrm>
              <a:off x="1580" y="2102"/>
              <a:ext cx="551" cy="1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P#</a:t>
              </a:r>
            </a:p>
          </p:txBody>
        </p:sp>
        <p:sp>
          <p:nvSpPr>
            <p:cNvPr id="69648" name="Rectangle 16"/>
            <p:cNvSpPr>
              <a:spLocks noChangeArrowheads="1"/>
            </p:cNvSpPr>
            <p:nvPr/>
          </p:nvSpPr>
          <p:spPr bwMode="auto">
            <a:xfrm>
              <a:off x="2635" y="1968"/>
              <a:ext cx="550" cy="12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QTY</a:t>
              </a:r>
            </a:p>
          </p:txBody>
        </p:sp>
        <p:sp>
          <p:nvSpPr>
            <p:cNvPr id="69649" name="Line 17"/>
            <p:cNvSpPr>
              <a:spLocks noChangeShapeType="1"/>
            </p:cNvSpPr>
            <p:nvPr/>
          </p:nvSpPr>
          <p:spPr bwMode="auto">
            <a:xfrm>
              <a:off x="2208" y="2064"/>
              <a:ext cx="40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9650" name="Line 18"/>
          <p:cNvSpPr>
            <a:spLocks noChangeShapeType="1"/>
          </p:cNvSpPr>
          <p:nvPr/>
        </p:nvSpPr>
        <p:spPr bwMode="auto">
          <a:xfrm>
            <a:off x="3276600" y="5870575"/>
            <a:ext cx="609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9651" name="Rectangle 19"/>
          <p:cNvSpPr>
            <a:spLocks noChangeArrowheads="1"/>
          </p:cNvSpPr>
          <p:nvPr/>
        </p:nvSpPr>
        <p:spPr bwMode="auto">
          <a:xfrm>
            <a:off x="5334000" y="2773363"/>
            <a:ext cx="4953000" cy="655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SECOND(S#, STATUS, CITY):  </a:t>
            </a:r>
            <a:r>
              <a:rPr lang="en-US" altLang="zh-TW" sz="1600" b="1" i="1">
                <a:latin typeface="Times New Roman" pitchFamily="18" charset="0"/>
                <a:ea typeface="新細明體" pitchFamily="18" charset="-120"/>
              </a:rPr>
              <a:t>not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in 3NF &amp; 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                                               </a:t>
            </a:r>
            <a:r>
              <a:rPr lang="en-US" altLang="zh-TW" sz="1600" b="1" i="1">
                <a:latin typeface="Times New Roman" pitchFamily="18" charset="0"/>
                <a:ea typeface="新細明體" pitchFamily="18" charset="-120"/>
              </a:rPr>
              <a:t>not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in BCNF</a:t>
            </a:r>
          </a:p>
        </p:txBody>
      </p:sp>
      <p:grpSp>
        <p:nvGrpSpPr>
          <p:cNvPr id="69652" name="Group 20"/>
          <p:cNvGrpSpPr>
            <a:grpSpLocks/>
          </p:cNvGrpSpPr>
          <p:nvPr/>
        </p:nvGrpSpPr>
        <p:grpSpPr bwMode="auto">
          <a:xfrm>
            <a:off x="6197600" y="3505200"/>
            <a:ext cx="2794000" cy="828675"/>
            <a:chOff x="1569" y="4658"/>
            <a:chExt cx="1760" cy="522"/>
          </a:xfrm>
        </p:grpSpPr>
        <p:sp>
          <p:nvSpPr>
            <p:cNvPr id="69653" name="Rectangle 21"/>
            <p:cNvSpPr>
              <a:spLocks noChangeArrowheads="1"/>
            </p:cNvSpPr>
            <p:nvPr/>
          </p:nvSpPr>
          <p:spPr bwMode="auto">
            <a:xfrm>
              <a:off x="1569" y="4867"/>
              <a:ext cx="622" cy="1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</a:t>
              </a:r>
            </a:p>
          </p:txBody>
        </p:sp>
        <p:sp>
          <p:nvSpPr>
            <p:cNvPr id="69654" name="Rectangle 22"/>
            <p:cNvSpPr>
              <a:spLocks noChangeArrowheads="1"/>
            </p:cNvSpPr>
            <p:nvPr/>
          </p:nvSpPr>
          <p:spPr bwMode="auto">
            <a:xfrm>
              <a:off x="2707" y="5030"/>
              <a:ext cx="622" cy="1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CITY</a:t>
              </a:r>
            </a:p>
          </p:txBody>
        </p:sp>
        <p:sp>
          <p:nvSpPr>
            <p:cNvPr id="69655" name="Rectangle 23"/>
            <p:cNvSpPr>
              <a:spLocks noChangeArrowheads="1"/>
            </p:cNvSpPr>
            <p:nvPr/>
          </p:nvSpPr>
          <p:spPr bwMode="auto">
            <a:xfrm>
              <a:off x="2707" y="4658"/>
              <a:ext cx="621" cy="1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STATUS</a:t>
              </a:r>
            </a:p>
          </p:txBody>
        </p:sp>
        <p:sp>
          <p:nvSpPr>
            <p:cNvPr id="69656" name="Line 24"/>
            <p:cNvSpPr>
              <a:spLocks noChangeShapeType="1"/>
            </p:cNvSpPr>
            <p:nvPr/>
          </p:nvSpPr>
          <p:spPr bwMode="auto">
            <a:xfrm>
              <a:off x="2196" y="4973"/>
              <a:ext cx="487" cy="12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7" name="Line 25"/>
            <p:cNvSpPr>
              <a:spLocks noChangeShapeType="1"/>
            </p:cNvSpPr>
            <p:nvPr/>
          </p:nvSpPr>
          <p:spPr bwMode="auto">
            <a:xfrm flipV="1">
              <a:off x="2204" y="4736"/>
              <a:ext cx="476" cy="1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58" name="Line 26"/>
            <p:cNvSpPr>
              <a:spLocks noChangeShapeType="1"/>
            </p:cNvSpPr>
            <p:nvPr/>
          </p:nvSpPr>
          <p:spPr bwMode="auto">
            <a:xfrm flipV="1">
              <a:off x="2999" y="4797"/>
              <a:ext cx="0" cy="22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69659" name="Group 27"/>
          <p:cNvGrpSpPr>
            <a:grpSpLocks/>
          </p:cNvGrpSpPr>
          <p:nvPr/>
        </p:nvGrpSpPr>
        <p:grpSpPr bwMode="auto">
          <a:xfrm>
            <a:off x="6172200" y="4349750"/>
            <a:ext cx="1541463" cy="1212850"/>
            <a:chOff x="350" y="5039"/>
            <a:chExt cx="971" cy="764"/>
          </a:xfrm>
        </p:grpSpPr>
        <p:sp>
          <p:nvSpPr>
            <p:cNvPr id="69660" name="Rectangle 28"/>
            <p:cNvSpPr>
              <a:spLocks noChangeArrowheads="1"/>
            </p:cNvSpPr>
            <p:nvPr/>
          </p:nvSpPr>
          <p:spPr bwMode="auto">
            <a:xfrm>
              <a:off x="749" y="5134"/>
              <a:ext cx="34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2NF</a:t>
              </a:r>
            </a:p>
          </p:txBody>
        </p:sp>
        <p:sp>
          <p:nvSpPr>
            <p:cNvPr id="69661" name="Rectangle 29"/>
            <p:cNvSpPr>
              <a:spLocks noChangeArrowheads="1"/>
            </p:cNvSpPr>
            <p:nvPr/>
          </p:nvSpPr>
          <p:spPr bwMode="auto">
            <a:xfrm>
              <a:off x="872" y="5039"/>
              <a:ext cx="34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1NF</a:t>
              </a:r>
            </a:p>
          </p:txBody>
        </p:sp>
        <p:grpSp>
          <p:nvGrpSpPr>
            <p:cNvPr id="69662" name="Group 30"/>
            <p:cNvGrpSpPr>
              <a:grpSpLocks/>
            </p:cNvGrpSpPr>
            <p:nvPr/>
          </p:nvGrpSpPr>
          <p:grpSpPr bwMode="auto">
            <a:xfrm>
              <a:off x="483" y="5251"/>
              <a:ext cx="665" cy="418"/>
              <a:chOff x="483" y="5251"/>
              <a:chExt cx="665" cy="418"/>
            </a:xfrm>
          </p:grpSpPr>
          <p:sp>
            <p:nvSpPr>
              <p:cNvPr id="69663" name="Rectangle 31"/>
              <p:cNvSpPr>
                <a:spLocks noChangeArrowheads="1"/>
              </p:cNvSpPr>
              <p:nvPr/>
            </p:nvSpPr>
            <p:spPr bwMode="auto">
              <a:xfrm>
                <a:off x="709" y="5251"/>
                <a:ext cx="341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3NF</a:t>
                </a:r>
              </a:p>
            </p:txBody>
          </p:sp>
          <p:grpSp>
            <p:nvGrpSpPr>
              <p:cNvPr id="69664" name="Group 32"/>
              <p:cNvGrpSpPr>
                <a:grpSpLocks/>
              </p:cNvGrpSpPr>
              <p:nvPr/>
            </p:nvGrpSpPr>
            <p:grpSpPr bwMode="auto">
              <a:xfrm>
                <a:off x="594" y="5389"/>
                <a:ext cx="449" cy="225"/>
                <a:chOff x="594" y="5389"/>
                <a:chExt cx="449" cy="225"/>
              </a:xfrm>
            </p:grpSpPr>
            <p:sp>
              <p:nvSpPr>
                <p:cNvPr id="69665" name="Rectangle 33"/>
                <p:cNvSpPr>
                  <a:spLocks noChangeArrowheads="1"/>
                </p:cNvSpPr>
                <p:nvPr/>
              </p:nvSpPr>
              <p:spPr bwMode="auto">
                <a:xfrm>
                  <a:off x="596" y="5404"/>
                  <a:ext cx="447" cy="21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 eaLnBrk="0" hangingPunct="0"/>
                  <a:r>
                    <a:rPr lang="en-US" altLang="zh-TW" sz="16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BCNF</a:t>
                  </a:r>
                </a:p>
              </p:txBody>
            </p:sp>
            <p:sp>
              <p:nvSpPr>
                <p:cNvPr id="69666" name="Oval 34"/>
                <p:cNvSpPr>
                  <a:spLocks noChangeArrowheads="1"/>
                </p:cNvSpPr>
                <p:nvPr/>
              </p:nvSpPr>
              <p:spPr bwMode="auto">
                <a:xfrm>
                  <a:off x="594" y="5389"/>
                  <a:ext cx="421" cy="203"/>
                </a:xfrm>
                <a:prstGeom prst="ellips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69667" name="Oval 35"/>
              <p:cNvSpPr>
                <a:spLocks noChangeArrowheads="1"/>
              </p:cNvSpPr>
              <p:nvPr/>
            </p:nvSpPr>
            <p:spPr bwMode="auto">
              <a:xfrm>
                <a:off x="483" y="5283"/>
                <a:ext cx="665" cy="386"/>
              </a:xfrm>
              <a:prstGeom prst="ellips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69668" name="Oval 36"/>
            <p:cNvSpPr>
              <a:spLocks noChangeArrowheads="1"/>
            </p:cNvSpPr>
            <p:nvPr/>
          </p:nvSpPr>
          <p:spPr bwMode="auto">
            <a:xfrm>
              <a:off x="411" y="5168"/>
              <a:ext cx="829" cy="587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69669" name="Oval 37"/>
            <p:cNvSpPr>
              <a:spLocks noChangeArrowheads="1"/>
            </p:cNvSpPr>
            <p:nvPr/>
          </p:nvSpPr>
          <p:spPr bwMode="auto">
            <a:xfrm>
              <a:off x="350" y="5062"/>
              <a:ext cx="971" cy="741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69670" name="Oval 38"/>
          <p:cNvSpPr>
            <a:spLocks noChangeArrowheads="1"/>
          </p:cNvSpPr>
          <p:nvPr/>
        </p:nvSpPr>
        <p:spPr bwMode="auto">
          <a:xfrm>
            <a:off x="7315200" y="5032375"/>
            <a:ext cx="33338" cy="476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69672" name="Rectangle 40"/>
          <p:cNvSpPr>
            <a:spLocks noChangeArrowheads="1"/>
          </p:cNvSpPr>
          <p:nvPr/>
        </p:nvSpPr>
        <p:spPr bwMode="auto">
          <a:xfrm>
            <a:off x="5638800" y="5759450"/>
            <a:ext cx="4114800" cy="309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lvl="1" algn="l" eaLnBrk="0" hangingPunct="0">
              <a:lnSpc>
                <a:spcPct val="90000"/>
              </a:lnSpc>
              <a:spcBef>
                <a:spcPct val="3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in 3NF,  </a:t>
            </a:r>
            <a:r>
              <a:rPr lang="en-US" altLang="zh-TW" sz="1600" b="1" i="1">
                <a:latin typeface="Times New Roman" pitchFamily="18" charset="0"/>
                <a:ea typeface="新細明體" pitchFamily="18" charset="-120"/>
              </a:rPr>
              <a:t>not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in BCNF e.g.3, e.g.4 </a:t>
            </a: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(P.7-33)</a:t>
            </a:r>
          </a:p>
        </p:txBody>
      </p:sp>
      <p:sp>
        <p:nvSpPr>
          <p:cNvPr id="69675" name="Oval 43"/>
          <p:cNvSpPr>
            <a:spLocks noChangeArrowheads="1"/>
          </p:cNvSpPr>
          <p:nvPr/>
        </p:nvSpPr>
        <p:spPr bwMode="auto">
          <a:xfrm>
            <a:off x="5943600" y="5895975"/>
            <a:ext cx="33338" cy="47625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097FFA56-BF4D-4B62-ABCA-B2256FEAB338}" type="slidenum">
              <a:rPr lang="en-US" altLang="zh-TW" smtClean="0"/>
              <a:pPr/>
              <a:t>24</a:t>
            </a:fld>
            <a:endParaRPr lang="en-US" altLang="zh-TW" dirty="0"/>
          </a:p>
        </p:txBody>
      </p:sp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BCNF </a:t>
            </a:r>
            <a:r>
              <a:rPr lang="en-US" altLang="zh-TW" sz="20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300" y="1371600"/>
            <a:ext cx="9080500" cy="4648200"/>
          </a:xfrm>
        </p:spPr>
        <p:txBody>
          <a:bodyPr/>
          <a:lstStyle/>
          <a:p>
            <a:pPr lvl="1"/>
            <a:r>
              <a:rPr lang="en-US" altLang="zh-TW" sz="1800"/>
              <a:t>&lt;e.g.2&gt; </a:t>
            </a:r>
            <a:r>
              <a:rPr lang="en-US" altLang="zh-TW" sz="1600"/>
              <a:t>[two disjoint (nonoverlapping) candidate keys]</a:t>
            </a:r>
            <a:endParaRPr lang="en-US" altLang="zh-TW" sz="1800"/>
          </a:p>
          <a:p>
            <a:pPr lvl="1">
              <a:buFont typeface="Wingdings" pitchFamily="2" charset="2"/>
              <a:buNone/>
            </a:pPr>
            <a:r>
              <a:rPr lang="en-US" altLang="zh-TW" sz="1600"/>
              <a:t>       S(S#, SNAME, STATUS, CITY)</a:t>
            </a:r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pPr lvl="1">
              <a:buFont typeface="Wingdings" pitchFamily="2" charset="2"/>
              <a:buNone/>
            </a:pPr>
            <a:endParaRPr lang="en-US" altLang="zh-TW" sz="1800"/>
          </a:p>
          <a:p>
            <a:pPr lvl="1">
              <a:buFont typeface="Wingdings" pitchFamily="2" charset="2"/>
              <a:buNone/>
            </a:pPr>
            <a:r>
              <a:rPr lang="en-US" altLang="zh-TW" sz="1600"/>
              <a:t>      Assume : 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600"/>
              <a:t>          (1) CITY, STATUS are independent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600"/>
              <a:t>          (2) SNAME is a candidate key</a:t>
            </a:r>
            <a:endParaRPr lang="en-US" altLang="zh-TW" sz="1800"/>
          </a:p>
          <a:p>
            <a:pPr lvl="1">
              <a:buFont typeface="Wingdings" pitchFamily="2" charset="2"/>
              <a:buNone/>
            </a:pPr>
            <a:r>
              <a:rPr lang="en-US" altLang="zh-TW" sz="1800"/>
              <a:t>              </a:t>
            </a:r>
            <a:r>
              <a:rPr lang="en-US" altLang="zh-TW" sz="1600"/>
              <a:t>S#, SNAME (determinants) are candidate keys.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600"/>
              <a:t>               S is in BCNF (also in 3NF).</a:t>
            </a:r>
          </a:p>
          <a:p>
            <a:endParaRPr lang="en-US" altLang="zh-TW" sz="2000"/>
          </a:p>
        </p:txBody>
      </p:sp>
      <p:grpSp>
        <p:nvGrpSpPr>
          <p:cNvPr id="71684" name="Group 4"/>
          <p:cNvGrpSpPr>
            <a:grpSpLocks/>
          </p:cNvGrpSpPr>
          <p:nvPr/>
        </p:nvGrpSpPr>
        <p:grpSpPr bwMode="auto">
          <a:xfrm>
            <a:off x="2382838" y="2297113"/>
            <a:ext cx="2874962" cy="979487"/>
            <a:chOff x="943" y="740"/>
            <a:chExt cx="1811" cy="617"/>
          </a:xfrm>
        </p:grpSpPr>
        <p:sp>
          <p:nvSpPr>
            <p:cNvPr id="71685" name="Rectangle 5"/>
            <p:cNvSpPr>
              <a:spLocks noChangeArrowheads="1"/>
            </p:cNvSpPr>
            <p:nvPr/>
          </p:nvSpPr>
          <p:spPr bwMode="auto">
            <a:xfrm>
              <a:off x="943" y="742"/>
              <a:ext cx="640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</a:t>
              </a:r>
            </a:p>
          </p:txBody>
        </p:sp>
        <p:sp>
          <p:nvSpPr>
            <p:cNvPr id="71686" name="Rectangle 6"/>
            <p:cNvSpPr>
              <a:spLocks noChangeArrowheads="1"/>
            </p:cNvSpPr>
            <p:nvPr/>
          </p:nvSpPr>
          <p:spPr bwMode="auto">
            <a:xfrm>
              <a:off x="964" y="1201"/>
              <a:ext cx="639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SNAME</a:t>
              </a:r>
            </a:p>
          </p:txBody>
        </p:sp>
        <p:sp>
          <p:nvSpPr>
            <p:cNvPr id="71687" name="Rectangle 7"/>
            <p:cNvSpPr>
              <a:spLocks noChangeArrowheads="1"/>
            </p:cNvSpPr>
            <p:nvPr/>
          </p:nvSpPr>
          <p:spPr bwMode="auto">
            <a:xfrm>
              <a:off x="2114" y="1193"/>
              <a:ext cx="640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CITY</a:t>
              </a:r>
            </a:p>
          </p:txBody>
        </p:sp>
        <p:sp>
          <p:nvSpPr>
            <p:cNvPr id="71688" name="Rectangle 8"/>
            <p:cNvSpPr>
              <a:spLocks noChangeArrowheads="1"/>
            </p:cNvSpPr>
            <p:nvPr/>
          </p:nvSpPr>
          <p:spPr bwMode="auto">
            <a:xfrm>
              <a:off x="2113" y="740"/>
              <a:ext cx="640" cy="15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STATUS</a:t>
              </a:r>
            </a:p>
          </p:txBody>
        </p:sp>
        <p:sp>
          <p:nvSpPr>
            <p:cNvPr id="71689" name="Line 9"/>
            <p:cNvSpPr>
              <a:spLocks noChangeShapeType="1"/>
            </p:cNvSpPr>
            <p:nvPr/>
          </p:nvSpPr>
          <p:spPr bwMode="auto">
            <a:xfrm>
              <a:off x="1602" y="813"/>
              <a:ext cx="489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690" name="Line 10"/>
            <p:cNvSpPr>
              <a:spLocks noChangeShapeType="1"/>
            </p:cNvSpPr>
            <p:nvPr/>
          </p:nvSpPr>
          <p:spPr bwMode="auto">
            <a:xfrm>
              <a:off x="1625" y="1278"/>
              <a:ext cx="4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691" name="Line 11"/>
            <p:cNvSpPr>
              <a:spLocks noChangeShapeType="1"/>
            </p:cNvSpPr>
            <p:nvPr/>
          </p:nvSpPr>
          <p:spPr bwMode="auto">
            <a:xfrm>
              <a:off x="1248" y="912"/>
              <a:ext cx="0" cy="26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692" name="Line 12"/>
            <p:cNvSpPr>
              <a:spLocks noChangeShapeType="1"/>
            </p:cNvSpPr>
            <p:nvPr/>
          </p:nvSpPr>
          <p:spPr bwMode="auto">
            <a:xfrm>
              <a:off x="1611" y="867"/>
              <a:ext cx="502" cy="34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1693" name="Line 13"/>
            <p:cNvSpPr>
              <a:spLocks noChangeShapeType="1"/>
            </p:cNvSpPr>
            <p:nvPr/>
          </p:nvSpPr>
          <p:spPr bwMode="auto">
            <a:xfrm flipV="1">
              <a:off x="1618" y="868"/>
              <a:ext cx="476" cy="38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71694" name="Object 14">
            <a:hlinkClick r:id="" action="ppaction://ole?verb=0"/>
          </p:cNvPr>
          <p:cNvGraphicFramePr>
            <a:graphicFrameLocks/>
          </p:cNvGraphicFramePr>
          <p:nvPr/>
        </p:nvGraphicFramePr>
        <p:xfrm>
          <a:off x="2032000" y="5075238"/>
          <a:ext cx="165100" cy="141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7" name="Equation" r:id="rId3" imgW="112680" imgH="99720" progId="Equation.2">
                  <p:embed/>
                </p:oleObj>
              </mc:Choice>
              <mc:Fallback>
                <p:oleObj name="Equation" r:id="rId3" imgW="112680" imgH="99720" progId="Equation.2">
                  <p:embed/>
                  <p:pic>
                    <p:nvPicPr>
                      <p:cNvPr id="0" name="Object 1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5075238"/>
                        <a:ext cx="165100" cy="141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95" name="AutoShape 15"/>
          <p:cNvSpPr>
            <a:spLocks noChangeArrowheads="1"/>
          </p:cNvSpPr>
          <p:nvPr/>
        </p:nvSpPr>
        <p:spPr bwMode="auto">
          <a:xfrm>
            <a:off x="2057400" y="4724400"/>
            <a:ext cx="323850" cy="169863"/>
          </a:xfrm>
          <a:prstGeom prst="rightArrow">
            <a:avLst>
              <a:gd name="adj1" fmla="val 50000"/>
              <a:gd name="adj2" fmla="val 95336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696" name="Text Box 16"/>
          <p:cNvSpPr txBox="1">
            <a:spLocks noChangeArrowheads="1"/>
          </p:cNvSpPr>
          <p:nvPr/>
        </p:nvSpPr>
        <p:spPr bwMode="auto">
          <a:xfrm>
            <a:off x="7086600" y="4191000"/>
            <a:ext cx="990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3NF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BCNF</a:t>
            </a:r>
          </a:p>
        </p:txBody>
      </p:sp>
      <p:sp>
        <p:nvSpPr>
          <p:cNvPr id="71697" name="Oval 17"/>
          <p:cNvSpPr>
            <a:spLocks noChangeArrowheads="1"/>
          </p:cNvSpPr>
          <p:nvPr/>
        </p:nvSpPr>
        <p:spPr bwMode="auto">
          <a:xfrm>
            <a:off x="6934200" y="4495800"/>
            <a:ext cx="990600" cy="4572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698" name="Oval 18"/>
          <p:cNvSpPr>
            <a:spLocks noChangeArrowheads="1"/>
          </p:cNvSpPr>
          <p:nvPr/>
        </p:nvSpPr>
        <p:spPr bwMode="auto">
          <a:xfrm>
            <a:off x="6781800" y="3962400"/>
            <a:ext cx="1447800" cy="1143000"/>
          </a:xfrm>
          <a:prstGeom prst="ellips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1699" name="Text Box 19"/>
          <p:cNvSpPr txBox="1">
            <a:spLocks noChangeArrowheads="1"/>
          </p:cNvSpPr>
          <p:nvPr/>
        </p:nvSpPr>
        <p:spPr bwMode="auto">
          <a:xfrm>
            <a:off x="7620000" y="4114800"/>
            <a:ext cx="19812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• 3NF but not BCNF</a:t>
            </a:r>
          </a:p>
        </p:txBody>
      </p:sp>
      <p:sp>
        <p:nvSpPr>
          <p:cNvPr id="71700" name="Text Box 20"/>
          <p:cNvSpPr txBox="1">
            <a:spLocks noChangeArrowheads="1"/>
          </p:cNvSpPr>
          <p:nvPr/>
        </p:nvSpPr>
        <p:spPr bwMode="auto">
          <a:xfrm>
            <a:off x="7391400" y="4692650"/>
            <a:ext cx="9906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‧e.g.2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E8B62252-767D-454A-948F-16BB1A2E139B}" type="slidenum">
              <a:rPr lang="en-US" altLang="zh-TW" smtClean="0"/>
              <a:pPr/>
              <a:t>25</a:t>
            </a:fld>
            <a:endParaRPr lang="en-US" altLang="zh-TW" dirty="0"/>
          </a:p>
        </p:txBody>
      </p:sp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BCNF </a:t>
            </a:r>
            <a:r>
              <a:rPr lang="en-US" altLang="zh-TW" sz="20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&lt;e.g.3&gt; [overlapping candidate keys -1]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SSP (S#, SNAME, P#, QTY)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key in SSP: (S#, P#), (SNAME, P#)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FD in SSP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   1. S#           SNAME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   2. SNAME          S#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   3. {S#, P#}            QTY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   4. {SNAME, P#}            QTY</a:t>
            </a:r>
          </a:p>
          <a:p>
            <a:endParaRPr lang="en-US" altLang="zh-TW"/>
          </a:p>
        </p:txBody>
      </p:sp>
      <p:sp>
        <p:nvSpPr>
          <p:cNvPr id="72709" name="Line 5"/>
          <p:cNvSpPr>
            <a:spLocks noChangeShapeType="1"/>
          </p:cNvSpPr>
          <p:nvPr/>
        </p:nvSpPr>
        <p:spPr bwMode="auto">
          <a:xfrm>
            <a:off x="2185988" y="2828925"/>
            <a:ext cx="322262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0" name="Line 6"/>
          <p:cNvSpPr>
            <a:spLocks noChangeShapeType="1"/>
          </p:cNvSpPr>
          <p:nvPr/>
        </p:nvSpPr>
        <p:spPr bwMode="auto">
          <a:xfrm>
            <a:off x="2689225" y="3165475"/>
            <a:ext cx="38258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1" name="Line 7"/>
          <p:cNvSpPr>
            <a:spLocks noChangeShapeType="1"/>
          </p:cNvSpPr>
          <p:nvPr/>
        </p:nvSpPr>
        <p:spPr bwMode="auto">
          <a:xfrm>
            <a:off x="2749550" y="3500438"/>
            <a:ext cx="41433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2" name="Line 8"/>
          <p:cNvSpPr>
            <a:spLocks noChangeShapeType="1"/>
          </p:cNvSpPr>
          <p:nvPr/>
        </p:nvSpPr>
        <p:spPr bwMode="auto">
          <a:xfrm>
            <a:off x="3267075" y="3835400"/>
            <a:ext cx="430213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13" name="Rectangle 9"/>
          <p:cNvSpPr>
            <a:spLocks noChangeArrowheads="1"/>
          </p:cNvSpPr>
          <p:nvPr/>
        </p:nvSpPr>
        <p:spPr bwMode="auto">
          <a:xfrm>
            <a:off x="1905000" y="4978400"/>
            <a:ext cx="4460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P#</a:t>
            </a:r>
          </a:p>
        </p:txBody>
      </p:sp>
      <p:grpSp>
        <p:nvGrpSpPr>
          <p:cNvPr id="72714" name="Group 10"/>
          <p:cNvGrpSpPr>
            <a:grpSpLocks/>
          </p:cNvGrpSpPr>
          <p:nvPr/>
        </p:nvGrpSpPr>
        <p:grpSpPr bwMode="auto">
          <a:xfrm>
            <a:off x="1905000" y="4445000"/>
            <a:ext cx="496888" cy="333375"/>
            <a:chOff x="1200" y="2304"/>
            <a:chExt cx="313" cy="210"/>
          </a:xfrm>
        </p:grpSpPr>
        <p:sp>
          <p:nvSpPr>
            <p:cNvPr id="72715" name="Rectangle 11"/>
            <p:cNvSpPr>
              <a:spLocks noChangeArrowheads="1"/>
            </p:cNvSpPr>
            <p:nvPr/>
          </p:nvSpPr>
          <p:spPr bwMode="auto">
            <a:xfrm>
              <a:off x="1200" y="2304"/>
              <a:ext cx="313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S#</a:t>
              </a:r>
            </a:p>
          </p:txBody>
        </p:sp>
        <p:sp>
          <p:nvSpPr>
            <p:cNvPr id="72716" name="Rectangle 12"/>
            <p:cNvSpPr>
              <a:spLocks noChangeArrowheads="1"/>
            </p:cNvSpPr>
            <p:nvPr/>
          </p:nvSpPr>
          <p:spPr bwMode="auto">
            <a:xfrm>
              <a:off x="1248" y="2352"/>
              <a:ext cx="241" cy="136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2717" name="Rectangle 13"/>
          <p:cNvSpPr>
            <a:spLocks noChangeArrowheads="1"/>
          </p:cNvSpPr>
          <p:nvPr/>
        </p:nvSpPr>
        <p:spPr bwMode="auto">
          <a:xfrm>
            <a:off x="1981200" y="5054600"/>
            <a:ext cx="368300" cy="185738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2718" name="Group 14"/>
          <p:cNvGrpSpPr>
            <a:grpSpLocks/>
          </p:cNvGrpSpPr>
          <p:nvPr/>
        </p:nvGrpSpPr>
        <p:grpSpPr bwMode="auto">
          <a:xfrm>
            <a:off x="3352800" y="4521200"/>
            <a:ext cx="900113" cy="333375"/>
            <a:chOff x="2058" y="2313"/>
            <a:chExt cx="567" cy="210"/>
          </a:xfrm>
        </p:grpSpPr>
        <p:sp>
          <p:nvSpPr>
            <p:cNvPr id="72719" name="Rectangle 15"/>
            <p:cNvSpPr>
              <a:spLocks noChangeArrowheads="1"/>
            </p:cNvSpPr>
            <p:nvPr/>
          </p:nvSpPr>
          <p:spPr bwMode="auto">
            <a:xfrm>
              <a:off x="2064" y="2313"/>
              <a:ext cx="56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SNAME</a:t>
              </a:r>
            </a:p>
          </p:txBody>
        </p:sp>
        <p:sp>
          <p:nvSpPr>
            <p:cNvPr id="72720" name="Rectangle 16"/>
            <p:cNvSpPr>
              <a:spLocks noChangeArrowheads="1"/>
            </p:cNvSpPr>
            <p:nvPr/>
          </p:nvSpPr>
          <p:spPr bwMode="auto">
            <a:xfrm>
              <a:off x="2058" y="2327"/>
              <a:ext cx="539" cy="165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2721" name="Group 17"/>
          <p:cNvGrpSpPr>
            <a:grpSpLocks/>
          </p:cNvGrpSpPr>
          <p:nvPr/>
        </p:nvGrpSpPr>
        <p:grpSpPr bwMode="auto">
          <a:xfrm>
            <a:off x="3657600" y="5283200"/>
            <a:ext cx="596900" cy="333375"/>
            <a:chOff x="2191" y="2796"/>
            <a:chExt cx="376" cy="153"/>
          </a:xfrm>
        </p:grpSpPr>
        <p:sp>
          <p:nvSpPr>
            <p:cNvPr id="72722" name="Rectangle 18"/>
            <p:cNvSpPr>
              <a:spLocks noChangeArrowheads="1"/>
            </p:cNvSpPr>
            <p:nvPr/>
          </p:nvSpPr>
          <p:spPr bwMode="auto">
            <a:xfrm>
              <a:off x="2191" y="2796"/>
              <a:ext cx="376" cy="1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QTY</a:t>
              </a:r>
            </a:p>
          </p:txBody>
        </p:sp>
        <p:sp>
          <p:nvSpPr>
            <p:cNvPr id="72723" name="Rectangle 19"/>
            <p:cNvSpPr>
              <a:spLocks noChangeArrowheads="1"/>
            </p:cNvSpPr>
            <p:nvPr/>
          </p:nvSpPr>
          <p:spPr bwMode="auto">
            <a:xfrm>
              <a:off x="2204" y="2830"/>
              <a:ext cx="319" cy="11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2724" name="Rectangle 20"/>
          <p:cNvSpPr>
            <a:spLocks noChangeArrowheads="1"/>
          </p:cNvSpPr>
          <p:nvPr/>
        </p:nvSpPr>
        <p:spPr bwMode="auto">
          <a:xfrm>
            <a:off x="1828800" y="4268788"/>
            <a:ext cx="695325" cy="12065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25" name="Line 21"/>
          <p:cNvSpPr>
            <a:spLocks noChangeShapeType="1"/>
          </p:cNvSpPr>
          <p:nvPr/>
        </p:nvSpPr>
        <p:spPr bwMode="auto">
          <a:xfrm>
            <a:off x="2362200" y="4673600"/>
            <a:ext cx="990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26" name="Line 22"/>
          <p:cNvSpPr>
            <a:spLocks noChangeShapeType="1"/>
          </p:cNvSpPr>
          <p:nvPr/>
        </p:nvSpPr>
        <p:spPr bwMode="auto">
          <a:xfrm>
            <a:off x="3886200" y="4978400"/>
            <a:ext cx="0" cy="338138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lgDashDot"/>
            <a:round/>
            <a:headEnd type="oval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27" name="Line 23"/>
          <p:cNvSpPr>
            <a:spLocks noChangeShapeType="1"/>
          </p:cNvSpPr>
          <p:nvPr/>
        </p:nvSpPr>
        <p:spPr bwMode="auto">
          <a:xfrm>
            <a:off x="2514600" y="5283200"/>
            <a:ext cx="1143000" cy="228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oval" w="sm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28" name="Rectangle 24"/>
          <p:cNvSpPr>
            <a:spLocks noChangeArrowheads="1"/>
          </p:cNvSpPr>
          <p:nvPr/>
        </p:nvSpPr>
        <p:spPr bwMode="auto">
          <a:xfrm rot="-991999">
            <a:off x="1790700" y="4591050"/>
            <a:ext cx="2633663" cy="612775"/>
          </a:xfrm>
          <a:prstGeom prst="rect">
            <a:avLst/>
          </a:prstGeom>
          <a:noFill/>
          <a:ln w="12700">
            <a:solidFill>
              <a:schemeClr val="accent1"/>
            </a:solidFill>
            <a:prstDash val="lgDashDot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29" name="Text Box 25"/>
          <p:cNvSpPr txBox="1">
            <a:spLocks noChangeArrowheads="1"/>
          </p:cNvSpPr>
          <p:nvPr/>
        </p:nvSpPr>
        <p:spPr bwMode="auto">
          <a:xfrm>
            <a:off x="5410200" y="1295400"/>
            <a:ext cx="2133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SSP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S#  SName P# QTY</a:t>
            </a:r>
          </a:p>
        </p:txBody>
      </p:sp>
      <p:sp>
        <p:nvSpPr>
          <p:cNvPr id="72730" name="Rectangle 26"/>
          <p:cNvSpPr>
            <a:spLocks noChangeArrowheads="1"/>
          </p:cNvSpPr>
          <p:nvPr/>
        </p:nvSpPr>
        <p:spPr bwMode="auto">
          <a:xfrm>
            <a:off x="5410200" y="1676400"/>
            <a:ext cx="1752600" cy="1066800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31" name="Line 27"/>
          <p:cNvSpPr>
            <a:spLocks noChangeShapeType="1"/>
          </p:cNvSpPr>
          <p:nvPr/>
        </p:nvSpPr>
        <p:spPr bwMode="auto">
          <a:xfrm>
            <a:off x="5410200" y="1981200"/>
            <a:ext cx="1752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32" name="Line 28"/>
          <p:cNvSpPr>
            <a:spLocks noChangeShapeType="1"/>
          </p:cNvSpPr>
          <p:nvPr/>
        </p:nvSpPr>
        <p:spPr bwMode="auto">
          <a:xfrm>
            <a:off x="5791200" y="1676400"/>
            <a:ext cx="0" cy="1066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33" name="Line 29"/>
          <p:cNvSpPr>
            <a:spLocks noChangeShapeType="1"/>
          </p:cNvSpPr>
          <p:nvPr/>
        </p:nvSpPr>
        <p:spPr bwMode="auto">
          <a:xfrm>
            <a:off x="6400800" y="1676400"/>
            <a:ext cx="0" cy="1066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34" name="Line 30"/>
          <p:cNvSpPr>
            <a:spLocks noChangeShapeType="1"/>
          </p:cNvSpPr>
          <p:nvPr/>
        </p:nvSpPr>
        <p:spPr bwMode="auto">
          <a:xfrm>
            <a:off x="6705600" y="1676400"/>
            <a:ext cx="0" cy="1066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2735" name="Rectangle 31"/>
          <p:cNvSpPr>
            <a:spLocks noChangeArrowheads="1"/>
          </p:cNvSpPr>
          <p:nvPr/>
        </p:nvSpPr>
        <p:spPr bwMode="auto">
          <a:xfrm>
            <a:off x="4114800" y="2590800"/>
            <a:ext cx="6248400" cy="2370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>
              <a:lnSpc>
                <a:spcPct val="90000"/>
              </a:lnSpc>
              <a:spcBef>
                <a:spcPct val="50000"/>
              </a:spcBef>
            </a:pP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in 3NF     nonkey attribute is FFD on primary key and</a:t>
            </a: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           mutually independent. e.g. </a:t>
            </a: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QTY</a:t>
            </a: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only</a:t>
            </a: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  <a:buFontTx/>
              <a:buChar char="-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not in BCNF       S# is a determinant but not a</a:t>
            </a: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                       candidate key. </a:t>
            </a: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S#           SNAME</a:t>
            </a: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Decompose:</a:t>
            </a: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   </a:t>
            </a:r>
            <a:r>
              <a:rPr lang="en-US" altLang="zh-TW" sz="1200">
                <a:latin typeface="Times New Roman" pitchFamily="18" charset="0"/>
                <a:ea typeface="新細明體" pitchFamily="18" charset="-120"/>
              </a:rPr>
              <a:t>SS (S#, SNAME): in BCNF    SP (S#, P#, QTY): in BCNF</a:t>
            </a:r>
          </a:p>
        </p:txBody>
      </p:sp>
      <p:grpSp>
        <p:nvGrpSpPr>
          <p:cNvPr id="72736" name="Group 32"/>
          <p:cNvGrpSpPr>
            <a:grpSpLocks/>
          </p:cNvGrpSpPr>
          <p:nvPr/>
        </p:nvGrpSpPr>
        <p:grpSpPr bwMode="auto">
          <a:xfrm>
            <a:off x="5029200" y="5238750"/>
            <a:ext cx="4489450" cy="673100"/>
            <a:chOff x="1060" y="4523"/>
            <a:chExt cx="2828" cy="424"/>
          </a:xfrm>
        </p:grpSpPr>
        <p:grpSp>
          <p:nvGrpSpPr>
            <p:cNvPr id="72737" name="Group 33"/>
            <p:cNvGrpSpPr>
              <a:grpSpLocks/>
            </p:cNvGrpSpPr>
            <p:nvPr/>
          </p:nvGrpSpPr>
          <p:grpSpPr bwMode="auto">
            <a:xfrm>
              <a:off x="1060" y="4652"/>
              <a:ext cx="1368" cy="131"/>
              <a:chOff x="1060" y="4652"/>
              <a:chExt cx="1368" cy="131"/>
            </a:xfrm>
          </p:grpSpPr>
          <p:sp>
            <p:nvSpPr>
              <p:cNvPr id="72738" name="Rectangle 34"/>
              <p:cNvSpPr>
                <a:spLocks noChangeArrowheads="1"/>
              </p:cNvSpPr>
              <p:nvPr/>
            </p:nvSpPr>
            <p:spPr bwMode="auto">
              <a:xfrm>
                <a:off x="1060" y="4653"/>
                <a:ext cx="483" cy="1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S#</a:t>
                </a:r>
              </a:p>
            </p:txBody>
          </p:sp>
          <p:sp>
            <p:nvSpPr>
              <p:cNvPr id="72739" name="Rectangle 35"/>
              <p:cNvSpPr>
                <a:spLocks noChangeArrowheads="1"/>
              </p:cNvSpPr>
              <p:nvPr/>
            </p:nvSpPr>
            <p:spPr bwMode="auto">
              <a:xfrm>
                <a:off x="1945" y="4652"/>
                <a:ext cx="483" cy="130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SNAME</a:t>
                </a:r>
              </a:p>
            </p:txBody>
          </p:sp>
          <p:sp>
            <p:nvSpPr>
              <p:cNvPr id="72740" name="Line 36"/>
              <p:cNvSpPr>
                <a:spLocks noChangeShapeType="1"/>
              </p:cNvSpPr>
              <p:nvPr/>
            </p:nvSpPr>
            <p:spPr bwMode="auto">
              <a:xfrm>
                <a:off x="1559" y="4712"/>
                <a:ext cx="368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 type="triangle" w="med" len="med"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72741" name="Group 37"/>
            <p:cNvGrpSpPr>
              <a:grpSpLocks/>
            </p:cNvGrpSpPr>
            <p:nvPr/>
          </p:nvGrpSpPr>
          <p:grpSpPr bwMode="auto">
            <a:xfrm>
              <a:off x="2686" y="4523"/>
              <a:ext cx="1202" cy="424"/>
              <a:chOff x="2686" y="4523"/>
              <a:chExt cx="1202" cy="424"/>
            </a:xfrm>
          </p:grpSpPr>
          <p:sp>
            <p:nvSpPr>
              <p:cNvPr id="72742" name="Rectangle 38"/>
              <p:cNvSpPr>
                <a:spLocks noChangeArrowheads="1"/>
              </p:cNvSpPr>
              <p:nvPr/>
            </p:nvSpPr>
            <p:spPr bwMode="auto">
              <a:xfrm>
                <a:off x="2686" y="4523"/>
                <a:ext cx="509" cy="42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72743" name="Rectangle 39"/>
              <p:cNvSpPr>
                <a:spLocks noChangeArrowheads="1"/>
              </p:cNvSpPr>
              <p:nvPr/>
            </p:nvSpPr>
            <p:spPr bwMode="auto">
              <a:xfrm>
                <a:off x="2718" y="4580"/>
                <a:ext cx="419" cy="13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S#</a:t>
                </a:r>
              </a:p>
            </p:txBody>
          </p:sp>
          <p:sp>
            <p:nvSpPr>
              <p:cNvPr id="72744" name="Rectangle 40"/>
              <p:cNvSpPr>
                <a:spLocks noChangeArrowheads="1"/>
              </p:cNvSpPr>
              <p:nvPr/>
            </p:nvSpPr>
            <p:spPr bwMode="auto">
              <a:xfrm>
                <a:off x="2727" y="4772"/>
                <a:ext cx="419" cy="135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P#</a:t>
                </a:r>
              </a:p>
            </p:txBody>
          </p:sp>
          <p:sp>
            <p:nvSpPr>
              <p:cNvPr id="72745" name="Rectangle 41"/>
              <p:cNvSpPr>
                <a:spLocks noChangeArrowheads="1"/>
              </p:cNvSpPr>
              <p:nvPr/>
            </p:nvSpPr>
            <p:spPr bwMode="auto">
              <a:xfrm>
                <a:off x="3468" y="4641"/>
                <a:ext cx="420" cy="134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QTY</a:t>
                </a:r>
              </a:p>
            </p:txBody>
          </p:sp>
          <p:sp>
            <p:nvSpPr>
              <p:cNvPr id="72746" name="Line 42"/>
              <p:cNvSpPr>
                <a:spLocks noChangeShapeType="1"/>
              </p:cNvSpPr>
              <p:nvPr/>
            </p:nvSpPr>
            <p:spPr bwMode="auto">
              <a:xfrm>
                <a:off x="3218" y="4714"/>
                <a:ext cx="227" cy="0"/>
              </a:xfrm>
              <a:prstGeom prst="lin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72747" name="Line 43"/>
          <p:cNvSpPr>
            <a:spLocks noChangeShapeType="1"/>
          </p:cNvSpPr>
          <p:nvPr/>
        </p:nvSpPr>
        <p:spPr bwMode="auto">
          <a:xfrm>
            <a:off x="7415213" y="4648200"/>
            <a:ext cx="0" cy="134461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aphicFrame>
        <p:nvGraphicFramePr>
          <p:cNvPr id="72748" name="Object 44">
            <a:hlinkClick r:id="" action="ppaction://ole?verb=0"/>
          </p:cNvPr>
          <p:cNvGraphicFramePr>
            <a:graphicFrameLocks/>
          </p:cNvGraphicFramePr>
          <p:nvPr/>
        </p:nvGraphicFramePr>
        <p:xfrm>
          <a:off x="6416675" y="3733800"/>
          <a:ext cx="136525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3" name="Equation" r:id="rId3" imgW="112680" imgH="99720" progId="Equation.3">
                  <p:embed/>
                </p:oleObj>
              </mc:Choice>
              <mc:Fallback>
                <p:oleObj name="Equation" r:id="rId3" imgW="112680" imgH="99720" progId="Equation.3">
                  <p:embed/>
                  <p:pic>
                    <p:nvPicPr>
                      <p:cNvPr id="0" name="Object 4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16675" y="3733800"/>
                        <a:ext cx="136525" cy="11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2749" name="Object 45">
            <a:hlinkClick r:id="" action="ppaction://ole?verb=0"/>
          </p:cNvPr>
          <p:cNvGraphicFramePr>
            <a:graphicFrameLocks/>
          </p:cNvGraphicFramePr>
          <p:nvPr/>
        </p:nvGraphicFramePr>
        <p:xfrm>
          <a:off x="5807075" y="3048000"/>
          <a:ext cx="136525" cy="114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84" name="Equation" r:id="rId5" imgW="112680" imgH="99720" progId="Equation.3">
                  <p:embed/>
                </p:oleObj>
              </mc:Choice>
              <mc:Fallback>
                <p:oleObj name="Equation" r:id="rId5" imgW="112680" imgH="99720" progId="Equation.3">
                  <p:embed/>
                  <p:pic>
                    <p:nvPicPr>
                      <p:cNvPr id="0" name="Object 4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7075" y="3048000"/>
                        <a:ext cx="136525" cy="114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50" name="Line 46"/>
          <p:cNvSpPr>
            <a:spLocks noChangeShapeType="1"/>
          </p:cNvSpPr>
          <p:nvPr/>
        </p:nvSpPr>
        <p:spPr bwMode="auto">
          <a:xfrm>
            <a:off x="8077200" y="4114800"/>
            <a:ext cx="322263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2D56DF71-FF15-45AA-99B9-EAFF8C8D0AED}" type="slidenum">
              <a:rPr lang="en-US" altLang="zh-TW" smtClean="0"/>
              <a:pPr/>
              <a:t>26</a:t>
            </a:fld>
            <a:endParaRPr lang="en-US" altLang="zh-TW" dirty="0"/>
          </a:p>
        </p:txBody>
      </p:sp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BCNF </a:t>
            </a:r>
            <a:r>
              <a:rPr lang="en-US" altLang="zh-TW" sz="20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&lt;e.g.4&gt; [overlapping candidate keys-2]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SJT(S, J, T)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S: student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J: subject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T: teacher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endParaRPr lang="en-US" altLang="zh-TW" sz="16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endParaRPr lang="en-US" altLang="zh-TW" sz="16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endParaRPr lang="en-US" altLang="zh-TW" sz="16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zh-TW" sz="16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meaning of a tuple: student S is taught subject J by teacher T.</a:t>
            </a:r>
            <a:endParaRPr lang="en-US" altLang="zh-TW" sz="14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Suppose</a:t>
            </a:r>
          </a:p>
          <a:p>
            <a:pPr lvl="2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For each subject, each student of  that subject is taught by only one teacher.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600">
                <a:ea typeface="新細明體" pitchFamily="18" charset="-120"/>
              </a:rPr>
              <a:t>           i.e. (S, J) </a:t>
            </a:r>
            <a:r>
              <a:rPr lang="en-US" altLang="zh-TW" sz="1600">
                <a:latin typeface="Symbol" pitchFamily="18" charset="2"/>
                <a:ea typeface="新細明體" pitchFamily="18" charset="-120"/>
              </a:rPr>
              <a:t></a:t>
            </a:r>
            <a:r>
              <a:rPr lang="en-US" altLang="zh-TW" sz="1600">
                <a:ea typeface="新細明體" pitchFamily="18" charset="-120"/>
              </a:rPr>
              <a:t> T</a:t>
            </a:r>
          </a:p>
          <a:p>
            <a:pPr lvl="2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Each teacher teaches only one subject.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600">
                <a:ea typeface="新細明體" pitchFamily="18" charset="-120"/>
              </a:rPr>
              <a:t>              i.e. T </a:t>
            </a:r>
            <a:r>
              <a:rPr lang="en-US" altLang="zh-TW" sz="1600">
                <a:latin typeface="Symbol" pitchFamily="18" charset="2"/>
                <a:ea typeface="新細明體" pitchFamily="18" charset="-120"/>
              </a:rPr>
              <a:t></a:t>
            </a:r>
            <a:r>
              <a:rPr lang="en-US" altLang="zh-TW" sz="1600">
                <a:ea typeface="新細明體" pitchFamily="18" charset="-120"/>
              </a:rPr>
              <a:t>J</a:t>
            </a:r>
          </a:p>
          <a:p>
            <a:pPr>
              <a:lnSpc>
                <a:spcPct val="90000"/>
              </a:lnSpc>
            </a:pPr>
            <a:endParaRPr lang="en-US" altLang="zh-TW" sz="1600"/>
          </a:p>
        </p:txBody>
      </p:sp>
      <p:grpSp>
        <p:nvGrpSpPr>
          <p:cNvPr id="73732" name="Group 4"/>
          <p:cNvGrpSpPr>
            <a:grpSpLocks/>
          </p:cNvGrpSpPr>
          <p:nvPr/>
        </p:nvGrpSpPr>
        <p:grpSpPr bwMode="auto">
          <a:xfrm>
            <a:off x="1408113" y="2971800"/>
            <a:ext cx="2478087" cy="1100138"/>
            <a:chOff x="1162" y="1419"/>
            <a:chExt cx="1561" cy="698"/>
          </a:xfrm>
        </p:grpSpPr>
        <p:sp>
          <p:nvSpPr>
            <p:cNvPr id="73733" name="Rectangle 5"/>
            <p:cNvSpPr>
              <a:spLocks noChangeArrowheads="1"/>
            </p:cNvSpPr>
            <p:nvPr/>
          </p:nvSpPr>
          <p:spPr bwMode="auto">
            <a:xfrm>
              <a:off x="1162" y="1419"/>
              <a:ext cx="1561" cy="69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S            J                   T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Smith     Math.       Prof. White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Smith     Physics     Prof. Green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Jones      Math.       Prof. White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Jones      Physics     Prof. Brown</a:t>
              </a:r>
            </a:p>
          </p:txBody>
        </p:sp>
        <p:sp>
          <p:nvSpPr>
            <p:cNvPr id="73734" name="Line 6"/>
            <p:cNvSpPr>
              <a:spLocks noChangeShapeType="1"/>
            </p:cNvSpPr>
            <p:nvPr/>
          </p:nvSpPr>
          <p:spPr bwMode="auto">
            <a:xfrm>
              <a:off x="1171" y="1556"/>
              <a:ext cx="15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35" name="Line 7"/>
            <p:cNvSpPr>
              <a:spLocks noChangeShapeType="1"/>
            </p:cNvSpPr>
            <p:nvPr/>
          </p:nvSpPr>
          <p:spPr bwMode="auto">
            <a:xfrm>
              <a:off x="1540" y="1423"/>
              <a:ext cx="0" cy="6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36" name="Line 8"/>
            <p:cNvSpPr>
              <a:spLocks noChangeShapeType="1"/>
            </p:cNvSpPr>
            <p:nvPr/>
          </p:nvSpPr>
          <p:spPr bwMode="auto">
            <a:xfrm>
              <a:off x="2041" y="1427"/>
              <a:ext cx="0" cy="68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3737" name="Rectangle 9"/>
          <p:cNvSpPr>
            <a:spLocks noChangeArrowheads="1"/>
          </p:cNvSpPr>
          <p:nvPr/>
        </p:nvSpPr>
        <p:spPr bwMode="auto">
          <a:xfrm>
            <a:off x="4953000" y="1412875"/>
            <a:ext cx="3276600" cy="1711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>
              <a:lnSpc>
                <a:spcPct val="90000"/>
              </a:lnSpc>
              <a:spcBef>
                <a:spcPct val="50000"/>
              </a:spcBef>
            </a:pPr>
            <a:endParaRPr lang="en-US" altLang="zh-TW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Candidate keys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     (S, J) and (S, T)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FontTx/>
              <a:buChar char="–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FD diagram</a:t>
            </a:r>
          </a:p>
          <a:p>
            <a:pPr lvl="1" algn="l">
              <a:lnSpc>
                <a:spcPct val="90000"/>
              </a:lnSpc>
              <a:spcBef>
                <a:spcPct val="50000"/>
              </a:spcBef>
            </a:pPr>
            <a:endParaRPr lang="en-US" altLang="zh-TW" sz="1600">
              <a:latin typeface="Times New Roman" pitchFamily="18" charset="0"/>
              <a:ea typeface="新細明體" pitchFamily="18" charset="-120"/>
            </a:endParaRPr>
          </a:p>
        </p:txBody>
      </p:sp>
      <p:grpSp>
        <p:nvGrpSpPr>
          <p:cNvPr id="73744" name="Group 16"/>
          <p:cNvGrpSpPr>
            <a:grpSpLocks/>
          </p:cNvGrpSpPr>
          <p:nvPr/>
        </p:nvGrpSpPr>
        <p:grpSpPr bwMode="auto">
          <a:xfrm>
            <a:off x="6872288" y="2819400"/>
            <a:ext cx="2652712" cy="1373188"/>
            <a:chOff x="993" y="3451"/>
            <a:chExt cx="1671" cy="865"/>
          </a:xfrm>
        </p:grpSpPr>
        <p:sp>
          <p:nvSpPr>
            <p:cNvPr id="73738" name="Rectangle 10"/>
            <p:cNvSpPr>
              <a:spLocks noChangeArrowheads="1"/>
            </p:cNvSpPr>
            <p:nvPr/>
          </p:nvSpPr>
          <p:spPr bwMode="auto">
            <a:xfrm>
              <a:off x="1093" y="3653"/>
              <a:ext cx="551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</a:t>
              </a:r>
            </a:p>
          </p:txBody>
        </p:sp>
        <p:sp>
          <p:nvSpPr>
            <p:cNvPr id="73739" name="Rectangle 11"/>
            <p:cNvSpPr>
              <a:spLocks noChangeArrowheads="1"/>
            </p:cNvSpPr>
            <p:nvPr/>
          </p:nvSpPr>
          <p:spPr bwMode="auto">
            <a:xfrm>
              <a:off x="1104" y="3970"/>
              <a:ext cx="552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J</a:t>
              </a:r>
            </a:p>
          </p:txBody>
        </p:sp>
        <p:sp>
          <p:nvSpPr>
            <p:cNvPr id="73740" name="Rectangle 12"/>
            <p:cNvSpPr>
              <a:spLocks noChangeArrowheads="1"/>
            </p:cNvSpPr>
            <p:nvPr/>
          </p:nvSpPr>
          <p:spPr bwMode="auto">
            <a:xfrm>
              <a:off x="2113" y="3654"/>
              <a:ext cx="551" cy="13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</a:t>
              </a:r>
            </a:p>
          </p:txBody>
        </p:sp>
        <p:sp>
          <p:nvSpPr>
            <p:cNvPr id="73741" name="Oval 13"/>
            <p:cNvSpPr>
              <a:spLocks noChangeArrowheads="1"/>
            </p:cNvSpPr>
            <p:nvPr/>
          </p:nvSpPr>
          <p:spPr bwMode="auto">
            <a:xfrm>
              <a:off x="993" y="3451"/>
              <a:ext cx="769" cy="865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42" name="Line 14"/>
            <p:cNvSpPr>
              <a:spLocks noChangeShapeType="1"/>
            </p:cNvSpPr>
            <p:nvPr/>
          </p:nvSpPr>
          <p:spPr bwMode="auto">
            <a:xfrm flipH="1">
              <a:off x="1666" y="3796"/>
              <a:ext cx="575" cy="22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oval" w="sm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3743" name="Line 15"/>
            <p:cNvSpPr>
              <a:spLocks noChangeShapeType="1"/>
            </p:cNvSpPr>
            <p:nvPr/>
          </p:nvSpPr>
          <p:spPr bwMode="auto">
            <a:xfrm>
              <a:off x="1728" y="3706"/>
              <a:ext cx="38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 type="oval" w="sm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5D6189D8-215E-491D-84EB-F6B35E164745}" type="slidenum">
              <a:rPr lang="en-US" altLang="zh-TW" smtClean="0"/>
              <a:pPr/>
              <a:t>27</a:t>
            </a:fld>
            <a:endParaRPr lang="en-US" altLang="zh-TW" dirty="0"/>
          </a:p>
        </p:txBody>
      </p:sp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BCNF </a:t>
            </a:r>
            <a:r>
              <a:rPr lang="en-US" altLang="zh-TW" sz="20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-76200" y="1371600"/>
            <a:ext cx="9080500" cy="4648200"/>
          </a:xfrm>
        </p:spPr>
        <p:txBody>
          <a:bodyPr/>
          <a:lstStyle/>
          <a:p>
            <a:pPr lvl="1">
              <a:buFontTx/>
              <a:buChar char="–"/>
            </a:pPr>
            <a:r>
              <a:rPr lang="en-US" altLang="zh-TW" sz="1600"/>
              <a:t>In 3NF,     no nonkey attribute.</a:t>
            </a:r>
          </a:p>
          <a:p>
            <a:pPr lvl="1">
              <a:buFontTx/>
              <a:buChar char="–"/>
            </a:pPr>
            <a:r>
              <a:rPr lang="en-US" altLang="zh-TW" sz="1600"/>
              <a:t>not in BCNF,    T </a:t>
            </a:r>
            <a:r>
              <a:rPr lang="en-US" altLang="zh-TW" sz="1600">
                <a:latin typeface="Symbol" pitchFamily="18" charset="2"/>
              </a:rPr>
              <a:t></a:t>
            </a:r>
            <a:r>
              <a:rPr lang="en-US" altLang="zh-TW" sz="1600"/>
              <a:t>J but T is not a candidate key</a:t>
            </a:r>
            <a:endParaRPr lang="en-US" altLang="zh-TW" sz="1600" b="1"/>
          </a:p>
          <a:p>
            <a:pPr lvl="1">
              <a:buFontTx/>
              <a:buChar char="–"/>
            </a:pPr>
            <a:r>
              <a:rPr lang="en-US" altLang="zh-TW" sz="1600" b="1"/>
              <a:t>update anomalies occur</a:t>
            </a:r>
            <a:r>
              <a:rPr lang="en-US" altLang="zh-TW" sz="1600"/>
              <a:t>! 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600"/>
              <a:t>    e.g. (delete "Jones is studying Physics"       the fact 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600"/>
              <a:t>             "Brown teaches Physics" is also deleted!)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600"/>
              <a:t>     Decompose 1:                                               Decompose 2: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400"/>
              <a:t>      ST (S, T)                     TJ(T, J)</a:t>
            </a:r>
          </a:p>
          <a:p>
            <a:endParaRPr lang="en-US" altLang="zh-TW" sz="1800"/>
          </a:p>
        </p:txBody>
      </p:sp>
      <p:grpSp>
        <p:nvGrpSpPr>
          <p:cNvPr id="74756" name="Group 4"/>
          <p:cNvGrpSpPr>
            <a:grpSpLocks/>
          </p:cNvGrpSpPr>
          <p:nvPr/>
        </p:nvGrpSpPr>
        <p:grpSpPr bwMode="auto">
          <a:xfrm>
            <a:off x="381000" y="3892550"/>
            <a:ext cx="1622425" cy="1112838"/>
            <a:chOff x="760" y="1735"/>
            <a:chExt cx="1022" cy="701"/>
          </a:xfrm>
        </p:grpSpPr>
        <p:sp>
          <p:nvSpPr>
            <p:cNvPr id="74757" name="Rectangle 5"/>
            <p:cNvSpPr>
              <a:spLocks noChangeArrowheads="1"/>
            </p:cNvSpPr>
            <p:nvPr/>
          </p:nvSpPr>
          <p:spPr bwMode="auto">
            <a:xfrm>
              <a:off x="760" y="1735"/>
              <a:ext cx="1022" cy="70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S               T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Smith   Prof. White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Smith   Prof. Green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Jones    Prof. White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Jones    Prof. Brown</a:t>
              </a:r>
            </a:p>
          </p:txBody>
        </p:sp>
        <p:sp>
          <p:nvSpPr>
            <p:cNvPr id="74758" name="Line 6"/>
            <p:cNvSpPr>
              <a:spLocks noChangeShapeType="1"/>
            </p:cNvSpPr>
            <p:nvPr/>
          </p:nvSpPr>
          <p:spPr bwMode="auto">
            <a:xfrm>
              <a:off x="769" y="1872"/>
              <a:ext cx="100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59" name="Line 7"/>
            <p:cNvSpPr>
              <a:spLocks noChangeShapeType="1"/>
            </p:cNvSpPr>
            <p:nvPr/>
          </p:nvSpPr>
          <p:spPr bwMode="auto">
            <a:xfrm>
              <a:off x="1138" y="1739"/>
              <a:ext cx="0" cy="69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4760" name="Group 8"/>
          <p:cNvGrpSpPr>
            <a:grpSpLocks/>
          </p:cNvGrpSpPr>
          <p:nvPr/>
        </p:nvGrpSpPr>
        <p:grpSpPr bwMode="auto">
          <a:xfrm>
            <a:off x="2300288" y="4003675"/>
            <a:ext cx="1731962" cy="955675"/>
            <a:chOff x="1969" y="1805"/>
            <a:chExt cx="1091" cy="602"/>
          </a:xfrm>
        </p:grpSpPr>
        <p:sp>
          <p:nvSpPr>
            <p:cNvPr id="74761" name="Rectangle 9"/>
            <p:cNvSpPr>
              <a:spLocks noChangeArrowheads="1"/>
            </p:cNvSpPr>
            <p:nvPr/>
          </p:nvSpPr>
          <p:spPr bwMode="auto">
            <a:xfrm>
              <a:off x="1969" y="1805"/>
              <a:ext cx="1091" cy="60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 T                J  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Prof. White    Math.   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Prof. Green    Physics  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Prof. Brown    physics   </a:t>
              </a:r>
            </a:p>
          </p:txBody>
        </p:sp>
        <p:sp>
          <p:nvSpPr>
            <p:cNvPr id="74762" name="Line 10"/>
            <p:cNvSpPr>
              <a:spLocks noChangeShapeType="1"/>
            </p:cNvSpPr>
            <p:nvPr/>
          </p:nvSpPr>
          <p:spPr bwMode="auto">
            <a:xfrm>
              <a:off x="1981" y="1972"/>
              <a:ext cx="1079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63" name="Line 11"/>
            <p:cNvSpPr>
              <a:spLocks noChangeShapeType="1"/>
            </p:cNvSpPr>
            <p:nvPr/>
          </p:nvSpPr>
          <p:spPr bwMode="auto">
            <a:xfrm>
              <a:off x="2655" y="1825"/>
              <a:ext cx="5" cy="58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74764" name="Group 12"/>
          <p:cNvGrpSpPr>
            <a:grpSpLocks/>
          </p:cNvGrpSpPr>
          <p:nvPr/>
        </p:nvGrpSpPr>
        <p:grpSpPr bwMode="auto">
          <a:xfrm>
            <a:off x="1109663" y="5257800"/>
            <a:ext cx="1446212" cy="434975"/>
            <a:chOff x="784" y="2829"/>
            <a:chExt cx="911" cy="274"/>
          </a:xfrm>
        </p:grpSpPr>
        <p:sp>
          <p:nvSpPr>
            <p:cNvPr id="74765" name="Rectangle 13"/>
            <p:cNvSpPr>
              <a:spLocks noChangeArrowheads="1"/>
            </p:cNvSpPr>
            <p:nvPr/>
          </p:nvSpPr>
          <p:spPr bwMode="auto">
            <a:xfrm>
              <a:off x="877" y="2904"/>
              <a:ext cx="326" cy="14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</a:t>
              </a:r>
            </a:p>
          </p:txBody>
        </p:sp>
        <p:sp>
          <p:nvSpPr>
            <p:cNvPr id="74766" name="Rectangle 14"/>
            <p:cNvSpPr>
              <a:spLocks noChangeArrowheads="1"/>
            </p:cNvSpPr>
            <p:nvPr/>
          </p:nvSpPr>
          <p:spPr bwMode="auto">
            <a:xfrm>
              <a:off x="1285" y="2904"/>
              <a:ext cx="326" cy="14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</a:t>
              </a:r>
            </a:p>
          </p:txBody>
        </p:sp>
        <p:sp>
          <p:nvSpPr>
            <p:cNvPr id="74767" name="Rectangle 15"/>
            <p:cNvSpPr>
              <a:spLocks noChangeArrowheads="1"/>
            </p:cNvSpPr>
            <p:nvPr/>
          </p:nvSpPr>
          <p:spPr bwMode="auto">
            <a:xfrm>
              <a:off x="784" y="2829"/>
              <a:ext cx="911" cy="27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4768" name="Rectangle 16"/>
          <p:cNvSpPr>
            <a:spLocks noChangeArrowheads="1"/>
          </p:cNvSpPr>
          <p:nvPr/>
        </p:nvSpPr>
        <p:spPr bwMode="auto">
          <a:xfrm>
            <a:off x="1338263" y="5803900"/>
            <a:ext cx="2073275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4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in BCNF</a:t>
            </a:r>
          </a:p>
        </p:txBody>
      </p:sp>
      <p:sp>
        <p:nvSpPr>
          <p:cNvPr id="74769" name="Line 17"/>
          <p:cNvSpPr>
            <a:spLocks noChangeShapeType="1"/>
          </p:cNvSpPr>
          <p:nvPr/>
        </p:nvSpPr>
        <p:spPr bwMode="auto">
          <a:xfrm>
            <a:off x="3886200" y="2586038"/>
            <a:ext cx="28575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4770" name="Group 18"/>
          <p:cNvGrpSpPr>
            <a:grpSpLocks/>
          </p:cNvGrpSpPr>
          <p:nvPr/>
        </p:nvGrpSpPr>
        <p:grpSpPr bwMode="auto">
          <a:xfrm>
            <a:off x="3065463" y="5281613"/>
            <a:ext cx="2116137" cy="796925"/>
            <a:chOff x="2016" y="2844"/>
            <a:chExt cx="1333" cy="502"/>
          </a:xfrm>
        </p:grpSpPr>
        <p:grpSp>
          <p:nvGrpSpPr>
            <p:cNvPr id="74771" name="Group 19"/>
            <p:cNvGrpSpPr>
              <a:grpSpLocks/>
            </p:cNvGrpSpPr>
            <p:nvPr/>
          </p:nvGrpSpPr>
          <p:grpSpPr bwMode="auto">
            <a:xfrm>
              <a:off x="2016" y="2844"/>
              <a:ext cx="978" cy="237"/>
              <a:chOff x="2016" y="2844"/>
              <a:chExt cx="978" cy="237"/>
            </a:xfrm>
          </p:grpSpPr>
          <p:sp>
            <p:nvSpPr>
              <p:cNvPr id="74772" name="Rectangle 20"/>
              <p:cNvSpPr>
                <a:spLocks noChangeArrowheads="1"/>
              </p:cNvSpPr>
              <p:nvPr/>
            </p:nvSpPr>
            <p:spPr bwMode="auto">
              <a:xfrm>
                <a:off x="2016" y="2844"/>
                <a:ext cx="347" cy="23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T</a:t>
                </a:r>
              </a:p>
            </p:txBody>
          </p:sp>
          <p:sp>
            <p:nvSpPr>
              <p:cNvPr id="74773" name="Rectangle 21"/>
              <p:cNvSpPr>
                <a:spLocks noChangeArrowheads="1"/>
              </p:cNvSpPr>
              <p:nvPr/>
            </p:nvSpPr>
            <p:spPr bwMode="auto">
              <a:xfrm>
                <a:off x="2647" y="2850"/>
                <a:ext cx="347" cy="231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 anchor="ctr"/>
              <a:lstStyle/>
              <a:p>
                <a:pPr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J</a:t>
                </a:r>
              </a:p>
            </p:txBody>
          </p:sp>
          <p:sp>
            <p:nvSpPr>
              <p:cNvPr id="74774" name="Line 22"/>
              <p:cNvSpPr>
                <a:spLocks noChangeShapeType="1"/>
              </p:cNvSpPr>
              <p:nvPr/>
            </p:nvSpPr>
            <p:spPr bwMode="auto">
              <a:xfrm>
                <a:off x="2375" y="2965"/>
                <a:ext cx="276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74775" name="Rectangle 23"/>
            <p:cNvSpPr>
              <a:spLocks noChangeArrowheads="1"/>
            </p:cNvSpPr>
            <p:nvPr/>
          </p:nvSpPr>
          <p:spPr bwMode="auto">
            <a:xfrm>
              <a:off x="2043" y="3156"/>
              <a:ext cx="1306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in BCNF</a:t>
              </a:r>
            </a:p>
          </p:txBody>
        </p:sp>
      </p:grpSp>
      <p:sp>
        <p:nvSpPr>
          <p:cNvPr id="74776" name="Rectangle 24"/>
          <p:cNvSpPr>
            <a:spLocks noChangeArrowheads="1"/>
          </p:cNvSpPr>
          <p:nvPr/>
        </p:nvSpPr>
        <p:spPr bwMode="auto">
          <a:xfrm>
            <a:off x="4378325" y="3994150"/>
            <a:ext cx="534988" cy="96361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777" name="Rectangle 25"/>
          <p:cNvSpPr>
            <a:spLocks noChangeArrowheads="1"/>
          </p:cNvSpPr>
          <p:nvPr/>
        </p:nvSpPr>
        <p:spPr bwMode="auto">
          <a:xfrm>
            <a:off x="4378325" y="3994150"/>
            <a:ext cx="534988" cy="231775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778" name="Rectangle 26"/>
          <p:cNvSpPr>
            <a:spLocks noChangeArrowheads="1"/>
          </p:cNvSpPr>
          <p:nvPr/>
        </p:nvSpPr>
        <p:spPr bwMode="auto">
          <a:xfrm>
            <a:off x="4378325" y="3994150"/>
            <a:ext cx="271463" cy="963613"/>
          </a:xfrm>
          <a:prstGeom prst="rect">
            <a:avLst/>
          </a:prstGeom>
          <a:noFill/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779" name="Rectangle 27"/>
          <p:cNvSpPr>
            <a:spLocks noChangeArrowheads="1"/>
          </p:cNvSpPr>
          <p:nvPr/>
        </p:nvSpPr>
        <p:spPr bwMode="auto">
          <a:xfrm>
            <a:off x="4341813" y="3941763"/>
            <a:ext cx="576262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S    J</a:t>
            </a:r>
          </a:p>
        </p:txBody>
      </p:sp>
      <p:grpSp>
        <p:nvGrpSpPr>
          <p:cNvPr id="74780" name="Group 28"/>
          <p:cNvGrpSpPr>
            <a:grpSpLocks/>
          </p:cNvGrpSpPr>
          <p:nvPr/>
        </p:nvGrpSpPr>
        <p:grpSpPr bwMode="auto">
          <a:xfrm>
            <a:off x="4981575" y="3948113"/>
            <a:ext cx="587375" cy="1016000"/>
            <a:chOff x="3658" y="1770"/>
            <a:chExt cx="370" cy="640"/>
          </a:xfrm>
        </p:grpSpPr>
        <p:sp>
          <p:nvSpPr>
            <p:cNvPr id="74781" name="Rectangle 29"/>
            <p:cNvSpPr>
              <a:spLocks noChangeArrowheads="1"/>
            </p:cNvSpPr>
            <p:nvPr/>
          </p:nvSpPr>
          <p:spPr bwMode="auto">
            <a:xfrm>
              <a:off x="3681" y="1803"/>
              <a:ext cx="337" cy="607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82" name="Rectangle 30"/>
            <p:cNvSpPr>
              <a:spLocks noChangeArrowheads="1"/>
            </p:cNvSpPr>
            <p:nvPr/>
          </p:nvSpPr>
          <p:spPr bwMode="auto">
            <a:xfrm>
              <a:off x="3681" y="1803"/>
              <a:ext cx="337" cy="146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83" name="Rectangle 31"/>
            <p:cNvSpPr>
              <a:spLocks noChangeArrowheads="1"/>
            </p:cNvSpPr>
            <p:nvPr/>
          </p:nvSpPr>
          <p:spPr bwMode="auto">
            <a:xfrm>
              <a:off x="3681" y="1803"/>
              <a:ext cx="171" cy="607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84" name="Rectangle 32"/>
            <p:cNvSpPr>
              <a:spLocks noChangeArrowheads="1"/>
            </p:cNvSpPr>
            <p:nvPr/>
          </p:nvSpPr>
          <p:spPr bwMode="auto">
            <a:xfrm>
              <a:off x="3658" y="1770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    J</a:t>
              </a:r>
            </a:p>
          </p:txBody>
        </p:sp>
      </p:grpSp>
      <p:sp>
        <p:nvSpPr>
          <p:cNvPr id="74785" name="Line 33"/>
          <p:cNvSpPr>
            <a:spLocks noChangeShapeType="1"/>
          </p:cNvSpPr>
          <p:nvPr/>
        </p:nvSpPr>
        <p:spPr bwMode="auto">
          <a:xfrm>
            <a:off x="4203700" y="3119438"/>
            <a:ext cx="0" cy="2057400"/>
          </a:xfrm>
          <a:prstGeom prst="line">
            <a:avLst/>
          </a:prstGeom>
          <a:noFill/>
          <a:ln w="12700">
            <a:solidFill>
              <a:schemeClr val="accent1"/>
            </a:solidFill>
            <a:prstDash val="lgDash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787" name="Rectangle 35"/>
          <p:cNvSpPr>
            <a:spLocks noChangeArrowheads="1"/>
          </p:cNvSpPr>
          <p:nvPr/>
        </p:nvSpPr>
        <p:spPr bwMode="auto">
          <a:xfrm>
            <a:off x="4953000" y="1066800"/>
            <a:ext cx="5257800" cy="289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endParaRPr lang="en-US" altLang="zh-TW" sz="140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Is this decomposition Good or Bad?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–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In Rissanen's sense, ST(S, T) and TJ(T, J) are not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independent!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</a:t>
            </a: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the FD: (S,T)       T cannot be deduced from FD: T       J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      </a:t>
            </a: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The two objectives: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r>
              <a:rPr lang="en-US" altLang="zh-TW" sz="1200">
                <a:latin typeface="Times New Roman" pitchFamily="18" charset="0"/>
                <a:ea typeface="新細明體" pitchFamily="18" charset="-120"/>
              </a:rPr>
              <a:t>         </a:t>
            </a: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&lt;1&gt; decomposing a relation into BCNF, and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         &lt;2&gt; decomposing it into independent components may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                 be in conflict!</a:t>
            </a:r>
          </a:p>
        </p:txBody>
      </p:sp>
      <p:graphicFrame>
        <p:nvGraphicFramePr>
          <p:cNvPr id="74788" name="Object 36">
            <a:hlinkClick r:id="" action="ppaction://ole?verb=0"/>
          </p:cNvPr>
          <p:cNvGraphicFramePr>
            <a:graphicFrameLocks/>
          </p:cNvGraphicFramePr>
          <p:nvPr/>
        </p:nvGraphicFramePr>
        <p:xfrm>
          <a:off x="5715000" y="2819400"/>
          <a:ext cx="152400" cy="15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4812" name="Equation" r:id="rId3" imgW="112680" imgH="99720" progId="Equation.2">
                  <p:embed/>
                </p:oleObj>
              </mc:Choice>
              <mc:Fallback>
                <p:oleObj name="Equation" r:id="rId3" imgW="112680" imgH="99720" progId="Equation.2">
                  <p:embed/>
                  <p:pic>
                    <p:nvPicPr>
                      <p:cNvPr id="0" name="Object 3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5000" y="2819400"/>
                        <a:ext cx="152400" cy="152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89" name="Line 37"/>
          <p:cNvSpPr>
            <a:spLocks noChangeShapeType="1"/>
          </p:cNvSpPr>
          <p:nvPr/>
        </p:nvSpPr>
        <p:spPr bwMode="auto">
          <a:xfrm>
            <a:off x="6821488" y="2590800"/>
            <a:ext cx="304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4790" name="Line 38"/>
          <p:cNvSpPr>
            <a:spLocks noChangeShapeType="1"/>
          </p:cNvSpPr>
          <p:nvPr/>
        </p:nvSpPr>
        <p:spPr bwMode="auto">
          <a:xfrm>
            <a:off x="9448800" y="2590800"/>
            <a:ext cx="304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4791" name="Group 39"/>
          <p:cNvGrpSpPr>
            <a:grpSpLocks/>
          </p:cNvGrpSpPr>
          <p:nvPr/>
        </p:nvGrpSpPr>
        <p:grpSpPr bwMode="auto">
          <a:xfrm>
            <a:off x="6537325" y="4797425"/>
            <a:ext cx="2478088" cy="1100138"/>
            <a:chOff x="1162" y="1419"/>
            <a:chExt cx="1561" cy="698"/>
          </a:xfrm>
        </p:grpSpPr>
        <p:sp>
          <p:nvSpPr>
            <p:cNvPr id="74792" name="Rectangle 40"/>
            <p:cNvSpPr>
              <a:spLocks noChangeArrowheads="1"/>
            </p:cNvSpPr>
            <p:nvPr/>
          </p:nvSpPr>
          <p:spPr bwMode="auto">
            <a:xfrm>
              <a:off x="1162" y="1419"/>
              <a:ext cx="1561" cy="69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S            J                   T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Smith     Math.       Prof. White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Smith     Physics     Prof. Green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Jones      Math.       Prof. White</a:t>
              </a:r>
            </a:p>
            <a:p>
              <a:pPr algn="l"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Jones      Physics     Prof. Brown</a:t>
              </a:r>
            </a:p>
          </p:txBody>
        </p:sp>
        <p:sp>
          <p:nvSpPr>
            <p:cNvPr id="74793" name="Line 41"/>
            <p:cNvSpPr>
              <a:spLocks noChangeShapeType="1"/>
            </p:cNvSpPr>
            <p:nvPr/>
          </p:nvSpPr>
          <p:spPr bwMode="auto">
            <a:xfrm>
              <a:off x="1171" y="1556"/>
              <a:ext cx="1542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94" name="Line 42"/>
            <p:cNvSpPr>
              <a:spLocks noChangeShapeType="1"/>
            </p:cNvSpPr>
            <p:nvPr/>
          </p:nvSpPr>
          <p:spPr bwMode="auto">
            <a:xfrm>
              <a:off x="1540" y="1423"/>
              <a:ext cx="0" cy="69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4795" name="Line 43"/>
            <p:cNvSpPr>
              <a:spLocks noChangeShapeType="1"/>
            </p:cNvSpPr>
            <p:nvPr/>
          </p:nvSpPr>
          <p:spPr bwMode="auto">
            <a:xfrm>
              <a:off x="2041" y="1427"/>
              <a:ext cx="0" cy="68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CDEE1494-A799-4727-BA79-12DF63787463}" type="slidenum">
              <a:rPr lang="en-US" altLang="zh-TW" smtClean="0"/>
              <a:pPr/>
              <a:t>28</a:t>
            </a:fld>
            <a:endParaRPr lang="en-US" altLang="zh-TW" dirty="0"/>
          </a:p>
        </p:txBody>
      </p:sp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BCNF </a:t>
            </a:r>
            <a:r>
              <a:rPr lang="en-US" altLang="zh-TW" sz="20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30300" y="1371600"/>
            <a:ext cx="9080500" cy="4648200"/>
          </a:xfrm>
        </p:spPr>
        <p:txBody>
          <a:bodyPr/>
          <a:lstStyle/>
          <a:p>
            <a:pPr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&lt;e.g.5&gt; [overlapping candidate keys-3]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EXAM(S, J, P); S: student,  J: subject, P: position.</a:t>
            </a:r>
            <a:endParaRPr lang="en-US" altLang="zh-TW" sz="20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meaning of a tuple: student S was examined in subject J and</a:t>
            </a: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600">
                <a:ea typeface="新細明體" pitchFamily="18" charset="-120"/>
              </a:rPr>
              <a:t>                                    achieved position P in the class.</a:t>
            </a:r>
            <a:endParaRPr lang="en-US" altLang="zh-TW" sz="18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suppose no two students obtained the same position in the same subject.</a:t>
            </a:r>
            <a:endParaRPr lang="en-US" altLang="zh-TW" sz="18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r>
              <a:rPr lang="en-US" altLang="zh-TW" sz="1800">
                <a:ea typeface="新細明體" pitchFamily="18" charset="-120"/>
              </a:rPr>
              <a:t>           </a:t>
            </a:r>
            <a:r>
              <a:rPr lang="en-US" altLang="zh-TW" sz="1600">
                <a:ea typeface="新細明體" pitchFamily="18" charset="-120"/>
              </a:rPr>
              <a:t>i.e.  (S, J) </a:t>
            </a:r>
            <a:r>
              <a:rPr lang="en-US" altLang="zh-TW" sz="1600">
                <a:latin typeface="Symbol" pitchFamily="18" charset="2"/>
                <a:ea typeface="新細明體" pitchFamily="18" charset="-120"/>
              </a:rPr>
              <a:t></a:t>
            </a:r>
            <a:r>
              <a:rPr lang="en-US" altLang="zh-TW" sz="1600">
                <a:ea typeface="新細明體" pitchFamily="18" charset="-120"/>
              </a:rPr>
              <a:t> P and  (J, P) </a:t>
            </a:r>
            <a:r>
              <a:rPr lang="en-US" altLang="zh-TW" sz="1600">
                <a:latin typeface="Symbol" pitchFamily="18" charset="2"/>
                <a:ea typeface="新細明體" pitchFamily="18" charset="-120"/>
              </a:rPr>
              <a:t></a:t>
            </a:r>
            <a:r>
              <a:rPr lang="en-US" altLang="zh-TW" sz="1600">
                <a:ea typeface="新細明體" pitchFamily="18" charset="-120"/>
              </a:rPr>
              <a:t> S</a:t>
            </a:r>
            <a:endParaRPr lang="en-US" altLang="zh-TW" sz="18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FD diagram:</a:t>
            </a:r>
            <a:endParaRPr lang="en-US" altLang="zh-TW" sz="18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zh-TW" sz="18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zh-TW" sz="18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zh-TW" sz="18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zh-TW" sz="18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zh-TW" sz="18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None/>
            </a:pPr>
            <a:endParaRPr lang="en-US" altLang="zh-TW" sz="18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candidate keys: (S,J) and (J, P), overlap key: J.</a:t>
            </a:r>
            <a:endParaRPr lang="en-US" altLang="zh-TW" sz="2000">
              <a:ea typeface="新細明體" pitchFamily="18" charset="-120"/>
            </a:endParaRPr>
          </a:p>
          <a:p>
            <a:pPr lvl="1" eaLnBrk="0" hangingPunct="0">
              <a:lnSpc>
                <a:spcPct val="90000"/>
              </a:lnSpc>
              <a:spcBef>
                <a:spcPct val="30000"/>
              </a:spcBef>
              <a:buClrTx/>
              <a:buSzTx/>
              <a:buFontTx/>
              <a:buChar char="–"/>
            </a:pPr>
            <a:r>
              <a:rPr lang="en-US" altLang="zh-TW" sz="1600">
                <a:ea typeface="新細明體" pitchFamily="18" charset="-120"/>
              </a:rPr>
              <a:t>in BCNF !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altLang="zh-TW" sz="1400"/>
          </a:p>
        </p:txBody>
      </p:sp>
      <p:grpSp>
        <p:nvGrpSpPr>
          <p:cNvPr id="75780" name="Group 4"/>
          <p:cNvGrpSpPr>
            <a:grpSpLocks/>
          </p:cNvGrpSpPr>
          <p:nvPr/>
        </p:nvGrpSpPr>
        <p:grpSpPr bwMode="auto">
          <a:xfrm>
            <a:off x="2241550" y="3411538"/>
            <a:ext cx="2547938" cy="2151062"/>
            <a:chOff x="1040" y="1982"/>
            <a:chExt cx="1605" cy="1355"/>
          </a:xfrm>
        </p:grpSpPr>
        <p:sp>
          <p:nvSpPr>
            <p:cNvPr id="75781" name="Rectangle 5"/>
            <p:cNvSpPr>
              <a:spLocks noChangeArrowheads="1"/>
            </p:cNvSpPr>
            <p:nvPr/>
          </p:nvSpPr>
          <p:spPr bwMode="auto">
            <a:xfrm>
              <a:off x="1938" y="2421"/>
              <a:ext cx="505" cy="1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J</a:t>
              </a:r>
            </a:p>
          </p:txBody>
        </p:sp>
        <p:sp>
          <p:nvSpPr>
            <p:cNvPr id="75782" name="Rectangle 6"/>
            <p:cNvSpPr>
              <a:spLocks noChangeArrowheads="1"/>
            </p:cNvSpPr>
            <p:nvPr/>
          </p:nvSpPr>
          <p:spPr bwMode="auto">
            <a:xfrm>
              <a:off x="1951" y="2975"/>
              <a:ext cx="506" cy="11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</a:t>
              </a:r>
            </a:p>
          </p:txBody>
        </p:sp>
        <p:sp>
          <p:nvSpPr>
            <p:cNvPr id="75783" name="Rectangle 7"/>
            <p:cNvSpPr>
              <a:spLocks noChangeArrowheads="1"/>
            </p:cNvSpPr>
            <p:nvPr/>
          </p:nvSpPr>
          <p:spPr bwMode="auto">
            <a:xfrm>
              <a:off x="1118" y="2435"/>
              <a:ext cx="506" cy="115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eaLnBrk="0" hangingPunct="0"/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 </a:t>
              </a:r>
            </a:p>
          </p:txBody>
        </p:sp>
        <p:sp>
          <p:nvSpPr>
            <p:cNvPr id="75784" name="Rectangle 8"/>
            <p:cNvSpPr>
              <a:spLocks noChangeArrowheads="1"/>
            </p:cNvSpPr>
            <p:nvPr/>
          </p:nvSpPr>
          <p:spPr bwMode="auto">
            <a:xfrm>
              <a:off x="1040" y="2270"/>
              <a:ext cx="1605" cy="424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5785" name="Oval 9"/>
            <p:cNvSpPr>
              <a:spLocks noChangeArrowheads="1"/>
            </p:cNvSpPr>
            <p:nvPr/>
          </p:nvSpPr>
          <p:spPr bwMode="auto">
            <a:xfrm>
              <a:off x="1828" y="1982"/>
              <a:ext cx="731" cy="1355"/>
            </a:xfrm>
            <a:prstGeom prst="ellipse">
              <a:avLst/>
            </a:prstGeom>
            <a:noFill/>
            <a:ln w="12700">
              <a:solidFill>
                <a:schemeClr val="accent1"/>
              </a:solidFill>
              <a:prstDash val="lgDashDot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5786" name="Line 10"/>
            <p:cNvSpPr>
              <a:spLocks noChangeShapeType="1"/>
            </p:cNvSpPr>
            <p:nvPr/>
          </p:nvSpPr>
          <p:spPr bwMode="auto">
            <a:xfrm flipH="1" flipV="1">
              <a:off x="1368" y="2559"/>
              <a:ext cx="488" cy="335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prstDash val="lgDashDot"/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5787" name="Line 11"/>
          <p:cNvSpPr>
            <a:spLocks noChangeShapeType="1"/>
          </p:cNvSpPr>
          <p:nvPr/>
        </p:nvSpPr>
        <p:spPr bwMode="auto">
          <a:xfrm>
            <a:off x="3638550" y="4532313"/>
            <a:ext cx="457200" cy="457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88" name="Text Box 12"/>
          <p:cNvSpPr txBox="1">
            <a:spLocks noChangeArrowheads="1"/>
          </p:cNvSpPr>
          <p:nvPr/>
        </p:nvSpPr>
        <p:spPr bwMode="auto">
          <a:xfrm>
            <a:off x="5238750" y="3770313"/>
            <a:ext cx="1524000" cy="123031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S        J            P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A   DBMS      5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B   DBMS      8</a:t>
            </a:r>
          </a:p>
          <a:p>
            <a:pPr algn="l" eaLnBrk="0" hangingPunct="0">
              <a:spcBef>
                <a:spcPct val="2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A   Network   1</a:t>
            </a:r>
          </a:p>
        </p:txBody>
      </p:sp>
      <p:sp>
        <p:nvSpPr>
          <p:cNvPr id="75789" name="Line 13"/>
          <p:cNvSpPr>
            <a:spLocks noChangeShapeType="1"/>
          </p:cNvSpPr>
          <p:nvPr/>
        </p:nvSpPr>
        <p:spPr bwMode="auto">
          <a:xfrm>
            <a:off x="5238750" y="4075113"/>
            <a:ext cx="15240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90" name="Line 14"/>
          <p:cNvSpPr>
            <a:spLocks noChangeShapeType="1"/>
          </p:cNvSpPr>
          <p:nvPr/>
        </p:nvSpPr>
        <p:spPr bwMode="auto">
          <a:xfrm>
            <a:off x="5543550" y="3770313"/>
            <a:ext cx="0" cy="1219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91" name="Line 15"/>
          <p:cNvSpPr>
            <a:spLocks noChangeShapeType="1"/>
          </p:cNvSpPr>
          <p:nvPr/>
        </p:nvSpPr>
        <p:spPr bwMode="auto">
          <a:xfrm>
            <a:off x="6381750" y="3770313"/>
            <a:ext cx="0" cy="1219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5792" name="Text Box 16"/>
          <p:cNvSpPr txBox="1">
            <a:spLocks noChangeArrowheads="1"/>
          </p:cNvSpPr>
          <p:nvPr/>
        </p:nvSpPr>
        <p:spPr bwMode="auto">
          <a:xfrm>
            <a:off x="5162550" y="3465513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EXAM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7E4A10CC-3079-4F45-BA63-3F8997A85280}" type="slidenum">
              <a:rPr lang="en-US" altLang="zh-TW" smtClean="0"/>
              <a:pPr/>
              <a:t>29</a:t>
            </a:fld>
            <a:endParaRPr lang="en-US" altLang="zh-TW" dirty="0"/>
          </a:p>
        </p:txBody>
      </p:sp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Why Normal Form?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1371600"/>
            <a:ext cx="7924800" cy="3962400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zh-TW" sz="2000"/>
              <a:t>Avoid update anomalies</a:t>
            </a:r>
          </a:p>
          <a:p>
            <a:pPr lvl="1">
              <a:lnSpc>
                <a:spcPct val="120000"/>
              </a:lnSpc>
            </a:pPr>
            <a:r>
              <a:rPr lang="en-US" altLang="zh-TW" sz="2000"/>
              <a:t>Consider the SSP(S#, SNAME, P#, QTY)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2000"/>
              <a:t>   			Common sense will tell us SS(S#, SNAME) &amp; </a:t>
            </a:r>
            <a:br>
              <a:rPr lang="en-US" altLang="zh-TW" sz="2000"/>
            </a:br>
            <a:r>
              <a:rPr lang="en-US" altLang="zh-TW" sz="2000"/>
              <a:t>                 SP(S#, P#, QTY) is a better design.</a:t>
            </a:r>
          </a:p>
          <a:p>
            <a:pPr lvl="1">
              <a:lnSpc>
                <a:spcPct val="110000"/>
              </a:lnSpc>
            </a:pPr>
            <a:r>
              <a:rPr lang="en-US" altLang="zh-TW" sz="2000"/>
              <a:t>The concepts of FD, 1NF, 2NF, 3NF and BCNF  to formalize common sense.</a:t>
            </a:r>
          </a:p>
          <a:p>
            <a:pPr lvl="1">
              <a:lnSpc>
                <a:spcPct val="120000"/>
              </a:lnSpc>
            </a:pPr>
            <a:r>
              <a:rPr lang="en-US" altLang="zh-TW" sz="2000"/>
              <a:t>Mechanization is possible!</a:t>
            </a:r>
            <a:endParaRPr lang="en-US" altLang="zh-TW" sz="1800"/>
          </a:p>
          <a:p>
            <a:pPr lvl="2">
              <a:lnSpc>
                <a:spcPct val="80000"/>
              </a:lnSpc>
            </a:pPr>
            <a:r>
              <a:rPr lang="en-US" altLang="zh-TW" sz="1800"/>
              <a:t>i.e., we can write a program to do the work of normalization for us! </a:t>
            </a:r>
          </a:p>
          <a:p>
            <a:pPr lvl="1"/>
            <a:endParaRPr lang="en-US" altLang="zh-TW" sz="1800"/>
          </a:p>
        </p:txBody>
      </p:sp>
      <p:sp>
        <p:nvSpPr>
          <p:cNvPr id="76804" name="Line 4"/>
          <p:cNvSpPr>
            <a:spLocks noChangeShapeType="1"/>
          </p:cNvSpPr>
          <p:nvPr/>
        </p:nvSpPr>
        <p:spPr bwMode="auto">
          <a:xfrm flipV="1">
            <a:off x="1295400" y="3962400"/>
            <a:ext cx="352425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2667000"/>
            <a:ext cx="8420100" cy="1143000"/>
          </a:xfrm>
        </p:spPr>
        <p:txBody>
          <a:bodyPr/>
          <a:lstStyle/>
          <a:p>
            <a:r>
              <a:rPr lang="en-US" altLang="zh-TW" dirty="0" smtClean="0"/>
              <a:t>18.1  </a:t>
            </a:r>
            <a:r>
              <a:rPr lang="en-US" altLang="zh-TW" dirty="0"/>
              <a:t>Introduction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9175" y="3860800"/>
            <a:ext cx="7056438" cy="1968500"/>
          </a:xfrm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en-US" altLang="zh-TW" sz="2000" dirty="0"/>
              <a:t>  Logical Database </a:t>
            </a:r>
            <a:r>
              <a:rPr lang="en-US" altLang="zh-TW" sz="2000" dirty="0" smtClean="0"/>
              <a:t>Design</a:t>
            </a:r>
            <a:endParaRPr lang="en-US" altLang="zh-TW" sz="2000" dirty="0"/>
          </a:p>
          <a:p>
            <a:pPr algn="l">
              <a:buFont typeface="Wingdings" pitchFamily="2" charset="2"/>
              <a:buChar char="q"/>
            </a:pPr>
            <a:r>
              <a:rPr lang="en-US" altLang="zh-TW" sz="2000" dirty="0"/>
              <a:t>  Problem of Normalization</a:t>
            </a:r>
          </a:p>
          <a:p>
            <a:pPr algn="l">
              <a:buFont typeface="Wingdings" pitchFamily="2" charset="2"/>
              <a:buChar char="q"/>
            </a:pPr>
            <a:r>
              <a:rPr lang="en-US" altLang="zh-TW" sz="2000" dirty="0"/>
              <a:t>  Normal Forms</a:t>
            </a:r>
          </a:p>
        </p:txBody>
      </p:sp>
      <p:sp>
        <p:nvSpPr>
          <p:cNvPr id="7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TW" sz="1400" dirty="0">
                <a:latin typeface="+mn-lt"/>
                <a:ea typeface="新細明體" pitchFamily="18" charset="-120"/>
              </a:rPr>
              <a:t>18-</a:t>
            </a:r>
            <a:fld id="{9A9C58D1-CD9E-46B6-A5D2-1970DC7A3CE2}" type="slidenum">
              <a:rPr lang="en-US" altLang="zh-TW" sz="1400">
                <a:latin typeface="+mn-lt"/>
                <a:ea typeface="新細明體" pitchFamily="18" charset="-120"/>
              </a:rPr>
              <a:pPr algn="r"/>
              <a:t>3</a:t>
            </a:fld>
            <a:endParaRPr lang="en-US" altLang="zh-TW" sz="1400" dirty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0301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E6296D6B-19C8-49B5-B865-9F1C35D0BAE6}" type="slidenum">
              <a:rPr lang="en-US" altLang="zh-TW" smtClean="0"/>
              <a:pPr/>
              <a:t>30</a:t>
            </a:fld>
            <a:endParaRPr lang="en-US" altLang="zh-TW" dirty="0"/>
          </a:p>
        </p:txBody>
      </p:sp>
      <p:sp>
        <p:nvSpPr>
          <p:cNvPr id="778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667000"/>
            <a:ext cx="8420100" cy="1143000"/>
          </a:xfrm>
        </p:spPr>
        <p:txBody>
          <a:bodyPr/>
          <a:lstStyle/>
          <a:p>
            <a:r>
              <a:rPr lang="en-US" altLang="zh-TW" dirty="0" smtClean="0">
                <a:solidFill>
                  <a:schemeClr val="accent2"/>
                </a:solidFill>
                <a:ea typeface="新細明體" pitchFamily="18" charset="-120"/>
              </a:rPr>
              <a:t>18.5  </a:t>
            </a:r>
            <a:r>
              <a:rPr lang="en-US" altLang="zh-TW" dirty="0">
                <a:solidFill>
                  <a:schemeClr val="accent2"/>
                </a:solidFill>
                <a:ea typeface="新細明體" pitchFamily="18" charset="-120"/>
              </a:rPr>
              <a:t>Fourth Normal Form (4NF)</a:t>
            </a:r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50B1B70A-0B83-48F1-9942-19DA8C146D74}" type="slidenum">
              <a:rPr lang="en-US" altLang="zh-TW" smtClean="0"/>
              <a:pPr/>
              <a:t>31</a:t>
            </a:fld>
            <a:endParaRPr lang="en-US" altLang="zh-TW" dirty="0"/>
          </a:p>
        </p:txBody>
      </p:sp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381000"/>
            <a:ext cx="8616950" cy="838200"/>
          </a:xfrm>
        </p:spPr>
        <p:txBody>
          <a:bodyPr/>
          <a:lstStyle/>
          <a:p>
            <a:r>
              <a:rPr lang="en-US" altLang="zh-TW"/>
              <a:t>Un-Normalized Relation</a:t>
            </a:r>
          </a:p>
        </p:txBody>
      </p:sp>
      <p:grpSp>
        <p:nvGrpSpPr>
          <p:cNvPr id="78852" name="Group 4"/>
          <p:cNvGrpSpPr>
            <a:grpSpLocks/>
          </p:cNvGrpSpPr>
          <p:nvPr/>
        </p:nvGrpSpPr>
        <p:grpSpPr bwMode="auto">
          <a:xfrm>
            <a:off x="1919288" y="1839913"/>
            <a:ext cx="3971925" cy="1512887"/>
            <a:chOff x="777" y="1183"/>
            <a:chExt cx="2502" cy="953"/>
          </a:xfrm>
        </p:grpSpPr>
        <p:sp>
          <p:nvSpPr>
            <p:cNvPr id="78853" name="AutoShape 5"/>
            <p:cNvSpPr>
              <a:spLocks noChangeArrowheads="1"/>
            </p:cNvSpPr>
            <p:nvPr/>
          </p:nvSpPr>
          <p:spPr bwMode="auto">
            <a:xfrm rot="16200000" flipH="1">
              <a:off x="1695" y="1876"/>
              <a:ext cx="192" cy="286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54" name="Rectangle 6"/>
            <p:cNvSpPr>
              <a:spLocks noChangeArrowheads="1"/>
            </p:cNvSpPr>
            <p:nvPr/>
          </p:nvSpPr>
          <p:spPr bwMode="auto">
            <a:xfrm>
              <a:off x="777" y="1183"/>
              <a:ext cx="2502" cy="95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 anchor="ctr"/>
            <a:lstStyle/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COURSE    TEACHER            TEXT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Physics       {Prof. Green,      {Basic Mechanics,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               Prof. Brown}      Principle of Optics}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Math.          {Prof. Green}     {Basic Mechanics,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                                           Vector Analysis,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4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                                           Trigonometry}</a:t>
              </a:r>
            </a:p>
          </p:txBody>
        </p:sp>
        <p:sp>
          <p:nvSpPr>
            <p:cNvPr id="78855" name="Line 7"/>
            <p:cNvSpPr>
              <a:spLocks noChangeShapeType="1"/>
            </p:cNvSpPr>
            <p:nvPr/>
          </p:nvSpPr>
          <p:spPr bwMode="auto">
            <a:xfrm>
              <a:off x="780" y="1351"/>
              <a:ext cx="2489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56" name="Line 8"/>
            <p:cNvSpPr>
              <a:spLocks noChangeShapeType="1"/>
            </p:cNvSpPr>
            <p:nvPr/>
          </p:nvSpPr>
          <p:spPr bwMode="auto">
            <a:xfrm>
              <a:off x="1371" y="1186"/>
              <a:ext cx="0" cy="9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8857" name="Line 9"/>
            <p:cNvSpPr>
              <a:spLocks noChangeShapeType="1"/>
            </p:cNvSpPr>
            <p:nvPr/>
          </p:nvSpPr>
          <p:spPr bwMode="auto">
            <a:xfrm>
              <a:off x="2175" y="1186"/>
              <a:ext cx="0" cy="95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8858" name="Rectangle 10"/>
          <p:cNvSpPr>
            <a:spLocks noChangeArrowheads="1"/>
          </p:cNvSpPr>
          <p:nvPr/>
        </p:nvSpPr>
        <p:spPr bwMode="auto">
          <a:xfrm>
            <a:off x="1833563" y="1476375"/>
            <a:ext cx="72390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400" b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CTX</a:t>
            </a:r>
          </a:p>
        </p:txBody>
      </p:sp>
      <p:sp>
        <p:nvSpPr>
          <p:cNvPr id="78859" name="AutoShape 11"/>
          <p:cNvSpPr>
            <a:spLocks noChangeArrowheads="1"/>
          </p:cNvSpPr>
          <p:nvPr/>
        </p:nvSpPr>
        <p:spPr bwMode="auto">
          <a:xfrm>
            <a:off x="6324600" y="2400300"/>
            <a:ext cx="76200" cy="76200"/>
          </a:xfrm>
          <a:prstGeom prst="flowChartConnector">
            <a:avLst/>
          </a:prstGeom>
          <a:solidFill>
            <a:schemeClr val="accent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8860" name="Text Box 12"/>
          <p:cNvSpPr txBox="1">
            <a:spLocks noChangeArrowheads="1"/>
          </p:cNvSpPr>
          <p:nvPr/>
        </p:nvSpPr>
        <p:spPr bwMode="auto">
          <a:xfrm>
            <a:off x="6019800" y="2133600"/>
            <a:ext cx="838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Math</a:t>
            </a:r>
          </a:p>
        </p:txBody>
      </p:sp>
      <p:sp>
        <p:nvSpPr>
          <p:cNvPr id="78861" name="Text Box 13"/>
          <p:cNvSpPr txBox="1">
            <a:spLocks noChangeArrowheads="1"/>
          </p:cNvSpPr>
          <p:nvPr/>
        </p:nvSpPr>
        <p:spPr bwMode="auto">
          <a:xfrm>
            <a:off x="6705600" y="1562100"/>
            <a:ext cx="533400" cy="1262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Text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1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2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400">
                <a:latin typeface="Times New Roman" pitchFamily="18" charset="0"/>
                <a:ea typeface="新細明體" pitchFamily="18" charset="-120"/>
              </a:rPr>
              <a:t>3</a:t>
            </a:r>
          </a:p>
        </p:txBody>
      </p:sp>
      <p:sp>
        <p:nvSpPr>
          <p:cNvPr id="78862" name="Line 14"/>
          <p:cNvSpPr>
            <a:spLocks noChangeShapeType="1"/>
          </p:cNvSpPr>
          <p:nvPr/>
        </p:nvSpPr>
        <p:spPr bwMode="auto">
          <a:xfrm flipV="1">
            <a:off x="6400800" y="2095500"/>
            <a:ext cx="45720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8863" name="Line 15"/>
          <p:cNvSpPr>
            <a:spLocks noChangeShapeType="1"/>
          </p:cNvSpPr>
          <p:nvPr/>
        </p:nvSpPr>
        <p:spPr bwMode="auto">
          <a:xfrm>
            <a:off x="6400800" y="2400300"/>
            <a:ext cx="4572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8864" name="Line 16"/>
          <p:cNvSpPr>
            <a:spLocks noChangeShapeType="1"/>
          </p:cNvSpPr>
          <p:nvPr/>
        </p:nvSpPr>
        <p:spPr bwMode="auto">
          <a:xfrm>
            <a:off x="6400800" y="2400300"/>
            <a:ext cx="457200" cy="3048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78865" name="Rectangle 17"/>
          <p:cNvSpPr>
            <a:spLocks noChangeArrowheads="1"/>
          </p:cNvSpPr>
          <p:nvPr/>
        </p:nvSpPr>
        <p:spPr bwMode="auto">
          <a:xfrm>
            <a:off x="609600" y="3354388"/>
            <a:ext cx="8229600" cy="2208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4" algn="l" eaLnBrk="0" hangingPunct="0">
              <a:lnSpc>
                <a:spcPct val="90000"/>
              </a:lnSpc>
              <a:spcBef>
                <a:spcPct val="50000"/>
              </a:spcBef>
              <a:buSzPct val="100000"/>
            </a:pPr>
            <a:endParaRPr lang="en-US" altLang="zh-TW" sz="500">
              <a:latin typeface="Times New Roman" pitchFamily="18" charset="0"/>
              <a:ea typeface="新細明體" pitchFamily="18" charset="-120"/>
            </a:endParaRP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Clr>
                <a:srgbClr val="00FF00"/>
              </a:buClr>
              <a:buSzPct val="100000"/>
              <a:buFont typeface="Wingdings" pitchFamily="2" charset="2"/>
              <a:buChar char="§"/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meaning of a record: the specified course can be taught by any of the specified</a:t>
            </a:r>
            <a:br>
              <a:rPr lang="en-US" altLang="zh-TW">
                <a:latin typeface="Times New Roman" pitchFamily="18" charset="0"/>
                <a:ea typeface="新細明體" pitchFamily="18" charset="-120"/>
              </a:rPr>
            </a:br>
            <a:r>
              <a:rPr lang="en-US" altLang="zh-TW">
                <a:latin typeface="Times New Roman" pitchFamily="18" charset="0"/>
                <a:ea typeface="新細明體" pitchFamily="18" charset="-120"/>
              </a:rPr>
              <a:t>    teachers and uses all of the specified texts as references.</a:t>
            </a:r>
          </a:p>
          <a:p>
            <a:pPr lvl="1" algn="l" eaLnBrk="0" hangingPunct="0">
              <a:lnSpc>
                <a:spcPct val="90000"/>
              </a:lnSpc>
              <a:spcBef>
                <a:spcPct val="50000"/>
              </a:spcBef>
              <a:buClr>
                <a:srgbClr val="00FF00"/>
              </a:buClr>
              <a:buSzPct val="100000"/>
              <a:buFont typeface="Wingdings" pitchFamily="2" charset="2"/>
              <a:buChar char="§"/>
            </a:pPr>
            <a:r>
              <a:rPr lang="en-US" altLang="zh-TW">
                <a:latin typeface="Times New Roman" pitchFamily="18" charset="0"/>
                <a:ea typeface="新細明體" pitchFamily="18" charset="-120"/>
              </a:rPr>
              <a:t>  Assume:</a:t>
            </a: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For a given course, there exists any number of teachers and any number of texts.</a:t>
            </a: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Teachers and texts are independent.</a:t>
            </a:r>
          </a:p>
          <a:p>
            <a:pPr lvl="2" algn="l" eaLnBrk="0" hangingPunct="0">
              <a:lnSpc>
                <a:spcPct val="90000"/>
              </a:lnSpc>
              <a:spcBef>
                <a:spcPct val="50000"/>
              </a:spcBef>
              <a:buSzPct val="100000"/>
              <a:buFontTx/>
              <a:buChar char="-"/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 A given teacher or a given text can be associated with any number of courses.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CD426D81-3C5A-406C-B9B6-225DF6518644}" type="slidenum">
              <a:rPr lang="en-US" altLang="zh-TW" smtClean="0"/>
              <a:pPr/>
              <a:t>32</a:t>
            </a:fld>
            <a:endParaRPr lang="en-US" altLang="zh-TW" dirty="0"/>
          </a:p>
        </p:txBody>
      </p:sp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Un-normalized Relation </a:t>
            </a:r>
            <a:r>
              <a:rPr lang="en-US" altLang="zh-TW" sz="24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2000"/>
              <a:t>Note: No FD exists in this relation!</a:t>
            </a:r>
          </a:p>
          <a:p>
            <a:endParaRPr lang="en-US" altLang="zh-TW"/>
          </a:p>
        </p:txBody>
      </p:sp>
      <p:sp>
        <p:nvSpPr>
          <p:cNvPr id="79876" name="Rectangle 4"/>
          <p:cNvSpPr>
            <a:spLocks noChangeArrowheads="1"/>
          </p:cNvSpPr>
          <p:nvPr/>
        </p:nvSpPr>
        <p:spPr bwMode="auto">
          <a:xfrm>
            <a:off x="3505200" y="2057400"/>
            <a:ext cx="13239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b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Normalized</a:t>
            </a:r>
          </a:p>
        </p:txBody>
      </p:sp>
      <p:sp>
        <p:nvSpPr>
          <p:cNvPr id="79877" name="AutoShape 5"/>
          <p:cNvSpPr>
            <a:spLocks noChangeArrowheads="1"/>
          </p:cNvSpPr>
          <p:nvPr/>
        </p:nvSpPr>
        <p:spPr bwMode="auto">
          <a:xfrm rot="5400000">
            <a:off x="3016250" y="2012950"/>
            <a:ext cx="444500" cy="381000"/>
          </a:xfrm>
          <a:prstGeom prst="rightArrow">
            <a:avLst>
              <a:gd name="adj1" fmla="val 50000"/>
              <a:gd name="adj2" fmla="val 58339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grpSp>
        <p:nvGrpSpPr>
          <p:cNvPr id="79878" name="Group 6"/>
          <p:cNvGrpSpPr>
            <a:grpSpLocks/>
          </p:cNvGrpSpPr>
          <p:nvPr/>
        </p:nvGrpSpPr>
        <p:grpSpPr bwMode="auto">
          <a:xfrm>
            <a:off x="1981200" y="2743200"/>
            <a:ext cx="3565525" cy="1862138"/>
            <a:chOff x="940" y="4657"/>
            <a:chExt cx="2246" cy="1173"/>
          </a:xfrm>
        </p:grpSpPr>
        <p:sp>
          <p:nvSpPr>
            <p:cNvPr id="79879" name="Rectangle 7"/>
            <p:cNvSpPr>
              <a:spLocks noChangeArrowheads="1"/>
            </p:cNvSpPr>
            <p:nvPr/>
          </p:nvSpPr>
          <p:spPr bwMode="auto">
            <a:xfrm>
              <a:off x="940" y="4661"/>
              <a:ext cx="2241" cy="116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COURSE    TEACHER            TEXT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Green(t1)      Basic Mechanics (x1)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Green(t1)      Principle of Optics (x2)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Brown(t2)     Basic Mechanics (x1)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Brown(t2)     Principles of Optics(x2)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Math           prof. Green            Basic Mechanics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Math           prof. Green            Vector Analysis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Math           prof. Green            Trigonometry</a:t>
              </a:r>
            </a:p>
          </p:txBody>
        </p:sp>
        <p:sp>
          <p:nvSpPr>
            <p:cNvPr id="79880" name="Line 8"/>
            <p:cNvSpPr>
              <a:spLocks noChangeShapeType="1"/>
            </p:cNvSpPr>
            <p:nvPr/>
          </p:nvSpPr>
          <p:spPr bwMode="auto">
            <a:xfrm>
              <a:off x="940" y="4819"/>
              <a:ext cx="224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9881" name="Line 9"/>
            <p:cNvSpPr>
              <a:spLocks noChangeShapeType="1"/>
            </p:cNvSpPr>
            <p:nvPr/>
          </p:nvSpPr>
          <p:spPr bwMode="auto">
            <a:xfrm>
              <a:off x="1425" y="4657"/>
              <a:ext cx="0" cy="117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79882" name="Line 10"/>
            <p:cNvSpPr>
              <a:spLocks noChangeShapeType="1"/>
            </p:cNvSpPr>
            <p:nvPr/>
          </p:nvSpPr>
          <p:spPr bwMode="auto">
            <a:xfrm>
              <a:off x="2131" y="4657"/>
              <a:ext cx="0" cy="117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79883" name="Rectangle 11"/>
          <p:cNvSpPr>
            <a:spLocks noChangeArrowheads="1"/>
          </p:cNvSpPr>
          <p:nvPr/>
        </p:nvSpPr>
        <p:spPr bwMode="auto">
          <a:xfrm>
            <a:off x="1905000" y="2438400"/>
            <a:ext cx="226218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C             T                    X</a:t>
            </a:r>
          </a:p>
        </p:txBody>
      </p:sp>
      <p:sp>
        <p:nvSpPr>
          <p:cNvPr id="79884" name="Oval 12"/>
          <p:cNvSpPr>
            <a:spLocks noChangeArrowheads="1"/>
          </p:cNvSpPr>
          <p:nvPr/>
        </p:nvSpPr>
        <p:spPr bwMode="auto">
          <a:xfrm>
            <a:off x="5715000" y="1828800"/>
            <a:ext cx="304800" cy="914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9885" name="Oval 13"/>
          <p:cNvSpPr>
            <a:spLocks noChangeArrowheads="1"/>
          </p:cNvSpPr>
          <p:nvPr/>
        </p:nvSpPr>
        <p:spPr bwMode="auto">
          <a:xfrm>
            <a:off x="6400800" y="1828800"/>
            <a:ext cx="304800" cy="914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9886" name="Oval 14"/>
          <p:cNvSpPr>
            <a:spLocks noChangeArrowheads="1"/>
          </p:cNvSpPr>
          <p:nvPr/>
        </p:nvSpPr>
        <p:spPr bwMode="auto">
          <a:xfrm>
            <a:off x="5715000" y="2971800"/>
            <a:ext cx="304800" cy="914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9887" name="Oval 15"/>
          <p:cNvSpPr>
            <a:spLocks noChangeArrowheads="1"/>
          </p:cNvSpPr>
          <p:nvPr/>
        </p:nvSpPr>
        <p:spPr bwMode="auto">
          <a:xfrm>
            <a:off x="6400800" y="2971800"/>
            <a:ext cx="304800" cy="914400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9888" name="Line 16"/>
          <p:cNvSpPr>
            <a:spLocks noChangeShapeType="1"/>
          </p:cNvSpPr>
          <p:nvPr/>
        </p:nvSpPr>
        <p:spPr bwMode="auto">
          <a:xfrm>
            <a:off x="5867400" y="2057400"/>
            <a:ext cx="685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9889" name="Line 17"/>
          <p:cNvSpPr>
            <a:spLocks noChangeShapeType="1"/>
          </p:cNvSpPr>
          <p:nvPr/>
        </p:nvSpPr>
        <p:spPr bwMode="auto">
          <a:xfrm flipV="1">
            <a:off x="5867400" y="2057400"/>
            <a:ext cx="685800" cy="228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9890" name="Line 18"/>
          <p:cNvSpPr>
            <a:spLocks noChangeShapeType="1"/>
          </p:cNvSpPr>
          <p:nvPr/>
        </p:nvSpPr>
        <p:spPr bwMode="auto">
          <a:xfrm>
            <a:off x="5867400" y="3276600"/>
            <a:ext cx="6858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9891" name="Line 19"/>
          <p:cNvSpPr>
            <a:spLocks noChangeShapeType="1"/>
          </p:cNvSpPr>
          <p:nvPr/>
        </p:nvSpPr>
        <p:spPr bwMode="auto">
          <a:xfrm>
            <a:off x="5867400" y="3276600"/>
            <a:ext cx="685800" cy="2286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79892" name="Text Box 20"/>
          <p:cNvSpPr txBox="1">
            <a:spLocks noChangeArrowheads="1"/>
          </p:cNvSpPr>
          <p:nvPr/>
        </p:nvSpPr>
        <p:spPr bwMode="auto">
          <a:xfrm>
            <a:off x="5715000" y="1524000"/>
            <a:ext cx="9144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Function</a:t>
            </a:r>
          </a:p>
        </p:txBody>
      </p:sp>
      <p:sp>
        <p:nvSpPr>
          <p:cNvPr id="79893" name="Text Box 21"/>
          <p:cNvSpPr txBox="1">
            <a:spLocks noChangeArrowheads="1"/>
          </p:cNvSpPr>
          <p:nvPr/>
        </p:nvSpPr>
        <p:spPr bwMode="auto">
          <a:xfrm>
            <a:off x="5715000" y="1905000"/>
            <a:ext cx="304800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000" b="1">
                <a:latin typeface="Times New Roman" pitchFamily="18" charset="0"/>
                <a:ea typeface="新細明體" pitchFamily="18" charset="-120"/>
              </a:rPr>
              <a:t>.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000" b="1">
                <a:latin typeface="Times New Roman" pitchFamily="18" charset="0"/>
                <a:ea typeface="新細明體" pitchFamily="18" charset="-120"/>
              </a:rPr>
              <a:t>.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000" b="1">
                <a:latin typeface="Times New Roman" pitchFamily="18" charset="0"/>
                <a:ea typeface="新細明體" pitchFamily="18" charset="-120"/>
              </a:rPr>
              <a:t>.</a:t>
            </a:r>
          </a:p>
        </p:txBody>
      </p:sp>
      <p:sp>
        <p:nvSpPr>
          <p:cNvPr id="79894" name="Text Box 22"/>
          <p:cNvSpPr txBox="1">
            <a:spLocks noChangeArrowheads="1"/>
          </p:cNvSpPr>
          <p:nvPr/>
        </p:nvSpPr>
        <p:spPr bwMode="auto">
          <a:xfrm>
            <a:off x="6477000" y="1828800"/>
            <a:ext cx="228600" cy="703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.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600">
                <a:latin typeface="Times New Roman" pitchFamily="18" charset="0"/>
                <a:ea typeface="新細明體" pitchFamily="18" charset="-120"/>
              </a:rPr>
              <a:t>.</a:t>
            </a:r>
          </a:p>
        </p:txBody>
      </p:sp>
      <p:sp>
        <p:nvSpPr>
          <p:cNvPr id="79895" name="Line 23"/>
          <p:cNvSpPr>
            <a:spLocks noChangeShapeType="1"/>
          </p:cNvSpPr>
          <p:nvPr/>
        </p:nvSpPr>
        <p:spPr bwMode="auto">
          <a:xfrm flipV="1">
            <a:off x="5867400" y="2438400"/>
            <a:ext cx="609600" cy="76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EBEF1533-74FA-46C9-896B-E505AB9C0E8E}" type="slidenum">
              <a:rPr lang="en-US" altLang="zh-TW" smtClean="0"/>
              <a:pPr/>
              <a:t>33</a:t>
            </a:fld>
            <a:endParaRPr lang="en-US" altLang="zh-TW" dirty="0"/>
          </a:p>
        </p:txBody>
      </p:sp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Un-normalized Relation </a:t>
            </a:r>
            <a:r>
              <a:rPr lang="en-US" altLang="zh-TW" sz="24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080500" cy="4648200"/>
          </a:xfrm>
        </p:spPr>
        <p:txBody>
          <a:bodyPr/>
          <a:lstStyle/>
          <a:p>
            <a:pPr lvl="1"/>
            <a:r>
              <a:rPr lang="en-US" altLang="zh-TW" sz="2000"/>
              <a:t>Meaning of a tuple: course C can be taught by teacher T and uses text X as a reference.</a:t>
            </a:r>
          </a:p>
          <a:p>
            <a:pPr lvl="2"/>
            <a:r>
              <a:rPr lang="en-US" altLang="zh-TW" sz="2000"/>
              <a:t>primary key: (COURSE, TEACHER, TEXT)</a:t>
            </a:r>
          </a:p>
          <a:p>
            <a:pPr lvl="2"/>
            <a:endParaRPr lang="en-US" altLang="zh-TW" sz="2000"/>
          </a:p>
          <a:p>
            <a:pPr lvl="2"/>
            <a:endParaRPr lang="en-US" altLang="zh-TW" sz="2000"/>
          </a:p>
          <a:p>
            <a:pPr lvl="2"/>
            <a:endParaRPr lang="en-US" altLang="zh-TW" sz="2000"/>
          </a:p>
          <a:p>
            <a:pPr lvl="1"/>
            <a:r>
              <a:rPr lang="en-US" altLang="zh-TW" sz="2000"/>
              <a:t>Check:</a:t>
            </a:r>
          </a:p>
          <a:p>
            <a:pPr lvl="2"/>
            <a:r>
              <a:rPr lang="en-US" altLang="zh-TW" sz="2000"/>
              <a:t>in 1NF (simple domain contains atomic value only)</a:t>
            </a:r>
          </a:p>
          <a:p>
            <a:pPr lvl="2"/>
            <a:r>
              <a:rPr lang="en-US" altLang="zh-TW" sz="2000"/>
              <a:t>in 2NF (Nonkey attributes are FFD on primary key,  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2000"/>
              <a:t>                     no key attributes)</a:t>
            </a:r>
          </a:p>
          <a:p>
            <a:pPr lvl="2"/>
            <a:r>
              <a:rPr lang="en-US" altLang="zh-TW" sz="2000"/>
              <a:t>in 3NF (Nonkey attributes are mutually independent.)</a:t>
            </a:r>
          </a:p>
          <a:p>
            <a:pPr lvl="2"/>
            <a:r>
              <a:rPr lang="en-US" altLang="zh-TW" sz="2000"/>
              <a:t>in BCNF (Every determinant is a candidate key)</a:t>
            </a:r>
          </a:p>
          <a:p>
            <a:endParaRPr lang="en-US" altLang="zh-TW" sz="2400"/>
          </a:p>
        </p:txBody>
      </p:sp>
      <p:grpSp>
        <p:nvGrpSpPr>
          <p:cNvPr id="80900" name="Group 4"/>
          <p:cNvGrpSpPr>
            <a:grpSpLocks/>
          </p:cNvGrpSpPr>
          <p:nvPr/>
        </p:nvGrpSpPr>
        <p:grpSpPr bwMode="auto">
          <a:xfrm>
            <a:off x="6105525" y="1989138"/>
            <a:ext cx="3565525" cy="1862137"/>
            <a:chOff x="940" y="4657"/>
            <a:chExt cx="2246" cy="1173"/>
          </a:xfrm>
        </p:grpSpPr>
        <p:sp>
          <p:nvSpPr>
            <p:cNvPr id="80901" name="Rectangle 5"/>
            <p:cNvSpPr>
              <a:spLocks noChangeArrowheads="1"/>
            </p:cNvSpPr>
            <p:nvPr/>
          </p:nvSpPr>
          <p:spPr bwMode="auto">
            <a:xfrm>
              <a:off x="940" y="4661"/>
              <a:ext cx="2241" cy="116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</a:t>
              </a: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OURSE    </a:t>
              </a:r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</a:t>
              </a: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EACHER           </a:t>
              </a:r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TE</a:t>
              </a:r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X</a:t>
              </a: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Green(t1)      Basic Mechanics (x1)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Green(t1)      Principle of Optics (x2)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Brown(t2)     Basic Mechanics (x1)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Brown(t2)     Principles of Optics(x2)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Math           prof. Green            Basic Mechanics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Math           prof. Green            Vector Analysis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Math           prof. Green            Trigonometry</a:t>
              </a:r>
            </a:p>
          </p:txBody>
        </p:sp>
        <p:sp>
          <p:nvSpPr>
            <p:cNvPr id="80902" name="Line 6"/>
            <p:cNvSpPr>
              <a:spLocks noChangeShapeType="1"/>
            </p:cNvSpPr>
            <p:nvPr/>
          </p:nvSpPr>
          <p:spPr bwMode="auto">
            <a:xfrm>
              <a:off x="940" y="4819"/>
              <a:ext cx="224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03" name="Line 7"/>
            <p:cNvSpPr>
              <a:spLocks noChangeShapeType="1"/>
            </p:cNvSpPr>
            <p:nvPr/>
          </p:nvSpPr>
          <p:spPr bwMode="auto">
            <a:xfrm>
              <a:off x="1425" y="4657"/>
              <a:ext cx="0" cy="117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0904" name="Line 8"/>
            <p:cNvSpPr>
              <a:spLocks noChangeShapeType="1"/>
            </p:cNvSpPr>
            <p:nvPr/>
          </p:nvSpPr>
          <p:spPr bwMode="auto">
            <a:xfrm>
              <a:off x="2131" y="4657"/>
              <a:ext cx="0" cy="117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3E87469A-D238-492B-9330-B7303EFCBE71}" type="slidenum">
              <a:rPr lang="en-US" altLang="zh-TW" smtClean="0"/>
              <a:pPr/>
              <a:t>34</a:t>
            </a:fld>
            <a:endParaRPr lang="en-US" altLang="zh-TW" dirty="0"/>
          </a:p>
        </p:txBody>
      </p:sp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>
          <a:xfrm>
            <a:off x="866775" y="333375"/>
            <a:ext cx="8172450" cy="838200"/>
          </a:xfrm>
        </p:spPr>
        <p:txBody>
          <a:bodyPr/>
          <a:lstStyle/>
          <a:p>
            <a:r>
              <a:rPr lang="en-US" altLang="zh-TW"/>
              <a:t>Un-normalized Relation </a:t>
            </a:r>
            <a:r>
              <a:rPr lang="en-US" altLang="zh-TW" sz="24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60388" y="1341438"/>
            <a:ext cx="9080500" cy="4648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800" u="sng"/>
              <a:t>Problem</a:t>
            </a:r>
            <a:r>
              <a:rPr lang="en-US" altLang="zh-TW" sz="1800"/>
              <a:t>: a good deal of </a:t>
            </a:r>
            <a:r>
              <a:rPr lang="en-US" altLang="zh-TW" sz="1800" u="sng"/>
              <a:t>redundancy</a:t>
            </a:r>
            <a:r>
              <a:rPr lang="en-US" altLang="zh-TW" sz="1800"/>
              <a:t>!</a:t>
            </a:r>
          </a:p>
          <a:p>
            <a:pPr lvl="2">
              <a:lnSpc>
                <a:spcPct val="90000"/>
              </a:lnSpc>
              <a:buClr>
                <a:srgbClr val="00FF00"/>
              </a:buClr>
            </a:pPr>
            <a:r>
              <a:rPr lang="en-US" altLang="zh-TW" sz="1800"/>
              <a:t>property: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600"/>
              <a:t>if (c, t1, x1), (c, t2, x2) both appear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600"/>
              <a:t>then (c, t1, x2) , (c, t2, x1) both appear also!</a:t>
            </a:r>
          </a:p>
          <a:p>
            <a:pPr lvl="2">
              <a:lnSpc>
                <a:spcPct val="90000"/>
              </a:lnSpc>
              <a:buClr>
                <a:srgbClr val="00FF00"/>
              </a:buClr>
            </a:pPr>
            <a:r>
              <a:rPr lang="en-US" altLang="zh-TW" sz="1800"/>
              <a:t>reason: No FD, but has MVD!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Clr>
                <a:srgbClr val="00FF00"/>
              </a:buClr>
            </a:pPr>
            <a:r>
              <a:rPr lang="en-US" altLang="zh-TW" sz="1800"/>
              <a:t>the decomposition cannot be made on the basis of FD.</a:t>
            </a:r>
          </a:p>
          <a:p>
            <a:pPr>
              <a:lnSpc>
                <a:spcPct val="90000"/>
              </a:lnSpc>
            </a:pPr>
            <a:endParaRPr lang="en-US" altLang="zh-TW" sz="2000"/>
          </a:p>
        </p:txBody>
      </p:sp>
      <p:grpSp>
        <p:nvGrpSpPr>
          <p:cNvPr id="81943" name="Group 23"/>
          <p:cNvGrpSpPr>
            <a:grpSpLocks/>
          </p:cNvGrpSpPr>
          <p:nvPr/>
        </p:nvGrpSpPr>
        <p:grpSpPr bwMode="auto">
          <a:xfrm>
            <a:off x="1981200" y="2863850"/>
            <a:ext cx="5565775" cy="2927350"/>
            <a:chOff x="548" y="2472"/>
            <a:chExt cx="3506" cy="1844"/>
          </a:xfrm>
        </p:grpSpPr>
        <p:sp>
          <p:nvSpPr>
            <p:cNvPr id="81924" name="AutoShape 4"/>
            <p:cNvSpPr>
              <a:spLocks noChangeArrowheads="1"/>
            </p:cNvSpPr>
            <p:nvPr/>
          </p:nvSpPr>
          <p:spPr bwMode="auto">
            <a:xfrm rot="16200000" flipH="1">
              <a:off x="1931" y="2529"/>
              <a:ext cx="286" cy="172"/>
            </a:xfrm>
            <a:prstGeom prst="rightArrow">
              <a:avLst>
                <a:gd name="adj1" fmla="val 50000"/>
                <a:gd name="adj2" fmla="val 83147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925" name="Rectangle 5"/>
            <p:cNvSpPr>
              <a:spLocks noChangeArrowheads="1"/>
            </p:cNvSpPr>
            <p:nvPr/>
          </p:nvSpPr>
          <p:spPr bwMode="auto">
            <a:xfrm>
              <a:off x="2180" y="2501"/>
              <a:ext cx="114" cy="22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endParaRPr lang="zh-TW" altLang="zh-TW" b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endParaRPr>
            </a:p>
          </p:txBody>
        </p:sp>
        <p:grpSp>
          <p:nvGrpSpPr>
            <p:cNvPr id="81926" name="Group 6"/>
            <p:cNvGrpSpPr>
              <a:grpSpLocks/>
            </p:cNvGrpSpPr>
            <p:nvPr/>
          </p:nvGrpSpPr>
          <p:grpSpPr bwMode="auto">
            <a:xfrm>
              <a:off x="548" y="2760"/>
              <a:ext cx="1355" cy="802"/>
              <a:chOff x="514" y="3677"/>
              <a:chExt cx="1355" cy="802"/>
            </a:xfrm>
          </p:grpSpPr>
          <p:sp>
            <p:nvSpPr>
              <p:cNvPr id="81927" name="Rectangle 7"/>
              <p:cNvSpPr>
                <a:spLocks noChangeArrowheads="1"/>
              </p:cNvSpPr>
              <p:nvPr/>
            </p:nvSpPr>
            <p:spPr bwMode="auto">
              <a:xfrm>
                <a:off x="515" y="3874"/>
                <a:ext cx="1354" cy="600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COURSE        TEACHER</a:t>
                </a:r>
              </a:p>
              <a:p>
                <a:pPr algn="l"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Physics            Prof. Green</a:t>
                </a:r>
              </a:p>
              <a:p>
                <a:pPr algn="l"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Physics            Prof. Brown</a:t>
                </a:r>
              </a:p>
              <a:p>
                <a:pPr algn="l"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Math                Prof. Green</a:t>
                </a:r>
              </a:p>
            </p:txBody>
          </p:sp>
          <p:sp>
            <p:nvSpPr>
              <p:cNvPr id="81928" name="Rectangle 8"/>
              <p:cNvSpPr>
                <a:spLocks noChangeArrowheads="1"/>
              </p:cNvSpPr>
              <p:nvPr/>
            </p:nvSpPr>
            <p:spPr bwMode="auto">
              <a:xfrm>
                <a:off x="514" y="3677"/>
                <a:ext cx="313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CT:</a:t>
                </a:r>
              </a:p>
            </p:txBody>
          </p:sp>
          <p:sp>
            <p:nvSpPr>
              <p:cNvPr id="81929" name="Line 9"/>
              <p:cNvSpPr>
                <a:spLocks noChangeShapeType="1"/>
              </p:cNvSpPr>
              <p:nvPr/>
            </p:nvSpPr>
            <p:spPr bwMode="auto">
              <a:xfrm>
                <a:off x="522" y="4022"/>
                <a:ext cx="1346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1930" name="Line 10"/>
              <p:cNvSpPr>
                <a:spLocks noChangeShapeType="1"/>
              </p:cNvSpPr>
              <p:nvPr/>
            </p:nvSpPr>
            <p:spPr bwMode="auto">
              <a:xfrm>
                <a:off x="1114" y="3873"/>
                <a:ext cx="0" cy="606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1931" name="Group 11"/>
            <p:cNvGrpSpPr>
              <a:grpSpLocks/>
            </p:cNvGrpSpPr>
            <p:nvPr/>
          </p:nvGrpSpPr>
          <p:grpSpPr bwMode="auto">
            <a:xfrm>
              <a:off x="2324" y="2760"/>
              <a:ext cx="1730" cy="1082"/>
              <a:chOff x="2288" y="3493"/>
              <a:chExt cx="1730" cy="1082"/>
            </a:xfrm>
          </p:grpSpPr>
          <p:sp>
            <p:nvSpPr>
              <p:cNvPr id="81932" name="Rectangle 12"/>
              <p:cNvSpPr>
                <a:spLocks noChangeArrowheads="1"/>
              </p:cNvSpPr>
              <p:nvPr/>
            </p:nvSpPr>
            <p:spPr bwMode="auto">
              <a:xfrm>
                <a:off x="2318" y="3695"/>
                <a:ext cx="1691" cy="868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COURSE        TEXT</a:t>
                </a:r>
              </a:p>
              <a:p>
                <a:pPr algn="l"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Physics            Basic Mechanics</a:t>
                </a:r>
              </a:p>
              <a:p>
                <a:pPr algn="l"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Physics            Principles of Optics</a:t>
                </a:r>
              </a:p>
              <a:p>
                <a:pPr algn="l"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Math                Basic Mechanics</a:t>
                </a:r>
              </a:p>
              <a:p>
                <a:pPr algn="l"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Math                Vector Analysis</a:t>
                </a:r>
              </a:p>
              <a:p>
                <a:pPr algn="l" eaLnBrk="0" hangingPunct="0"/>
                <a:r>
                  <a:rPr lang="en-US" altLang="zh-TW" sz="14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Math                Trigonometry</a:t>
                </a:r>
              </a:p>
            </p:txBody>
          </p:sp>
          <p:sp>
            <p:nvSpPr>
              <p:cNvPr id="81933" name="Rectangle 13"/>
              <p:cNvSpPr>
                <a:spLocks noChangeArrowheads="1"/>
              </p:cNvSpPr>
              <p:nvPr/>
            </p:nvSpPr>
            <p:spPr bwMode="auto">
              <a:xfrm>
                <a:off x="2288" y="3493"/>
                <a:ext cx="327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CX:</a:t>
                </a:r>
              </a:p>
            </p:txBody>
          </p:sp>
          <p:sp>
            <p:nvSpPr>
              <p:cNvPr id="81934" name="Line 14"/>
              <p:cNvSpPr>
                <a:spLocks noChangeShapeType="1"/>
              </p:cNvSpPr>
              <p:nvPr/>
            </p:nvSpPr>
            <p:spPr bwMode="auto">
              <a:xfrm>
                <a:off x="2327" y="3859"/>
                <a:ext cx="1691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1935" name="Line 15"/>
              <p:cNvSpPr>
                <a:spLocks noChangeShapeType="1"/>
              </p:cNvSpPr>
              <p:nvPr/>
            </p:nvSpPr>
            <p:spPr bwMode="auto">
              <a:xfrm>
                <a:off x="2928" y="3690"/>
                <a:ext cx="0" cy="885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1936" name="Group 16"/>
            <p:cNvGrpSpPr>
              <a:grpSpLocks/>
            </p:cNvGrpSpPr>
            <p:nvPr/>
          </p:nvGrpSpPr>
          <p:grpSpPr bwMode="auto">
            <a:xfrm>
              <a:off x="548" y="3672"/>
              <a:ext cx="1296" cy="480"/>
              <a:chOff x="528" y="4176"/>
              <a:chExt cx="1296" cy="480"/>
            </a:xfrm>
          </p:grpSpPr>
          <p:sp>
            <p:nvSpPr>
              <p:cNvPr id="81937" name="Text Box 17"/>
              <p:cNvSpPr txBox="1">
                <a:spLocks noChangeArrowheads="1"/>
              </p:cNvSpPr>
              <p:nvPr/>
            </p:nvSpPr>
            <p:spPr bwMode="auto">
              <a:xfrm>
                <a:off x="528" y="4176"/>
                <a:ext cx="528" cy="44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Physics</a:t>
                </a:r>
              </a:p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600">
                    <a:latin typeface="Times New Roman" pitchFamily="18" charset="0"/>
                    <a:ea typeface="新細明體" pitchFamily="18" charset="-120"/>
                  </a:rPr>
                  <a:t>Math</a:t>
                </a:r>
              </a:p>
            </p:txBody>
          </p:sp>
          <p:sp>
            <p:nvSpPr>
              <p:cNvPr id="81938" name="Rectangle 18"/>
              <p:cNvSpPr>
                <a:spLocks noChangeArrowheads="1"/>
              </p:cNvSpPr>
              <p:nvPr/>
            </p:nvSpPr>
            <p:spPr bwMode="auto">
              <a:xfrm>
                <a:off x="528" y="4176"/>
                <a:ext cx="480" cy="480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1939" name="Oval 19"/>
              <p:cNvSpPr>
                <a:spLocks noChangeArrowheads="1"/>
              </p:cNvSpPr>
              <p:nvPr/>
            </p:nvSpPr>
            <p:spPr bwMode="auto">
              <a:xfrm>
                <a:off x="1536" y="4176"/>
                <a:ext cx="288" cy="480"/>
              </a:xfrm>
              <a:prstGeom prst="ellipse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1940" name="Line 20"/>
              <p:cNvSpPr>
                <a:spLocks noChangeShapeType="1"/>
              </p:cNvSpPr>
              <p:nvPr/>
            </p:nvSpPr>
            <p:spPr bwMode="auto">
              <a:xfrm>
                <a:off x="1008" y="4272"/>
                <a:ext cx="576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1941" name="Line 21"/>
              <p:cNvSpPr>
                <a:spLocks noChangeShapeType="1"/>
              </p:cNvSpPr>
              <p:nvPr/>
            </p:nvSpPr>
            <p:spPr bwMode="auto">
              <a:xfrm>
                <a:off x="1008" y="4272"/>
                <a:ext cx="528" cy="19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1942" name="Text Box 22"/>
            <p:cNvSpPr txBox="1">
              <a:spLocks noChangeArrowheads="1"/>
            </p:cNvSpPr>
            <p:nvPr/>
          </p:nvSpPr>
          <p:spPr bwMode="auto">
            <a:xfrm>
              <a:off x="1076" y="4104"/>
              <a:ext cx="624" cy="21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pitchFamily="18" charset="0"/>
                  <a:ea typeface="新細明體" pitchFamily="18" charset="-120"/>
                </a:rPr>
                <a:t>Not FD!</a:t>
              </a:r>
            </a:p>
          </p:txBody>
        </p:sp>
      </p:grpSp>
      <p:grpSp>
        <p:nvGrpSpPr>
          <p:cNvPr id="81944" name="Group 24"/>
          <p:cNvGrpSpPr>
            <a:grpSpLocks/>
          </p:cNvGrpSpPr>
          <p:nvPr/>
        </p:nvGrpSpPr>
        <p:grpSpPr bwMode="auto">
          <a:xfrm>
            <a:off x="6032500" y="1341438"/>
            <a:ext cx="3633788" cy="1862137"/>
            <a:chOff x="940" y="4657"/>
            <a:chExt cx="2289" cy="1173"/>
          </a:xfrm>
        </p:grpSpPr>
        <p:sp>
          <p:nvSpPr>
            <p:cNvPr id="81945" name="Rectangle 25"/>
            <p:cNvSpPr>
              <a:spLocks noChangeArrowheads="1"/>
            </p:cNvSpPr>
            <p:nvPr/>
          </p:nvSpPr>
          <p:spPr bwMode="auto">
            <a:xfrm>
              <a:off x="940" y="4661"/>
              <a:ext cx="2289" cy="116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C</a:t>
              </a: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OURSE    </a:t>
              </a:r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</a:t>
              </a: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EACHER           </a:t>
              </a:r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TE</a:t>
              </a:r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X</a:t>
              </a: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T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Green (t1)      Basic Mechanics (x1)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Green (t1)      Principle of Optics (x2)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Brown (t2)     Basic Mechanics (x1)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physics(c)   prof. Brown (t2)     Principles of Optics (x2)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Math           prof. Green             Basic Mechanics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Math           prof. Green             Vector Analysis</a:t>
              </a:r>
            </a:p>
            <a:p>
              <a:pPr algn="l" eaLnBrk="0" hangingPunct="0">
                <a:lnSpc>
                  <a:spcPct val="120000"/>
                </a:lnSpc>
              </a:pPr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Math           prof. Green             Trigonometry</a:t>
              </a:r>
            </a:p>
          </p:txBody>
        </p:sp>
        <p:sp>
          <p:nvSpPr>
            <p:cNvPr id="81946" name="Line 26"/>
            <p:cNvSpPr>
              <a:spLocks noChangeShapeType="1"/>
            </p:cNvSpPr>
            <p:nvPr/>
          </p:nvSpPr>
          <p:spPr bwMode="auto">
            <a:xfrm>
              <a:off x="940" y="4819"/>
              <a:ext cx="224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947" name="Line 27"/>
            <p:cNvSpPr>
              <a:spLocks noChangeShapeType="1"/>
            </p:cNvSpPr>
            <p:nvPr/>
          </p:nvSpPr>
          <p:spPr bwMode="auto">
            <a:xfrm>
              <a:off x="1425" y="4657"/>
              <a:ext cx="0" cy="117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1948" name="Line 28"/>
            <p:cNvSpPr>
              <a:spLocks noChangeShapeType="1"/>
            </p:cNvSpPr>
            <p:nvPr/>
          </p:nvSpPr>
          <p:spPr bwMode="auto">
            <a:xfrm>
              <a:off x="2131" y="4657"/>
              <a:ext cx="0" cy="1173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81949" name="Rectangle 29"/>
          <p:cNvSpPr>
            <a:spLocks noChangeArrowheads="1"/>
          </p:cNvSpPr>
          <p:nvPr/>
        </p:nvSpPr>
        <p:spPr bwMode="auto">
          <a:xfrm>
            <a:off x="1784350" y="2924175"/>
            <a:ext cx="244316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US" altLang="zh-TW" sz="1600" b="1">
                <a:solidFill>
                  <a:schemeClr val="accent2"/>
                </a:solidFill>
              </a:rPr>
              <a:t>intuitively decomposed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1689B99B-A909-4257-ADFC-B7D1D187D422}" type="slidenum">
              <a:rPr lang="en-US" altLang="zh-TW" smtClean="0"/>
              <a:pPr/>
              <a:t>35</a:t>
            </a:fld>
            <a:endParaRPr lang="en-US" altLang="zh-TW" dirty="0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MVD ( Multi-Valued Dependencies)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800"/>
              <a:t>Def: Given R(A, B, C), the multivalued dependence (MVD)</a:t>
            </a:r>
            <a:br>
              <a:rPr lang="en-US" altLang="zh-TW" sz="1800"/>
            </a:br>
            <a:r>
              <a:rPr lang="en-US" altLang="zh-TW" sz="1800"/>
              <a:t>R.A          R.B holds in R iff the set of B-values matching a given (A-value, C-value)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    pair is R, depend only on A-value, and is independent of C-value.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    &lt;e.g&gt;  </a:t>
            </a:r>
            <a:r>
              <a:rPr lang="en-US" altLang="zh-TW" sz="1600"/>
              <a:t>COURSE           TEACHER, COURSE           TEXT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6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6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6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400"/>
          </a:p>
          <a:p>
            <a:pPr lvl="1">
              <a:lnSpc>
                <a:spcPct val="90000"/>
              </a:lnSpc>
              <a:spcBef>
                <a:spcPct val="30000"/>
              </a:spcBef>
            </a:pPr>
            <a:r>
              <a:rPr lang="en-US" altLang="zh-TW" sz="1900"/>
              <a:t>Thm:</a:t>
            </a:r>
            <a:r>
              <a:rPr lang="en-US" altLang="zh-TW"/>
              <a:t> </a:t>
            </a:r>
            <a:r>
              <a:rPr lang="en-US" altLang="zh-TW" sz="1600"/>
              <a:t>Given R(A, B, C), the MVDR.A          R.B holds iff the MVD R.A           R.C also holds.</a:t>
            </a:r>
          </a:p>
          <a:p>
            <a:pPr lvl="2">
              <a:lnSpc>
                <a:spcPct val="90000"/>
              </a:lnSpc>
              <a:buClr>
                <a:srgbClr val="00FF00"/>
              </a:buClr>
            </a:pPr>
            <a:r>
              <a:rPr lang="en-US" altLang="zh-TW" sz="1600"/>
              <a:t>Notation: R.A              R.B | R.C</a:t>
            </a:r>
          </a:p>
          <a:p>
            <a:pPr lvl="3">
              <a:lnSpc>
                <a:spcPct val="90000"/>
              </a:lnSpc>
              <a:buFontTx/>
              <a:buNone/>
            </a:pPr>
            <a:r>
              <a:rPr lang="en-US" altLang="zh-TW" sz="1600"/>
              <a:t> &lt;e.g.&gt; </a:t>
            </a:r>
            <a:r>
              <a:rPr lang="en-US" altLang="zh-TW" sz="1400"/>
              <a:t>COURSE             TEACHER | TEXT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&lt;Note&gt; 1. FD is a special case of MVD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                   all FD's are also MVD's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         2. MVDs (which are not also FD's) can exist only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             if the relation R has at least 3 attributes.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6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600"/>
          </a:p>
        </p:txBody>
      </p:sp>
      <p:grpSp>
        <p:nvGrpSpPr>
          <p:cNvPr id="82948" name="Group 4"/>
          <p:cNvGrpSpPr>
            <a:grpSpLocks/>
          </p:cNvGrpSpPr>
          <p:nvPr/>
        </p:nvGrpSpPr>
        <p:grpSpPr bwMode="auto">
          <a:xfrm flipV="1">
            <a:off x="1676400" y="1828800"/>
            <a:ext cx="433388" cy="76200"/>
            <a:chOff x="1512" y="715"/>
            <a:chExt cx="273" cy="0"/>
          </a:xfrm>
        </p:grpSpPr>
        <p:sp>
          <p:nvSpPr>
            <p:cNvPr id="82949" name="Line 5"/>
            <p:cNvSpPr>
              <a:spLocks noChangeShapeType="1"/>
            </p:cNvSpPr>
            <p:nvPr/>
          </p:nvSpPr>
          <p:spPr bwMode="auto">
            <a:xfrm>
              <a:off x="1512" y="715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950" name="Line 6"/>
            <p:cNvSpPr>
              <a:spLocks noChangeShapeType="1"/>
            </p:cNvSpPr>
            <p:nvPr/>
          </p:nvSpPr>
          <p:spPr bwMode="auto">
            <a:xfrm>
              <a:off x="1621" y="715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2979" name="Group 35"/>
          <p:cNvGrpSpPr>
            <a:grpSpLocks/>
          </p:cNvGrpSpPr>
          <p:nvPr/>
        </p:nvGrpSpPr>
        <p:grpSpPr bwMode="auto">
          <a:xfrm>
            <a:off x="1066800" y="2514600"/>
            <a:ext cx="5181600" cy="1371600"/>
            <a:chOff x="672" y="1488"/>
            <a:chExt cx="3264" cy="864"/>
          </a:xfrm>
        </p:grpSpPr>
        <p:grpSp>
          <p:nvGrpSpPr>
            <p:cNvPr id="82951" name="Group 7"/>
            <p:cNvGrpSpPr>
              <a:grpSpLocks/>
            </p:cNvGrpSpPr>
            <p:nvPr/>
          </p:nvGrpSpPr>
          <p:grpSpPr bwMode="auto">
            <a:xfrm>
              <a:off x="1728" y="1488"/>
              <a:ext cx="273" cy="48"/>
              <a:chOff x="1786" y="1488"/>
              <a:chExt cx="273" cy="0"/>
            </a:xfrm>
          </p:grpSpPr>
          <p:sp>
            <p:nvSpPr>
              <p:cNvPr id="82952" name="Line 8"/>
              <p:cNvSpPr>
                <a:spLocks noChangeShapeType="1"/>
              </p:cNvSpPr>
              <p:nvPr/>
            </p:nvSpPr>
            <p:spPr bwMode="auto">
              <a:xfrm>
                <a:off x="1786" y="1488"/>
                <a:ext cx="273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953" name="Line 9"/>
              <p:cNvSpPr>
                <a:spLocks noChangeShapeType="1"/>
              </p:cNvSpPr>
              <p:nvPr/>
            </p:nvSpPr>
            <p:spPr bwMode="auto">
              <a:xfrm>
                <a:off x="1895" y="1488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2954" name="Group 10"/>
            <p:cNvGrpSpPr>
              <a:grpSpLocks/>
            </p:cNvGrpSpPr>
            <p:nvPr/>
          </p:nvGrpSpPr>
          <p:grpSpPr bwMode="auto">
            <a:xfrm>
              <a:off x="3216" y="1488"/>
              <a:ext cx="273" cy="0"/>
              <a:chOff x="3531" y="1489"/>
              <a:chExt cx="273" cy="0"/>
            </a:xfrm>
          </p:grpSpPr>
          <p:sp>
            <p:nvSpPr>
              <p:cNvPr id="82955" name="Line 11"/>
              <p:cNvSpPr>
                <a:spLocks noChangeShapeType="1"/>
              </p:cNvSpPr>
              <p:nvPr/>
            </p:nvSpPr>
            <p:spPr bwMode="auto">
              <a:xfrm>
                <a:off x="3531" y="1489"/>
                <a:ext cx="273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82956" name="Line 12"/>
              <p:cNvSpPr>
                <a:spLocks noChangeShapeType="1"/>
              </p:cNvSpPr>
              <p:nvPr/>
            </p:nvSpPr>
            <p:spPr bwMode="auto">
              <a:xfrm>
                <a:off x="3640" y="1489"/>
                <a:ext cx="75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2957" name="Rectangle 13"/>
            <p:cNvSpPr>
              <a:spLocks noChangeArrowheads="1"/>
            </p:cNvSpPr>
            <p:nvPr/>
          </p:nvSpPr>
          <p:spPr bwMode="auto">
            <a:xfrm>
              <a:off x="942" y="1706"/>
              <a:ext cx="424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zh-TW" i="1">
                  <a:solidFill>
                    <a:srgbClr val="000000"/>
                  </a:solidFill>
                  <a:latin typeface="Times New Roman" pitchFamily="18" charset="0"/>
                  <a:ea typeface="新細明體" pitchFamily="18" charset="-120"/>
                </a:rPr>
                <a:t>physics</a:t>
              </a:r>
              <a:endParaRPr lang="en-US" altLang="zh-TW" sz="1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2958" name="Rectangle 14"/>
            <p:cNvSpPr>
              <a:spLocks noChangeArrowheads="1"/>
            </p:cNvSpPr>
            <p:nvPr/>
          </p:nvSpPr>
          <p:spPr bwMode="auto">
            <a:xfrm>
              <a:off x="2521" y="1706"/>
              <a:ext cx="1415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/>
            <a:p>
              <a:pPr algn="l" eaLnBrk="0" hangingPunct="0"/>
              <a:r>
                <a:rPr lang="en-US" altLang="zh-TW" i="1">
                  <a:solidFill>
                    <a:srgbClr val="000000"/>
                  </a:solidFill>
                  <a:latin typeface="Times New Roman" pitchFamily="18" charset="0"/>
                  <a:ea typeface="新細明體" pitchFamily="18" charset="-120"/>
                </a:rPr>
                <a:t>Basic Mechanics</a:t>
              </a:r>
            </a:p>
          </p:txBody>
        </p:sp>
        <p:sp>
          <p:nvSpPr>
            <p:cNvPr id="82959" name="Rectangle 15"/>
            <p:cNvSpPr>
              <a:spLocks noChangeArrowheads="1"/>
            </p:cNvSpPr>
            <p:nvPr/>
          </p:nvSpPr>
          <p:spPr bwMode="auto">
            <a:xfrm>
              <a:off x="1843" y="1848"/>
              <a:ext cx="299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zh-TW" sz="1400" i="1">
                  <a:solidFill>
                    <a:srgbClr val="000000"/>
                  </a:solidFill>
                  <a:latin typeface="Times New Roman" pitchFamily="18" charset="0"/>
                  <a:ea typeface="新細明體" pitchFamily="18" charset="-120"/>
                </a:rPr>
                <a:t>Brown</a:t>
              </a:r>
              <a:endParaRPr lang="en-US" altLang="zh-TW" sz="1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2960" name="Rectangle 16"/>
            <p:cNvSpPr>
              <a:spLocks noChangeArrowheads="1"/>
            </p:cNvSpPr>
            <p:nvPr/>
          </p:nvSpPr>
          <p:spPr bwMode="auto">
            <a:xfrm>
              <a:off x="1872" y="1632"/>
              <a:ext cx="281" cy="1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zh-TW" sz="1400" i="1">
                  <a:solidFill>
                    <a:srgbClr val="000000"/>
                  </a:solidFill>
                  <a:latin typeface="Times New Roman" pitchFamily="18" charset="0"/>
                  <a:ea typeface="新細明體" pitchFamily="18" charset="-120"/>
                </a:rPr>
                <a:t>Green</a:t>
              </a:r>
              <a:endParaRPr lang="en-US" altLang="zh-TW" sz="1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2961" name="Rectangle 17"/>
            <p:cNvSpPr>
              <a:spLocks noChangeArrowheads="1"/>
            </p:cNvSpPr>
            <p:nvPr/>
          </p:nvSpPr>
          <p:spPr bwMode="auto">
            <a:xfrm>
              <a:off x="1576" y="1706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新細明體" pitchFamily="18" charset="-120"/>
                </a:rPr>
                <a:t>,</a:t>
              </a:r>
              <a:endParaRPr lang="en-US" altLang="zh-TW" sz="1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2962" name="Rectangle 18"/>
            <p:cNvSpPr>
              <a:spLocks noChangeArrowheads="1"/>
            </p:cNvSpPr>
            <p:nvPr/>
          </p:nvSpPr>
          <p:spPr bwMode="auto">
            <a:xfrm>
              <a:off x="2390" y="1706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新細明體" pitchFamily="18" charset="-120"/>
                </a:rPr>
                <a:t>,</a:t>
              </a:r>
              <a:endParaRPr lang="en-US" altLang="zh-TW" sz="1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2963" name="Rectangle 19"/>
            <p:cNvSpPr>
              <a:spLocks noChangeArrowheads="1"/>
            </p:cNvSpPr>
            <p:nvPr/>
          </p:nvSpPr>
          <p:spPr bwMode="auto">
            <a:xfrm>
              <a:off x="1655" y="1706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endParaRPr lang="en-US" altLang="zh-TW" sz="1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2964" name="Rectangle 20"/>
            <p:cNvSpPr>
              <a:spLocks noChangeArrowheads="1"/>
            </p:cNvSpPr>
            <p:nvPr/>
          </p:nvSpPr>
          <p:spPr bwMode="auto">
            <a:xfrm>
              <a:off x="2468" y="1706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endParaRPr lang="en-US" altLang="zh-TW" sz="1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2965" name="Rectangle 21"/>
            <p:cNvSpPr>
              <a:spLocks noChangeArrowheads="1"/>
            </p:cNvSpPr>
            <p:nvPr/>
          </p:nvSpPr>
          <p:spPr bwMode="auto">
            <a:xfrm>
              <a:off x="2989" y="1706"/>
              <a:ext cx="36" cy="1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algn="l" eaLnBrk="0" hangingPunct="0"/>
              <a:r>
                <a:rPr lang="en-US" altLang="zh-TW">
                  <a:solidFill>
                    <a:srgbClr val="000000"/>
                  </a:solidFill>
                  <a:latin typeface="Times New Roman" pitchFamily="18" charset="0"/>
                  <a:ea typeface="新細明體" pitchFamily="18" charset="-120"/>
                </a:rPr>
                <a:t> </a:t>
              </a:r>
              <a:endParaRPr lang="en-US" altLang="zh-TW" sz="1600">
                <a:latin typeface="Times New Roman" pitchFamily="18" charset="0"/>
                <a:ea typeface="新細明體" pitchFamily="18" charset="-120"/>
              </a:endParaRPr>
            </a:p>
          </p:txBody>
        </p:sp>
        <p:grpSp>
          <p:nvGrpSpPr>
            <p:cNvPr id="82966" name="Group 22"/>
            <p:cNvGrpSpPr>
              <a:grpSpLocks/>
            </p:cNvGrpSpPr>
            <p:nvPr/>
          </p:nvGrpSpPr>
          <p:grpSpPr bwMode="auto">
            <a:xfrm>
              <a:off x="1104" y="1969"/>
              <a:ext cx="195" cy="383"/>
              <a:chOff x="1065" y="2064"/>
              <a:chExt cx="244" cy="383"/>
            </a:xfrm>
          </p:grpSpPr>
          <p:sp>
            <p:nvSpPr>
              <p:cNvPr id="82967" name="Rectangle 23"/>
              <p:cNvSpPr>
                <a:spLocks noChangeArrowheads="1"/>
              </p:cNvSpPr>
              <p:nvPr/>
            </p:nvSpPr>
            <p:spPr bwMode="auto">
              <a:xfrm>
                <a:off x="1065" y="2257"/>
                <a:ext cx="244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A</a:t>
                </a:r>
              </a:p>
            </p:txBody>
          </p:sp>
          <p:sp>
            <p:nvSpPr>
              <p:cNvPr id="82968" name="Line 24"/>
              <p:cNvSpPr>
                <a:spLocks noChangeShapeType="1"/>
              </p:cNvSpPr>
              <p:nvPr/>
            </p:nvSpPr>
            <p:spPr bwMode="auto">
              <a:xfrm>
                <a:off x="1152" y="2064"/>
                <a:ext cx="0" cy="19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2969" name="Group 25"/>
            <p:cNvGrpSpPr>
              <a:grpSpLocks/>
            </p:cNvGrpSpPr>
            <p:nvPr/>
          </p:nvGrpSpPr>
          <p:grpSpPr bwMode="auto">
            <a:xfrm>
              <a:off x="1920" y="1969"/>
              <a:ext cx="189" cy="383"/>
              <a:chOff x="1920" y="2064"/>
              <a:chExt cx="189" cy="383"/>
            </a:xfrm>
          </p:grpSpPr>
          <p:sp>
            <p:nvSpPr>
              <p:cNvPr id="82970" name="Rectangle 26"/>
              <p:cNvSpPr>
                <a:spLocks noChangeArrowheads="1"/>
              </p:cNvSpPr>
              <p:nvPr/>
            </p:nvSpPr>
            <p:spPr bwMode="auto">
              <a:xfrm>
                <a:off x="1920" y="2257"/>
                <a:ext cx="189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B</a:t>
                </a:r>
              </a:p>
            </p:txBody>
          </p:sp>
          <p:sp>
            <p:nvSpPr>
              <p:cNvPr id="82971" name="Line 27"/>
              <p:cNvSpPr>
                <a:spLocks noChangeShapeType="1"/>
              </p:cNvSpPr>
              <p:nvPr/>
            </p:nvSpPr>
            <p:spPr bwMode="auto">
              <a:xfrm>
                <a:off x="2016" y="2064"/>
                <a:ext cx="0" cy="19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82972" name="Group 28"/>
            <p:cNvGrpSpPr>
              <a:grpSpLocks/>
            </p:cNvGrpSpPr>
            <p:nvPr/>
          </p:nvGrpSpPr>
          <p:grpSpPr bwMode="auto">
            <a:xfrm>
              <a:off x="2880" y="1920"/>
              <a:ext cx="195" cy="382"/>
              <a:chOff x="2880" y="2064"/>
              <a:chExt cx="195" cy="382"/>
            </a:xfrm>
          </p:grpSpPr>
          <p:sp>
            <p:nvSpPr>
              <p:cNvPr id="82973" name="Rectangle 29"/>
              <p:cNvSpPr>
                <a:spLocks noChangeArrowheads="1"/>
              </p:cNvSpPr>
              <p:nvPr/>
            </p:nvSpPr>
            <p:spPr bwMode="auto">
              <a:xfrm>
                <a:off x="2880" y="2256"/>
                <a:ext cx="195" cy="19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400" b="1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C</a:t>
                </a:r>
              </a:p>
            </p:txBody>
          </p:sp>
          <p:sp>
            <p:nvSpPr>
              <p:cNvPr id="82974" name="Line 30"/>
              <p:cNvSpPr>
                <a:spLocks noChangeShapeType="1"/>
              </p:cNvSpPr>
              <p:nvPr/>
            </p:nvSpPr>
            <p:spPr bwMode="auto">
              <a:xfrm>
                <a:off x="2976" y="2064"/>
                <a:ext cx="0" cy="193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 type="triangle" w="med" len="med"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82975" name="Text Box 31"/>
            <p:cNvSpPr txBox="1">
              <a:spLocks noChangeArrowheads="1"/>
            </p:cNvSpPr>
            <p:nvPr/>
          </p:nvSpPr>
          <p:spPr bwMode="auto">
            <a:xfrm>
              <a:off x="672" y="1536"/>
              <a:ext cx="24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4400">
                  <a:latin typeface="Times New Roman" pitchFamily="18" charset="0"/>
                  <a:ea typeface="新細明體" pitchFamily="18" charset="-120"/>
                </a:rPr>
                <a:t>{</a:t>
              </a:r>
              <a:endParaRPr lang="en-US" altLang="zh-TW" sz="3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2976" name="Text Box 32"/>
            <p:cNvSpPr txBox="1">
              <a:spLocks noChangeArrowheads="1"/>
            </p:cNvSpPr>
            <p:nvPr/>
          </p:nvSpPr>
          <p:spPr bwMode="auto">
            <a:xfrm>
              <a:off x="1584" y="1536"/>
              <a:ext cx="24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4400">
                  <a:latin typeface="Times New Roman" pitchFamily="18" charset="0"/>
                  <a:ea typeface="新細明體" pitchFamily="18" charset="-120"/>
                </a:rPr>
                <a:t>{</a:t>
              </a:r>
              <a:endParaRPr lang="en-US" altLang="zh-TW" sz="3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2977" name="Text Box 33"/>
            <p:cNvSpPr txBox="1">
              <a:spLocks noChangeArrowheads="1"/>
            </p:cNvSpPr>
            <p:nvPr/>
          </p:nvSpPr>
          <p:spPr bwMode="auto">
            <a:xfrm rot="10800000" flipH="1">
              <a:off x="2160" y="1632"/>
              <a:ext cx="24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4400">
                  <a:latin typeface="Times New Roman" pitchFamily="18" charset="0"/>
                  <a:ea typeface="新細明體" pitchFamily="18" charset="-120"/>
                </a:rPr>
                <a:t>{</a:t>
              </a:r>
              <a:endParaRPr lang="en-US" altLang="zh-TW" sz="3600">
                <a:latin typeface="Times New Roman" pitchFamily="18" charset="0"/>
                <a:ea typeface="新細明體" pitchFamily="18" charset="-120"/>
              </a:endParaRPr>
            </a:p>
          </p:txBody>
        </p:sp>
        <p:sp>
          <p:nvSpPr>
            <p:cNvPr id="82978" name="Text Box 34"/>
            <p:cNvSpPr txBox="1">
              <a:spLocks noChangeArrowheads="1"/>
            </p:cNvSpPr>
            <p:nvPr/>
          </p:nvSpPr>
          <p:spPr bwMode="auto">
            <a:xfrm rot="10800000" flipH="1">
              <a:off x="3696" y="1632"/>
              <a:ext cx="240" cy="48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4400">
                  <a:latin typeface="Times New Roman" pitchFamily="18" charset="0"/>
                  <a:ea typeface="新細明體" pitchFamily="18" charset="-120"/>
                </a:rPr>
                <a:t>{</a:t>
              </a:r>
              <a:endParaRPr lang="en-US" altLang="zh-TW" sz="3600">
                <a:latin typeface="Times New Roman" pitchFamily="18" charset="0"/>
                <a:ea typeface="新細明體" pitchFamily="18" charset="-120"/>
              </a:endParaRPr>
            </a:p>
          </p:txBody>
        </p:sp>
      </p:grpSp>
      <p:grpSp>
        <p:nvGrpSpPr>
          <p:cNvPr id="82980" name="Group 36"/>
          <p:cNvGrpSpPr>
            <a:grpSpLocks/>
          </p:cNvGrpSpPr>
          <p:nvPr/>
        </p:nvGrpSpPr>
        <p:grpSpPr bwMode="auto">
          <a:xfrm>
            <a:off x="7391400" y="4648200"/>
            <a:ext cx="1600200" cy="1219200"/>
            <a:chOff x="3600" y="1392"/>
            <a:chExt cx="1008" cy="768"/>
          </a:xfrm>
        </p:grpSpPr>
        <p:sp>
          <p:nvSpPr>
            <p:cNvPr id="82981" name="Text Box 37"/>
            <p:cNvSpPr txBox="1">
              <a:spLocks noChangeArrowheads="1"/>
            </p:cNvSpPr>
            <p:nvPr/>
          </p:nvSpPr>
          <p:spPr bwMode="auto">
            <a:xfrm>
              <a:off x="3792" y="1392"/>
              <a:ext cx="432" cy="3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>
                  <a:latin typeface="Times New Roman" pitchFamily="18" charset="0"/>
                  <a:ea typeface="新細明體" pitchFamily="18" charset="-120"/>
                </a:rPr>
                <a:t>MVD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zh-TW" sz="1400" b="1">
                  <a:latin typeface="Times New Roman" pitchFamily="18" charset="0"/>
                  <a:ea typeface="新細明體" pitchFamily="18" charset="-120"/>
                </a:rPr>
                <a:t>.</a:t>
              </a:r>
            </a:p>
          </p:txBody>
        </p:sp>
        <p:sp>
          <p:nvSpPr>
            <p:cNvPr id="82982" name="Text Box 38"/>
            <p:cNvSpPr txBox="1">
              <a:spLocks noChangeArrowheads="1"/>
            </p:cNvSpPr>
            <p:nvPr/>
          </p:nvSpPr>
          <p:spPr bwMode="auto">
            <a:xfrm>
              <a:off x="4176" y="1478"/>
              <a:ext cx="336" cy="44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n-US" altLang="zh-TW" sz="1000" b="1">
                  <a:latin typeface="Times New Roman" pitchFamily="18" charset="0"/>
                  <a:ea typeface="新細明體" pitchFamily="18" charset="-120"/>
                </a:rPr>
                <a:t>.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zh-TW" sz="1000" b="1">
                  <a:latin typeface="Times New Roman" pitchFamily="18" charset="0"/>
                  <a:ea typeface="新細明體" pitchFamily="18" charset="-120"/>
                </a:rPr>
                <a:t>.</a:t>
              </a:r>
            </a:p>
            <a:p>
              <a:pPr eaLnBrk="0" hangingPunct="0">
                <a:spcBef>
                  <a:spcPct val="50000"/>
                </a:spcBef>
              </a:pPr>
              <a:r>
                <a:rPr lang="en-US" altLang="zh-TW" sz="1000" b="1">
                  <a:latin typeface="Times New Roman" pitchFamily="18" charset="0"/>
                  <a:ea typeface="新細明體" pitchFamily="18" charset="-120"/>
                </a:rPr>
                <a:t>.</a:t>
              </a:r>
            </a:p>
          </p:txBody>
        </p:sp>
        <p:sp>
          <p:nvSpPr>
            <p:cNvPr id="82983" name="Line 39"/>
            <p:cNvSpPr>
              <a:spLocks noChangeShapeType="1"/>
            </p:cNvSpPr>
            <p:nvPr/>
          </p:nvSpPr>
          <p:spPr bwMode="auto">
            <a:xfrm flipV="1">
              <a:off x="4032" y="1584"/>
              <a:ext cx="288" cy="14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984" name="Line 40"/>
            <p:cNvSpPr>
              <a:spLocks noChangeShapeType="1"/>
            </p:cNvSpPr>
            <p:nvPr/>
          </p:nvSpPr>
          <p:spPr bwMode="auto">
            <a:xfrm>
              <a:off x="4032" y="1728"/>
              <a:ext cx="288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985" name="Line 41"/>
            <p:cNvSpPr>
              <a:spLocks noChangeShapeType="1"/>
            </p:cNvSpPr>
            <p:nvPr/>
          </p:nvSpPr>
          <p:spPr bwMode="auto">
            <a:xfrm>
              <a:off x="4032" y="1728"/>
              <a:ext cx="288" cy="14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82986" name="Text Box 42"/>
            <p:cNvSpPr txBox="1">
              <a:spLocks noChangeArrowheads="1"/>
            </p:cNvSpPr>
            <p:nvPr/>
          </p:nvSpPr>
          <p:spPr bwMode="auto">
            <a:xfrm>
              <a:off x="3600" y="1968"/>
              <a:ext cx="1008" cy="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400">
                  <a:latin typeface="Times New Roman" pitchFamily="18" charset="0"/>
                  <a:ea typeface="新細明體" pitchFamily="18" charset="-120"/>
                </a:rPr>
                <a:t>      FD ‧      ‧</a:t>
              </a:r>
            </a:p>
          </p:txBody>
        </p:sp>
        <p:sp>
          <p:nvSpPr>
            <p:cNvPr id="82987" name="Line 43"/>
            <p:cNvSpPr>
              <a:spLocks noChangeShapeType="1"/>
            </p:cNvSpPr>
            <p:nvPr/>
          </p:nvSpPr>
          <p:spPr bwMode="auto">
            <a:xfrm>
              <a:off x="4080" y="2064"/>
              <a:ext cx="24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82988" name="Group 44"/>
          <p:cNvGrpSpPr>
            <a:grpSpLocks/>
          </p:cNvGrpSpPr>
          <p:nvPr/>
        </p:nvGrpSpPr>
        <p:grpSpPr bwMode="auto">
          <a:xfrm>
            <a:off x="4495800" y="4191000"/>
            <a:ext cx="433388" cy="0"/>
            <a:chOff x="3035" y="2548"/>
            <a:chExt cx="273" cy="0"/>
          </a:xfrm>
        </p:grpSpPr>
        <p:sp>
          <p:nvSpPr>
            <p:cNvPr id="82989" name="Line 45"/>
            <p:cNvSpPr>
              <a:spLocks noChangeShapeType="1"/>
            </p:cNvSpPr>
            <p:nvPr/>
          </p:nvSpPr>
          <p:spPr bwMode="auto">
            <a:xfrm>
              <a:off x="3035" y="2548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990" name="Line 46"/>
            <p:cNvSpPr>
              <a:spLocks noChangeShapeType="1"/>
            </p:cNvSpPr>
            <p:nvPr/>
          </p:nvSpPr>
          <p:spPr bwMode="auto">
            <a:xfrm>
              <a:off x="3144" y="2548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2991" name="Group 47"/>
          <p:cNvGrpSpPr>
            <a:grpSpLocks/>
          </p:cNvGrpSpPr>
          <p:nvPr/>
        </p:nvGrpSpPr>
        <p:grpSpPr bwMode="auto">
          <a:xfrm>
            <a:off x="7339013" y="4191000"/>
            <a:ext cx="433387" cy="0"/>
            <a:chOff x="1998" y="2779"/>
            <a:chExt cx="273" cy="0"/>
          </a:xfrm>
        </p:grpSpPr>
        <p:sp>
          <p:nvSpPr>
            <p:cNvPr id="82992" name="Line 48"/>
            <p:cNvSpPr>
              <a:spLocks noChangeShapeType="1"/>
            </p:cNvSpPr>
            <p:nvPr/>
          </p:nvSpPr>
          <p:spPr bwMode="auto">
            <a:xfrm>
              <a:off x="1998" y="2779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993" name="Line 49"/>
            <p:cNvSpPr>
              <a:spLocks noChangeShapeType="1"/>
            </p:cNvSpPr>
            <p:nvPr/>
          </p:nvSpPr>
          <p:spPr bwMode="auto">
            <a:xfrm>
              <a:off x="2107" y="2779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2994" name="Group 50"/>
          <p:cNvGrpSpPr>
            <a:grpSpLocks/>
          </p:cNvGrpSpPr>
          <p:nvPr/>
        </p:nvGrpSpPr>
        <p:grpSpPr bwMode="auto">
          <a:xfrm>
            <a:off x="2895600" y="4495800"/>
            <a:ext cx="433388" cy="0"/>
            <a:chOff x="1680" y="2995"/>
            <a:chExt cx="273" cy="0"/>
          </a:xfrm>
        </p:grpSpPr>
        <p:sp>
          <p:nvSpPr>
            <p:cNvPr id="82995" name="Line 51"/>
            <p:cNvSpPr>
              <a:spLocks noChangeShapeType="1"/>
            </p:cNvSpPr>
            <p:nvPr/>
          </p:nvSpPr>
          <p:spPr bwMode="auto">
            <a:xfrm>
              <a:off x="1680" y="2995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996" name="Line 52"/>
            <p:cNvSpPr>
              <a:spLocks noChangeShapeType="1"/>
            </p:cNvSpPr>
            <p:nvPr/>
          </p:nvSpPr>
          <p:spPr bwMode="auto">
            <a:xfrm>
              <a:off x="1789" y="2995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2997" name="Group 53"/>
          <p:cNvGrpSpPr>
            <a:grpSpLocks/>
          </p:cNvGrpSpPr>
          <p:nvPr/>
        </p:nvGrpSpPr>
        <p:grpSpPr bwMode="auto">
          <a:xfrm>
            <a:off x="3300413" y="4724400"/>
            <a:ext cx="433387" cy="0"/>
            <a:chOff x="1942" y="3199"/>
            <a:chExt cx="273" cy="0"/>
          </a:xfrm>
        </p:grpSpPr>
        <p:sp>
          <p:nvSpPr>
            <p:cNvPr id="82998" name="Line 54"/>
            <p:cNvSpPr>
              <a:spLocks noChangeShapeType="1"/>
            </p:cNvSpPr>
            <p:nvPr/>
          </p:nvSpPr>
          <p:spPr bwMode="auto">
            <a:xfrm>
              <a:off x="1942" y="3199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2999" name="Line 55"/>
            <p:cNvSpPr>
              <a:spLocks noChangeShapeType="1"/>
            </p:cNvSpPr>
            <p:nvPr/>
          </p:nvSpPr>
          <p:spPr bwMode="auto">
            <a:xfrm>
              <a:off x="2051" y="3199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83000" name="Line 56"/>
          <p:cNvSpPr>
            <a:spLocks noChangeShapeType="1"/>
          </p:cNvSpPr>
          <p:nvPr/>
        </p:nvSpPr>
        <p:spPr bwMode="auto">
          <a:xfrm>
            <a:off x="2286000" y="52578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9E65E241-C201-490C-A9BA-3E397D5EE403}" type="slidenum">
              <a:rPr lang="en-US" altLang="zh-TW" smtClean="0"/>
              <a:pPr/>
              <a:t>36</a:t>
            </a:fld>
            <a:endParaRPr lang="en-US" altLang="zh-TW" dirty="0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Norma Forms:</a:t>
            </a:r>
            <a:r>
              <a:rPr lang="en-US" altLang="zh-TW" sz="3200"/>
              <a:t> </a:t>
            </a:r>
            <a:r>
              <a:rPr lang="en-US" altLang="zh-TW" sz="4000"/>
              <a:t>4NF</a:t>
            </a:r>
            <a:endParaRPr lang="en-US" altLang="zh-TW" sz="2400" b="0">
              <a:solidFill>
                <a:schemeClr val="tx1"/>
              </a:solidFill>
              <a:ea typeface="新細明體" pitchFamily="18" charset="-120"/>
            </a:endParaRPr>
          </a:p>
        </p:txBody>
      </p:sp>
      <p:sp>
        <p:nvSpPr>
          <p:cNvPr id="849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2700" y="1371600"/>
            <a:ext cx="8089900" cy="4648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800"/>
              <a:t>Problem of CTX: involves MVD's that are not also FD's.</a:t>
            </a:r>
          </a:p>
          <a:p>
            <a:pPr lvl="1">
              <a:lnSpc>
                <a:spcPct val="90000"/>
              </a:lnSpc>
            </a:pPr>
            <a:r>
              <a:rPr lang="en-US" altLang="zh-TW" sz="1800"/>
              <a:t>Def: A relation R is in </a:t>
            </a:r>
            <a:r>
              <a:rPr lang="en-US" altLang="zh-TW" sz="1800" b="1"/>
              <a:t>4NF</a:t>
            </a:r>
          </a:p>
          <a:p>
            <a:pPr lvl="2">
              <a:lnSpc>
                <a:spcPct val="70000"/>
              </a:lnSpc>
              <a:buFontTx/>
              <a:buNone/>
            </a:pPr>
            <a:r>
              <a:rPr lang="en-US" altLang="zh-TW" sz="2400"/>
              <a:t>   </a:t>
            </a:r>
            <a:r>
              <a:rPr lang="en-US" altLang="zh-TW" sz="1800"/>
              <a:t>iff whenever there exists an MVD in R, say A           R,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then all attributes of R are also FD on A.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i.e. R is in 4NF iff (i) R is in BCNF, (ii) all MVD's in R are in fact FD's.</a:t>
            </a:r>
            <a:endParaRPr lang="en-US" altLang="zh-TW" sz="170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i.e. R is in 4NF iff (i) R is in BCNF, (ii) no MVD's in R.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&lt;e.g.1&gt; CTX (COURSE, TEACHER, TEXT)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               COURSE          TEACHER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               COURSE          TEXT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&lt;e.g.2&gt; </a:t>
            </a:r>
            <a:r>
              <a:rPr lang="en-US" altLang="zh-TW" sz="1600"/>
              <a:t>S (S#, SNAME, STATUS, CITY)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            </a:t>
            </a:r>
            <a:r>
              <a:rPr lang="en-US" altLang="zh-TW" sz="1600"/>
              <a:t>S#                     STATUS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endParaRPr lang="en-US" altLang="zh-TW" sz="1600"/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/>
              <a:t>        SNAME                 CITY </a:t>
            </a:r>
            <a:endParaRPr lang="en-US" altLang="zh-TW" sz="1200"/>
          </a:p>
        </p:txBody>
      </p:sp>
      <p:grpSp>
        <p:nvGrpSpPr>
          <p:cNvPr id="84999" name="Group 7"/>
          <p:cNvGrpSpPr>
            <a:grpSpLocks/>
          </p:cNvGrpSpPr>
          <p:nvPr/>
        </p:nvGrpSpPr>
        <p:grpSpPr bwMode="auto">
          <a:xfrm>
            <a:off x="6858000" y="2209800"/>
            <a:ext cx="433388" cy="0"/>
            <a:chOff x="3695" y="4880"/>
            <a:chExt cx="273" cy="0"/>
          </a:xfrm>
        </p:grpSpPr>
        <p:sp>
          <p:nvSpPr>
            <p:cNvPr id="85000" name="Line 8"/>
            <p:cNvSpPr>
              <a:spLocks noChangeShapeType="1"/>
            </p:cNvSpPr>
            <p:nvPr/>
          </p:nvSpPr>
          <p:spPr bwMode="auto">
            <a:xfrm>
              <a:off x="3695" y="4880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5001" name="Line 9"/>
            <p:cNvSpPr>
              <a:spLocks noChangeShapeType="1"/>
            </p:cNvSpPr>
            <p:nvPr/>
          </p:nvSpPr>
          <p:spPr bwMode="auto">
            <a:xfrm>
              <a:off x="3804" y="4880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5002" name="Group 10"/>
          <p:cNvGrpSpPr>
            <a:grpSpLocks/>
          </p:cNvGrpSpPr>
          <p:nvPr/>
        </p:nvGrpSpPr>
        <p:grpSpPr bwMode="auto">
          <a:xfrm>
            <a:off x="3657600" y="3886200"/>
            <a:ext cx="433388" cy="0"/>
            <a:chOff x="1730" y="534"/>
            <a:chExt cx="273" cy="0"/>
          </a:xfrm>
        </p:grpSpPr>
        <p:sp>
          <p:nvSpPr>
            <p:cNvPr id="85003" name="Line 11"/>
            <p:cNvSpPr>
              <a:spLocks noChangeShapeType="1"/>
            </p:cNvSpPr>
            <p:nvPr/>
          </p:nvSpPr>
          <p:spPr bwMode="auto">
            <a:xfrm>
              <a:off x="1730" y="534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5004" name="Line 12"/>
            <p:cNvSpPr>
              <a:spLocks noChangeShapeType="1"/>
            </p:cNvSpPr>
            <p:nvPr/>
          </p:nvSpPr>
          <p:spPr bwMode="auto">
            <a:xfrm>
              <a:off x="1839" y="534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5005" name="Group 13"/>
          <p:cNvGrpSpPr>
            <a:grpSpLocks/>
          </p:cNvGrpSpPr>
          <p:nvPr/>
        </p:nvGrpSpPr>
        <p:grpSpPr bwMode="auto">
          <a:xfrm>
            <a:off x="3657600" y="4191000"/>
            <a:ext cx="433388" cy="0"/>
            <a:chOff x="1747" y="781"/>
            <a:chExt cx="273" cy="0"/>
          </a:xfrm>
        </p:grpSpPr>
        <p:sp>
          <p:nvSpPr>
            <p:cNvPr id="85006" name="Line 14"/>
            <p:cNvSpPr>
              <a:spLocks noChangeShapeType="1"/>
            </p:cNvSpPr>
            <p:nvPr/>
          </p:nvSpPr>
          <p:spPr bwMode="auto">
            <a:xfrm>
              <a:off x="1747" y="781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5007" name="Line 15"/>
            <p:cNvSpPr>
              <a:spLocks noChangeShapeType="1"/>
            </p:cNvSpPr>
            <p:nvPr/>
          </p:nvSpPr>
          <p:spPr bwMode="auto">
            <a:xfrm>
              <a:off x="1856" y="781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85008" name="Rectangle 16"/>
          <p:cNvSpPr>
            <a:spLocks noChangeArrowheads="1"/>
          </p:cNvSpPr>
          <p:nvPr/>
        </p:nvSpPr>
        <p:spPr bwMode="auto">
          <a:xfrm>
            <a:off x="5727700" y="4127500"/>
            <a:ext cx="1062038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i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not in 4NF</a:t>
            </a:r>
          </a:p>
        </p:txBody>
      </p:sp>
      <p:graphicFrame>
        <p:nvGraphicFramePr>
          <p:cNvPr id="85009" name="Object 17">
            <a:hlinkClick r:id="" action="ppaction://ole?verb=0"/>
          </p:cNvPr>
          <p:cNvGraphicFramePr>
            <a:graphicFrameLocks/>
          </p:cNvGraphicFramePr>
          <p:nvPr/>
        </p:nvGraphicFramePr>
        <p:xfrm>
          <a:off x="5535613" y="4200525"/>
          <a:ext cx="187325" cy="160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032" name="Equation" r:id="rId3" imgW="112680" imgH="99720" progId="Equation.2">
                  <p:embed/>
                </p:oleObj>
              </mc:Choice>
              <mc:Fallback>
                <p:oleObj name="Equation" r:id="rId3" imgW="112680" imgH="99720" progId="Equation.2">
                  <p:embed/>
                  <p:pic>
                    <p:nvPicPr>
                      <p:cNvPr id="0" name="Object 17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5613" y="4200525"/>
                        <a:ext cx="187325" cy="160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5010" name="Line 18"/>
          <p:cNvSpPr>
            <a:spLocks noChangeShapeType="1"/>
          </p:cNvSpPr>
          <p:nvPr/>
        </p:nvSpPr>
        <p:spPr bwMode="auto">
          <a:xfrm>
            <a:off x="3124200" y="4953000"/>
            <a:ext cx="54768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5011" name="Line 19"/>
          <p:cNvSpPr>
            <a:spLocks noChangeShapeType="1"/>
          </p:cNvSpPr>
          <p:nvPr/>
        </p:nvSpPr>
        <p:spPr bwMode="auto">
          <a:xfrm>
            <a:off x="3124200" y="5638800"/>
            <a:ext cx="547688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5012" name="Line 20"/>
          <p:cNvSpPr>
            <a:spLocks noChangeShapeType="1"/>
          </p:cNvSpPr>
          <p:nvPr/>
        </p:nvSpPr>
        <p:spPr bwMode="auto">
          <a:xfrm>
            <a:off x="2971800" y="4953000"/>
            <a:ext cx="661988" cy="512763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5013" name="Line 21"/>
          <p:cNvSpPr>
            <a:spLocks noChangeShapeType="1"/>
          </p:cNvSpPr>
          <p:nvPr/>
        </p:nvSpPr>
        <p:spPr bwMode="auto">
          <a:xfrm flipV="1">
            <a:off x="3048000" y="5029200"/>
            <a:ext cx="639763" cy="44767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5014" name="Line 22"/>
          <p:cNvSpPr>
            <a:spLocks noChangeShapeType="1"/>
          </p:cNvSpPr>
          <p:nvPr/>
        </p:nvSpPr>
        <p:spPr bwMode="auto">
          <a:xfrm>
            <a:off x="2667000" y="5029200"/>
            <a:ext cx="0" cy="45720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5015" name="Rectangle 23"/>
          <p:cNvSpPr>
            <a:spLocks noChangeArrowheads="1"/>
          </p:cNvSpPr>
          <p:nvPr/>
        </p:nvSpPr>
        <p:spPr bwMode="auto">
          <a:xfrm>
            <a:off x="4824413" y="5273675"/>
            <a:ext cx="23082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b="1" i="1" u="sng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no MVD</a:t>
            </a:r>
            <a:r>
              <a:rPr lang="en-US" altLang="zh-TW" sz="1600" b="1" i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 which is not FD</a:t>
            </a:r>
          </a:p>
          <a:p>
            <a:pPr algn="l" eaLnBrk="0" hangingPunct="0"/>
            <a:r>
              <a:rPr lang="en-US" altLang="zh-TW" sz="1600" b="1" i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in 4NF</a:t>
            </a:r>
            <a:endParaRPr lang="en-US" altLang="zh-TW" sz="1600" b="1">
              <a:solidFill>
                <a:schemeClr val="accent2"/>
              </a:solidFill>
              <a:latin typeface="Times New Roman" pitchFamily="18" charset="0"/>
              <a:ea typeface="新細明體" pitchFamily="18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C5EB5F4E-4DED-4A82-A2D5-149CD0C71FD0}" type="slidenum">
              <a:rPr lang="en-US" altLang="zh-TW" smtClean="0"/>
              <a:pPr/>
              <a:t>37</a:t>
            </a:fld>
            <a:endParaRPr lang="en-US" altLang="zh-TW" dirty="0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Norma Forms:</a:t>
            </a:r>
            <a:r>
              <a:rPr lang="en-US" altLang="zh-TW" sz="3200"/>
              <a:t> </a:t>
            </a:r>
            <a:r>
              <a:rPr lang="en-US" altLang="zh-TW" sz="4000"/>
              <a:t>4NF </a:t>
            </a:r>
            <a:r>
              <a:rPr lang="en-US" altLang="zh-TW" sz="24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371600"/>
            <a:ext cx="9080500" cy="4648200"/>
          </a:xfrm>
        </p:spPr>
        <p:txBody>
          <a:bodyPr/>
          <a:lstStyle/>
          <a:p>
            <a:pPr lvl="1"/>
            <a:r>
              <a:rPr lang="en-US" altLang="zh-TW" sz="1800"/>
              <a:t>Thm: Relation R(A, B, C) can be </a:t>
            </a:r>
            <a:r>
              <a:rPr lang="en-US" altLang="zh-TW" sz="1800" u="sng"/>
              <a:t>no loss</a:t>
            </a:r>
            <a:r>
              <a:rPr lang="en-US" altLang="zh-TW" sz="1800"/>
              <a:t> decomposed</a:t>
            </a:r>
            <a:br>
              <a:rPr lang="en-US" altLang="zh-TW" sz="1800"/>
            </a:br>
            <a:r>
              <a:rPr lang="en-US" altLang="zh-TW" sz="1800"/>
              <a:t> into R1(A, B) and R2(A, C) iff A          B | C holds in R.</a:t>
            </a:r>
          </a:p>
          <a:p>
            <a:pPr lvl="2">
              <a:buFontTx/>
              <a:buNone/>
            </a:pPr>
            <a:r>
              <a:rPr lang="en-US" altLang="zh-TW" sz="1800"/>
              <a:t>&lt;e.g.&gt;  CTX (COURSE, TEACHER, TEXT)</a:t>
            </a:r>
          </a:p>
          <a:p>
            <a:pPr lvl="2">
              <a:buFontTx/>
              <a:buNone/>
            </a:pPr>
            <a:r>
              <a:rPr lang="en-US" altLang="zh-TW" sz="1800"/>
              <a:t>            COURSE                 TEACHER | TEXT</a:t>
            </a:r>
          </a:p>
          <a:p>
            <a:pPr lvl="2">
              <a:buFontTx/>
              <a:buNone/>
            </a:pPr>
            <a:endParaRPr lang="en-US" altLang="zh-TW" sz="1800"/>
          </a:p>
          <a:p>
            <a:pPr lvl="2">
              <a:buFontTx/>
              <a:buNone/>
            </a:pPr>
            <a:endParaRPr lang="en-US" altLang="zh-TW" sz="1800"/>
          </a:p>
          <a:p>
            <a:pPr lvl="2">
              <a:buFontTx/>
              <a:buNone/>
            </a:pPr>
            <a:r>
              <a:rPr lang="en-US" altLang="zh-TW" sz="1800"/>
              <a:t>             CT (COURSE, TEACHER)</a:t>
            </a:r>
          </a:p>
          <a:p>
            <a:pPr lvl="2">
              <a:buFontTx/>
              <a:buNone/>
            </a:pPr>
            <a:r>
              <a:rPr lang="en-US" altLang="zh-TW" sz="1800"/>
              <a:t>             CX (COURSE, TEXT)</a:t>
            </a:r>
          </a:p>
          <a:p>
            <a:pPr lvl="2">
              <a:buFontTx/>
              <a:buNone/>
            </a:pPr>
            <a:endParaRPr lang="en-US" altLang="zh-TW" sz="1800"/>
          </a:p>
          <a:p>
            <a:endParaRPr lang="en-US" altLang="zh-TW" sz="2000"/>
          </a:p>
        </p:txBody>
      </p:sp>
      <p:grpSp>
        <p:nvGrpSpPr>
          <p:cNvPr id="86020" name="Group 4"/>
          <p:cNvGrpSpPr>
            <a:grpSpLocks/>
          </p:cNvGrpSpPr>
          <p:nvPr/>
        </p:nvGrpSpPr>
        <p:grpSpPr bwMode="auto">
          <a:xfrm>
            <a:off x="4930775" y="1797050"/>
            <a:ext cx="433388" cy="0"/>
            <a:chOff x="2748" y="2279"/>
            <a:chExt cx="273" cy="0"/>
          </a:xfrm>
        </p:grpSpPr>
        <p:sp>
          <p:nvSpPr>
            <p:cNvPr id="86021" name="Line 5"/>
            <p:cNvSpPr>
              <a:spLocks noChangeShapeType="1"/>
            </p:cNvSpPr>
            <p:nvPr/>
          </p:nvSpPr>
          <p:spPr bwMode="auto">
            <a:xfrm>
              <a:off x="2748" y="2279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6022" name="Line 6"/>
            <p:cNvSpPr>
              <a:spLocks noChangeShapeType="1"/>
            </p:cNvSpPr>
            <p:nvPr/>
          </p:nvSpPr>
          <p:spPr bwMode="auto">
            <a:xfrm>
              <a:off x="2857" y="2279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86023" name="Group 7"/>
          <p:cNvGrpSpPr>
            <a:grpSpLocks/>
          </p:cNvGrpSpPr>
          <p:nvPr/>
        </p:nvGrpSpPr>
        <p:grpSpPr bwMode="auto">
          <a:xfrm>
            <a:off x="3789363" y="2486025"/>
            <a:ext cx="433387" cy="0"/>
            <a:chOff x="1886" y="2713"/>
            <a:chExt cx="273" cy="0"/>
          </a:xfrm>
        </p:grpSpPr>
        <p:sp>
          <p:nvSpPr>
            <p:cNvPr id="86024" name="Line 8"/>
            <p:cNvSpPr>
              <a:spLocks noChangeShapeType="1"/>
            </p:cNvSpPr>
            <p:nvPr/>
          </p:nvSpPr>
          <p:spPr bwMode="auto">
            <a:xfrm>
              <a:off x="1886" y="2713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86025" name="Line 9"/>
            <p:cNvSpPr>
              <a:spLocks noChangeShapeType="1"/>
            </p:cNvSpPr>
            <p:nvPr/>
          </p:nvSpPr>
          <p:spPr bwMode="auto">
            <a:xfrm>
              <a:off x="1995" y="2713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86026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6283325" y="3409950"/>
          <a:ext cx="163513" cy="141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047" name="Equation" r:id="rId3" imgW="112680" imgH="99720" progId="Equation.2">
                  <p:embed/>
                </p:oleObj>
              </mc:Choice>
              <mc:Fallback>
                <p:oleObj name="Equation" r:id="rId3" imgW="112680" imgH="99720" progId="Equation.2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3325" y="3409950"/>
                        <a:ext cx="163513" cy="141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6027" name="Rectangle 11"/>
          <p:cNvSpPr>
            <a:spLocks noChangeArrowheads="1"/>
          </p:cNvSpPr>
          <p:nvPr/>
        </p:nvSpPr>
        <p:spPr bwMode="auto">
          <a:xfrm>
            <a:off x="5403850" y="3308350"/>
            <a:ext cx="18669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600" b="1" i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no MVD       in 4NF</a:t>
            </a:r>
          </a:p>
          <a:p>
            <a:pPr algn="l" eaLnBrk="0" hangingPunct="0"/>
            <a:r>
              <a:rPr lang="en-US" altLang="zh-TW" sz="1600" b="1" i="1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rPr>
              <a:t>no MVD       in 4NF</a:t>
            </a:r>
          </a:p>
        </p:txBody>
      </p:sp>
      <p:sp>
        <p:nvSpPr>
          <p:cNvPr id="86028" name="AutoShape 12"/>
          <p:cNvSpPr>
            <a:spLocks noChangeArrowheads="1"/>
          </p:cNvSpPr>
          <p:nvPr/>
        </p:nvSpPr>
        <p:spPr bwMode="auto">
          <a:xfrm rot="16200000" flipH="1">
            <a:off x="3830638" y="2768600"/>
            <a:ext cx="330200" cy="301625"/>
          </a:xfrm>
          <a:prstGeom prst="rightArrow">
            <a:avLst>
              <a:gd name="adj1" fmla="val 50000"/>
              <a:gd name="adj2" fmla="val 54742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6029" name="Line 13"/>
          <p:cNvSpPr>
            <a:spLocks noChangeShapeType="1"/>
          </p:cNvSpPr>
          <p:nvPr/>
        </p:nvSpPr>
        <p:spPr bwMode="auto">
          <a:xfrm>
            <a:off x="6283325" y="3513138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86030" name="Line 14"/>
          <p:cNvSpPr>
            <a:spLocks noChangeShapeType="1"/>
          </p:cNvSpPr>
          <p:nvPr/>
        </p:nvSpPr>
        <p:spPr bwMode="auto">
          <a:xfrm>
            <a:off x="6283325" y="3741738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F22FFC8B-18A0-4DBC-B068-62F3978EB766}" type="slidenum">
              <a:rPr lang="en-US" altLang="zh-TW" smtClean="0"/>
              <a:pPr/>
              <a:t>38</a:t>
            </a:fld>
            <a:endParaRPr lang="en-US" altLang="zh-TW" dirty="0"/>
          </a:p>
        </p:txBody>
      </p:sp>
      <p:sp>
        <p:nvSpPr>
          <p:cNvPr id="136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00100" y="2667000"/>
            <a:ext cx="8420100" cy="1143000"/>
          </a:xfrm>
        </p:spPr>
        <p:txBody>
          <a:bodyPr/>
          <a:lstStyle/>
          <a:p>
            <a:r>
              <a:rPr lang="en-US" altLang="zh-TW" sz="4500" dirty="0" smtClean="0"/>
              <a:t>18.6 </a:t>
            </a:r>
            <a:r>
              <a:rPr lang="en-US" altLang="zh-TW" sz="4500" dirty="0"/>
              <a:t>Fifth Normal Form (5NF)</a:t>
            </a:r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27F48F6D-9BB1-47A3-87ED-F1EE9596F03A}" type="slidenum">
              <a:rPr lang="en-US" altLang="zh-TW" smtClean="0"/>
              <a:pPr/>
              <a:t>39</a:t>
            </a:fld>
            <a:endParaRPr lang="en-US" altLang="zh-TW" dirty="0"/>
          </a:p>
        </p:txBody>
      </p:sp>
      <p:sp>
        <p:nvSpPr>
          <p:cNvPr id="137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Surprise</a:t>
            </a:r>
          </a:p>
        </p:txBody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5500" y="1371600"/>
            <a:ext cx="9080500" cy="4648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800"/>
              <a:t>There exist relations that cannot be nonloss-decomposed into two projections,</a:t>
            </a:r>
            <a:br>
              <a:rPr lang="en-US" altLang="zh-TW" sz="1800"/>
            </a:br>
            <a:r>
              <a:rPr lang="en-US" altLang="zh-TW" sz="1800"/>
              <a:t> but can be decomposed into three or more.</a:t>
            </a:r>
          </a:p>
          <a:p>
            <a:pPr lvl="1">
              <a:lnSpc>
                <a:spcPct val="90000"/>
              </a:lnSpc>
            </a:pPr>
            <a:r>
              <a:rPr lang="en-US" altLang="zh-TW" sz="1800"/>
              <a:t>Def: n-decomposable (for some n &gt; 2)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            the relation can be nonloss-decomposed into n projections,</a:t>
            </a:r>
            <a:br>
              <a:rPr lang="en-US" altLang="zh-TW" sz="1800"/>
            </a:br>
            <a:r>
              <a:rPr lang="en-US" altLang="zh-TW" sz="1800"/>
              <a:t>        but not into m projection for any m &lt; n.</a:t>
            </a:r>
          </a:p>
          <a:p>
            <a:pPr lvl="1">
              <a:lnSpc>
                <a:spcPct val="90000"/>
              </a:lnSpc>
            </a:pPr>
            <a:r>
              <a:rPr lang="en-US" altLang="zh-TW" sz="1800"/>
              <a:t>&lt;e.g.&gt; SPJ (S#, P#, J#); S: supplier, P: part, J: project.</a:t>
            </a:r>
          </a:p>
          <a:p>
            <a:pPr lvl="2">
              <a:lnSpc>
                <a:spcPct val="90000"/>
              </a:lnSpc>
            </a:pPr>
            <a:r>
              <a:rPr lang="en-US" altLang="zh-TW" sz="1600"/>
              <a:t>Suppose in real world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if (a) Smith supplies monkey wrenches, and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    (b) Monkey wrenches are used in Manhattan project, and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    (c) Smith supplies Manhattan project.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then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    (d) Smith supplies Monkey wenches to Manhatan project.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i.e.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If (s1, p1, j2), (s2, p1, j1), (s1, p2, j1) appear in SPJ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600"/>
              <a:t>    Then (s1, p1, j1) appears in SPJ also.</a:t>
            </a:r>
          </a:p>
          <a:p>
            <a:pPr lvl="2">
              <a:lnSpc>
                <a:spcPct val="90000"/>
              </a:lnSpc>
              <a:buFontTx/>
              <a:buChar char="–"/>
            </a:pPr>
            <a:r>
              <a:rPr lang="en-US" altLang="zh-TW" sz="1600"/>
              <a:t>no MVD       in 4NF</a:t>
            </a:r>
            <a:endParaRPr lang="en-US" altLang="zh-TW" sz="1800"/>
          </a:p>
        </p:txBody>
      </p:sp>
      <p:sp>
        <p:nvSpPr>
          <p:cNvPr id="137220" name="Line 4"/>
          <p:cNvSpPr>
            <a:spLocks noChangeShapeType="1"/>
          </p:cNvSpPr>
          <p:nvPr/>
        </p:nvSpPr>
        <p:spPr bwMode="auto">
          <a:xfrm>
            <a:off x="2851150" y="57912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73050" y="333375"/>
            <a:ext cx="9432925" cy="935038"/>
          </a:xfrm>
        </p:spPr>
        <p:txBody>
          <a:bodyPr/>
          <a:lstStyle/>
          <a:p>
            <a:r>
              <a:rPr lang="en-US" altLang="zh-TW" sz="4000"/>
              <a:t>Logical Database Design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5213" y="1371600"/>
            <a:ext cx="7991475" cy="4648200"/>
          </a:xfrm>
        </p:spPr>
        <p:txBody>
          <a:bodyPr/>
          <a:lstStyle/>
          <a:p>
            <a:pPr lvl="1">
              <a:lnSpc>
                <a:spcPct val="120000"/>
              </a:lnSpc>
            </a:pPr>
            <a:r>
              <a:rPr lang="en-US" altLang="zh-TW" dirty="0" smtClean="0"/>
              <a:t>Logical </a:t>
            </a:r>
            <a:r>
              <a:rPr lang="en-US" altLang="zh-TW" dirty="0"/>
              <a:t>Database Design</a:t>
            </a:r>
          </a:p>
          <a:p>
            <a:pPr lvl="2"/>
            <a:r>
              <a:rPr lang="en-US" altLang="zh-TW" b="1" dirty="0"/>
              <a:t>Semantic Modeling, </a:t>
            </a:r>
            <a:r>
              <a:rPr lang="en-US" altLang="zh-TW" dirty="0" err="1"/>
              <a:t>eg</a:t>
            </a:r>
            <a:r>
              <a:rPr lang="en-US" altLang="zh-TW" dirty="0"/>
              <a:t>. E-R </a:t>
            </a:r>
            <a:r>
              <a:rPr lang="en-US" altLang="zh-TW" dirty="0" smtClean="0"/>
              <a:t>model </a:t>
            </a:r>
            <a:r>
              <a:rPr lang="en-US" altLang="zh-TW" sz="1800" dirty="0" smtClean="0"/>
              <a:t>(UNIT 6)</a:t>
            </a:r>
            <a:endParaRPr lang="en-US" altLang="zh-TW" sz="1800" dirty="0"/>
          </a:p>
          <a:p>
            <a:pPr lvl="2"/>
            <a:r>
              <a:rPr lang="en-US" altLang="zh-TW" b="1" dirty="0" smtClean="0"/>
              <a:t>Normalization </a:t>
            </a:r>
            <a:r>
              <a:rPr lang="en-US" altLang="zh-TW" sz="1800" dirty="0" smtClean="0"/>
              <a:t>(UNIT 7)</a:t>
            </a:r>
            <a:endParaRPr lang="en-US" altLang="zh-TW" sz="1800" dirty="0"/>
          </a:p>
          <a:p>
            <a:pPr lvl="1">
              <a:lnSpc>
                <a:spcPct val="120000"/>
              </a:lnSpc>
            </a:pPr>
            <a:r>
              <a:rPr lang="en-US" altLang="zh-TW" dirty="0" smtClean="0"/>
              <a:t>Problem </a:t>
            </a:r>
            <a:r>
              <a:rPr lang="en-US" altLang="zh-TW" dirty="0"/>
              <a:t>of Normalization</a:t>
            </a:r>
          </a:p>
          <a:p>
            <a:pPr lvl="2"/>
            <a:r>
              <a:rPr lang="en-US" altLang="zh-TW" dirty="0"/>
              <a:t>Given some body of data to be represented in a database, how to decide the suitable logical structure they should have? </a:t>
            </a:r>
          </a:p>
          <a:p>
            <a:pPr lvl="3"/>
            <a:r>
              <a:rPr lang="en-US" altLang="zh-TW" dirty="0"/>
              <a:t>what relations should exist?</a:t>
            </a:r>
          </a:p>
          <a:p>
            <a:pPr lvl="3"/>
            <a:r>
              <a:rPr lang="en-US" altLang="zh-TW" dirty="0"/>
              <a:t>what attributes should they have?</a:t>
            </a:r>
          </a:p>
          <a:p>
            <a:pPr lvl="1"/>
            <a:endParaRPr lang="en-US" altLang="zh-TW" dirty="0"/>
          </a:p>
        </p:txBody>
      </p:sp>
      <p:sp>
        <p:nvSpPr>
          <p:cNvPr id="6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TW" sz="1400" dirty="0">
                <a:latin typeface="+mn-lt"/>
                <a:ea typeface="新細明體" pitchFamily="18" charset="-120"/>
              </a:rPr>
              <a:t>18-</a:t>
            </a:r>
            <a:fld id="{9A9C58D1-CD9E-46B6-A5D2-1970DC7A3CE2}" type="slidenum">
              <a:rPr lang="en-US" altLang="zh-TW" sz="1400">
                <a:latin typeface="+mn-lt"/>
                <a:ea typeface="新細明體" pitchFamily="18" charset="-120"/>
              </a:rPr>
              <a:pPr algn="r"/>
              <a:t>4</a:t>
            </a:fld>
            <a:endParaRPr lang="en-US" altLang="zh-TW" sz="1400" dirty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096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6750C91B-88BE-4051-A44E-5B2F0B7C7A60}" type="slidenum">
              <a:rPr lang="en-US" altLang="zh-TW" smtClean="0"/>
              <a:pPr/>
              <a:t>40</a:t>
            </a:fld>
            <a:endParaRPr lang="en-US" altLang="zh-TW" dirty="0"/>
          </a:p>
        </p:txBody>
      </p:sp>
      <p:sp>
        <p:nvSpPr>
          <p:cNvPr id="138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Surprise </a:t>
            </a:r>
            <a:r>
              <a:rPr lang="en-US" altLang="zh-TW" sz="24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138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49300" y="1371600"/>
            <a:ext cx="9080500" cy="4648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800"/>
              <a:t>update problem of SPJ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800"/>
          </a:p>
          <a:p>
            <a:pPr lvl="2">
              <a:lnSpc>
                <a:spcPct val="90000"/>
              </a:lnSpc>
              <a:buClr>
                <a:srgbClr val="00FF00"/>
              </a:buClr>
            </a:pPr>
            <a:r>
              <a:rPr lang="en-US" altLang="zh-TW" sz="1800"/>
              <a:t>If (S2, P1, J1) is to be inserted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then (S1, P1, J1) must also be inserted</a:t>
            </a:r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3">
              <a:lnSpc>
                <a:spcPct val="90000"/>
              </a:lnSpc>
              <a:buFontTx/>
              <a:buNone/>
            </a:pPr>
            <a:endParaRPr lang="en-US" altLang="zh-TW" sz="1600"/>
          </a:p>
          <a:p>
            <a:pPr lvl="2">
              <a:lnSpc>
                <a:spcPct val="90000"/>
              </a:lnSpc>
              <a:buClr>
                <a:srgbClr val="00FF00"/>
              </a:buClr>
            </a:pPr>
            <a:r>
              <a:rPr lang="en-US" altLang="zh-TW" sz="1800"/>
              <a:t>If (S1, P1, J1) is to be deleted, then one of the following must also be deleted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(i)   (S1, P1, J2): means S1 no longer supplies P1.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(ii)  (S1, P2, J1): means S1 no longer supplies J1.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(iii) (S2, P1, J1): means J1 no longer needs P1.</a:t>
            </a:r>
          </a:p>
        </p:txBody>
      </p:sp>
      <p:grpSp>
        <p:nvGrpSpPr>
          <p:cNvPr id="138244" name="Group 4"/>
          <p:cNvGrpSpPr>
            <a:grpSpLocks/>
          </p:cNvGrpSpPr>
          <p:nvPr/>
        </p:nvGrpSpPr>
        <p:grpSpPr bwMode="auto">
          <a:xfrm>
            <a:off x="2332038" y="1676400"/>
            <a:ext cx="1890712" cy="854075"/>
            <a:chOff x="1056" y="1230"/>
            <a:chExt cx="1191" cy="538"/>
          </a:xfrm>
        </p:grpSpPr>
        <p:sp>
          <p:nvSpPr>
            <p:cNvPr id="138245" name="Rectangle 5"/>
            <p:cNvSpPr>
              <a:spLocks noChangeArrowheads="1"/>
            </p:cNvSpPr>
            <p:nvPr/>
          </p:nvSpPr>
          <p:spPr bwMode="auto">
            <a:xfrm>
              <a:off x="1056" y="1230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SPJ:</a:t>
              </a:r>
            </a:p>
          </p:txBody>
        </p:sp>
        <p:sp>
          <p:nvSpPr>
            <p:cNvPr id="138246" name="Rectangle 6"/>
            <p:cNvSpPr>
              <a:spLocks noChangeArrowheads="1"/>
            </p:cNvSpPr>
            <p:nvPr/>
          </p:nvSpPr>
          <p:spPr bwMode="auto">
            <a:xfrm>
              <a:off x="1472" y="1250"/>
              <a:ext cx="775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    P#    J#</a:t>
              </a:r>
            </a:p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 P1    J2</a:t>
              </a:r>
            </a:p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 P2    J1</a:t>
              </a:r>
            </a:p>
          </p:txBody>
        </p:sp>
        <p:sp>
          <p:nvSpPr>
            <p:cNvPr id="138247" name="Rectangle 7"/>
            <p:cNvSpPr>
              <a:spLocks noChangeArrowheads="1"/>
            </p:cNvSpPr>
            <p:nvPr/>
          </p:nvSpPr>
          <p:spPr bwMode="auto">
            <a:xfrm>
              <a:off x="1475" y="1269"/>
              <a:ext cx="770" cy="48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8248" name="Rectangle 8"/>
            <p:cNvSpPr>
              <a:spLocks noChangeArrowheads="1"/>
            </p:cNvSpPr>
            <p:nvPr/>
          </p:nvSpPr>
          <p:spPr bwMode="auto">
            <a:xfrm>
              <a:off x="1475" y="1269"/>
              <a:ext cx="770" cy="15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8249" name="Rectangle 9"/>
            <p:cNvSpPr>
              <a:spLocks noChangeArrowheads="1"/>
            </p:cNvSpPr>
            <p:nvPr/>
          </p:nvSpPr>
          <p:spPr bwMode="auto">
            <a:xfrm>
              <a:off x="1475" y="1269"/>
              <a:ext cx="244" cy="48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8250" name="Rectangle 10"/>
            <p:cNvSpPr>
              <a:spLocks noChangeArrowheads="1"/>
            </p:cNvSpPr>
            <p:nvPr/>
          </p:nvSpPr>
          <p:spPr bwMode="auto">
            <a:xfrm>
              <a:off x="1727" y="1269"/>
              <a:ext cx="266" cy="481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38251" name="Group 11"/>
          <p:cNvGrpSpPr>
            <a:grpSpLocks/>
          </p:cNvGrpSpPr>
          <p:nvPr/>
        </p:nvGrpSpPr>
        <p:grpSpPr bwMode="auto">
          <a:xfrm>
            <a:off x="2393950" y="3200400"/>
            <a:ext cx="1882775" cy="1331913"/>
            <a:chOff x="1358" y="2334"/>
            <a:chExt cx="1186" cy="839"/>
          </a:xfrm>
        </p:grpSpPr>
        <p:sp>
          <p:nvSpPr>
            <p:cNvPr id="138252" name="Rectangle 12"/>
            <p:cNvSpPr>
              <a:spLocks noChangeArrowheads="1"/>
            </p:cNvSpPr>
            <p:nvPr/>
          </p:nvSpPr>
          <p:spPr bwMode="auto">
            <a:xfrm>
              <a:off x="1358" y="2334"/>
              <a:ext cx="370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SPJ:</a:t>
              </a:r>
            </a:p>
          </p:txBody>
        </p:sp>
        <p:sp>
          <p:nvSpPr>
            <p:cNvPr id="138253" name="Rectangle 13"/>
            <p:cNvSpPr>
              <a:spLocks noChangeArrowheads="1"/>
            </p:cNvSpPr>
            <p:nvPr/>
          </p:nvSpPr>
          <p:spPr bwMode="auto">
            <a:xfrm>
              <a:off x="1769" y="2347"/>
              <a:ext cx="775" cy="8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    P#    J#</a:t>
              </a:r>
            </a:p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 P1    J2</a:t>
              </a:r>
            </a:p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 P2    J1</a:t>
              </a:r>
            </a:p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S2    P1    J1</a:t>
              </a:r>
            </a:p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 P1    J1</a:t>
              </a:r>
            </a:p>
          </p:txBody>
        </p:sp>
        <p:sp>
          <p:nvSpPr>
            <p:cNvPr id="138254" name="Rectangle 14"/>
            <p:cNvSpPr>
              <a:spLocks noChangeArrowheads="1"/>
            </p:cNvSpPr>
            <p:nvPr/>
          </p:nvSpPr>
          <p:spPr bwMode="auto">
            <a:xfrm>
              <a:off x="1772" y="2366"/>
              <a:ext cx="770" cy="75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8255" name="Rectangle 15"/>
            <p:cNvSpPr>
              <a:spLocks noChangeArrowheads="1"/>
            </p:cNvSpPr>
            <p:nvPr/>
          </p:nvSpPr>
          <p:spPr bwMode="auto">
            <a:xfrm>
              <a:off x="1772" y="2366"/>
              <a:ext cx="770" cy="15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8256" name="Rectangle 16"/>
            <p:cNvSpPr>
              <a:spLocks noChangeArrowheads="1"/>
            </p:cNvSpPr>
            <p:nvPr/>
          </p:nvSpPr>
          <p:spPr bwMode="auto">
            <a:xfrm>
              <a:off x="1772" y="2366"/>
              <a:ext cx="244" cy="75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8257" name="Rectangle 17"/>
            <p:cNvSpPr>
              <a:spLocks noChangeArrowheads="1"/>
            </p:cNvSpPr>
            <p:nvPr/>
          </p:nvSpPr>
          <p:spPr bwMode="auto">
            <a:xfrm>
              <a:off x="2024" y="2366"/>
              <a:ext cx="258" cy="759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ADBAF2EA-043E-4700-B5A7-9C450B13263B}" type="slidenum">
              <a:rPr lang="en-US" altLang="zh-TW" smtClean="0"/>
              <a:pPr/>
              <a:t>41</a:t>
            </a:fld>
            <a:endParaRPr lang="en-US" altLang="zh-TW" dirty="0"/>
          </a:p>
        </p:txBody>
      </p:sp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A Surprise </a:t>
            </a:r>
            <a:r>
              <a:rPr lang="en-US" altLang="zh-TW" sz="24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1700" y="1371600"/>
            <a:ext cx="9080500" cy="4648200"/>
          </a:xfrm>
        </p:spPr>
        <p:txBody>
          <a:bodyPr/>
          <a:lstStyle/>
          <a:p>
            <a:pPr lvl="1"/>
            <a:r>
              <a:rPr lang="en-US" altLang="zh-TW" sz="2000"/>
              <a:t>SPJ is not 2-decomposable, but is 3-decomposable!</a:t>
            </a:r>
          </a:p>
          <a:p>
            <a:endParaRPr lang="en-US" altLang="zh-TW" sz="2400"/>
          </a:p>
        </p:txBody>
      </p:sp>
      <p:grpSp>
        <p:nvGrpSpPr>
          <p:cNvPr id="139268" name="Group 4"/>
          <p:cNvGrpSpPr>
            <a:grpSpLocks/>
          </p:cNvGrpSpPr>
          <p:nvPr/>
        </p:nvGrpSpPr>
        <p:grpSpPr bwMode="auto">
          <a:xfrm>
            <a:off x="1828800" y="1831975"/>
            <a:ext cx="4872038" cy="3121025"/>
            <a:chOff x="634" y="3894"/>
            <a:chExt cx="3069" cy="1966"/>
          </a:xfrm>
        </p:grpSpPr>
        <p:sp>
          <p:nvSpPr>
            <p:cNvPr id="139269" name="Rectangle 5"/>
            <p:cNvSpPr>
              <a:spLocks noChangeArrowheads="1"/>
            </p:cNvSpPr>
            <p:nvPr/>
          </p:nvSpPr>
          <p:spPr bwMode="auto">
            <a:xfrm>
              <a:off x="634" y="3918"/>
              <a:ext cx="274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SPJ</a:t>
              </a:r>
            </a:p>
          </p:txBody>
        </p:sp>
        <p:sp>
          <p:nvSpPr>
            <p:cNvPr id="139270" name="Rectangle 6"/>
            <p:cNvSpPr>
              <a:spLocks noChangeArrowheads="1"/>
            </p:cNvSpPr>
            <p:nvPr/>
          </p:nvSpPr>
          <p:spPr bwMode="auto">
            <a:xfrm>
              <a:off x="938" y="3894"/>
              <a:ext cx="545" cy="6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   P#   J#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P1   J2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P2   J1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S2   P1   J1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P1   J1</a:t>
              </a:r>
            </a:p>
          </p:txBody>
        </p:sp>
        <p:sp>
          <p:nvSpPr>
            <p:cNvPr id="139271" name="Rectangle 7"/>
            <p:cNvSpPr>
              <a:spLocks noChangeArrowheads="1"/>
            </p:cNvSpPr>
            <p:nvPr/>
          </p:nvSpPr>
          <p:spPr bwMode="auto">
            <a:xfrm>
              <a:off x="1783" y="3911"/>
              <a:ext cx="412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   P# 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P1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P2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S2   P1</a:t>
              </a:r>
            </a:p>
          </p:txBody>
        </p:sp>
        <p:sp>
          <p:nvSpPr>
            <p:cNvPr id="139272" name="Rectangle 8"/>
            <p:cNvSpPr>
              <a:spLocks noChangeArrowheads="1"/>
            </p:cNvSpPr>
            <p:nvPr/>
          </p:nvSpPr>
          <p:spPr bwMode="auto">
            <a:xfrm>
              <a:off x="2555" y="3921"/>
              <a:ext cx="396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P#   J# 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P1   J2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P2   J1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P1   J1</a:t>
              </a:r>
            </a:p>
          </p:txBody>
        </p:sp>
        <p:sp>
          <p:nvSpPr>
            <p:cNvPr id="139273" name="Rectangle 9"/>
            <p:cNvSpPr>
              <a:spLocks noChangeArrowheads="1"/>
            </p:cNvSpPr>
            <p:nvPr/>
          </p:nvSpPr>
          <p:spPr bwMode="auto">
            <a:xfrm>
              <a:off x="3307" y="3924"/>
              <a:ext cx="396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J#   S# 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J2   S1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J1   S1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J1   S2</a:t>
              </a:r>
            </a:p>
          </p:txBody>
        </p:sp>
        <p:sp>
          <p:nvSpPr>
            <p:cNvPr id="139274" name="Rectangle 10"/>
            <p:cNvSpPr>
              <a:spLocks noChangeArrowheads="1"/>
            </p:cNvSpPr>
            <p:nvPr/>
          </p:nvSpPr>
          <p:spPr bwMode="auto">
            <a:xfrm>
              <a:off x="1550" y="3922"/>
              <a:ext cx="22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SP</a:t>
              </a:r>
            </a:p>
          </p:txBody>
        </p:sp>
        <p:sp>
          <p:nvSpPr>
            <p:cNvPr id="139275" name="Rectangle 11"/>
            <p:cNvSpPr>
              <a:spLocks noChangeArrowheads="1"/>
            </p:cNvSpPr>
            <p:nvPr/>
          </p:nvSpPr>
          <p:spPr bwMode="auto">
            <a:xfrm>
              <a:off x="2267" y="3924"/>
              <a:ext cx="22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PJ</a:t>
              </a:r>
            </a:p>
          </p:txBody>
        </p:sp>
        <p:sp>
          <p:nvSpPr>
            <p:cNvPr id="139276" name="Rectangle 12"/>
            <p:cNvSpPr>
              <a:spLocks noChangeArrowheads="1"/>
            </p:cNvSpPr>
            <p:nvPr/>
          </p:nvSpPr>
          <p:spPr bwMode="auto">
            <a:xfrm>
              <a:off x="3039" y="3934"/>
              <a:ext cx="215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JS</a:t>
              </a:r>
            </a:p>
          </p:txBody>
        </p:sp>
        <p:sp>
          <p:nvSpPr>
            <p:cNvPr id="139277" name="Rectangle 13"/>
            <p:cNvSpPr>
              <a:spLocks noChangeArrowheads="1"/>
            </p:cNvSpPr>
            <p:nvPr/>
          </p:nvSpPr>
          <p:spPr bwMode="auto">
            <a:xfrm>
              <a:off x="2079" y="4839"/>
              <a:ext cx="545" cy="7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S#   P#   J#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P1   J2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P1   J1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S1   P2   J1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S2   P1   J2</a:t>
              </a:r>
            </a:p>
            <a:p>
              <a:pPr algn="l" eaLnBrk="0" hangingPunct="0"/>
              <a:r>
                <a:rPr lang="en-US" altLang="zh-TW" sz="12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S2   P1   J1</a:t>
              </a:r>
            </a:p>
          </p:txBody>
        </p:sp>
        <p:sp>
          <p:nvSpPr>
            <p:cNvPr id="139278" name="Rectangle 14"/>
            <p:cNvSpPr>
              <a:spLocks noChangeArrowheads="1"/>
            </p:cNvSpPr>
            <p:nvPr/>
          </p:nvSpPr>
          <p:spPr bwMode="auto">
            <a:xfrm>
              <a:off x="2175" y="4446"/>
              <a:ext cx="427" cy="28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join</a:t>
              </a:r>
            </a:p>
            <a:p>
              <a:pPr algn="l" eaLnBrk="0" hangingPunct="0"/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over P#</a:t>
              </a:r>
            </a:p>
          </p:txBody>
        </p:sp>
        <p:sp>
          <p:nvSpPr>
            <p:cNvPr id="139279" name="Line 15"/>
            <p:cNvSpPr>
              <a:spLocks noChangeShapeType="1"/>
            </p:cNvSpPr>
            <p:nvPr/>
          </p:nvSpPr>
          <p:spPr bwMode="auto">
            <a:xfrm>
              <a:off x="2113" y="4398"/>
              <a:ext cx="93" cy="79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9280" name="Line 16"/>
            <p:cNvSpPr>
              <a:spLocks noChangeShapeType="1"/>
            </p:cNvSpPr>
            <p:nvPr/>
          </p:nvSpPr>
          <p:spPr bwMode="auto">
            <a:xfrm flipH="1">
              <a:off x="2458" y="4405"/>
              <a:ext cx="138" cy="8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9281" name="Line 17"/>
            <p:cNvSpPr>
              <a:spLocks noChangeShapeType="1"/>
            </p:cNvSpPr>
            <p:nvPr/>
          </p:nvSpPr>
          <p:spPr bwMode="auto">
            <a:xfrm>
              <a:off x="2354" y="4708"/>
              <a:ext cx="0" cy="136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9282" name="Rectangle 18"/>
            <p:cNvSpPr>
              <a:spLocks noChangeArrowheads="1"/>
            </p:cNvSpPr>
            <p:nvPr/>
          </p:nvSpPr>
          <p:spPr bwMode="auto">
            <a:xfrm>
              <a:off x="1029" y="5281"/>
              <a:ext cx="465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spurious</a:t>
              </a:r>
            </a:p>
          </p:txBody>
        </p:sp>
        <p:sp>
          <p:nvSpPr>
            <p:cNvPr id="139283" name="Line 19"/>
            <p:cNvSpPr>
              <a:spLocks noChangeShapeType="1"/>
            </p:cNvSpPr>
            <p:nvPr/>
          </p:nvSpPr>
          <p:spPr bwMode="auto">
            <a:xfrm>
              <a:off x="1508" y="5381"/>
              <a:ext cx="546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9284" name="Rectangle 20"/>
            <p:cNvSpPr>
              <a:spLocks noChangeArrowheads="1"/>
            </p:cNvSpPr>
            <p:nvPr/>
          </p:nvSpPr>
          <p:spPr bwMode="auto">
            <a:xfrm>
              <a:off x="2804" y="5284"/>
              <a:ext cx="861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join over (J#, S#)</a:t>
              </a:r>
            </a:p>
          </p:txBody>
        </p:sp>
        <p:sp>
          <p:nvSpPr>
            <p:cNvPr id="139285" name="Line 21"/>
            <p:cNvSpPr>
              <a:spLocks noChangeShapeType="1"/>
            </p:cNvSpPr>
            <p:nvPr/>
          </p:nvSpPr>
          <p:spPr bwMode="auto">
            <a:xfrm>
              <a:off x="2574" y="4974"/>
              <a:ext cx="597" cy="33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9286" name="Line 22"/>
            <p:cNvSpPr>
              <a:spLocks noChangeShapeType="1"/>
            </p:cNvSpPr>
            <p:nvPr/>
          </p:nvSpPr>
          <p:spPr bwMode="auto">
            <a:xfrm flipH="1">
              <a:off x="3221" y="4405"/>
              <a:ext cx="347" cy="907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9287" name="Line 23"/>
            <p:cNvSpPr>
              <a:spLocks noChangeShapeType="1"/>
            </p:cNvSpPr>
            <p:nvPr/>
          </p:nvSpPr>
          <p:spPr bwMode="auto">
            <a:xfrm>
              <a:off x="3216" y="5472"/>
              <a:ext cx="0" cy="244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9288" name="Rectangle 24"/>
            <p:cNvSpPr>
              <a:spLocks noChangeArrowheads="1"/>
            </p:cNvSpPr>
            <p:nvPr/>
          </p:nvSpPr>
          <p:spPr bwMode="auto">
            <a:xfrm>
              <a:off x="2792" y="5689"/>
              <a:ext cx="817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2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ORIGINAL SPJ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90C0D090-3441-42C5-AFF4-69EDF192309B}" type="slidenum">
              <a:rPr lang="en-US" altLang="zh-TW" smtClean="0"/>
              <a:pPr/>
              <a:t>42</a:t>
            </a:fld>
            <a:endParaRPr lang="en-US" altLang="zh-TW" dirty="0"/>
          </a:p>
        </p:txBody>
      </p:sp>
      <p:sp>
        <p:nvSpPr>
          <p:cNvPr id="140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Join Dependency (JD)</a:t>
            </a:r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12750" y="1295400"/>
            <a:ext cx="9080500" cy="4648200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800"/>
              <a:t>Def: A Relation R satisfies the join dependency (JD)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                    * (X, Y, ..., Z)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800"/>
              <a:t>            iff R is equal to the join of its projections on X, Y, ..., Z, </a:t>
            </a:r>
            <a:br>
              <a:rPr lang="en-US" altLang="zh-TW" sz="1800"/>
            </a:br>
            <a:r>
              <a:rPr lang="en-US" altLang="zh-TW" sz="1800"/>
              <a:t>       where X, Y, ..., Z are subsets of the set of attributes  of R.</a:t>
            </a:r>
          </a:p>
          <a:p>
            <a:pPr lvl="1">
              <a:lnSpc>
                <a:spcPct val="90000"/>
              </a:lnSpc>
            </a:pPr>
            <a:r>
              <a:rPr lang="en-US" altLang="zh-TW" sz="1800"/>
              <a:t>&lt;e.g.&gt; SPJ satisfies the JD *(SP, PJ, JS)   i.e. SPJ is 3-decomposable.</a:t>
            </a:r>
          </a:p>
          <a:p>
            <a:pPr lvl="1">
              <a:lnSpc>
                <a:spcPct val="150000"/>
              </a:lnSpc>
            </a:pPr>
            <a:r>
              <a:rPr lang="en-US" altLang="zh-TW" sz="1800"/>
              <a:t>MVD is a special case of JD.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Thm: R (A, B, C) can be nonloss-decomposed into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       R</a:t>
            </a:r>
            <a:r>
              <a:rPr lang="en-US" altLang="zh-TW" sz="1500"/>
              <a:t>1</a:t>
            </a:r>
            <a:r>
              <a:rPr lang="en-US" altLang="zh-TW" sz="1800"/>
              <a:t>(A, B) and R</a:t>
            </a:r>
            <a:r>
              <a:rPr lang="en-US" altLang="zh-TW" sz="1500"/>
              <a:t>2</a:t>
            </a:r>
            <a:r>
              <a:rPr lang="en-US" altLang="zh-TW" sz="1800"/>
              <a:t>(A, C) iff A           B|C holds.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Thm: R (A, B, C) satisfies the JD *(AB, AC)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          iff A           B|C holds.</a:t>
            </a:r>
            <a:endParaRPr lang="en-US" altLang="zh-TW" sz="3500"/>
          </a:p>
          <a:p>
            <a:pPr lvl="1">
              <a:lnSpc>
                <a:spcPct val="110000"/>
              </a:lnSpc>
            </a:pPr>
            <a:r>
              <a:rPr lang="en-US" altLang="zh-TW" sz="1800"/>
              <a:t>&lt;Note&gt;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JD's are the most general form of dependency possible, 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so long as we concentrate on the dependencies that deal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with </a:t>
            </a:r>
            <a:r>
              <a:rPr lang="en-US" altLang="zh-TW" sz="1800" u="sng"/>
              <a:t>a relation being decomposed via projection and recomposed via join</a:t>
            </a:r>
            <a:r>
              <a:rPr lang="en-US" altLang="zh-TW" sz="1800"/>
              <a:t>.</a:t>
            </a:r>
          </a:p>
        </p:txBody>
      </p:sp>
      <p:grpSp>
        <p:nvGrpSpPr>
          <p:cNvPr id="140292" name="Group 4"/>
          <p:cNvGrpSpPr>
            <a:grpSpLocks/>
          </p:cNvGrpSpPr>
          <p:nvPr/>
        </p:nvGrpSpPr>
        <p:grpSpPr bwMode="auto">
          <a:xfrm flipV="1">
            <a:off x="4648200" y="3886200"/>
            <a:ext cx="433388" cy="76200"/>
            <a:chOff x="2751" y="2349"/>
            <a:chExt cx="273" cy="0"/>
          </a:xfrm>
        </p:grpSpPr>
        <p:sp>
          <p:nvSpPr>
            <p:cNvPr id="140293" name="Line 5"/>
            <p:cNvSpPr>
              <a:spLocks noChangeShapeType="1"/>
            </p:cNvSpPr>
            <p:nvPr/>
          </p:nvSpPr>
          <p:spPr bwMode="auto">
            <a:xfrm>
              <a:off x="2751" y="2349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0294" name="Line 6"/>
            <p:cNvSpPr>
              <a:spLocks noChangeShapeType="1"/>
            </p:cNvSpPr>
            <p:nvPr/>
          </p:nvSpPr>
          <p:spPr bwMode="auto">
            <a:xfrm>
              <a:off x="2860" y="2349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40295" name="Group 7"/>
          <p:cNvGrpSpPr>
            <a:grpSpLocks/>
          </p:cNvGrpSpPr>
          <p:nvPr/>
        </p:nvGrpSpPr>
        <p:grpSpPr bwMode="auto">
          <a:xfrm>
            <a:off x="2514600" y="4495800"/>
            <a:ext cx="433388" cy="0"/>
            <a:chOff x="1558" y="2913"/>
            <a:chExt cx="273" cy="0"/>
          </a:xfrm>
        </p:grpSpPr>
        <p:sp>
          <p:nvSpPr>
            <p:cNvPr id="140296" name="Line 8"/>
            <p:cNvSpPr>
              <a:spLocks noChangeShapeType="1"/>
            </p:cNvSpPr>
            <p:nvPr/>
          </p:nvSpPr>
          <p:spPr bwMode="auto">
            <a:xfrm>
              <a:off x="1558" y="2913"/>
              <a:ext cx="273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0297" name="Line 9"/>
            <p:cNvSpPr>
              <a:spLocks noChangeShapeType="1"/>
            </p:cNvSpPr>
            <p:nvPr/>
          </p:nvSpPr>
          <p:spPr bwMode="auto">
            <a:xfrm>
              <a:off x="1667" y="2913"/>
              <a:ext cx="7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aphicFrame>
        <p:nvGraphicFramePr>
          <p:cNvPr id="140298" name="Object 10">
            <a:hlinkClick r:id="" action="ppaction://ole?verb=0"/>
          </p:cNvPr>
          <p:cNvGraphicFramePr>
            <a:graphicFrameLocks/>
          </p:cNvGraphicFramePr>
          <p:nvPr/>
        </p:nvGraphicFramePr>
        <p:xfrm>
          <a:off x="1304925" y="3733800"/>
          <a:ext cx="112713" cy="96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315" name="Equation" r:id="rId3" imgW="112680" imgH="99720" progId="Equation">
                  <p:embed/>
                </p:oleObj>
              </mc:Choice>
              <mc:Fallback>
                <p:oleObj name="Equation" r:id="rId3" imgW="112680" imgH="99720" progId="Equation">
                  <p:embed/>
                  <p:pic>
                    <p:nvPicPr>
                      <p:cNvPr id="0" name="Object 10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4925" y="3733800"/>
                        <a:ext cx="112713" cy="96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5A8A6C9D-3D8C-4594-B2B4-B7F13B3A0350}" type="slidenum">
              <a:rPr lang="en-US" altLang="zh-TW" smtClean="0"/>
              <a:pPr/>
              <a:t>43</a:t>
            </a:fld>
            <a:endParaRPr lang="en-US" altLang="zh-TW" dirty="0"/>
          </a:p>
        </p:txBody>
      </p:sp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Norma Forms:</a:t>
            </a:r>
            <a:r>
              <a:rPr lang="en-US" altLang="zh-TW" sz="3200"/>
              <a:t> </a:t>
            </a:r>
            <a:r>
              <a:rPr lang="en-US" altLang="zh-TW" sz="4100"/>
              <a:t>5NF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7900" y="1295400"/>
            <a:ext cx="9080500" cy="4648200"/>
          </a:xfrm>
        </p:spPr>
        <p:txBody>
          <a:bodyPr/>
          <a:lstStyle/>
          <a:p>
            <a:pPr lvl="1"/>
            <a:r>
              <a:rPr lang="en-US" altLang="zh-TW" sz="2000"/>
              <a:t>Def: A relation R is in 5NF (or PJ/NF) iff every JD in R is</a:t>
            </a:r>
            <a:br>
              <a:rPr lang="en-US" altLang="zh-TW" sz="2000"/>
            </a:br>
            <a:r>
              <a:rPr lang="en-US" altLang="zh-TW" sz="2000"/>
              <a:t>        a consequence of the candidate keys of R.</a:t>
            </a:r>
          </a:p>
          <a:p>
            <a:pPr lvl="1"/>
            <a:r>
              <a:rPr lang="en-US" altLang="zh-TW" sz="1800"/>
              <a:t>&lt;e.g.1&gt; Suppose S# and SNAME are candidate keys of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800"/>
              <a:t>              S (S#, SNAME, STATUS, CITY).</a:t>
            </a:r>
            <a:endParaRPr lang="en-US" altLang="zh-TW" sz="2000"/>
          </a:p>
          <a:p>
            <a:pPr lvl="1">
              <a:buFont typeface="Wingdings" pitchFamily="2" charset="2"/>
              <a:buNone/>
            </a:pPr>
            <a:r>
              <a:rPr lang="en-US" altLang="zh-TW" sz="2000"/>
              <a:t>             </a:t>
            </a:r>
            <a:r>
              <a:rPr lang="en-US" altLang="zh-TW" sz="1800"/>
              <a:t>&lt;i&gt; * ((S#, SNAME, STATUS), (S#, CITY))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800"/>
              <a:t>                      is a consequence of S# (a candidate key of S)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800"/>
              <a:t>              &lt;ii&gt; * ((S#, SNAME), (S#, STATUS), (SNAME, CITY))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1800"/>
              <a:t>                      is a consequence of the candidate keys S# and SNAME.</a:t>
            </a:r>
            <a:endParaRPr lang="en-US" altLang="zh-TW"/>
          </a:p>
          <a:p>
            <a:pPr lvl="1">
              <a:buFont typeface="Wingdings" pitchFamily="2" charset="2"/>
              <a:buNone/>
            </a:pPr>
            <a:endParaRPr lang="en-US" altLang="zh-TW" sz="1400"/>
          </a:p>
          <a:p>
            <a:endParaRPr lang="en-US" altLang="zh-TW" sz="20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E5630755-7396-4431-A107-2866D9519797}" type="slidenum">
              <a:rPr lang="en-US" altLang="zh-TW" smtClean="0"/>
              <a:pPr/>
              <a:t>44</a:t>
            </a:fld>
            <a:endParaRPr lang="en-US" altLang="zh-TW" dirty="0"/>
          </a:p>
        </p:txBody>
      </p:sp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Norma Forms:</a:t>
            </a:r>
            <a:r>
              <a:rPr lang="en-US" altLang="zh-TW" sz="3200"/>
              <a:t> </a:t>
            </a:r>
            <a:r>
              <a:rPr lang="en-US" altLang="zh-TW" sz="4100"/>
              <a:t>5NF </a:t>
            </a:r>
            <a:r>
              <a:rPr lang="en-US" altLang="zh-TW" sz="20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90000"/>
              </a:lnSpc>
            </a:pPr>
            <a:r>
              <a:rPr lang="en-US" altLang="zh-TW" sz="1600"/>
              <a:t>&lt;e.g.2&gt; Consider SPJ (S#, P#, J#), the candidate key of SPJ is 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/>
              <a:t>                 (S#, P#, J#).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/>
              <a:t>                 However, there exists a JD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/>
              <a:t>                        *((S#, P#), (P#, J#), (J#, S#))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/>
              <a:t>                 which is not a consequence of (S#, P#, J#)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/>
              <a:t>                        SPJ not in 5NF!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/>
              <a:t>                         decomposed: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/>
              <a:t>                         SP (S#, P#), PJ (P#, J#), JS (J#, S#):</a:t>
            </a:r>
          </a:p>
          <a:p>
            <a:pPr lvl="1">
              <a:lnSpc>
                <a:spcPct val="90000"/>
              </a:lnSpc>
              <a:buFont typeface="Wingdings" pitchFamily="2" charset="2"/>
              <a:buNone/>
            </a:pPr>
            <a:r>
              <a:rPr lang="en-US" altLang="zh-TW" sz="1600"/>
              <a:t>                         ( no JD in them      all in 5NF!)</a:t>
            </a:r>
            <a:endParaRPr lang="en-US" altLang="zh-TW" sz="2000"/>
          </a:p>
          <a:p>
            <a:pPr lvl="1">
              <a:lnSpc>
                <a:spcPct val="90000"/>
              </a:lnSpc>
              <a:spcBef>
                <a:spcPct val="100000"/>
              </a:spcBef>
              <a:buFont typeface="Wingdings" pitchFamily="2" charset="2"/>
              <a:buNone/>
            </a:pPr>
            <a:r>
              <a:rPr lang="en-US" altLang="zh-TW" sz="2000" b="1">
                <a:latin typeface="Monotype Corsiva" pitchFamily="66" charset="0"/>
              </a:rPr>
              <a:t>Note</a:t>
            </a:r>
            <a:r>
              <a:rPr lang="en-US" altLang="zh-TW" sz="2000" b="1" i="1">
                <a:latin typeface="Monotype Corsiva" pitchFamily="66" charset="0"/>
              </a:rPr>
              <a:t>:</a:t>
            </a:r>
            <a:r>
              <a:rPr lang="en-US" altLang="zh-TW" sz="1800"/>
              <a:t> </a:t>
            </a:r>
            <a:endParaRPr lang="en-US" altLang="zh-TW" sz="1600"/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1. Discovering all the JD's is a nontrivial operation.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2. Intuitive meaning of JD may not be obvious.</a:t>
            </a:r>
          </a:p>
          <a:p>
            <a:pPr lvl="2">
              <a:lnSpc>
                <a:spcPct val="90000"/>
              </a:lnSpc>
              <a:buFontTx/>
              <a:buNone/>
            </a:pPr>
            <a:r>
              <a:rPr lang="en-US" altLang="zh-TW" sz="1800"/>
              <a:t>3. A relation in 4NF but not in 5NF is a pathological case, and likely to be rare in practice.</a:t>
            </a:r>
          </a:p>
          <a:p>
            <a:pPr lvl="2">
              <a:lnSpc>
                <a:spcPct val="90000"/>
              </a:lnSpc>
              <a:buFontTx/>
              <a:buNone/>
            </a:pPr>
            <a:endParaRPr lang="en-US" altLang="zh-TW" sz="1500"/>
          </a:p>
          <a:p>
            <a:pPr>
              <a:lnSpc>
                <a:spcPct val="90000"/>
              </a:lnSpc>
            </a:pPr>
            <a:endParaRPr lang="en-US" altLang="zh-TW" sz="2400"/>
          </a:p>
        </p:txBody>
      </p:sp>
      <p:graphicFrame>
        <p:nvGraphicFramePr>
          <p:cNvPr id="142340" name="Object 4">
            <a:hlinkClick r:id="" action="ppaction://ole?verb=0"/>
          </p:cNvPr>
          <p:cNvGraphicFramePr>
            <a:graphicFrameLocks/>
          </p:cNvGraphicFramePr>
          <p:nvPr/>
        </p:nvGraphicFramePr>
        <p:xfrm>
          <a:off x="3538538" y="3962400"/>
          <a:ext cx="195262" cy="166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2359" name="Equation" r:id="rId3" imgW="112680" imgH="99720" progId="Equation.2">
                  <p:embed/>
                </p:oleObj>
              </mc:Choice>
              <mc:Fallback>
                <p:oleObj name="Equation" r:id="rId3" imgW="112680" imgH="99720" progId="Equation.2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38538" y="3962400"/>
                        <a:ext cx="195262" cy="166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bg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accent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2341" name="AutoShape 5"/>
          <p:cNvSpPr>
            <a:spLocks noChangeArrowheads="1"/>
          </p:cNvSpPr>
          <p:nvPr/>
        </p:nvSpPr>
        <p:spPr bwMode="auto">
          <a:xfrm>
            <a:off x="1804988" y="3429000"/>
            <a:ext cx="284162" cy="79375"/>
          </a:xfrm>
          <a:prstGeom prst="rightArrow">
            <a:avLst>
              <a:gd name="adj1" fmla="val 50000"/>
              <a:gd name="adj2" fmla="val 179016"/>
            </a:avLst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42342" name="Line 6"/>
          <p:cNvSpPr>
            <a:spLocks noChangeShapeType="1"/>
          </p:cNvSpPr>
          <p:nvPr/>
        </p:nvSpPr>
        <p:spPr bwMode="auto">
          <a:xfrm>
            <a:off x="1785938" y="3124200"/>
            <a:ext cx="228600" cy="0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</a:t>
            </a:r>
            <a:fld id="{A5865FDA-E126-4B43-A118-9C6DE5344F70}" type="slidenum">
              <a:rPr lang="en-US" altLang="zh-TW" smtClean="0"/>
              <a:pPr/>
              <a:t>45</a:t>
            </a:fld>
            <a:endParaRPr lang="en-US" altLang="zh-TW" dirty="0"/>
          </a:p>
        </p:txBody>
      </p:sp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Concluding Remarks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/>
            <a:r>
              <a:rPr lang="en-US" altLang="zh-TW" sz="2000"/>
              <a:t>The technique of </a:t>
            </a:r>
            <a:r>
              <a:rPr lang="en-US" altLang="zh-TW" sz="2000" u="sng"/>
              <a:t>non-loss decomposition</a:t>
            </a:r>
            <a:r>
              <a:rPr lang="en-US" altLang="zh-TW" sz="2000"/>
              <a:t> is an aid to </a:t>
            </a:r>
            <a:r>
              <a:rPr lang="en-US" altLang="zh-TW" sz="2000" u="sng"/>
              <a:t>logical database design </a:t>
            </a:r>
            <a:r>
              <a:rPr lang="en-US" altLang="zh-TW" sz="2000"/>
              <a:t>.</a:t>
            </a:r>
          </a:p>
          <a:p>
            <a:pPr lvl="1"/>
            <a:r>
              <a:rPr lang="en-US" altLang="zh-TW" sz="2000"/>
              <a:t>The overall processes of Normalization:</a:t>
            </a:r>
            <a:endParaRPr lang="en-US" altLang="zh-TW" sz="1800"/>
          </a:p>
          <a:p>
            <a:pPr lvl="2">
              <a:buClr>
                <a:srgbClr val="00FF00"/>
              </a:buClr>
            </a:pPr>
            <a:r>
              <a:rPr lang="en-US" altLang="zh-TW" sz="1800"/>
              <a:t>step1: eliminate non-full dependencies.</a:t>
            </a:r>
          </a:p>
          <a:p>
            <a:pPr lvl="2">
              <a:buClr>
                <a:srgbClr val="00FF00"/>
              </a:buClr>
            </a:pPr>
            <a:r>
              <a:rPr lang="en-US" altLang="zh-TW" sz="1800"/>
              <a:t>step2: eliminate any transitive FDs.</a:t>
            </a:r>
          </a:p>
          <a:p>
            <a:pPr lvl="2">
              <a:buClr>
                <a:srgbClr val="00FF00"/>
              </a:buClr>
            </a:pPr>
            <a:r>
              <a:rPr lang="en-US" altLang="zh-TW" sz="1800"/>
              <a:t>step3: eliminate those FDs in which the determinant is not a candidate key.</a:t>
            </a:r>
          </a:p>
          <a:p>
            <a:pPr lvl="2">
              <a:buClr>
                <a:srgbClr val="00FF00"/>
              </a:buClr>
            </a:pPr>
            <a:r>
              <a:rPr lang="en-US" altLang="zh-TW" sz="1800"/>
              <a:t>step4: eliminate any MVDs that are not FDs.</a:t>
            </a:r>
          </a:p>
          <a:p>
            <a:pPr lvl="2">
              <a:buClr>
                <a:srgbClr val="00FF00"/>
              </a:buClr>
            </a:pPr>
            <a:r>
              <a:rPr lang="en-US" altLang="zh-TW" sz="1800"/>
              <a:t>step5: eliminate any JDs that are not a consequence of candidate keys.</a:t>
            </a:r>
          </a:p>
          <a:p>
            <a:pPr lvl="1"/>
            <a:r>
              <a:rPr lang="en-US" altLang="zh-TW" sz="2000"/>
              <a:t>General objective: </a:t>
            </a:r>
            <a:endParaRPr lang="en-US" altLang="zh-TW" sz="1800"/>
          </a:p>
          <a:p>
            <a:pPr lvl="2"/>
            <a:r>
              <a:rPr lang="en-US" altLang="zh-TW" sz="1800"/>
              <a:t>reduce redundancy, and then </a:t>
            </a:r>
          </a:p>
          <a:p>
            <a:pPr lvl="2"/>
            <a:r>
              <a:rPr lang="en-US" altLang="zh-TW" sz="1800" u="sng"/>
              <a:t>avoid certain update anomalies</a:t>
            </a:r>
            <a:r>
              <a:rPr lang="en-US" altLang="zh-TW" sz="1800"/>
              <a:t>.</a:t>
            </a:r>
          </a:p>
          <a:p>
            <a:pPr lvl="1"/>
            <a:r>
              <a:rPr lang="en-US" altLang="zh-TW" sz="2000"/>
              <a:t>Normalization Guidelines </a:t>
            </a:r>
            <a:r>
              <a:rPr lang="en-US" altLang="zh-TW" sz="2000">
                <a:solidFill>
                  <a:srgbClr val="000066"/>
                </a:solidFill>
              </a:rPr>
              <a:t>are only guidelines</a:t>
            </a:r>
            <a:r>
              <a:rPr lang="en-US" altLang="zh-TW" sz="2000"/>
              <a:t>.    </a:t>
            </a:r>
            <a:endParaRPr lang="en-US" altLang="zh-TW" sz="1800"/>
          </a:p>
          <a:p>
            <a:pPr lvl="2"/>
            <a:r>
              <a:rPr lang="en-US" altLang="zh-TW" sz="1800"/>
              <a:t>Sometime there are good reasons for not normalizing all the way.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AB8CB5E1-77F8-4E33-84A1-C2A0752ABCB9}" type="slidenum">
              <a:rPr lang="en-US" altLang="zh-TW" smtClean="0"/>
              <a:pPr/>
              <a:t>46</a:t>
            </a:fld>
            <a:endParaRPr lang="en-US" altLang="zh-TW" dirty="0"/>
          </a:p>
        </p:txBody>
      </p:sp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Concluding Remarks </a:t>
            </a:r>
            <a:r>
              <a:rPr lang="en-US" altLang="zh-TW" sz="20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</a:pPr>
            <a:r>
              <a:rPr lang="en-US" altLang="zh-TW" sz="2000"/>
              <a:t>&lt;e.g.&gt; </a:t>
            </a:r>
            <a:r>
              <a:rPr lang="en-US" altLang="zh-TW" sz="2000" b="1"/>
              <a:t>NADDR</a:t>
            </a:r>
            <a:r>
              <a:rPr lang="en-US" altLang="zh-TW" sz="2000"/>
              <a:t> (NAME, STREET, CITY, STATE, ZIP)</a:t>
            </a:r>
          </a:p>
          <a:p>
            <a:endParaRPr lang="en-US" altLang="zh-TW" sz="2000"/>
          </a:p>
        </p:txBody>
      </p:sp>
      <p:grpSp>
        <p:nvGrpSpPr>
          <p:cNvPr id="144388" name="Group 4"/>
          <p:cNvGrpSpPr>
            <a:grpSpLocks/>
          </p:cNvGrpSpPr>
          <p:nvPr/>
        </p:nvGrpSpPr>
        <p:grpSpPr bwMode="auto">
          <a:xfrm>
            <a:off x="1752600" y="1828800"/>
            <a:ext cx="6183313" cy="4038600"/>
            <a:chOff x="1104" y="1152"/>
            <a:chExt cx="3895" cy="2544"/>
          </a:xfrm>
        </p:grpSpPr>
        <p:grpSp>
          <p:nvGrpSpPr>
            <p:cNvPr id="144389" name="Group 5"/>
            <p:cNvGrpSpPr>
              <a:grpSpLocks/>
            </p:cNvGrpSpPr>
            <p:nvPr/>
          </p:nvGrpSpPr>
          <p:grpSpPr bwMode="auto">
            <a:xfrm>
              <a:off x="1440" y="1152"/>
              <a:ext cx="1717" cy="1291"/>
              <a:chOff x="728" y="3953"/>
              <a:chExt cx="1717" cy="1291"/>
            </a:xfrm>
          </p:grpSpPr>
          <p:sp>
            <p:nvSpPr>
              <p:cNvPr id="144390" name="Rectangle 6"/>
              <p:cNvSpPr>
                <a:spLocks noChangeArrowheads="1"/>
              </p:cNvSpPr>
              <p:nvPr/>
            </p:nvSpPr>
            <p:spPr bwMode="auto">
              <a:xfrm>
                <a:off x="728" y="4301"/>
                <a:ext cx="490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NAME</a:t>
                </a:r>
              </a:p>
            </p:txBody>
          </p:sp>
          <p:sp>
            <p:nvSpPr>
              <p:cNvPr id="144391" name="Rectangle 7"/>
              <p:cNvSpPr>
                <a:spLocks noChangeArrowheads="1"/>
              </p:cNvSpPr>
              <p:nvPr/>
            </p:nvSpPr>
            <p:spPr bwMode="auto">
              <a:xfrm>
                <a:off x="748" y="4315"/>
                <a:ext cx="532" cy="194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grpSp>
            <p:nvGrpSpPr>
              <p:cNvPr id="144392" name="Group 8"/>
              <p:cNvGrpSpPr>
                <a:grpSpLocks/>
              </p:cNvGrpSpPr>
              <p:nvPr/>
            </p:nvGrpSpPr>
            <p:grpSpPr bwMode="auto">
              <a:xfrm>
                <a:off x="1819" y="3953"/>
                <a:ext cx="626" cy="1291"/>
                <a:chOff x="1819" y="3953"/>
                <a:chExt cx="626" cy="1291"/>
              </a:xfrm>
            </p:grpSpPr>
            <p:sp>
              <p:nvSpPr>
                <p:cNvPr id="144393" name="Rectangle 9"/>
                <p:cNvSpPr>
                  <a:spLocks noChangeArrowheads="1"/>
                </p:cNvSpPr>
                <p:nvPr/>
              </p:nvSpPr>
              <p:spPr bwMode="auto">
                <a:xfrm>
                  <a:off x="1845" y="3956"/>
                  <a:ext cx="582" cy="128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12700">
                      <a:solidFill>
                        <a:schemeClr val="accent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lIns="90488" tIns="44450" rIns="90488" bIns="44450">
                  <a:spAutoFit/>
                </a:bodyPr>
                <a:lstStyle/>
                <a:p>
                  <a:pPr algn="l" eaLnBrk="0" hangingPunct="0"/>
                  <a:r>
                    <a:rPr lang="en-US" altLang="zh-TW" sz="16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STREET</a:t>
                  </a:r>
                </a:p>
                <a:p>
                  <a:pPr algn="l" eaLnBrk="0" hangingPunct="0"/>
                  <a:endPara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  <a:p>
                  <a:pPr algn="l" eaLnBrk="0" hangingPunct="0"/>
                  <a:r>
                    <a:rPr lang="en-US" altLang="zh-TW" sz="16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CITY</a:t>
                  </a:r>
                </a:p>
                <a:p>
                  <a:pPr algn="l" eaLnBrk="0" hangingPunct="0"/>
                  <a:endPara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  <a:p>
                  <a:pPr algn="l" eaLnBrk="0" hangingPunct="0"/>
                  <a:r>
                    <a:rPr lang="en-US" altLang="zh-TW" sz="16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STATE</a:t>
                  </a:r>
                </a:p>
                <a:p>
                  <a:pPr algn="l" eaLnBrk="0" hangingPunct="0"/>
                  <a:endPara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  <a:p>
                  <a:pPr algn="l" eaLnBrk="0" hangingPunct="0"/>
                  <a:endPara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endParaRPr>
                </a:p>
                <a:p>
                  <a:pPr algn="l" eaLnBrk="0" hangingPunct="0"/>
                  <a:r>
                    <a:rPr lang="en-US" altLang="zh-TW" sz="1600">
                      <a:solidFill>
                        <a:schemeClr val="accent2"/>
                      </a:solidFill>
                      <a:latin typeface="Times New Roman" pitchFamily="18" charset="0"/>
                      <a:ea typeface="新細明體" pitchFamily="18" charset="-120"/>
                    </a:rPr>
                    <a:t>    ZIP</a:t>
                  </a:r>
                </a:p>
              </p:txBody>
            </p:sp>
            <p:sp>
              <p:nvSpPr>
                <p:cNvPr id="144394" name="Rectangle 10"/>
                <p:cNvSpPr>
                  <a:spLocks noChangeArrowheads="1"/>
                </p:cNvSpPr>
                <p:nvPr/>
              </p:nvSpPr>
              <p:spPr bwMode="auto">
                <a:xfrm>
                  <a:off x="1870" y="3953"/>
                  <a:ext cx="532" cy="194"/>
                </a:xfrm>
                <a:prstGeom prst="rect">
                  <a:avLst/>
                </a:prstGeom>
                <a:noFill/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44395" name="Rectangle 11"/>
                <p:cNvSpPr>
                  <a:spLocks noChangeArrowheads="1"/>
                </p:cNvSpPr>
                <p:nvPr/>
              </p:nvSpPr>
              <p:spPr bwMode="auto">
                <a:xfrm>
                  <a:off x="1872" y="4258"/>
                  <a:ext cx="532" cy="194"/>
                </a:xfrm>
                <a:prstGeom prst="rect">
                  <a:avLst/>
                </a:prstGeom>
                <a:noFill/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44396" name="Rectangle 12"/>
                <p:cNvSpPr>
                  <a:spLocks noChangeArrowheads="1"/>
                </p:cNvSpPr>
                <p:nvPr/>
              </p:nvSpPr>
              <p:spPr bwMode="auto">
                <a:xfrm>
                  <a:off x="1867" y="4556"/>
                  <a:ext cx="532" cy="194"/>
                </a:xfrm>
                <a:prstGeom prst="rect">
                  <a:avLst/>
                </a:prstGeom>
                <a:noFill/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44397" name="Rectangle 13"/>
                <p:cNvSpPr>
                  <a:spLocks noChangeArrowheads="1"/>
                </p:cNvSpPr>
                <p:nvPr/>
              </p:nvSpPr>
              <p:spPr bwMode="auto">
                <a:xfrm>
                  <a:off x="1872" y="5040"/>
                  <a:ext cx="532" cy="194"/>
                </a:xfrm>
                <a:prstGeom prst="rect">
                  <a:avLst/>
                </a:prstGeom>
                <a:noFill/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44398" name="Rectangle 14"/>
                <p:cNvSpPr>
                  <a:spLocks noChangeArrowheads="1"/>
                </p:cNvSpPr>
                <p:nvPr/>
              </p:nvSpPr>
              <p:spPr bwMode="auto">
                <a:xfrm>
                  <a:off x="1819" y="4212"/>
                  <a:ext cx="626" cy="590"/>
                </a:xfrm>
                <a:prstGeom prst="rect">
                  <a:avLst/>
                </a:prstGeom>
                <a:noFill/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44399" name="Line 15"/>
              <p:cNvSpPr>
                <a:spLocks noChangeShapeType="1"/>
              </p:cNvSpPr>
              <p:nvPr/>
            </p:nvSpPr>
            <p:spPr bwMode="auto">
              <a:xfrm flipV="1">
                <a:off x="1293" y="4045"/>
                <a:ext cx="575" cy="35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4400" name="Line 16"/>
              <p:cNvSpPr>
                <a:spLocks noChangeShapeType="1"/>
              </p:cNvSpPr>
              <p:nvPr/>
            </p:nvSpPr>
            <p:spPr bwMode="auto">
              <a:xfrm flipV="1">
                <a:off x="1293" y="4340"/>
                <a:ext cx="568" cy="4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4401" name="Line 17"/>
              <p:cNvSpPr>
                <a:spLocks noChangeShapeType="1"/>
              </p:cNvSpPr>
              <p:nvPr/>
            </p:nvSpPr>
            <p:spPr bwMode="auto">
              <a:xfrm>
                <a:off x="1308" y="4392"/>
                <a:ext cx="553" cy="251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4402" name="Line 18"/>
              <p:cNvSpPr>
                <a:spLocks noChangeShapeType="1"/>
              </p:cNvSpPr>
              <p:nvPr/>
            </p:nvSpPr>
            <p:spPr bwMode="auto">
              <a:xfrm>
                <a:off x="1315" y="4399"/>
                <a:ext cx="557" cy="737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44403" name="Rectangle 19"/>
            <p:cNvSpPr>
              <a:spLocks noChangeArrowheads="1"/>
            </p:cNvSpPr>
            <p:nvPr/>
          </p:nvSpPr>
          <p:spPr bwMode="auto">
            <a:xfrm>
              <a:off x="3535" y="1428"/>
              <a:ext cx="897" cy="36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not in 5NF</a:t>
              </a:r>
            </a:p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(in which NF?)</a:t>
              </a:r>
            </a:p>
          </p:txBody>
        </p:sp>
        <p:sp>
          <p:nvSpPr>
            <p:cNvPr id="144404" name="AutoShape 20"/>
            <p:cNvSpPr>
              <a:spLocks noChangeArrowheads="1"/>
            </p:cNvSpPr>
            <p:nvPr/>
          </p:nvSpPr>
          <p:spPr bwMode="auto">
            <a:xfrm rot="16200000" flipH="1">
              <a:off x="2635" y="2572"/>
              <a:ext cx="408" cy="222"/>
            </a:xfrm>
            <a:prstGeom prst="rightArrow">
              <a:avLst>
                <a:gd name="adj1" fmla="val 50000"/>
                <a:gd name="adj2" fmla="val 91900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05" name="Rectangle 21"/>
            <p:cNvSpPr>
              <a:spLocks noChangeArrowheads="1"/>
            </p:cNvSpPr>
            <p:nvPr/>
          </p:nvSpPr>
          <p:spPr bwMode="auto">
            <a:xfrm>
              <a:off x="3064" y="2527"/>
              <a:ext cx="691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decompose</a:t>
              </a:r>
            </a:p>
          </p:txBody>
        </p:sp>
        <p:sp>
          <p:nvSpPr>
            <p:cNvPr id="144406" name="Line 22"/>
            <p:cNvSpPr>
              <a:spLocks noChangeShapeType="1"/>
            </p:cNvSpPr>
            <p:nvPr/>
          </p:nvSpPr>
          <p:spPr bwMode="auto">
            <a:xfrm>
              <a:off x="2872" y="1999"/>
              <a:ext cx="0" cy="24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07" name="Rectangle 23"/>
            <p:cNvSpPr>
              <a:spLocks noChangeArrowheads="1"/>
            </p:cNvSpPr>
            <p:nvPr/>
          </p:nvSpPr>
          <p:spPr bwMode="auto">
            <a:xfrm>
              <a:off x="3784" y="1999"/>
              <a:ext cx="480" cy="432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08" name="Line 24"/>
            <p:cNvSpPr>
              <a:spLocks noChangeShapeType="1"/>
            </p:cNvSpPr>
            <p:nvPr/>
          </p:nvSpPr>
          <p:spPr bwMode="auto">
            <a:xfrm>
              <a:off x="3784" y="2095"/>
              <a:ext cx="48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09" name="Line 25"/>
            <p:cNvSpPr>
              <a:spLocks noChangeShapeType="1"/>
            </p:cNvSpPr>
            <p:nvPr/>
          </p:nvSpPr>
          <p:spPr bwMode="auto">
            <a:xfrm>
              <a:off x="3880" y="1999"/>
              <a:ext cx="0" cy="4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10" name="Line 26"/>
            <p:cNvSpPr>
              <a:spLocks noChangeShapeType="1"/>
            </p:cNvSpPr>
            <p:nvPr/>
          </p:nvSpPr>
          <p:spPr bwMode="auto">
            <a:xfrm>
              <a:off x="3976" y="1999"/>
              <a:ext cx="0" cy="4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11" name="Line 27"/>
            <p:cNvSpPr>
              <a:spLocks noChangeShapeType="1"/>
            </p:cNvSpPr>
            <p:nvPr/>
          </p:nvSpPr>
          <p:spPr bwMode="auto">
            <a:xfrm>
              <a:off x="4072" y="1999"/>
              <a:ext cx="0" cy="4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12" name="Line 28"/>
            <p:cNvSpPr>
              <a:spLocks noChangeShapeType="1"/>
            </p:cNvSpPr>
            <p:nvPr/>
          </p:nvSpPr>
          <p:spPr bwMode="auto">
            <a:xfrm>
              <a:off x="4168" y="1999"/>
              <a:ext cx="0" cy="432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13" name="Rectangle 29"/>
            <p:cNvSpPr>
              <a:spLocks noChangeArrowheads="1"/>
            </p:cNvSpPr>
            <p:nvPr/>
          </p:nvSpPr>
          <p:spPr bwMode="auto">
            <a:xfrm>
              <a:off x="1104" y="2881"/>
              <a:ext cx="1644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NSZ</a:t>
              </a:r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(NAME, STREET, ZIP)</a:t>
              </a:r>
            </a:p>
          </p:txBody>
        </p:sp>
        <p:sp>
          <p:nvSpPr>
            <p:cNvPr id="144414" name="Rectangle 30"/>
            <p:cNvSpPr>
              <a:spLocks noChangeArrowheads="1"/>
            </p:cNvSpPr>
            <p:nvPr/>
          </p:nvSpPr>
          <p:spPr bwMode="auto">
            <a:xfrm>
              <a:off x="3088" y="2883"/>
              <a:ext cx="1495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 b="1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ZCS </a:t>
              </a:r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(ZIP, CITY, STATE)</a:t>
              </a:r>
            </a:p>
          </p:txBody>
        </p:sp>
        <p:sp>
          <p:nvSpPr>
            <p:cNvPr id="144415" name="Rectangle 31"/>
            <p:cNvSpPr>
              <a:spLocks noChangeArrowheads="1"/>
            </p:cNvSpPr>
            <p:nvPr/>
          </p:nvSpPr>
          <p:spPr bwMode="auto">
            <a:xfrm>
              <a:off x="1252" y="3178"/>
              <a:ext cx="1374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NAME             STREET</a:t>
              </a:r>
            </a:p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                 </a:t>
              </a:r>
            </a:p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                     ZIP</a:t>
              </a:r>
            </a:p>
          </p:txBody>
        </p:sp>
        <p:sp>
          <p:nvSpPr>
            <p:cNvPr id="144416" name="Rectangle 32"/>
            <p:cNvSpPr>
              <a:spLocks noChangeArrowheads="1"/>
            </p:cNvSpPr>
            <p:nvPr/>
          </p:nvSpPr>
          <p:spPr bwMode="auto">
            <a:xfrm>
              <a:off x="3139" y="3159"/>
              <a:ext cx="1311" cy="51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ZIP                 CITY</a:t>
              </a:r>
            </a:p>
            <a:p>
              <a:pPr algn="l" eaLnBrk="0" hangingPunct="0"/>
              <a:endParaRPr lang="en-US" altLang="zh-TW" sz="1600">
                <a:solidFill>
                  <a:schemeClr val="accent2"/>
                </a:solidFill>
                <a:latin typeface="Times New Roman" pitchFamily="18" charset="0"/>
                <a:ea typeface="新細明體" pitchFamily="18" charset="-120"/>
              </a:endParaRPr>
            </a:p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                         STATE</a:t>
              </a:r>
            </a:p>
          </p:txBody>
        </p:sp>
        <p:sp>
          <p:nvSpPr>
            <p:cNvPr id="144417" name="Rectangle 33"/>
            <p:cNvSpPr>
              <a:spLocks noChangeArrowheads="1"/>
            </p:cNvSpPr>
            <p:nvPr/>
          </p:nvSpPr>
          <p:spPr bwMode="auto">
            <a:xfrm>
              <a:off x="1273" y="3202"/>
              <a:ext cx="446" cy="15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18" name="Rectangle 34"/>
            <p:cNvSpPr>
              <a:spLocks noChangeArrowheads="1"/>
            </p:cNvSpPr>
            <p:nvPr/>
          </p:nvSpPr>
          <p:spPr bwMode="auto">
            <a:xfrm>
              <a:off x="2080" y="3197"/>
              <a:ext cx="491" cy="14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19" name="Rectangle 35"/>
            <p:cNvSpPr>
              <a:spLocks noChangeArrowheads="1"/>
            </p:cNvSpPr>
            <p:nvPr/>
          </p:nvSpPr>
          <p:spPr bwMode="auto">
            <a:xfrm>
              <a:off x="2075" y="3501"/>
              <a:ext cx="491" cy="14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20" name="Rectangle 36"/>
            <p:cNvSpPr>
              <a:spLocks noChangeArrowheads="1"/>
            </p:cNvSpPr>
            <p:nvPr/>
          </p:nvSpPr>
          <p:spPr bwMode="auto">
            <a:xfrm>
              <a:off x="3143" y="3180"/>
              <a:ext cx="491" cy="14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21" name="Rectangle 37"/>
            <p:cNvSpPr>
              <a:spLocks noChangeArrowheads="1"/>
            </p:cNvSpPr>
            <p:nvPr/>
          </p:nvSpPr>
          <p:spPr bwMode="auto">
            <a:xfrm>
              <a:off x="3943" y="3175"/>
              <a:ext cx="491" cy="14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22" name="Rectangle 38"/>
            <p:cNvSpPr>
              <a:spLocks noChangeArrowheads="1"/>
            </p:cNvSpPr>
            <p:nvPr/>
          </p:nvSpPr>
          <p:spPr bwMode="auto">
            <a:xfrm>
              <a:off x="3946" y="3488"/>
              <a:ext cx="491" cy="148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23" name="Rectangle 39"/>
            <p:cNvSpPr>
              <a:spLocks noChangeArrowheads="1"/>
            </p:cNvSpPr>
            <p:nvPr/>
          </p:nvSpPr>
          <p:spPr bwMode="auto">
            <a:xfrm>
              <a:off x="3916" y="3130"/>
              <a:ext cx="554" cy="560"/>
            </a:xfrm>
            <a:prstGeom prst="rect">
              <a:avLst/>
            </a:prstGeom>
            <a:noFill/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24" name="Line 40"/>
            <p:cNvSpPr>
              <a:spLocks noChangeShapeType="1"/>
            </p:cNvSpPr>
            <p:nvPr/>
          </p:nvSpPr>
          <p:spPr bwMode="auto">
            <a:xfrm>
              <a:off x="1727" y="3277"/>
              <a:ext cx="345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4425" name="Line 41"/>
            <p:cNvSpPr>
              <a:spLocks noChangeShapeType="1"/>
            </p:cNvSpPr>
            <p:nvPr/>
          </p:nvSpPr>
          <p:spPr bwMode="auto">
            <a:xfrm>
              <a:off x="1727" y="3274"/>
              <a:ext cx="337" cy="301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144426" name="Group 42"/>
            <p:cNvGrpSpPr>
              <a:grpSpLocks/>
            </p:cNvGrpSpPr>
            <p:nvPr/>
          </p:nvGrpSpPr>
          <p:grpSpPr bwMode="auto">
            <a:xfrm>
              <a:off x="2695" y="3397"/>
              <a:ext cx="432" cy="288"/>
              <a:chOff x="1056" y="96"/>
              <a:chExt cx="432" cy="288"/>
            </a:xfrm>
          </p:grpSpPr>
          <p:sp>
            <p:nvSpPr>
              <p:cNvPr id="144427" name="Rectangle 43"/>
              <p:cNvSpPr>
                <a:spLocks noChangeArrowheads="1"/>
              </p:cNvSpPr>
              <p:nvPr/>
            </p:nvSpPr>
            <p:spPr bwMode="auto">
              <a:xfrm>
                <a:off x="1056" y="96"/>
                <a:ext cx="432" cy="2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4428" name="Line 44"/>
              <p:cNvSpPr>
                <a:spLocks noChangeShapeType="1"/>
              </p:cNvSpPr>
              <p:nvPr/>
            </p:nvSpPr>
            <p:spPr bwMode="auto">
              <a:xfrm>
                <a:off x="1056" y="192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4429" name="Line 45"/>
              <p:cNvSpPr>
                <a:spLocks noChangeShapeType="1"/>
              </p:cNvSpPr>
              <p:nvPr/>
            </p:nvSpPr>
            <p:spPr bwMode="auto">
              <a:xfrm>
                <a:off x="1200" y="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4430" name="Line 46"/>
              <p:cNvSpPr>
                <a:spLocks noChangeShapeType="1"/>
              </p:cNvSpPr>
              <p:nvPr/>
            </p:nvSpPr>
            <p:spPr bwMode="auto">
              <a:xfrm>
                <a:off x="1344" y="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44431" name="Group 47"/>
            <p:cNvGrpSpPr>
              <a:grpSpLocks/>
            </p:cNvGrpSpPr>
            <p:nvPr/>
          </p:nvGrpSpPr>
          <p:grpSpPr bwMode="auto">
            <a:xfrm>
              <a:off x="4567" y="3397"/>
              <a:ext cx="432" cy="288"/>
              <a:chOff x="1056" y="96"/>
              <a:chExt cx="432" cy="288"/>
            </a:xfrm>
          </p:grpSpPr>
          <p:sp>
            <p:nvSpPr>
              <p:cNvPr id="144432" name="Rectangle 48"/>
              <p:cNvSpPr>
                <a:spLocks noChangeArrowheads="1"/>
              </p:cNvSpPr>
              <p:nvPr/>
            </p:nvSpPr>
            <p:spPr bwMode="auto">
              <a:xfrm>
                <a:off x="1056" y="96"/>
                <a:ext cx="432" cy="28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4433" name="Line 49"/>
              <p:cNvSpPr>
                <a:spLocks noChangeShapeType="1"/>
              </p:cNvSpPr>
              <p:nvPr/>
            </p:nvSpPr>
            <p:spPr bwMode="auto">
              <a:xfrm>
                <a:off x="1056" y="192"/>
                <a:ext cx="432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4434" name="Line 50"/>
              <p:cNvSpPr>
                <a:spLocks noChangeShapeType="1"/>
              </p:cNvSpPr>
              <p:nvPr/>
            </p:nvSpPr>
            <p:spPr bwMode="auto">
              <a:xfrm>
                <a:off x="1200" y="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4435" name="Line 51"/>
              <p:cNvSpPr>
                <a:spLocks noChangeShapeType="1"/>
              </p:cNvSpPr>
              <p:nvPr/>
            </p:nvSpPr>
            <p:spPr bwMode="auto">
              <a:xfrm>
                <a:off x="1344" y="96"/>
                <a:ext cx="0" cy="288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</p:grpSp>
      <p:sp>
        <p:nvSpPr>
          <p:cNvPr id="144436" name="Line 52"/>
          <p:cNvSpPr>
            <a:spLocks noChangeShapeType="1"/>
          </p:cNvSpPr>
          <p:nvPr/>
        </p:nvSpPr>
        <p:spPr bwMode="auto">
          <a:xfrm flipH="1">
            <a:off x="5791200" y="5181600"/>
            <a:ext cx="381000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投影片編號版面配置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altLang="zh-TW" dirty="0" smtClean="0"/>
              <a:t>18-</a:t>
            </a:r>
            <a:fld id="{39451AA2-63B0-422E-B4B9-6F1E53267951}" type="slidenum">
              <a:rPr lang="en-US" altLang="zh-TW" smtClean="0"/>
              <a:pPr/>
              <a:t>47</a:t>
            </a:fld>
            <a:endParaRPr lang="en-US" altLang="zh-TW" dirty="0"/>
          </a:p>
        </p:txBody>
      </p:sp>
      <p:sp>
        <p:nvSpPr>
          <p:cNvPr id="145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Concluding Remarks </a:t>
            </a:r>
            <a:r>
              <a:rPr lang="en-US" altLang="zh-TW" sz="2000" b="0">
                <a:solidFill>
                  <a:schemeClr val="tx1"/>
                </a:solidFill>
                <a:ea typeface="新細明體" pitchFamily="18" charset="-120"/>
              </a:rPr>
              <a:t>(cont.)</a:t>
            </a:r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80000"/>
              </a:lnSpc>
            </a:pPr>
            <a:r>
              <a:rPr lang="en-US" altLang="zh-TW" sz="2000" b="1"/>
              <a:t>However,  </a:t>
            </a:r>
            <a:r>
              <a:rPr lang="en-US" altLang="zh-TW" sz="1800"/>
              <a:t>(1) STREET, CITY, STATE are almost required together.</a:t>
            </a:r>
          </a:p>
          <a:p>
            <a:pPr lvl="1">
              <a:lnSpc>
                <a:spcPct val="80000"/>
              </a:lnSpc>
              <a:buFont typeface="Wingdings" pitchFamily="2" charset="2"/>
              <a:buNone/>
            </a:pPr>
            <a:r>
              <a:rPr lang="en-US" altLang="zh-TW" sz="1800"/>
              <a:t>                         (2) so ZIP do not change very often, such a decomposition seems unlikely  </a:t>
            </a:r>
            <a:br>
              <a:rPr lang="en-US" altLang="zh-TW" sz="1800"/>
            </a:br>
            <a:r>
              <a:rPr lang="en-US" altLang="zh-TW" sz="1800"/>
              <a:t>                          to be worthwhile.</a:t>
            </a:r>
          </a:p>
          <a:p>
            <a:pPr lvl="1"/>
            <a:r>
              <a:rPr lang="en-US" altLang="zh-TW" sz="2000"/>
              <a:t>Not all redundancies can be eliminate by projection.</a:t>
            </a:r>
          </a:p>
          <a:p>
            <a:pPr lvl="1"/>
            <a:r>
              <a:rPr lang="en-US" altLang="zh-TW" sz="2000"/>
              <a:t>Research topic: decompose relations by other operator.</a:t>
            </a:r>
          </a:p>
          <a:p>
            <a:pPr lvl="1">
              <a:lnSpc>
                <a:spcPct val="110000"/>
              </a:lnSpc>
              <a:buFont typeface="Wingdings" pitchFamily="2" charset="2"/>
              <a:buNone/>
            </a:pPr>
            <a:r>
              <a:rPr lang="en-US" altLang="zh-TW" sz="2000"/>
              <a:t>                              e.g. restriction.</a:t>
            </a:r>
          </a:p>
          <a:p>
            <a:pPr lvl="1">
              <a:buFont typeface="Wingdings" pitchFamily="2" charset="2"/>
              <a:buNone/>
            </a:pPr>
            <a:endParaRPr lang="en-US" altLang="zh-TW" sz="1400" b="1" i="1"/>
          </a:p>
          <a:p>
            <a:endParaRPr lang="en-US" altLang="zh-TW"/>
          </a:p>
        </p:txBody>
      </p:sp>
      <p:grpSp>
        <p:nvGrpSpPr>
          <p:cNvPr id="145412" name="Group 4"/>
          <p:cNvGrpSpPr>
            <a:grpSpLocks/>
          </p:cNvGrpSpPr>
          <p:nvPr/>
        </p:nvGrpSpPr>
        <p:grpSpPr bwMode="auto">
          <a:xfrm>
            <a:off x="3352800" y="4419600"/>
            <a:ext cx="4652963" cy="1190625"/>
            <a:chOff x="1152" y="2610"/>
            <a:chExt cx="2931" cy="750"/>
          </a:xfrm>
        </p:grpSpPr>
        <p:sp>
          <p:nvSpPr>
            <p:cNvPr id="145413" name="Rectangle 5"/>
            <p:cNvSpPr>
              <a:spLocks noChangeArrowheads="1"/>
            </p:cNvSpPr>
            <p:nvPr/>
          </p:nvSpPr>
          <p:spPr bwMode="auto">
            <a:xfrm>
              <a:off x="2061" y="2615"/>
              <a:ext cx="64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solidFill>
                    <a:schemeClr val="accent2"/>
                  </a:solidFill>
                  <a:latin typeface="Times New Roman" pitchFamily="18" charset="0"/>
                  <a:ea typeface="新細明體" pitchFamily="18" charset="-120"/>
                </a:rPr>
                <a:t>Projection</a:t>
              </a:r>
            </a:p>
          </p:txBody>
        </p:sp>
        <p:grpSp>
          <p:nvGrpSpPr>
            <p:cNvPr id="145414" name="Group 6"/>
            <p:cNvGrpSpPr>
              <a:grpSpLocks/>
            </p:cNvGrpSpPr>
            <p:nvPr/>
          </p:nvGrpSpPr>
          <p:grpSpPr bwMode="auto">
            <a:xfrm>
              <a:off x="1152" y="2610"/>
              <a:ext cx="802" cy="750"/>
              <a:chOff x="810" y="3278"/>
              <a:chExt cx="802" cy="750"/>
            </a:xfrm>
          </p:grpSpPr>
          <p:sp>
            <p:nvSpPr>
              <p:cNvPr id="145415" name="Rectangle 7"/>
              <p:cNvSpPr>
                <a:spLocks noChangeArrowheads="1"/>
              </p:cNvSpPr>
              <p:nvPr/>
            </p:nvSpPr>
            <p:spPr bwMode="auto">
              <a:xfrm>
                <a:off x="826" y="3331"/>
                <a:ext cx="786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1  2   3   4   5</a:t>
                </a:r>
              </a:p>
            </p:txBody>
          </p:sp>
          <p:sp>
            <p:nvSpPr>
              <p:cNvPr id="145416" name="Rectangle 8"/>
              <p:cNvSpPr>
                <a:spLocks noChangeArrowheads="1"/>
              </p:cNvSpPr>
              <p:nvPr/>
            </p:nvSpPr>
            <p:spPr bwMode="auto">
              <a:xfrm>
                <a:off x="810" y="3278"/>
                <a:ext cx="780" cy="741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17" name="Line 9"/>
              <p:cNvSpPr>
                <a:spLocks noChangeShapeType="1"/>
              </p:cNvSpPr>
              <p:nvPr/>
            </p:nvSpPr>
            <p:spPr bwMode="auto">
              <a:xfrm>
                <a:off x="820" y="3523"/>
                <a:ext cx="770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18" name="Line 10"/>
              <p:cNvSpPr>
                <a:spLocks noChangeShapeType="1"/>
              </p:cNvSpPr>
              <p:nvPr/>
            </p:nvSpPr>
            <p:spPr bwMode="auto">
              <a:xfrm>
                <a:off x="960" y="3287"/>
                <a:ext cx="0" cy="741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19" name="Line 11"/>
              <p:cNvSpPr>
                <a:spLocks noChangeShapeType="1"/>
              </p:cNvSpPr>
              <p:nvPr/>
            </p:nvSpPr>
            <p:spPr bwMode="auto">
              <a:xfrm>
                <a:off x="1104" y="3287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20" name="Line 12"/>
              <p:cNvSpPr>
                <a:spLocks noChangeShapeType="1"/>
              </p:cNvSpPr>
              <p:nvPr/>
            </p:nvSpPr>
            <p:spPr bwMode="auto">
              <a:xfrm>
                <a:off x="1267" y="3287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21" name="Line 13"/>
              <p:cNvSpPr>
                <a:spLocks noChangeShapeType="1"/>
              </p:cNvSpPr>
              <p:nvPr/>
            </p:nvSpPr>
            <p:spPr bwMode="auto">
              <a:xfrm>
                <a:off x="1459" y="3287"/>
                <a:ext cx="0" cy="73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145422" name="Group 14"/>
            <p:cNvGrpSpPr>
              <a:grpSpLocks/>
            </p:cNvGrpSpPr>
            <p:nvPr/>
          </p:nvGrpSpPr>
          <p:grpSpPr bwMode="auto">
            <a:xfrm>
              <a:off x="2858" y="2610"/>
              <a:ext cx="1225" cy="740"/>
              <a:chOff x="2516" y="3278"/>
              <a:chExt cx="1225" cy="740"/>
            </a:xfrm>
          </p:grpSpPr>
          <p:sp>
            <p:nvSpPr>
              <p:cNvPr id="145423" name="Rectangle 15"/>
              <p:cNvSpPr>
                <a:spLocks noChangeArrowheads="1"/>
              </p:cNvSpPr>
              <p:nvPr/>
            </p:nvSpPr>
            <p:spPr bwMode="auto">
              <a:xfrm>
                <a:off x="2516" y="3302"/>
                <a:ext cx="466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1  2   3</a:t>
                </a:r>
              </a:p>
            </p:txBody>
          </p:sp>
          <p:sp>
            <p:nvSpPr>
              <p:cNvPr id="145424" name="Rectangle 16"/>
              <p:cNvSpPr>
                <a:spLocks noChangeArrowheads="1"/>
              </p:cNvSpPr>
              <p:nvPr/>
            </p:nvSpPr>
            <p:spPr bwMode="auto">
              <a:xfrm>
                <a:off x="3275" y="3311"/>
                <a:ext cx="466" cy="21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sz="1600">
                    <a:solidFill>
                      <a:schemeClr val="accent2"/>
                    </a:solidFill>
                    <a:latin typeface="Times New Roman" pitchFamily="18" charset="0"/>
                    <a:ea typeface="新細明體" pitchFamily="18" charset="-120"/>
                  </a:rPr>
                  <a:t>1  4   5</a:t>
                </a:r>
              </a:p>
            </p:txBody>
          </p:sp>
          <p:sp>
            <p:nvSpPr>
              <p:cNvPr id="145425" name="Rectangle 17"/>
              <p:cNvSpPr>
                <a:spLocks noChangeArrowheads="1"/>
              </p:cNvSpPr>
              <p:nvPr/>
            </p:nvSpPr>
            <p:spPr bwMode="auto">
              <a:xfrm>
                <a:off x="2529" y="3278"/>
                <a:ext cx="424" cy="721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26" name="Line 18"/>
              <p:cNvSpPr>
                <a:spLocks noChangeShapeType="1"/>
              </p:cNvSpPr>
              <p:nvPr/>
            </p:nvSpPr>
            <p:spPr bwMode="auto">
              <a:xfrm>
                <a:off x="2669" y="3287"/>
                <a:ext cx="0" cy="72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27" name="Line 19"/>
              <p:cNvSpPr>
                <a:spLocks noChangeShapeType="1"/>
              </p:cNvSpPr>
              <p:nvPr/>
            </p:nvSpPr>
            <p:spPr bwMode="auto">
              <a:xfrm>
                <a:off x="2823" y="3278"/>
                <a:ext cx="0" cy="731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28" name="Line 20"/>
              <p:cNvSpPr>
                <a:spLocks noChangeShapeType="1"/>
              </p:cNvSpPr>
              <p:nvPr/>
            </p:nvSpPr>
            <p:spPr bwMode="auto">
              <a:xfrm>
                <a:off x="2539" y="3523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29" name="Rectangle 21"/>
              <p:cNvSpPr>
                <a:spLocks noChangeArrowheads="1"/>
              </p:cNvSpPr>
              <p:nvPr/>
            </p:nvSpPr>
            <p:spPr bwMode="auto">
              <a:xfrm>
                <a:off x="3278" y="3278"/>
                <a:ext cx="424" cy="721"/>
              </a:xfrm>
              <a:prstGeom prst="rect">
                <a:avLst/>
              </a:prstGeom>
              <a:noFill/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30" name="Line 22"/>
              <p:cNvSpPr>
                <a:spLocks noChangeShapeType="1"/>
              </p:cNvSpPr>
              <p:nvPr/>
            </p:nvSpPr>
            <p:spPr bwMode="auto">
              <a:xfrm>
                <a:off x="3418" y="3287"/>
                <a:ext cx="0" cy="722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31" name="Line 23"/>
              <p:cNvSpPr>
                <a:spLocks noChangeShapeType="1"/>
              </p:cNvSpPr>
              <p:nvPr/>
            </p:nvSpPr>
            <p:spPr bwMode="auto">
              <a:xfrm>
                <a:off x="3288" y="3504"/>
                <a:ext cx="414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145432" name="Line 24"/>
              <p:cNvSpPr>
                <a:spLocks noChangeShapeType="1"/>
              </p:cNvSpPr>
              <p:nvPr/>
            </p:nvSpPr>
            <p:spPr bwMode="auto">
              <a:xfrm>
                <a:off x="3581" y="3287"/>
                <a:ext cx="0" cy="731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145433" name="AutoShape 25"/>
            <p:cNvSpPr>
              <a:spLocks noChangeArrowheads="1"/>
            </p:cNvSpPr>
            <p:nvPr/>
          </p:nvSpPr>
          <p:spPr bwMode="auto">
            <a:xfrm>
              <a:off x="2247" y="2898"/>
              <a:ext cx="251" cy="126"/>
            </a:xfrm>
            <a:prstGeom prst="rightArrow">
              <a:avLst>
                <a:gd name="adj1" fmla="val 50000"/>
                <a:gd name="adj2" fmla="val 99612"/>
              </a:avLst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grpSp>
        <p:nvGrpSpPr>
          <p:cNvPr id="145434" name="Group 26"/>
          <p:cNvGrpSpPr>
            <a:grpSpLocks/>
          </p:cNvGrpSpPr>
          <p:nvPr/>
        </p:nvGrpSpPr>
        <p:grpSpPr bwMode="auto">
          <a:xfrm>
            <a:off x="4724400" y="3276600"/>
            <a:ext cx="1828800" cy="609600"/>
            <a:chOff x="2982" y="2068"/>
            <a:chExt cx="1152" cy="384"/>
          </a:xfrm>
        </p:grpSpPr>
        <p:sp>
          <p:nvSpPr>
            <p:cNvPr id="145435" name="Rectangle 27"/>
            <p:cNvSpPr>
              <a:spLocks noChangeArrowheads="1"/>
            </p:cNvSpPr>
            <p:nvPr/>
          </p:nvSpPr>
          <p:spPr bwMode="auto">
            <a:xfrm>
              <a:off x="2982" y="2116"/>
              <a:ext cx="480" cy="288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5436" name="Rectangle 28"/>
            <p:cNvSpPr>
              <a:spLocks noChangeArrowheads="1"/>
            </p:cNvSpPr>
            <p:nvPr/>
          </p:nvSpPr>
          <p:spPr bwMode="auto">
            <a:xfrm>
              <a:off x="3702" y="2068"/>
              <a:ext cx="43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5437" name="Rectangle 29"/>
            <p:cNvSpPr>
              <a:spLocks noChangeArrowheads="1"/>
            </p:cNvSpPr>
            <p:nvPr/>
          </p:nvSpPr>
          <p:spPr bwMode="auto">
            <a:xfrm>
              <a:off x="3702" y="2308"/>
              <a:ext cx="432" cy="14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5438" name="Line 30"/>
            <p:cNvSpPr>
              <a:spLocks noChangeShapeType="1"/>
            </p:cNvSpPr>
            <p:nvPr/>
          </p:nvSpPr>
          <p:spPr bwMode="auto">
            <a:xfrm>
              <a:off x="2982" y="2260"/>
              <a:ext cx="48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5439" name="Line 31"/>
            <p:cNvSpPr>
              <a:spLocks noChangeShapeType="1"/>
            </p:cNvSpPr>
            <p:nvPr/>
          </p:nvSpPr>
          <p:spPr bwMode="auto">
            <a:xfrm>
              <a:off x="3078" y="2116"/>
              <a:ext cx="0" cy="28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5440" name="Line 32"/>
            <p:cNvSpPr>
              <a:spLocks noChangeShapeType="1"/>
            </p:cNvSpPr>
            <p:nvPr/>
          </p:nvSpPr>
          <p:spPr bwMode="auto">
            <a:xfrm>
              <a:off x="3174" y="2116"/>
              <a:ext cx="0" cy="28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5441" name="Line 33"/>
            <p:cNvSpPr>
              <a:spLocks noChangeShapeType="1"/>
            </p:cNvSpPr>
            <p:nvPr/>
          </p:nvSpPr>
          <p:spPr bwMode="auto">
            <a:xfrm>
              <a:off x="3270" y="2116"/>
              <a:ext cx="0" cy="28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5442" name="Line 34"/>
            <p:cNvSpPr>
              <a:spLocks noChangeShapeType="1"/>
            </p:cNvSpPr>
            <p:nvPr/>
          </p:nvSpPr>
          <p:spPr bwMode="auto">
            <a:xfrm>
              <a:off x="3366" y="2116"/>
              <a:ext cx="0" cy="28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5443" name="Line 35"/>
            <p:cNvSpPr>
              <a:spLocks noChangeShapeType="1"/>
            </p:cNvSpPr>
            <p:nvPr/>
          </p:nvSpPr>
          <p:spPr bwMode="auto">
            <a:xfrm flipV="1">
              <a:off x="3462" y="2116"/>
              <a:ext cx="240" cy="4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45444" name="Line 36"/>
            <p:cNvSpPr>
              <a:spLocks noChangeShapeType="1"/>
            </p:cNvSpPr>
            <p:nvPr/>
          </p:nvSpPr>
          <p:spPr bwMode="auto">
            <a:xfrm>
              <a:off x="3462" y="2356"/>
              <a:ext cx="240" cy="4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/>
        </p:nvSpPr>
        <p:spPr>
          <a:xfrm>
            <a:off x="1364602" y="2852936"/>
            <a:ext cx="71767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7200" dirty="0"/>
              <a:t>e</a:t>
            </a:r>
            <a:r>
              <a:rPr lang="en-US" altLang="zh-TW" sz="7200" dirty="0" smtClean="0"/>
              <a:t>nd of </a:t>
            </a:r>
            <a:r>
              <a:rPr lang="en-US" altLang="zh-TW" sz="7200" smtClean="0"/>
              <a:t>unit 18</a:t>
            </a:r>
            <a:endParaRPr lang="zh-TW" altLang="en-US" sz="7200" dirty="0"/>
          </a:p>
        </p:txBody>
      </p:sp>
    </p:spTree>
    <p:extLst>
      <p:ext uri="{BB962C8B-B14F-4D97-AF65-F5344CB8AC3E}">
        <p14:creationId xmlns:p14="http://schemas.microsoft.com/office/powerpoint/2010/main" val="23313319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Problem of Normalization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zh-TW" sz="2400" b="1" i="1" dirty="0"/>
              <a:t>&lt;e.g.&gt;</a:t>
            </a:r>
          </a:p>
        </p:txBody>
      </p:sp>
      <p:grpSp>
        <p:nvGrpSpPr>
          <p:cNvPr id="26691" name="Group 67"/>
          <p:cNvGrpSpPr>
            <a:grpSpLocks/>
          </p:cNvGrpSpPr>
          <p:nvPr/>
        </p:nvGrpSpPr>
        <p:grpSpPr bwMode="auto">
          <a:xfrm>
            <a:off x="2289175" y="1412875"/>
            <a:ext cx="5184775" cy="1465263"/>
            <a:chOff x="1442" y="709"/>
            <a:chExt cx="3277" cy="1206"/>
          </a:xfrm>
        </p:grpSpPr>
        <p:grpSp>
          <p:nvGrpSpPr>
            <p:cNvPr id="26662" name="Group 38"/>
            <p:cNvGrpSpPr>
              <a:grpSpLocks/>
            </p:cNvGrpSpPr>
            <p:nvPr/>
          </p:nvGrpSpPr>
          <p:grpSpPr bwMode="auto">
            <a:xfrm>
              <a:off x="1442" y="709"/>
              <a:ext cx="3277" cy="889"/>
              <a:chOff x="1301" y="890"/>
              <a:chExt cx="3277" cy="1003"/>
            </a:xfrm>
          </p:grpSpPr>
          <p:grpSp>
            <p:nvGrpSpPr>
              <p:cNvPr id="26628" name="Group 4"/>
              <p:cNvGrpSpPr>
                <a:grpSpLocks/>
              </p:cNvGrpSpPr>
              <p:nvPr/>
            </p:nvGrpSpPr>
            <p:grpSpPr bwMode="auto">
              <a:xfrm>
                <a:off x="1301" y="890"/>
                <a:ext cx="3277" cy="1003"/>
                <a:chOff x="527" y="3591"/>
                <a:chExt cx="3277" cy="1104"/>
              </a:xfrm>
            </p:grpSpPr>
            <p:sp>
              <p:nvSpPr>
                <p:cNvPr id="26629" name="Line 5"/>
                <p:cNvSpPr>
                  <a:spLocks noChangeShapeType="1"/>
                </p:cNvSpPr>
                <p:nvPr/>
              </p:nvSpPr>
              <p:spPr bwMode="auto">
                <a:xfrm>
                  <a:off x="811" y="3593"/>
                  <a:ext cx="297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630" name="Line 6"/>
                <p:cNvSpPr>
                  <a:spLocks noChangeShapeType="1"/>
                </p:cNvSpPr>
                <p:nvPr/>
              </p:nvSpPr>
              <p:spPr bwMode="auto">
                <a:xfrm>
                  <a:off x="813" y="4695"/>
                  <a:ext cx="297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631" name="Arc 7"/>
                <p:cNvSpPr>
                  <a:spLocks/>
                </p:cNvSpPr>
                <p:nvPr/>
              </p:nvSpPr>
              <p:spPr bwMode="auto">
                <a:xfrm>
                  <a:off x="527" y="3596"/>
                  <a:ext cx="290" cy="592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21600"/>
                    <a:gd name="T1" fmla="*/ 21563 h 21600"/>
                    <a:gd name="T2" fmla="*/ 21526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563"/>
                      </a:moveTo>
                      <a:cubicBezTo>
                        <a:pt x="20" y="9676"/>
                        <a:pt x="9640" y="40"/>
                        <a:pt x="21526" y="0"/>
                      </a:cubicBezTo>
                    </a:path>
                    <a:path w="21600" h="21600" stroke="0" extrusionOk="0">
                      <a:moveTo>
                        <a:pt x="0" y="21563"/>
                      </a:moveTo>
                      <a:cubicBezTo>
                        <a:pt x="20" y="9676"/>
                        <a:pt x="9640" y="40"/>
                        <a:pt x="21526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632" name="Arc 8"/>
                <p:cNvSpPr>
                  <a:spLocks/>
                </p:cNvSpPr>
                <p:nvPr/>
              </p:nvSpPr>
              <p:spPr bwMode="auto">
                <a:xfrm>
                  <a:off x="527" y="4186"/>
                  <a:ext cx="300" cy="499"/>
                </a:xfrm>
                <a:custGeom>
                  <a:avLst/>
                  <a:gdLst>
                    <a:gd name="G0" fmla="+- 21600 0 0"/>
                    <a:gd name="G1" fmla="+- 0 0 0"/>
                    <a:gd name="G2" fmla="+- 21600 0 0"/>
                    <a:gd name="T0" fmla="*/ 21600 w 21600"/>
                    <a:gd name="T1" fmla="*/ 21600 h 21600"/>
                    <a:gd name="T2" fmla="*/ 0 w 21600"/>
                    <a:gd name="T3" fmla="*/ 0 h 21600"/>
                    <a:gd name="T4" fmla="*/ 2160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633" name="Arc 9"/>
                <p:cNvSpPr>
                  <a:spLocks/>
                </p:cNvSpPr>
                <p:nvPr/>
              </p:nvSpPr>
              <p:spPr bwMode="auto">
                <a:xfrm>
                  <a:off x="3513" y="3591"/>
                  <a:ext cx="281" cy="592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21600"/>
                    <a:gd name="T1" fmla="*/ 21564 h 21600"/>
                    <a:gd name="T2" fmla="*/ 21523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564"/>
                      </a:moveTo>
                      <a:cubicBezTo>
                        <a:pt x="19" y="9678"/>
                        <a:pt x="9637" y="42"/>
                        <a:pt x="21523" y="0"/>
                      </a:cubicBezTo>
                    </a:path>
                    <a:path w="21600" h="21600" stroke="0" extrusionOk="0">
                      <a:moveTo>
                        <a:pt x="0" y="21564"/>
                      </a:moveTo>
                      <a:cubicBezTo>
                        <a:pt x="19" y="9678"/>
                        <a:pt x="9637" y="42"/>
                        <a:pt x="21523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634" name="Arc 10"/>
                <p:cNvSpPr>
                  <a:spLocks/>
                </p:cNvSpPr>
                <p:nvPr/>
              </p:nvSpPr>
              <p:spPr bwMode="auto">
                <a:xfrm>
                  <a:off x="3513" y="4181"/>
                  <a:ext cx="291" cy="498"/>
                </a:xfrm>
                <a:custGeom>
                  <a:avLst/>
                  <a:gdLst>
                    <a:gd name="G0" fmla="+- 21600 0 0"/>
                    <a:gd name="G1" fmla="+- 0 0 0"/>
                    <a:gd name="G2" fmla="+- 21600 0 0"/>
                    <a:gd name="T0" fmla="*/ 21600 w 21600"/>
                    <a:gd name="T1" fmla="*/ 21600 h 21600"/>
                    <a:gd name="T2" fmla="*/ 0 w 21600"/>
                    <a:gd name="T3" fmla="*/ 0 h 21600"/>
                    <a:gd name="T4" fmla="*/ 2160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26635" name="Rectangle 11"/>
              <p:cNvSpPr>
                <a:spLocks noChangeArrowheads="1"/>
              </p:cNvSpPr>
              <p:nvPr/>
            </p:nvSpPr>
            <p:spPr bwMode="auto">
              <a:xfrm>
                <a:off x="1534" y="976"/>
                <a:ext cx="2812" cy="8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TW" sz="1400" b="1">
                    <a:latin typeface="Times New Roman" charset="0"/>
                    <a:ea typeface="新細明體" charset="-120"/>
                  </a:rPr>
                  <a:t>S1, Smith, 20, London, P1, Nut, Red, 12, London, 300</a:t>
                </a:r>
              </a:p>
              <a:p>
                <a:pPr algn="l" eaLnBrk="0" hangingPunct="0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TW" sz="1400" b="1">
                    <a:latin typeface="Times New Roman" charset="0"/>
                    <a:ea typeface="新細明體" charset="-120"/>
                  </a:rPr>
                  <a:t>S1, Smith, 20, London, P2, Bolt, Green, 17, Paris, 200</a:t>
                </a:r>
              </a:p>
              <a:p>
                <a:pPr algn="l" eaLnBrk="0" hangingPunct="0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TW" sz="1400" b="1">
                    <a:latin typeface="Times New Roman" charset="0"/>
                    <a:ea typeface="新細明體" charset="-120"/>
                  </a:rPr>
                  <a:t>                                                </a:t>
                </a:r>
                <a:r>
                  <a:rPr lang="en-US" altLang="zh-TW" sz="800" b="1">
                    <a:latin typeface="Times New Roman" charset="0"/>
                    <a:ea typeface="新細明體" charset="-120"/>
                  </a:rPr>
                  <a:t>.</a:t>
                </a:r>
              </a:p>
              <a:p>
                <a:pPr algn="l" eaLnBrk="0" hangingPunct="0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TW" sz="800" b="1">
                    <a:latin typeface="Times New Roman" charset="0"/>
                    <a:ea typeface="新細明體" charset="-120"/>
                  </a:rPr>
                  <a:t>                                                .</a:t>
                </a:r>
              </a:p>
              <a:p>
                <a:pPr algn="l" eaLnBrk="0" hangingPunct="0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TW" sz="1400" b="1">
                    <a:latin typeface="Times New Roman" charset="0"/>
                    <a:ea typeface="新細明體" charset="-120"/>
                  </a:rPr>
                  <a:t>S4, Clark, 20, London, P5, Cam, Blue, 12, Paris, 400</a:t>
                </a:r>
              </a:p>
            </p:txBody>
          </p:sp>
        </p:grpSp>
        <p:sp>
          <p:nvSpPr>
            <p:cNvPr id="26636" name="AutoShape 12"/>
            <p:cNvSpPr>
              <a:spLocks noChangeArrowheads="1"/>
            </p:cNvSpPr>
            <p:nvPr/>
          </p:nvSpPr>
          <p:spPr bwMode="auto">
            <a:xfrm rot="16200000" flipH="1">
              <a:off x="2833" y="1630"/>
              <a:ext cx="181" cy="244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37" name="Rectangle 13"/>
            <p:cNvSpPr>
              <a:spLocks noChangeArrowheads="1"/>
            </p:cNvSpPr>
            <p:nvPr/>
          </p:nvSpPr>
          <p:spPr bwMode="auto">
            <a:xfrm>
              <a:off x="3165" y="1616"/>
              <a:ext cx="104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b="1">
                  <a:latin typeface="Times New Roman" charset="0"/>
                  <a:ea typeface="新細明體" charset="-120"/>
                </a:rPr>
                <a:t>Normalization</a:t>
              </a:r>
            </a:p>
          </p:txBody>
        </p:sp>
      </p:grpSp>
      <p:grpSp>
        <p:nvGrpSpPr>
          <p:cNvPr id="26639" name="Group 15"/>
          <p:cNvGrpSpPr>
            <a:grpSpLocks/>
          </p:cNvGrpSpPr>
          <p:nvPr/>
        </p:nvGrpSpPr>
        <p:grpSpPr bwMode="auto">
          <a:xfrm>
            <a:off x="4230250" y="3123619"/>
            <a:ext cx="1779344" cy="906298"/>
            <a:chOff x="1895" y="5168"/>
            <a:chExt cx="1094" cy="629"/>
          </a:xfrm>
        </p:grpSpPr>
        <p:sp>
          <p:nvSpPr>
            <p:cNvPr id="26640" name="Rectangle 16"/>
            <p:cNvSpPr>
              <a:spLocks noChangeArrowheads="1"/>
            </p:cNvSpPr>
            <p:nvPr/>
          </p:nvSpPr>
          <p:spPr bwMode="auto">
            <a:xfrm>
              <a:off x="1895" y="5168"/>
              <a:ext cx="1094" cy="629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1" name="Line 17"/>
            <p:cNvSpPr>
              <a:spLocks noChangeShapeType="1"/>
            </p:cNvSpPr>
            <p:nvPr/>
          </p:nvSpPr>
          <p:spPr bwMode="auto">
            <a:xfrm>
              <a:off x="1895" y="5365"/>
              <a:ext cx="1084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2" name="Line 18"/>
            <p:cNvSpPr>
              <a:spLocks noChangeShapeType="1"/>
            </p:cNvSpPr>
            <p:nvPr/>
          </p:nvSpPr>
          <p:spPr bwMode="auto">
            <a:xfrm>
              <a:off x="2178" y="5179"/>
              <a:ext cx="0" cy="61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3" name="Line 19"/>
            <p:cNvSpPr>
              <a:spLocks noChangeShapeType="1"/>
            </p:cNvSpPr>
            <p:nvPr/>
          </p:nvSpPr>
          <p:spPr bwMode="auto">
            <a:xfrm>
              <a:off x="2455" y="5176"/>
              <a:ext cx="0" cy="617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44" name="Line 20"/>
            <p:cNvSpPr>
              <a:spLocks noChangeShapeType="1"/>
            </p:cNvSpPr>
            <p:nvPr/>
          </p:nvSpPr>
          <p:spPr bwMode="auto">
            <a:xfrm>
              <a:off x="2727" y="5179"/>
              <a:ext cx="0" cy="618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6645" name="Rectangle 21"/>
          <p:cNvSpPr>
            <a:spLocks noChangeArrowheads="1"/>
          </p:cNvSpPr>
          <p:nvPr/>
        </p:nvSpPr>
        <p:spPr bwMode="auto">
          <a:xfrm>
            <a:off x="1856656" y="3123619"/>
            <a:ext cx="2271555" cy="897653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46" name="Line 22"/>
          <p:cNvSpPr>
            <a:spLocks noChangeShapeType="1"/>
          </p:cNvSpPr>
          <p:nvPr/>
        </p:nvSpPr>
        <p:spPr bwMode="auto">
          <a:xfrm flipV="1">
            <a:off x="1856656" y="3428999"/>
            <a:ext cx="2271555" cy="1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47" name="Line 23"/>
          <p:cNvSpPr>
            <a:spLocks noChangeShapeType="1"/>
          </p:cNvSpPr>
          <p:nvPr/>
        </p:nvSpPr>
        <p:spPr bwMode="auto">
          <a:xfrm>
            <a:off x="2319163" y="3138028"/>
            <a:ext cx="0" cy="88324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48" name="Line 24"/>
          <p:cNvSpPr>
            <a:spLocks noChangeShapeType="1"/>
          </p:cNvSpPr>
          <p:nvPr/>
        </p:nvSpPr>
        <p:spPr bwMode="auto">
          <a:xfrm>
            <a:off x="2904687" y="3138028"/>
            <a:ext cx="0" cy="88324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49" name="Line 25"/>
          <p:cNvSpPr>
            <a:spLocks noChangeShapeType="1"/>
          </p:cNvSpPr>
          <p:nvPr/>
        </p:nvSpPr>
        <p:spPr bwMode="auto">
          <a:xfrm>
            <a:off x="3547138" y="3138028"/>
            <a:ext cx="0" cy="883245"/>
          </a:xfrm>
          <a:prstGeom prst="line">
            <a:avLst/>
          </a:prstGeom>
          <a:noFill/>
          <a:ln w="12700">
            <a:solidFill>
              <a:schemeClr val="accent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6650" name="Rectangle 26"/>
          <p:cNvSpPr>
            <a:spLocks noChangeArrowheads="1"/>
          </p:cNvSpPr>
          <p:nvPr/>
        </p:nvSpPr>
        <p:spPr bwMode="auto">
          <a:xfrm>
            <a:off x="1928813" y="2852738"/>
            <a:ext cx="307400" cy="308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altLang="zh-TW" b="1">
                <a:latin typeface="Times New Roman" charset="0"/>
                <a:ea typeface="新細明體" charset="-120"/>
              </a:rPr>
              <a:t>S</a:t>
            </a:r>
          </a:p>
        </p:txBody>
      </p:sp>
      <p:sp>
        <p:nvSpPr>
          <p:cNvPr id="26651" name="Rectangle 27"/>
          <p:cNvSpPr>
            <a:spLocks noChangeArrowheads="1"/>
          </p:cNvSpPr>
          <p:nvPr/>
        </p:nvSpPr>
        <p:spPr bwMode="auto">
          <a:xfrm>
            <a:off x="2013694" y="3212976"/>
            <a:ext cx="2363242" cy="954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100" b="1" dirty="0">
                <a:latin typeface="Times New Roman" charset="0"/>
                <a:ea typeface="新細明體" charset="-120"/>
              </a:rPr>
              <a:t>S#    SNAME  STATUS   CITY</a:t>
            </a:r>
            <a:endParaRPr lang="en-US" altLang="zh-TW" sz="1200" b="1" dirty="0">
              <a:latin typeface="Times New Roman" charset="0"/>
              <a:ea typeface="新細明體" charset="-120"/>
            </a:endParaRPr>
          </a:p>
          <a:p>
            <a:pPr algn="l" eaLnBrk="0" hangingPunct="0">
              <a:lnSpc>
                <a:spcPct val="60000"/>
              </a:lnSpc>
              <a:spcBef>
                <a:spcPct val="50000"/>
              </a:spcBef>
            </a:pPr>
            <a:r>
              <a:rPr lang="en-US" altLang="zh-TW" sz="1400" b="1" dirty="0" smtClean="0">
                <a:latin typeface="Times New Roman" charset="0"/>
                <a:ea typeface="新細明體" charset="-120"/>
              </a:rPr>
              <a:t>S1</a:t>
            </a:r>
            <a:r>
              <a:rPr lang="en-US" altLang="zh-TW" sz="1200" b="1" dirty="0" smtClean="0">
                <a:latin typeface="Times New Roman" charset="0"/>
                <a:ea typeface="新細明體" charset="-120"/>
              </a:rPr>
              <a:t>    Smith</a:t>
            </a:r>
            <a:r>
              <a:rPr lang="en-US" altLang="zh-TW" sz="1600" b="1" dirty="0" smtClean="0">
                <a:latin typeface="Times New Roman" charset="0"/>
                <a:ea typeface="新細明體" charset="-120"/>
              </a:rPr>
              <a:t>       </a:t>
            </a:r>
            <a:r>
              <a:rPr lang="en-US" altLang="zh-TW" sz="1200" b="1" dirty="0" smtClean="0">
                <a:latin typeface="Times New Roman" charset="0"/>
                <a:ea typeface="新細明體" charset="-120"/>
              </a:rPr>
              <a:t>20        London</a:t>
            </a:r>
            <a:endParaRPr lang="en-US" altLang="zh-TW" sz="1200" b="1" dirty="0">
              <a:latin typeface="Times New Roman" charset="0"/>
              <a:ea typeface="新細明體" charset="-120"/>
            </a:endParaRPr>
          </a:p>
          <a:p>
            <a:pPr algn="l"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altLang="zh-TW" sz="1200" b="1" dirty="0">
                <a:latin typeface="Times New Roman" charset="0"/>
                <a:ea typeface="新細明體" charset="-120"/>
              </a:rPr>
              <a:t>.           .              .             .</a:t>
            </a:r>
          </a:p>
          <a:p>
            <a:pPr algn="l" eaLnBrk="0" hangingPunct="0">
              <a:spcBef>
                <a:spcPct val="50000"/>
              </a:spcBef>
            </a:pPr>
            <a:r>
              <a:rPr lang="en-US" altLang="zh-TW" sz="1200" b="1" dirty="0">
                <a:latin typeface="Times New Roman" charset="0"/>
                <a:ea typeface="新細明體" charset="-120"/>
              </a:rPr>
              <a:t> </a:t>
            </a:r>
          </a:p>
        </p:txBody>
      </p:sp>
      <p:sp>
        <p:nvSpPr>
          <p:cNvPr id="26652" name="Rectangle 28"/>
          <p:cNvSpPr>
            <a:spLocks noChangeArrowheads="1"/>
          </p:cNvSpPr>
          <p:nvPr/>
        </p:nvSpPr>
        <p:spPr bwMode="auto">
          <a:xfrm>
            <a:off x="4249767" y="2852738"/>
            <a:ext cx="320412" cy="308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altLang="zh-TW" b="1">
                <a:latin typeface="Times New Roman" charset="0"/>
                <a:ea typeface="新細明體" charset="-120"/>
              </a:rPr>
              <a:t>P</a:t>
            </a:r>
          </a:p>
        </p:txBody>
      </p:sp>
      <p:sp>
        <p:nvSpPr>
          <p:cNvPr id="26653" name="Rectangle 29"/>
          <p:cNvSpPr>
            <a:spLocks noChangeArrowheads="1"/>
          </p:cNvSpPr>
          <p:nvPr/>
        </p:nvSpPr>
        <p:spPr bwMode="auto">
          <a:xfrm>
            <a:off x="6279586" y="2855620"/>
            <a:ext cx="448902" cy="3083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>
              <a:lnSpc>
                <a:spcPct val="80000"/>
              </a:lnSpc>
            </a:pPr>
            <a:r>
              <a:rPr lang="en-US" altLang="zh-TW" b="1">
                <a:latin typeface="Times New Roman" charset="0"/>
                <a:ea typeface="新細明體" charset="-120"/>
              </a:rPr>
              <a:t>SP</a:t>
            </a:r>
          </a:p>
        </p:txBody>
      </p:sp>
      <p:grpSp>
        <p:nvGrpSpPr>
          <p:cNvPr id="26654" name="Group 30"/>
          <p:cNvGrpSpPr>
            <a:grpSpLocks/>
          </p:cNvGrpSpPr>
          <p:nvPr/>
        </p:nvGrpSpPr>
        <p:grpSpPr bwMode="auto">
          <a:xfrm>
            <a:off x="6229165" y="3177978"/>
            <a:ext cx="1377609" cy="899094"/>
            <a:chOff x="3124" y="5167"/>
            <a:chExt cx="847" cy="624"/>
          </a:xfrm>
        </p:grpSpPr>
        <p:sp>
          <p:nvSpPr>
            <p:cNvPr id="26655" name="Rectangle 31"/>
            <p:cNvSpPr>
              <a:spLocks noChangeArrowheads="1"/>
            </p:cNvSpPr>
            <p:nvPr/>
          </p:nvSpPr>
          <p:spPr bwMode="auto">
            <a:xfrm>
              <a:off x="3124" y="5167"/>
              <a:ext cx="847" cy="624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accent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56" name="Line 32"/>
            <p:cNvSpPr>
              <a:spLocks noChangeShapeType="1"/>
            </p:cNvSpPr>
            <p:nvPr/>
          </p:nvSpPr>
          <p:spPr bwMode="auto">
            <a:xfrm>
              <a:off x="3124" y="5357"/>
              <a:ext cx="838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57" name="Line 33"/>
            <p:cNvSpPr>
              <a:spLocks noChangeShapeType="1"/>
            </p:cNvSpPr>
            <p:nvPr/>
          </p:nvSpPr>
          <p:spPr bwMode="auto">
            <a:xfrm>
              <a:off x="3390" y="5171"/>
              <a:ext cx="0" cy="6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58" name="Line 34"/>
            <p:cNvSpPr>
              <a:spLocks noChangeShapeType="1"/>
            </p:cNvSpPr>
            <p:nvPr/>
          </p:nvSpPr>
          <p:spPr bwMode="auto">
            <a:xfrm>
              <a:off x="3627" y="5171"/>
              <a:ext cx="0" cy="62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6659" name="Rectangle 35"/>
          <p:cNvSpPr>
            <a:spLocks noChangeArrowheads="1"/>
          </p:cNvSpPr>
          <p:nvPr/>
        </p:nvSpPr>
        <p:spPr bwMode="auto">
          <a:xfrm>
            <a:off x="4331090" y="3181253"/>
            <a:ext cx="2363242" cy="10129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100" b="1">
                <a:latin typeface="Times New Roman" charset="0"/>
                <a:ea typeface="新細明體" charset="-120"/>
              </a:rPr>
              <a:t>P#      ...          ...         ...</a:t>
            </a:r>
          </a:p>
          <a:p>
            <a:pPr algn="l"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altLang="zh-TW" sz="1600" b="1">
                <a:latin typeface="Times New Roman" charset="0"/>
                <a:ea typeface="新細明體" charset="-120"/>
              </a:rPr>
              <a:t>.          .        .       .</a:t>
            </a:r>
          </a:p>
          <a:p>
            <a:pPr algn="l" eaLnBrk="0" hangingPunct="0">
              <a:lnSpc>
                <a:spcPct val="30000"/>
              </a:lnSpc>
              <a:spcBef>
                <a:spcPct val="50000"/>
              </a:spcBef>
            </a:pPr>
            <a:r>
              <a:rPr lang="en-US" altLang="zh-TW" sz="1600" b="1">
                <a:latin typeface="Times New Roman" charset="0"/>
                <a:ea typeface="新細明體" charset="-120"/>
              </a:rPr>
              <a:t>.          .        .       .</a:t>
            </a:r>
          </a:p>
          <a:p>
            <a:pPr algn="l" eaLnBrk="0" latinLnBrk="1" hangingPunct="0">
              <a:spcBef>
                <a:spcPct val="50000"/>
              </a:spcBef>
            </a:pPr>
            <a:endParaRPr lang="en-US" altLang="zh-TW" sz="1600" b="1">
              <a:latin typeface="Times New Roman" charset="0"/>
              <a:ea typeface="新細明體" charset="-120"/>
            </a:endParaRPr>
          </a:p>
        </p:txBody>
      </p:sp>
      <p:sp>
        <p:nvSpPr>
          <p:cNvPr id="26660" name="Rectangle 36"/>
          <p:cNvSpPr>
            <a:spLocks noChangeArrowheads="1"/>
          </p:cNvSpPr>
          <p:nvPr/>
        </p:nvSpPr>
        <p:spPr bwMode="auto">
          <a:xfrm>
            <a:off x="6310488" y="3225237"/>
            <a:ext cx="1450800" cy="1046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1100" b="1" dirty="0">
                <a:latin typeface="Times New Roman" charset="0"/>
                <a:ea typeface="新細明體" charset="-120"/>
              </a:rPr>
              <a:t>S#       P#       QTY</a:t>
            </a:r>
            <a:endParaRPr lang="en-US" altLang="zh-TW" sz="1200" b="1" dirty="0">
              <a:latin typeface="Times New Roman" charset="0"/>
              <a:ea typeface="新細明體" charset="-120"/>
            </a:endParaRPr>
          </a:p>
          <a:p>
            <a:pPr algn="l" eaLnBrk="0" hangingPunct="0">
              <a:lnSpc>
                <a:spcPct val="30000"/>
              </a:lnSpc>
              <a:spcBef>
                <a:spcPts val="1200"/>
              </a:spcBef>
            </a:pPr>
            <a:r>
              <a:rPr lang="en-US" altLang="zh-TW" sz="1200" b="1" dirty="0" smtClean="0">
                <a:latin typeface="Times New Roman" charset="0"/>
                <a:ea typeface="新細明體" charset="-120"/>
              </a:rPr>
              <a:t>S1     P1     300  </a:t>
            </a:r>
            <a:endParaRPr lang="en-US" altLang="zh-TW" sz="1200" b="1" dirty="0">
              <a:latin typeface="Times New Roman" charset="0"/>
              <a:ea typeface="新細明體" charset="-120"/>
            </a:endParaRPr>
          </a:p>
          <a:p>
            <a:pPr algn="l" eaLnBrk="0" hangingPunct="0">
              <a:lnSpc>
                <a:spcPct val="30000"/>
              </a:lnSpc>
              <a:spcBef>
                <a:spcPts val="1200"/>
              </a:spcBef>
            </a:pPr>
            <a:r>
              <a:rPr lang="en-US" altLang="zh-TW" sz="1200" b="1" dirty="0" smtClean="0">
                <a:latin typeface="Times New Roman" charset="0"/>
                <a:ea typeface="新細明體" charset="-120"/>
              </a:rPr>
              <a:t>S1     P2     200  </a:t>
            </a:r>
            <a:endParaRPr lang="en-US" altLang="zh-TW" sz="1200" b="1" dirty="0">
              <a:latin typeface="Times New Roman" charset="0"/>
              <a:ea typeface="新細明體" charset="-120"/>
            </a:endParaRPr>
          </a:p>
          <a:p>
            <a:pPr algn="l" eaLnBrk="0" latinLnBrk="1" hangingPunct="0">
              <a:spcBef>
                <a:spcPct val="50000"/>
              </a:spcBef>
            </a:pPr>
            <a:endParaRPr lang="en-US" altLang="zh-TW" sz="1600" b="1" dirty="0">
              <a:latin typeface="Times New Roman" charset="0"/>
              <a:ea typeface="新細明體" charset="-120"/>
            </a:endParaRPr>
          </a:p>
        </p:txBody>
      </p:sp>
      <p:grpSp>
        <p:nvGrpSpPr>
          <p:cNvPr id="26663" name="Group 39"/>
          <p:cNvGrpSpPr>
            <a:grpSpLocks/>
          </p:cNvGrpSpPr>
          <p:nvPr/>
        </p:nvGrpSpPr>
        <p:grpSpPr bwMode="auto">
          <a:xfrm>
            <a:off x="1928813" y="4292600"/>
            <a:ext cx="5907087" cy="1866900"/>
            <a:chOff x="1213" y="1377"/>
            <a:chExt cx="3721" cy="1360"/>
          </a:xfrm>
        </p:grpSpPr>
        <p:grpSp>
          <p:nvGrpSpPr>
            <p:cNvPr id="26664" name="Group 40"/>
            <p:cNvGrpSpPr>
              <a:grpSpLocks/>
            </p:cNvGrpSpPr>
            <p:nvPr/>
          </p:nvGrpSpPr>
          <p:grpSpPr bwMode="auto">
            <a:xfrm>
              <a:off x="1213" y="1628"/>
              <a:ext cx="1152" cy="731"/>
              <a:chOff x="432" y="912"/>
              <a:chExt cx="1152" cy="731"/>
            </a:xfrm>
          </p:grpSpPr>
          <p:sp>
            <p:nvSpPr>
              <p:cNvPr id="26665" name="Rectangle 41"/>
              <p:cNvSpPr>
                <a:spLocks noChangeArrowheads="1"/>
              </p:cNvSpPr>
              <p:nvPr/>
            </p:nvSpPr>
            <p:spPr bwMode="auto">
              <a:xfrm>
                <a:off x="432" y="912"/>
                <a:ext cx="1150" cy="717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666" name="Line 42"/>
              <p:cNvSpPr>
                <a:spLocks noChangeShapeType="1"/>
              </p:cNvSpPr>
              <p:nvPr/>
            </p:nvSpPr>
            <p:spPr bwMode="auto">
              <a:xfrm>
                <a:off x="432" y="1152"/>
                <a:ext cx="1152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667" name="Line 43"/>
              <p:cNvSpPr>
                <a:spLocks noChangeShapeType="1"/>
              </p:cNvSpPr>
              <p:nvPr/>
            </p:nvSpPr>
            <p:spPr bwMode="auto">
              <a:xfrm>
                <a:off x="672" y="912"/>
                <a:ext cx="0" cy="72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668" name="Line 44"/>
              <p:cNvSpPr>
                <a:spLocks noChangeShapeType="1"/>
              </p:cNvSpPr>
              <p:nvPr/>
            </p:nvSpPr>
            <p:spPr bwMode="auto">
              <a:xfrm>
                <a:off x="1104" y="912"/>
                <a:ext cx="2" cy="731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grpSp>
          <p:nvGrpSpPr>
            <p:cNvPr id="26669" name="Group 45"/>
            <p:cNvGrpSpPr>
              <a:grpSpLocks/>
            </p:cNvGrpSpPr>
            <p:nvPr/>
          </p:nvGrpSpPr>
          <p:grpSpPr bwMode="auto">
            <a:xfrm>
              <a:off x="1216" y="1377"/>
              <a:ext cx="3673" cy="1208"/>
              <a:chOff x="435" y="709"/>
              <a:chExt cx="3673" cy="1208"/>
            </a:xfrm>
          </p:grpSpPr>
          <p:grpSp>
            <p:nvGrpSpPr>
              <p:cNvPr id="26670" name="Group 46"/>
              <p:cNvGrpSpPr>
                <a:grpSpLocks/>
              </p:cNvGrpSpPr>
              <p:nvPr/>
            </p:nvGrpSpPr>
            <p:grpSpPr bwMode="auto">
              <a:xfrm>
                <a:off x="1728" y="960"/>
                <a:ext cx="949" cy="706"/>
                <a:chOff x="1728" y="960"/>
                <a:chExt cx="949" cy="706"/>
              </a:xfrm>
            </p:grpSpPr>
            <p:sp>
              <p:nvSpPr>
                <p:cNvPr id="26671" name="Rectangle 47"/>
                <p:cNvSpPr>
                  <a:spLocks noChangeArrowheads="1"/>
                </p:cNvSpPr>
                <p:nvPr/>
              </p:nvSpPr>
              <p:spPr bwMode="auto">
                <a:xfrm>
                  <a:off x="1728" y="960"/>
                  <a:ext cx="949" cy="706"/>
                </a:xfrm>
                <a:prstGeom prst="rect">
                  <a:avLst/>
                </a:prstGeom>
                <a:solidFill>
                  <a:schemeClr val="bg1"/>
                </a:solidFill>
                <a:ln w="12700">
                  <a:solidFill>
                    <a:schemeClr val="accent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672" name="Line 48"/>
                <p:cNvSpPr>
                  <a:spLocks noChangeShapeType="1"/>
                </p:cNvSpPr>
                <p:nvPr/>
              </p:nvSpPr>
              <p:spPr bwMode="auto">
                <a:xfrm>
                  <a:off x="1974" y="972"/>
                  <a:ext cx="0" cy="69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673" name="Line 49"/>
                <p:cNvSpPr>
                  <a:spLocks noChangeShapeType="1"/>
                </p:cNvSpPr>
                <p:nvPr/>
              </p:nvSpPr>
              <p:spPr bwMode="auto">
                <a:xfrm>
                  <a:off x="2214" y="969"/>
                  <a:ext cx="0" cy="693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26674" name="Line 50"/>
                <p:cNvSpPr>
                  <a:spLocks noChangeShapeType="1"/>
                </p:cNvSpPr>
                <p:nvPr/>
              </p:nvSpPr>
              <p:spPr bwMode="auto">
                <a:xfrm>
                  <a:off x="2449" y="972"/>
                  <a:ext cx="0" cy="694"/>
                </a:xfrm>
                <a:prstGeom prst="line">
                  <a:avLst/>
                </a:prstGeom>
                <a:noFill/>
                <a:ln w="12700">
                  <a:solidFill>
                    <a:schemeClr val="accent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26675" name="Rectangle 51"/>
              <p:cNvSpPr>
                <a:spLocks noChangeArrowheads="1"/>
              </p:cNvSpPr>
              <p:nvPr/>
            </p:nvSpPr>
            <p:spPr bwMode="auto">
              <a:xfrm>
                <a:off x="435" y="726"/>
                <a:ext cx="234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b="1">
                    <a:latin typeface="Times New Roman" charset="0"/>
                    <a:ea typeface="新細明體" charset="-120"/>
                  </a:rPr>
                  <a:t>S'</a:t>
                </a:r>
              </a:p>
            </p:txBody>
          </p:sp>
          <p:sp>
            <p:nvSpPr>
              <p:cNvPr id="26676" name="Rectangle 52"/>
              <p:cNvSpPr>
                <a:spLocks noChangeArrowheads="1"/>
              </p:cNvSpPr>
              <p:nvPr/>
            </p:nvSpPr>
            <p:spPr bwMode="auto">
              <a:xfrm>
                <a:off x="462" y="1032"/>
                <a:ext cx="1453" cy="78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lnSpc>
                    <a:spcPct val="70000"/>
                  </a:lnSpc>
                  <a:spcBef>
                    <a:spcPct val="50000"/>
                  </a:spcBef>
                </a:pPr>
                <a:r>
                  <a:rPr lang="en-US" altLang="zh-TW" sz="1200" b="1" dirty="0">
                    <a:latin typeface="Times New Roman" charset="0"/>
                    <a:ea typeface="新細明體" charset="-120"/>
                  </a:rPr>
                  <a:t>S#    SNAME    STATUS   </a:t>
                </a:r>
              </a:p>
              <a:p>
                <a:pPr algn="l" eaLnBrk="0" hangingPunct="0">
                  <a:lnSpc>
                    <a:spcPct val="20000"/>
                  </a:lnSpc>
                  <a:spcBef>
                    <a:spcPct val="50000"/>
                  </a:spcBef>
                </a:pPr>
                <a:endParaRPr lang="en-US" altLang="zh-TW" sz="1200" b="1" dirty="0">
                  <a:latin typeface="Times New Roman" charset="0"/>
                  <a:ea typeface="新細明體" charset="-120"/>
                </a:endParaRPr>
              </a:p>
              <a:p>
                <a:pPr algn="l" eaLnBrk="0" hangingPunct="0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en-US" altLang="zh-TW" sz="1200" b="1" dirty="0">
                    <a:latin typeface="Times New Roman" charset="0"/>
                    <a:ea typeface="新細明體" charset="-120"/>
                  </a:rPr>
                  <a:t>S1     Smith          </a:t>
                </a:r>
                <a:r>
                  <a:rPr lang="en-US" altLang="zh-TW" sz="1200" b="1" dirty="0" smtClean="0">
                    <a:latin typeface="Times New Roman" charset="0"/>
                    <a:ea typeface="新細明體" charset="-120"/>
                  </a:rPr>
                  <a:t> 20          </a:t>
                </a:r>
                <a:endParaRPr lang="en-US" altLang="zh-TW" sz="1200" b="1" dirty="0">
                  <a:latin typeface="Times New Roman" charset="0"/>
                  <a:ea typeface="新細明體" charset="-120"/>
                </a:endParaRPr>
              </a:p>
              <a:p>
                <a:pPr algn="l" eaLnBrk="0" hangingPunct="0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en-US" altLang="zh-TW" sz="1200" b="1" dirty="0">
                    <a:latin typeface="Times New Roman" charset="0"/>
                    <a:ea typeface="新細明體" charset="-120"/>
                  </a:rPr>
                  <a:t>S2</a:t>
                </a:r>
                <a:r>
                  <a:rPr lang="en-US" altLang="zh-TW" sz="1200" dirty="0">
                    <a:latin typeface="Times New Roman" charset="0"/>
                    <a:ea typeface="新細明體" charset="-120"/>
                  </a:rPr>
                  <a:t>      </a:t>
                </a:r>
                <a:r>
                  <a:rPr lang="en-US" altLang="zh-TW" sz="1600" dirty="0">
                    <a:latin typeface="Times New Roman" charset="0"/>
                    <a:ea typeface="新細明體" charset="-120"/>
                  </a:rPr>
                  <a:t>   </a:t>
                </a:r>
                <a:r>
                  <a:rPr lang="en-US" altLang="zh-TW" sz="1600" b="1" dirty="0">
                    <a:latin typeface="Times New Roman" charset="0"/>
                    <a:ea typeface="新細明體" charset="-120"/>
                  </a:rPr>
                  <a:t>.             .          </a:t>
                </a:r>
              </a:p>
              <a:p>
                <a:pPr algn="l" eaLnBrk="0" hangingPunct="0">
                  <a:lnSpc>
                    <a:spcPct val="20000"/>
                  </a:lnSpc>
                  <a:spcBef>
                    <a:spcPct val="50000"/>
                  </a:spcBef>
                </a:pPr>
                <a:r>
                  <a:rPr lang="en-US" altLang="zh-TW" sz="1600" b="1" dirty="0">
                    <a:latin typeface="Times New Roman" charset="0"/>
                    <a:ea typeface="新細明體" charset="-120"/>
                  </a:rPr>
                  <a:t> .         .             .        </a:t>
                </a:r>
              </a:p>
              <a:p>
                <a:pPr algn="l" eaLnBrk="0" latinLnBrk="1" hangingPunct="0">
                  <a:lnSpc>
                    <a:spcPct val="40000"/>
                  </a:lnSpc>
                  <a:spcBef>
                    <a:spcPct val="50000"/>
                  </a:spcBef>
                </a:pPr>
                <a:endParaRPr lang="en-US" altLang="zh-TW" sz="1600" b="1" dirty="0">
                  <a:latin typeface="Times New Roman" charset="0"/>
                  <a:ea typeface="新細明體" charset="-120"/>
                </a:endParaRPr>
              </a:p>
            </p:txBody>
          </p:sp>
          <p:sp>
            <p:nvSpPr>
              <p:cNvPr id="26677" name="Rectangle 53"/>
              <p:cNvSpPr>
                <a:spLocks noChangeArrowheads="1"/>
              </p:cNvSpPr>
              <p:nvPr/>
            </p:nvSpPr>
            <p:spPr bwMode="auto">
              <a:xfrm>
                <a:off x="1766" y="726"/>
                <a:ext cx="202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b="1">
                    <a:latin typeface="Times New Roman" charset="0"/>
                    <a:ea typeface="新細明體" charset="-120"/>
                  </a:rPr>
                  <a:t>P</a:t>
                </a:r>
              </a:p>
            </p:txBody>
          </p:sp>
          <p:sp>
            <p:nvSpPr>
              <p:cNvPr id="26678" name="Rectangle 54"/>
              <p:cNvSpPr>
                <a:spLocks noChangeArrowheads="1"/>
              </p:cNvSpPr>
              <p:nvPr/>
            </p:nvSpPr>
            <p:spPr bwMode="auto">
              <a:xfrm>
                <a:off x="2933" y="709"/>
                <a:ext cx="322" cy="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lIns="90488" tIns="44450" rIns="90488" bIns="44450">
                <a:spAutoFit/>
              </a:bodyPr>
              <a:lstStyle/>
              <a:p>
                <a:pPr algn="l" eaLnBrk="0" hangingPunct="0"/>
                <a:r>
                  <a:rPr lang="en-US" altLang="zh-TW" b="1">
                    <a:latin typeface="Times New Roman" charset="0"/>
                    <a:ea typeface="新細明體" charset="-120"/>
                  </a:rPr>
                  <a:t>SP'</a:t>
                </a:r>
              </a:p>
            </p:txBody>
          </p:sp>
          <p:sp>
            <p:nvSpPr>
              <p:cNvPr id="26679" name="Rectangle 55"/>
              <p:cNvSpPr>
                <a:spLocks noChangeArrowheads="1"/>
              </p:cNvSpPr>
              <p:nvPr/>
            </p:nvSpPr>
            <p:spPr bwMode="auto">
              <a:xfrm>
                <a:off x="2862" y="934"/>
                <a:ext cx="1228" cy="709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accent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680" name="Line 56"/>
              <p:cNvSpPr>
                <a:spLocks noChangeShapeType="1"/>
              </p:cNvSpPr>
              <p:nvPr/>
            </p:nvSpPr>
            <p:spPr bwMode="auto">
              <a:xfrm>
                <a:off x="2882" y="1150"/>
                <a:ext cx="1196" cy="0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681" name="Line 57"/>
              <p:cNvSpPr>
                <a:spLocks noChangeShapeType="1"/>
              </p:cNvSpPr>
              <p:nvPr/>
            </p:nvSpPr>
            <p:spPr bwMode="auto">
              <a:xfrm>
                <a:off x="3577" y="939"/>
                <a:ext cx="0" cy="70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682" name="Line 58"/>
              <p:cNvSpPr>
                <a:spLocks noChangeShapeType="1"/>
              </p:cNvSpPr>
              <p:nvPr/>
            </p:nvSpPr>
            <p:spPr bwMode="auto">
              <a:xfrm>
                <a:off x="3815" y="939"/>
                <a:ext cx="0" cy="70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  <p:sp>
            <p:nvSpPr>
              <p:cNvPr id="26683" name="Rectangle 59"/>
              <p:cNvSpPr>
                <a:spLocks noChangeArrowheads="1"/>
              </p:cNvSpPr>
              <p:nvPr/>
            </p:nvSpPr>
            <p:spPr bwMode="auto">
              <a:xfrm>
                <a:off x="1774" y="967"/>
                <a:ext cx="1203" cy="9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spcBef>
                    <a:spcPct val="50000"/>
                  </a:spcBef>
                </a:pPr>
                <a:r>
                  <a:rPr lang="en-US" altLang="zh-TW" sz="1200" b="1">
                    <a:latin typeface="Times New Roman" charset="0"/>
                    <a:ea typeface="新細明體" charset="-120"/>
                  </a:rPr>
                  <a:t>P#     ...        ...       ...</a:t>
                </a:r>
              </a:p>
              <a:p>
                <a:pPr algn="l" eaLnBrk="0" hangingPunct="0">
                  <a:spcBef>
                    <a:spcPct val="50000"/>
                  </a:spcBef>
                </a:pPr>
                <a:endParaRPr lang="en-US" altLang="zh-TW" sz="1200" b="1">
                  <a:latin typeface="Times New Roman" charset="0"/>
                  <a:ea typeface="新細明體" charset="-120"/>
                </a:endParaRPr>
              </a:p>
              <a:p>
                <a:pPr algn="l" eaLnBrk="0" hangingPunct="0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TW" sz="1600" b="1">
                    <a:latin typeface="Times New Roman" charset="0"/>
                    <a:ea typeface="新細明體" charset="-120"/>
                  </a:rPr>
                  <a:t>.       .       .       .</a:t>
                </a:r>
              </a:p>
              <a:p>
                <a:pPr algn="l" eaLnBrk="0" hangingPunct="0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TW" sz="1600" b="1">
                    <a:latin typeface="Times New Roman" charset="0"/>
                    <a:ea typeface="新細明體" charset="-120"/>
                  </a:rPr>
                  <a:t>.       .       .       .</a:t>
                </a:r>
              </a:p>
              <a:p>
                <a:pPr algn="l" eaLnBrk="0" latinLnBrk="1" hangingPunct="0">
                  <a:spcBef>
                    <a:spcPct val="50000"/>
                  </a:spcBef>
                </a:pPr>
                <a:endParaRPr lang="en-US" altLang="zh-TW" sz="1600" b="1">
                  <a:latin typeface="Times New Roman" charset="0"/>
                  <a:ea typeface="新細明體" charset="-120"/>
                </a:endParaRPr>
              </a:p>
            </p:txBody>
          </p:sp>
          <p:sp>
            <p:nvSpPr>
              <p:cNvPr id="26684" name="Rectangle 60"/>
              <p:cNvSpPr>
                <a:spLocks noChangeArrowheads="1"/>
              </p:cNvSpPr>
              <p:nvPr/>
            </p:nvSpPr>
            <p:spPr bwMode="auto">
              <a:xfrm>
                <a:off x="2898" y="978"/>
                <a:ext cx="1210" cy="89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altLang="zh-TW" sz="1200" b="1" dirty="0">
                    <a:latin typeface="Times New Roman" charset="0"/>
                    <a:ea typeface="新細明體" charset="-120"/>
                  </a:rPr>
                  <a:t>S#      CITY        P#    QTY</a:t>
                </a:r>
              </a:p>
              <a:p>
                <a:pPr algn="l" eaLnBrk="0" hangingPunct="0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altLang="zh-TW" sz="1200" b="1" dirty="0">
                    <a:latin typeface="Times New Roman" charset="0"/>
                    <a:ea typeface="新細明體" charset="-120"/>
                  </a:rPr>
                  <a:t>S1    London       P1     300</a:t>
                </a:r>
              </a:p>
              <a:p>
                <a:pPr algn="l" eaLnBrk="0" hangingPunct="0">
                  <a:lnSpc>
                    <a:spcPct val="80000"/>
                  </a:lnSpc>
                  <a:spcBef>
                    <a:spcPct val="50000"/>
                  </a:spcBef>
                </a:pPr>
                <a:r>
                  <a:rPr lang="en-US" altLang="zh-TW" sz="1200" b="1" dirty="0">
                    <a:latin typeface="Times New Roman" charset="0"/>
                    <a:ea typeface="新細明體" charset="-120"/>
                  </a:rPr>
                  <a:t>S1    London       P2     200</a:t>
                </a:r>
              </a:p>
              <a:p>
                <a:pPr algn="l" eaLnBrk="0" hangingPunct="0">
                  <a:lnSpc>
                    <a:spcPct val="30000"/>
                  </a:lnSpc>
                  <a:spcBef>
                    <a:spcPct val="50000"/>
                  </a:spcBef>
                </a:pPr>
                <a:r>
                  <a:rPr lang="en-US" altLang="zh-TW" sz="1600" b="1" dirty="0">
                    <a:latin typeface="Times New Roman" charset="0"/>
                    <a:ea typeface="新細明體" charset="-120"/>
                  </a:rPr>
                  <a:t> .         .          .       .</a:t>
                </a:r>
              </a:p>
              <a:p>
                <a:pPr algn="l" eaLnBrk="0" latinLnBrk="1" hangingPunct="0">
                  <a:lnSpc>
                    <a:spcPct val="80000"/>
                  </a:lnSpc>
                  <a:spcBef>
                    <a:spcPct val="50000"/>
                  </a:spcBef>
                </a:pPr>
                <a:endParaRPr lang="en-US" altLang="zh-TW" sz="1600" b="1" dirty="0">
                  <a:latin typeface="Times New Roman" charset="0"/>
                  <a:ea typeface="新細明體" charset="-120"/>
                </a:endParaRPr>
              </a:p>
            </p:txBody>
          </p:sp>
          <p:sp>
            <p:nvSpPr>
              <p:cNvPr id="26685" name="Line 61"/>
              <p:cNvSpPr>
                <a:spLocks noChangeShapeType="1"/>
              </p:cNvSpPr>
              <p:nvPr/>
            </p:nvSpPr>
            <p:spPr bwMode="auto">
              <a:xfrm>
                <a:off x="3099" y="939"/>
                <a:ext cx="0" cy="704"/>
              </a:xfrm>
              <a:prstGeom prst="line">
                <a:avLst/>
              </a:prstGeom>
              <a:noFill/>
              <a:ln w="12700">
                <a:solidFill>
                  <a:schemeClr val="accent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zh-TW" altLang="en-US"/>
              </a:p>
            </p:txBody>
          </p:sp>
        </p:grpSp>
        <p:sp>
          <p:nvSpPr>
            <p:cNvPr id="26686" name="AutoShape 62"/>
            <p:cNvSpPr>
              <a:spLocks noChangeArrowheads="1"/>
            </p:cNvSpPr>
            <p:nvPr/>
          </p:nvSpPr>
          <p:spPr bwMode="auto">
            <a:xfrm>
              <a:off x="2807" y="2540"/>
              <a:ext cx="268" cy="104"/>
            </a:xfrm>
            <a:prstGeom prst="rightArrow">
              <a:avLst>
                <a:gd name="adj1" fmla="val 50000"/>
                <a:gd name="adj2" fmla="val 128858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87" name="Line 63"/>
            <p:cNvSpPr>
              <a:spLocks noChangeShapeType="1"/>
            </p:cNvSpPr>
            <p:nvPr/>
          </p:nvSpPr>
          <p:spPr bwMode="auto">
            <a:xfrm>
              <a:off x="2509" y="1820"/>
              <a:ext cx="960" cy="0"/>
            </a:xfrm>
            <a:prstGeom prst="line">
              <a:avLst/>
            </a:prstGeom>
            <a:noFill/>
            <a:ln w="12700">
              <a:solidFill>
                <a:schemeClr val="accent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6688" name="Text Box 64"/>
            <p:cNvSpPr txBox="1">
              <a:spLocks noChangeArrowheads="1"/>
            </p:cNvSpPr>
            <p:nvPr/>
          </p:nvSpPr>
          <p:spPr bwMode="auto">
            <a:xfrm>
              <a:off x="4310" y="2477"/>
              <a:ext cx="624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sz="1600">
                  <a:latin typeface="Times New Roman" charset="0"/>
                  <a:ea typeface="新細明體" charset="-120"/>
                </a:rPr>
                <a:t>(</a:t>
              </a:r>
              <a:r>
                <a:rPr lang="zh-TW" altLang="en-US" sz="1600">
                  <a:latin typeface="Times New Roman" charset="0"/>
                  <a:ea typeface="新細明體" charset="-120"/>
                </a:rPr>
                <a:t>異常</a:t>
              </a:r>
              <a:r>
                <a:rPr lang="en-US" altLang="zh-TW" sz="1600">
                  <a:latin typeface="Times New Roman" charset="0"/>
                  <a:ea typeface="新細明體" charset="-120"/>
                </a:rPr>
                <a:t>)</a:t>
              </a:r>
            </a:p>
          </p:txBody>
        </p:sp>
        <p:sp>
          <p:nvSpPr>
            <p:cNvPr id="26689" name="Rectangle 65"/>
            <p:cNvSpPr>
              <a:spLocks noChangeArrowheads="1"/>
            </p:cNvSpPr>
            <p:nvPr/>
          </p:nvSpPr>
          <p:spPr bwMode="auto">
            <a:xfrm>
              <a:off x="1805" y="2492"/>
              <a:ext cx="2507" cy="24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 type="none" w="med" len="lg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000" tIns="46800" rIns="90000" bIns="46800">
              <a:spAutoFit/>
            </a:bodyPr>
            <a:lstStyle/>
            <a:p>
              <a:pPr eaLnBrk="0" hangingPunct="0">
                <a:spcBef>
                  <a:spcPct val="50000"/>
                </a:spcBef>
                <a:buClr>
                  <a:schemeClr val="accent1"/>
                </a:buClr>
                <a:buSzPct val="100000"/>
                <a:buFont typeface="Wingdings" pitchFamily="2" charset="2"/>
                <a:buNone/>
              </a:pPr>
              <a:r>
                <a:rPr lang="en-US" altLang="zh-TW" sz="1600" b="1" i="1" u="sng"/>
                <a:t>Redundancy </a:t>
              </a:r>
              <a:r>
                <a:rPr lang="en-US" altLang="zh-TW" sz="1600" b="1" i="1"/>
                <a:t>            Update Anomalies!</a:t>
              </a:r>
            </a:p>
          </p:txBody>
        </p:sp>
      </p:grpSp>
      <p:sp>
        <p:nvSpPr>
          <p:cNvPr id="26690" name="Rectangle 66"/>
          <p:cNvSpPr>
            <a:spLocks noChangeArrowheads="1"/>
          </p:cNvSpPr>
          <p:nvPr/>
        </p:nvSpPr>
        <p:spPr bwMode="auto">
          <a:xfrm>
            <a:off x="920750" y="4652963"/>
            <a:ext cx="576263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>
              <a:spcBef>
                <a:spcPct val="50000"/>
              </a:spcBef>
            </a:pPr>
            <a:r>
              <a:rPr lang="en-US" altLang="zh-TW" sz="2400" b="1">
                <a:latin typeface="Times New Roman" charset="0"/>
                <a:ea typeface="新細明體" charset="-120"/>
              </a:rPr>
              <a:t>or</a:t>
            </a:r>
          </a:p>
        </p:txBody>
      </p:sp>
      <p:sp>
        <p:nvSpPr>
          <p:cNvPr id="67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TW" sz="1400" dirty="0">
                <a:latin typeface="+mn-lt"/>
                <a:ea typeface="新細明體" pitchFamily="18" charset="-120"/>
              </a:rPr>
              <a:t>18-</a:t>
            </a:r>
            <a:fld id="{9A9C58D1-CD9E-46B6-A5D2-1970DC7A3CE2}" type="slidenum">
              <a:rPr lang="en-US" altLang="zh-TW" sz="1400">
                <a:latin typeface="+mn-lt"/>
                <a:ea typeface="新細明體" pitchFamily="18" charset="-120"/>
              </a:rPr>
              <a:pPr algn="r"/>
              <a:t>5</a:t>
            </a:fld>
            <a:endParaRPr lang="en-US" altLang="zh-TW" sz="1400" dirty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040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Text Box 1028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1pPr>
            <a:lvl2pPr marL="742950" indent="-285750" eaLnBrk="0" hangingPunct="0"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2pPr>
            <a:lvl3pPr marL="11430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3pPr>
            <a:lvl4pPr marL="16002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4pPr>
            <a:lvl5pPr marL="2057400" indent="-228600" eaLnBrk="0" hangingPunct="0"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1600">
                <a:solidFill>
                  <a:schemeClr val="tx1"/>
                </a:solidFill>
                <a:latin typeface="Arial" charset="0"/>
                <a:ea typeface="標楷體" pitchFamily="65" charset="-120"/>
              </a:defRPr>
            </a:lvl9pPr>
          </a:lstStyle>
          <a:p>
            <a:pPr eaLnBrk="1" hangingPunct="1"/>
            <a:r>
              <a:rPr lang="en-US" altLang="zh-TW" sz="3600" b="1" dirty="0" smtClean="0">
                <a:latin typeface="Times New Roman" pitchFamily="18" charset="0"/>
                <a:ea typeface="新細明體" charset="-120"/>
              </a:rPr>
              <a:t>Supplier-and-Parts </a:t>
            </a:r>
            <a:r>
              <a:rPr lang="en-US" altLang="zh-TW" sz="3600" b="1" dirty="0">
                <a:latin typeface="Times New Roman" pitchFamily="18" charset="0"/>
                <a:ea typeface="新細明體" charset="-120"/>
              </a:rPr>
              <a:t>Database</a:t>
            </a:r>
          </a:p>
        </p:txBody>
      </p:sp>
      <p:grpSp>
        <p:nvGrpSpPr>
          <p:cNvPr id="105" name="Group 67"/>
          <p:cNvGrpSpPr>
            <a:grpSpLocks/>
          </p:cNvGrpSpPr>
          <p:nvPr/>
        </p:nvGrpSpPr>
        <p:grpSpPr bwMode="auto">
          <a:xfrm>
            <a:off x="2648744" y="1412875"/>
            <a:ext cx="5184775" cy="1465263"/>
            <a:chOff x="1442" y="709"/>
            <a:chExt cx="3277" cy="1206"/>
          </a:xfrm>
        </p:grpSpPr>
        <p:grpSp>
          <p:nvGrpSpPr>
            <p:cNvPr id="106" name="Group 38"/>
            <p:cNvGrpSpPr>
              <a:grpSpLocks/>
            </p:cNvGrpSpPr>
            <p:nvPr/>
          </p:nvGrpSpPr>
          <p:grpSpPr bwMode="auto">
            <a:xfrm>
              <a:off x="1442" y="709"/>
              <a:ext cx="3277" cy="889"/>
              <a:chOff x="1301" y="890"/>
              <a:chExt cx="3277" cy="1003"/>
            </a:xfrm>
          </p:grpSpPr>
          <p:grpSp>
            <p:nvGrpSpPr>
              <p:cNvPr id="109" name="Group 4"/>
              <p:cNvGrpSpPr>
                <a:grpSpLocks/>
              </p:cNvGrpSpPr>
              <p:nvPr/>
            </p:nvGrpSpPr>
            <p:grpSpPr bwMode="auto">
              <a:xfrm>
                <a:off x="1301" y="890"/>
                <a:ext cx="3277" cy="1003"/>
                <a:chOff x="527" y="3591"/>
                <a:chExt cx="3277" cy="1104"/>
              </a:xfrm>
            </p:grpSpPr>
            <p:sp>
              <p:nvSpPr>
                <p:cNvPr id="111" name="Line 5"/>
                <p:cNvSpPr>
                  <a:spLocks noChangeShapeType="1"/>
                </p:cNvSpPr>
                <p:nvPr/>
              </p:nvSpPr>
              <p:spPr bwMode="auto">
                <a:xfrm>
                  <a:off x="811" y="3593"/>
                  <a:ext cx="297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12" name="Line 6"/>
                <p:cNvSpPr>
                  <a:spLocks noChangeShapeType="1"/>
                </p:cNvSpPr>
                <p:nvPr/>
              </p:nvSpPr>
              <p:spPr bwMode="auto">
                <a:xfrm>
                  <a:off x="813" y="4695"/>
                  <a:ext cx="2973" cy="0"/>
                </a:xfrm>
                <a:prstGeom prst="line">
                  <a:avLst/>
                </a:prstGeom>
                <a:noFill/>
                <a:ln w="1270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13" name="Arc 7"/>
                <p:cNvSpPr>
                  <a:spLocks/>
                </p:cNvSpPr>
                <p:nvPr/>
              </p:nvSpPr>
              <p:spPr bwMode="auto">
                <a:xfrm>
                  <a:off x="527" y="3596"/>
                  <a:ext cx="290" cy="592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21600"/>
                    <a:gd name="T1" fmla="*/ 21563 h 21600"/>
                    <a:gd name="T2" fmla="*/ 21526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563"/>
                      </a:moveTo>
                      <a:cubicBezTo>
                        <a:pt x="20" y="9676"/>
                        <a:pt x="9640" y="40"/>
                        <a:pt x="21526" y="0"/>
                      </a:cubicBezTo>
                    </a:path>
                    <a:path w="21600" h="21600" stroke="0" extrusionOk="0">
                      <a:moveTo>
                        <a:pt x="0" y="21563"/>
                      </a:moveTo>
                      <a:cubicBezTo>
                        <a:pt x="20" y="9676"/>
                        <a:pt x="9640" y="40"/>
                        <a:pt x="21526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14" name="Arc 8"/>
                <p:cNvSpPr>
                  <a:spLocks/>
                </p:cNvSpPr>
                <p:nvPr/>
              </p:nvSpPr>
              <p:spPr bwMode="auto">
                <a:xfrm>
                  <a:off x="527" y="4186"/>
                  <a:ext cx="300" cy="499"/>
                </a:xfrm>
                <a:custGeom>
                  <a:avLst/>
                  <a:gdLst>
                    <a:gd name="G0" fmla="+- 21600 0 0"/>
                    <a:gd name="G1" fmla="+- 0 0 0"/>
                    <a:gd name="G2" fmla="+- 21600 0 0"/>
                    <a:gd name="T0" fmla="*/ 21600 w 21600"/>
                    <a:gd name="T1" fmla="*/ 21600 h 21600"/>
                    <a:gd name="T2" fmla="*/ 0 w 21600"/>
                    <a:gd name="T3" fmla="*/ 0 h 21600"/>
                    <a:gd name="T4" fmla="*/ 2160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15" name="Arc 9"/>
                <p:cNvSpPr>
                  <a:spLocks/>
                </p:cNvSpPr>
                <p:nvPr/>
              </p:nvSpPr>
              <p:spPr bwMode="auto">
                <a:xfrm>
                  <a:off x="3513" y="3591"/>
                  <a:ext cx="281" cy="592"/>
                </a:xfrm>
                <a:custGeom>
                  <a:avLst/>
                  <a:gdLst>
                    <a:gd name="G0" fmla="+- 21600 0 0"/>
                    <a:gd name="G1" fmla="+- 21600 0 0"/>
                    <a:gd name="G2" fmla="+- 21600 0 0"/>
                    <a:gd name="T0" fmla="*/ 0 w 21600"/>
                    <a:gd name="T1" fmla="*/ 21564 h 21600"/>
                    <a:gd name="T2" fmla="*/ 21523 w 21600"/>
                    <a:gd name="T3" fmla="*/ 0 h 21600"/>
                    <a:gd name="T4" fmla="*/ 2160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0" y="21564"/>
                      </a:moveTo>
                      <a:cubicBezTo>
                        <a:pt x="19" y="9678"/>
                        <a:pt x="9637" y="42"/>
                        <a:pt x="21523" y="0"/>
                      </a:cubicBezTo>
                    </a:path>
                    <a:path w="21600" h="21600" stroke="0" extrusionOk="0">
                      <a:moveTo>
                        <a:pt x="0" y="21564"/>
                      </a:moveTo>
                      <a:cubicBezTo>
                        <a:pt x="19" y="9678"/>
                        <a:pt x="9637" y="42"/>
                        <a:pt x="21523" y="0"/>
                      </a:cubicBezTo>
                      <a:lnTo>
                        <a:pt x="21600" y="2160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  <p:sp>
              <p:nvSpPr>
                <p:cNvPr id="116" name="Arc 10"/>
                <p:cNvSpPr>
                  <a:spLocks/>
                </p:cNvSpPr>
                <p:nvPr/>
              </p:nvSpPr>
              <p:spPr bwMode="auto">
                <a:xfrm>
                  <a:off x="3513" y="4181"/>
                  <a:ext cx="291" cy="498"/>
                </a:xfrm>
                <a:custGeom>
                  <a:avLst/>
                  <a:gdLst>
                    <a:gd name="G0" fmla="+- 21600 0 0"/>
                    <a:gd name="G1" fmla="+- 0 0 0"/>
                    <a:gd name="G2" fmla="+- 21600 0 0"/>
                    <a:gd name="T0" fmla="*/ 21600 w 21600"/>
                    <a:gd name="T1" fmla="*/ 21600 h 21600"/>
                    <a:gd name="T2" fmla="*/ 0 w 21600"/>
                    <a:gd name="T3" fmla="*/ 0 h 21600"/>
                    <a:gd name="T4" fmla="*/ 2160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</a:path>
                    <a:path w="21600" h="21600" stroke="0" extrusionOk="0">
                      <a:moveTo>
                        <a:pt x="21600" y="21600"/>
                      </a:moveTo>
                      <a:cubicBezTo>
                        <a:pt x="9670" y="21600"/>
                        <a:pt x="0" y="11929"/>
                        <a:pt x="0" y="0"/>
                      </a:cubicBezTo>
                      <a:lnTo>
                        <a:pt x="21600" y="0"/>
                      </a:lnTo>
                      <a:close/>
                    </a:path>
                  </a:pathLst>
                </a:custGeom>
                <a:noFill/>
                <a:ln w="12700" cap="rnd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bg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zh-TW" altLang="en-US"/>
                </a:p>
              </p:txBody>
            </p:sp>
          </p:grpSp>
          <p:sp>
            <p:nvSpPr>
              <p:cNvPr id="110" name="Rectangle 11"/>
              <p:cNvSpPr>
                <a:spLocks noChangeArrowheads="1"/>
              </p:cNvSpPr>
              <p:nvPr/>
            </p:nvSpPr>
            <p:spPr bwMode="auto">
              <a:xfrm>
                <a:off x="1534" y="976"/>
                <a:ext cx="2812" cy="88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bg1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accent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lIns="90488" tIns="44450" rIns="90488" bIns="44450">
                <a:spAutoFit/>
              </a:bodyPr>
              <a:lstStyle/>
              <a:p>
                <a:pPr algn="l" eaLnBrk="0" hangingPunct="0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TW" sz="1400" b="1">
                    <a:latin typeface="Times New Roman" charset="0"/>
                    <a:ea typeface="新細明體" charset="-120"/>
                  </a:rPr>
                  <a:t>S1, Smith, 20, London, P1, Nut, Red, 12, London, 300</a:t>
                </a:r>
              </a:p>
              <a:p>
                <a:pPr algn="l" eaLnBrk="0" hangingPunct="0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TW" sz="1400" b="1">
                    <a:latin typeface="Times New Roman" charset="0"/>
                    <a:ea typeface="新細明體" charset="-120"/>
                  </a:rPr>
                  <a:t>S1, Smith, 20, London, P2, Bolt, Green, 17, Paris, 200</a:t>
                </a:r>
              </a:p>
              <a:p>
                <a:pPr algn="l" eaLnBrk="0" hangingPunct="0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TW" sz="1400" b="1">
                    <a:latin typeface="Times New Roman" charset="0"/>
                    <a:ea typeface="新細明體" charset="-120"/>
                  </a:rPr>
                  <a:t>                                                </a:t>
                </a:r>
                <a:r>
                  <a:rPr lang="en-US" altLang="zh-TW" sz="800" b="1">
                    <a:latin typeface="Times New Roman" charset="0"/>
                    <a:ea typeface="新細明體" charset="-120"/>
                  </a:rPr>
                  <a:t>.</a:t>
                </a:r>
              </a:p>
              <a:p>
                <a:pPr algn="l" eaLnBrk="0" hangingPunct="0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TW" sz="800" b="1">
                    <a:latin typeface="Times New Roman" charset="0"/>
                    <a:ea typeface="新細明體" charset="-120"/>
                  </a:rPr>
                  <a:t>                                                .</a:t>
                </a:r>
              </a:p>
              <a:p>
                <a:pPr algn="l" eaLnBrk="0" hangingPunct="0">
                  <a:lnSpc>
                    <a:spcPct val="50000"/>
                  </a:lnSpc>
                  <a:spcBef>
                    <a:spcPct val="50000"/>
                  </a:spcBef>
                </a:pPr>
                <a:r>
                  <a:rPr lang="en-US" altLang="zh-TW" sz="1400" b="1">
                    <a:latin typeface="Times New Roman" charset="0"/>
                    <a:ea typeface="新細明體" charset="-120"/>
                  </a:rPr>
                  <a:t>S4, Clark, 20, London, P5, Cam, Blue, 12, Paris, 400</a:t>
                </a:r>
              </a:p>
            </p:txBody>
          </p:sp>
        </p:grpSp>
        <p:sp>
          <p:nvSpPr>
            <p:cNvPr id="107" name="AutoShape 12"/>
            <p:cNvSpPr>
              <a:spLocks noChangeArrowheads="1"/>
            </p:cNvSpPr>
            <p:nvPr/>
          </p:nvSpPr>
          <p:spPr bwMode="auto">
            <a:xfrm rot="16200000" flipH="1">
              <a:off x="2833" y="1630"/>
              <a:ext cx="181" cy="244"/>
            </a:xfrm>
            <a:prstGeom prst="rightArrow">
              <a:avLst>
                <a:gd name="adj1" fmla="val 50000"/>
                <a:gd name="adj2" fmla="val 50005"/>
              </a:avLst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08" name="Rectangle 13"/>
            <p:cNvSpPr>
              <a:spLocks noChangeArrowheads="1"/>
            </p:cNvSpPr>
            <p:nvPr/>
          </p:nvSpPr>
          <p:spPr bwMode="auto">
            <a:xfrm>
              <a:off x="3165" y="1616"/>
              <a:ext cx="1042" cy="29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90488" tIns="44450" rIns="90488" bIns="44450">
              <a:spAutoFit/>
            </a:bodyPr>
            <a:lstStyle/>
            <a:p>
              <a:pPr algn="l" eaLnBrk="0" hangingPunct="0">
                <a:spcBef>
                  <a:spcPct val="50000"/>
                </a:spcBef>
              </a:pPr>
              <a:r>
                <a:rPr lang="en-US" altLang="zh-TW" b="1">
                  <a:latin typeface="Times New Roman" charset="0"/>
                  <a:ea typeface="新細明體" charset="-120"/>
                </a:rPr>
                <a:t>Normalization</a:t>
              </a:r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8847" y="4707749"/>
            <a:ext cx="34385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5256" y="4622105"/>
            <a:ext cx="3438525" cy="1590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7062" y="3427999"/>
            <a:ext cx="1658938" cy="2554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52" y="3260692"/>
            <a:ext cx="4421309" cy="136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5" name="Rectangle 1046"/>
          <p:cNvSpPr>
            <a:spLocks noChangeArrowheads="1"/>
          </p:cNvSpPr>
          <p:nvPr/>
        </p:nvSpPr>
        <p:spPr bwMode="auto">
          <a:xfrm>
            <a:off x="5673744" y="3471377"/>
            <a:ext cx="2359025" cy="119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l" eaLnBrk="0" hangingPunct="0"/>
            <a:r>
              <a:rPr lang="en-US" altLang="zh-TW" sz="1200" dirty="0">
                <a:latin typeface="Times New Roman" pitchFamily="18" charset="0"/>
                <a:ea typeface="新細明體" charset="-120"/>
              </a:rPr>
              <a:t>S#   SNAME    STATUS      CITY</a:t>
            </a:r>
          </a:p>
          <a:p>
            <a:pPr algn="l" eaLnBrk="0" hangingPunct="0"/>
            <a:r>
              <a:rPr lang="en-US" altLang="zh-TW" sz="1200" dirty="0">
                <a:latin typeface="Times New Roman" pitchFamily="18" charset="0"/>
                <a:ea typeface="新細明體" charset="-120"/>
              </a:rPr>
              <a:t>S1   Smith            20           London</a:t>
            </a:r>
          </a:p>
          <a:p>
            <a:pPr algn="l" eaLnBrk="0" hangingPunct="0"/>
            <a:r>
              <a:rPr lang="en-US" altLang="zh-TW" sz="1200" dirty="0">
                <a:latin typeface="Times New Roman" pitchFamily="18" charset="0"/>
                <a:ea typeface="新細明體" charset="-120"/>
              </a:rPr>
              <a:t>S2   Jones            10            Paris</a:t>
            </a:r>
          </a:p>
          <a:p>
            <a:pPr algn="l" eaLnBrk="0" hangingPunct="0"/>
            <a:r>
              <a:rPr lang="en-US" altLang="zh-TW" sz="1200" dirty="0">
                <a:latin typeface="Times New Roman" pitchFamily="18" charset="0"/>
                <a:ea typeface="新細明體" charset="-120"/>
              </a:rPr>
              <a:t>S3   Blake            30           Paris</a:t>
            </a:r>
          </a:p>
          <a:p>
            <a:pPr algn="l" eaLnBrk="0" hangingPunct="0"/>
            <a:r>
              <a:rPr lang="en-US" altLang="zh-TW" sz="1200" dirty="0">
                <a:latin typeface="Times New Roman" pitchFamily="18" charset="0"/>
                <a:ea typeface="新細明體" charset="-120"/>
              </a:rPr>
              <a:t>S4   Clark            20            London</a:t>
            </a:r>
          </a:p>
          <a:p>
            <a:pPr algn="l" eaLnBrk="0" latinLnBrk="1" hangingPunct="0"/>
            <a:endParaRPr lang="en-US" altLang="zh-TW" sz="1200" dirty="0">
              <a:latin typeface="Times New Roman" pitchFamily="18" charset="0"/>
              <a:ea typeface="新細明體" charset="-120"/>
            </a:endParaRPr>
          </a:p>
        </p:txBody>
      </p:sp>
      <p:grpSp>
        <p:nvGrpSpPr>
          <p:cNvPr id="2" name="群組 1"/>
          <p:cNvGrpSpPr/>
          <p:nvPr/>
        </p:nvGrpSpPr>
        <p:grpSpPr>
          <a:xfrm>
            <a:off x="5427681" y="3406289"/>
            <a:ext cx="2605088" cy="1006475"/>
            <a:chOff x="5427681" y="3406289"/>
            <a:chExt cx="2605088" cy="1006475"/>
          </a:xfrm>
        </p:grpSpPr>
        <p:sp>
          <p:nvSpPr>
            <p:cNvPr id="126" name="Rectangle 1047"/>
            <p:cNvSpPr>
              <a:spLocks noChangeArrowheads="1"/>
            </p:cNvSpPr>
            <p:nvPr/>
          </p:nvSpPr>
          <p:spPr bwMode="auto">
            <a:xfrm>
              <a:off x="5719781" y="3450739"/>
              <a:ext cx="2312988" cy="962025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7" name="Line 1048"/>
            <p:cNvSpPr>
              <a:spLocks noChangeShapeType="1"/>
            </p:cNvSpPr>
            <p:nvPr/>
          </p:nvSpPr>
          <p:spPr bwMode="auto">
            <a:xfrm>
              <a:off x="5984894" y="3450739"/>
              <a:ext cx="0" cy="962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8" name="Line 1049"/>
            <p:cNvSpPr>
              <a:spLocks noChangeShapeType="1"/>
            </p:cNvSpPr>
            <p:nvPr/>
          </p:nvSpPr>
          <p:spPr bwMode="auto">
            <a:xfrm>
              <a:off x="6648469" y="3450739"/>
              <a:ext cx="0" cy="962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9" name="Line 1050"/>
            <p:cNvSpPr>
              <a:spLocks noChangeShapeType="1"/>
            </p:cNvSpPr>
            <p:nvPr/>
          </p:nvSpPr>
          <p:spPr bwMode="auto">
            <a:xfrm>
              <a:off x="7370782" y="3450739"/>
              <a:ext cx="0" cy="96202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0" name="Line 1051"/>
            <p:cNvSpPr>
              <a:spLocks noChangeShapeType="1"/>
            </p:cNvSpPr>
            <p:nvPr/>
          </p:nvSpPr>
          <p:spPr bwMode="auto">
            <a:xfrm>
              <a:off x="5715019" y="3680927"/>
              <a:ext cx="23129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1" name="Line 1052"/>
            <p:cNvSpPr>
              <a:spLocks noChangeShapeType="1"/>
            </p:cNvSpPr>
            <p:nvPr/>
          </p:nvSpPr>
          <p:spPr bwMode="auto">
            <a:xfrm>
              <a:off x="5715019" y="3855552"/>
              <a:ext cx="23129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2" name="Line 1053"/>
            <p:cNvSpPr>
              <a:spLocks noChangeShapeType="1"/>
            </p:cNvSpPr>
            <p:nvPr/>
          </p:nvSpPr>
          <p:spPr bwMode="auto">
            <a:xfrm>
              <a:off x="5715019" y="4031764"/>
              <a:ext cx="23129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3" name="Line 1054"/>
            <p:cNvSpPr>
              <a:spLocks noChangeShapeType="1"/>
            </p:cNvSpPr>
            <p:nvPr/>
          </p:nvSpPr>
          <p:spPr bwMode="auto">
            <a:xfrm>
              <a:off x="5715019" y="4222264"/>
              <a:ext cx="23129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34" name="Line 1055"/>
            <p:cNvSpPr>
              <a:spLocks noChangeShapeType="1"/>
            </p:cNvSpPr>
            <p:nvPr/>
          </p:nvSpPr>
          <p:spPr bwMode="auto">
            <a:xfrm>
              <a:off x="5715019" y="4412764"/>
              <a:ext cx="231298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124" name="Rectangle 1056"/>
            <p:cNvSpPr>
              <a:spLocks noChangeArrowheads="1"/>
            </p:cNvSpPr>
            <p:nvPr/>
          </p:nvSpPr>
          <p:spPr bwMode="auto">
            <a:xfrm>
              <a:off x="5427681" y="3406289"/>
              <a:ext cx="279400" cy="301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400">
                  <a:latin typeface="Times New Roman" pitchFamily="18" charset="0"/>
                  <a:ea typeface="新細明體" charset="-120"/>
                </a:rPr>
                <a:t>S</a:t>
              </a:r>
            </a:p>
          </p:txBody>
        </p:sp>
      </p:grpSp>
      <p:sp>
        <p:nvSpPr>
          <p:cNvPr id="3" name="文字方塊 2"/>
          <p:cNvSpPr txBox="1"/>
          <p:nvPr/>
        </p:nvSpPr>
        <p:spPr>
          <a:xfrm>
            <a:off x="4555751" y="2944086"/>
            <a:ext cx="87395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800" b="1" dirty="0" smtClean="0">
                <a:solidFill>
                  <a:srgbClr val="FF0000"/>
                </a:solidFill>
              </a:rPr>
              <a:t>?</a:t>
            </a:r>
            <a:endParaRPr lang="zh-TW" altLang="en-US" sz="8800" b="1" dirty="0">
              <a:solidFill>
                <a:srgbClr val="FF0000"/>
              </a:solidFill>
            </a:endParaRPr>
          </a:p>
        </p:txBody>
      </p:sp>
      <p:sp>
        <p:nvSpPr>
          <p:cNvPr id="32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TW" sz="1400" dirty="0">
                <a:latin typeface="+mn-lt"/>
                <a:ea typeface="新細明體" pitchFamily="18" charset="-120"/>
              </a:rPr>
              <a:t>18-</a:t>
            </a:r>
            <a:fld id="{9A9C58D1-CD9E-46B6-A5D2-1970DC7A3CE2}" type="slidenum">
              <a:rPr lang="en-US" altLang="zh-TW" sz="1400">
                <a:latin typeface="+mn-lt"/>
                <a:ea typeface="新細明體" pitchFamily="18" charset="-120"/>
              </a:rPr>
              <a:pPr algn="r"/>
              <a:t>6</a:t>
            </a:fld>
            <a:endParaRPr lang="en-US" altLang="zh-TW" sz="1400" dirty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68816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Normal Forms 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81113" y="1268413"/>
            <a:ext cx="7488237" cy="4751387"/>
          </a:xfrm>
        </p:spPr>
        <p:txBody>
          <a:bodyPr/>
          <a:lstStyle/>
          <a:p>
            <a:pPr lvl="1"/>
            <a:r>
              <a:rPr lang="en-US" altLang="zh-TW" sz="2000"/>
              <a:t>A relation is said to be in a particular </a:t>
            </a:r>
            <a:r>
              <a:rPr lang="en-US" altLang="zh-TW" sz="2000" b="1"/>
              <a:t>normal form</a:t>
            </a:r>
            <a:r>
              <a:rPr lang="en-US" altLang="zh-TW" sz="2000"/>
              <a:t> if it satisfies a certain set of constraints.</a:t>
            </a:r>
          </a:p>
          <a:p>
            <a:pPr lvl="1">
              <a:buFont typeface="Wingdings" pitchFamily="2" charset="2"/>
              <a:buNone/>
            </a:pPr>
            <a:r>
              <a:rPr lang="en-US" altLang="zh-TW" sz="2000"/>
              <a:t>&lt;e.g.&gt; </a:t>
            </a:r>
            <a:r>
              <a:rPr lang="en-US" altLang="zh-TW" sz="2000" b="1"/>
              <a:t>1NF</a:t>
            </a:r>
            <a:r>
              <a:rPr lang="en-US" altLang="zh-TW" sz="2000"/>
              <a:t>: A relation is in </a:t>
            </a:r>
            <a:r>
              <a:rPr lang="en-US" altLang="zh-TW" sz="2000" b="1"/>
              <a:t>First Normal Form</a:t>
            </a:r>
            <a:r>
              <a:rPr lang="en-US" altLang="zh-TW" sz="2000"/>
              <a:t> (1NF) iff it </a:t>
            </a:r>
            <a:br>
              <a:rPr lang="en-US" altLang="zh-TW" sz="2000"/>
            </a:br>
            <a:r>
              <a:rPr lang="en-US" altLang="zh-TW" sz="2000"/>
              <a:t>                 contains </a:t>
            </a:r>
            <a:r>
              <a:rPr lang="en-US" altLang="zh-TW" sz="2000" u="sng"/>
              <a:t>only atomic values</a:t>
            </a:r>
            <a:r>
              <a:rPr lang="en-US" altLang="zh-TW" sz="2000"/>
              <a:t>. </a:t>
            </a:r>
          </a:p>
          <a:p>
            <a:endParaRPr lang="en-US" altLang="zh-TW" sz="2000"/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2360613" y="2924175"/>
            <a:ext cx="5592762" cy="3117850"/>
            <a:chOff x="560" y="3317"/>
            <a:chExt cx="3523" cy="1964"/>
          </a:xfrm>
        </p:grpSpPr>
        <p:sp>
          <p:nvSpPr>
            <p:cNvPr id="28677" name="Rectangle 5"/>
            <p:cNvSpPr>
              <a:spLocks noChangeArrowheads="1"/>
            </p:cNvSpPr>
            <p:nvPr/>
          </p:nvSpPr>
          <p:spPr bwMode="auto">
            <a:xfrm>
              <a:off x="560" y="3317"/>
              <a:ext cx="3523" cy="1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70000"/>
                </a:lnSpc>
              </a:pPr>
              <a:r>
                <a:rPr lang="en-US" altLang="zh-TW" sz="2000">
                  <a:latin typeface="Times New Roman" charset="0"/>
                  <a:ea typeface="新細明體" charset="-120"/>
                </a:rPr>
                <a:t>universe of relations (normalized and un-normalized)</a:t>
              </a:r>
            </a:p>
          </p:txBody>
        </p:sp>
        <p:sp>
          <p:nvSpPr>
            <p:cNvPr id="28678" name="Rectangle 6"/>
            <p:cNvSpPr>
              <a:spLocks noChangeArrowheads="1"/>
            </p:cNvSpPr>
            <p:nvPr/>
          </p:nvSpPr>
          <p:spPr bwMode="auto">
            <a:xfrm>
              <a:off x="815" y="3586"/>
              <a:ext cx="1987" cy="1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>
                <a:lnSpc>
                  <a:spcPct val="80000"/>
                </a:lnSpc>
              </a:pPr>
              <a:r>
                <a:rPr lang="en-US" altLang="zh-TW" sz="1600">
                  <a:latin typeface="Times New Roman" charset="0"/>
                  <a:ea typeface="新細明體" charset="-120"/>
                </a:rPr>
                <a:t>1NF relations (normalized relations)</a:t>
              </a:r>
            </a:p>
          </p:txBody>
        </p:sp>
        <p:sp>
          <p:nvSpPr>
            <p:cNvPr id="28679" name="Rectangle 7"/>
            <p:cNvSpPr>
              <a:spLocks noChangeArrowheads="1"/>
            </p:cNvSpPr>
            <p:nvPr/>
          </p:nvSpPr>
          <p:spPr bwMode="auto">
            <a:xfrm>
              <a:off x="1026" y="3812"/>
              <a:ext cx="8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charset="0"/>
                  <a:ea typeface="新細明體" charset="-120"/>
                </a:rPr>
                <a:t>2NF relations</a:t>
              </a:r>
            </a:p>
          </p:txBody>
        </p:sp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1129" y="4030"/>
              <a:ext cx="8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charset="0"/>
                  <a:ea typeface="新細明體" charset="-120"/>
                </a:rPr>
                <a:t>3NF relations</a:t>
              </a:r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1370" y="4400"/>
              <a:ext cx="8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charset="0"/>
                  <a:ea typeface="新細明體" charset="-120"/>
                </a:rPr>
                <a:t>4NF relations</a:t>
              </a: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1250" y="4229"/>
              <a:ext cx="922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charset="0"/>
                  <a:ea typeface="新細明體" charset="-120"/>
                </a:rPr>
                <a:t>BCNF relations</a:t>
              </a: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1504" y="4578"/>
              <a:ext cx="816" cy="2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accent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1600">
                  <a:latin typeface="Times New Roman" charset="0"/>
                  <a:ea typeface="新細明體" charset="-120"/>
                </a:rPr>
                <a:t>5NF relations</a:t>
              </a: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605" y="3510"/>
              <a:ext cx="3319" cy="177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5" name="Rectangle 13"/>
            <p:cNvSpPr>
              <a:spLocks noChangeArrowheads="1"/>
            </p:cNvSpPr>
            <p:nvPr/>
          </p:nvSpPr>
          <p:spPr bwMode="auto">
            <a:xfrm>
              <a:off x="880" y="3753"/>
              <a:ext cx="2815" cy="144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6" name="Rectangle 14"/>
            <p:cNvSpPr>
              <a:spLocks noChangeArrowheads="1"/>
            </p:cNvSpPr>
            <p:nvPr/>
          </p:nvSpPr>
          <p:spPr bwMode="auto">
            <a:xfrm>
              <a:off x="1088" y="3983"/>
              <a:ext cx="2426" cy="1152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7" name="Rectangle 15"/>
            <p:cNvSpPr>
              <a:spLocks noChangeArrowheads="1"/>
            </p:cNvSpPr>
            <p:nvPr/>
          </p:nvSpPr>
          <p:spPr bwMode="auto">
            <a:xfrm>
              <a:off x="1197" y="4207"/>
              <a:ext cx="2195" cy="85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8" name="Rectangle 16"/>
            <p:cNvSpPr>
              <a:spLocks noChangeArrowheads="1"/>
            </p:cNvSpPr>
            <p:nvPr/>
          </p:nvSpPr>
          <p:spPr bwMode="auto">
            <a:xfrm>
              <a:off x="1312" y="4394"/>
              <a:ext cx="2001" cy="60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89" name="Rectangle 17"/>
            <p:cNvSpPr>
              <a:spLocks noChangeArrowheads="1"/>
            </p:cNvSpPr>
            <p:nvPr/>
          </p:nvSpPr>
          <p:spPr bwMode="auto">
            <a:xfrm>
              <a:off x="1456" y="4567"/>
              <a:ext cx="1720" cy="374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8690" name="Rectangle 18"/>
            <p:cNvSpPr>
              <a:spLocks noChangeArrowheads="1"/>
            </p:cNvSpPr>
            <p:nvPr/>
          </p:nvSpPr>
          <p:spPr bwMode="auto">
            <a:xfrm>
              <a:off x="1643" y="4740"/>
              <a:ext cx="1368" cy="150"/>
            </a:xfrm>
            <a:prstGeom prst="rect">
              <a:avLst/>
            </a:prstGeom>
            <a:solidFill>
              <a:srgbClr val="C0C0C0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8691" name="Rectangle 19"/>
          <p:cNvSpPr>
            <a:spLocks noChangeArrowheads="1"/>
          </p:cNvSpPr>
          <p:nvPr/>
        </p:nvSpPr>
        <p:spPr bwMode="auto">
          <a:xfrm>
            <a:off x="3741738" y="6186488"/>
            <a:ext cx="281940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accent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l" eaLnBrk="0" hangingPunct="0"/>
            <a:r>
              <a:rPr lang="en-US" altLang="zh-TW" sz="1600">
                <a:latin typeface="Times New Roman" charset="0"/>
                <a:ea typeface="新細明體" charset="-120"/>
              </a:rPr>
              <a:t>Fig. 7.1:  Normal Forms</a:t>
            </a:r>
          </a:p>
        </p:txBody>
      </p:sp>
      <p:sp>
        <p:nvSpPr>
          <p:cNvPr id="22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TW" sz="1400" dirty="0">
                <a:latin typeface="+mn-lt"/>
                <a:ea typeface="新細明體" pitchFamily="18" charset="-120"/>
              </a:rPr>
              <a:t>18-</a:t>
            </a:r>
            <a:fld id="{9A9C58D1-CD9E-46B6-A5D2-1970DC7A3CE2}" type="slidenum">
              <a:rPr lang="en-US" altLang="zh-TW" sz="1400">
                <a:latin typeface="+mn-lt"/>
                <a:ea typeface="新細明體" pitchFamily="18" charset="-120"/>
              </a:rPr>
              <a:pPr algn="r"/>
              <a:t>7</a:t>
            </a:fld>
            <a:endParaRPr lang="en-US" altLang="zh-TW" sz="1400" dirty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7048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762000" y="2590800"/>
            <a:ext cx="8420100" cy="1143000"/>
          </a:xfrm>
        </p:spPr>
        <p:txBody>
          <a:bodyPr/>
          <a:lstStyle/>
          <a:p>
            <a:r>
              <a:rPr lang="en-US" altLang="zh-TW" dirty="0" smtClean="0"/>
              <a:t>18.2  </a:t>
            </a:r>
            <a:r>
              <a:rPr lang="en-US" altLang="zh-TW" dirty="0"/>
              <a:t>Functional Dependency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720975" y="3860800"/>
            <a:ext cx="6192838" cy="1752600"/>
          </a:xfrm>
          <a:noFill/>
          <a:ln/>
        </p:spPr>
        <p:txBody>
          <a:bodyPr/>
          <a:lstStyle/>
          <a:p>
            <a:pPr algn="l">
              <a:buFont typeface="Wingdings" pitchFamily="2" charset="2"/>
              <a:buChar char="q"/>
            </a:pPr>
            <a:r>
              <a:rPr lang="en-US" altLang="zh-TW" sz="2000"/>
              <a:t>  Functional Dependency (FD)</a:t>
            </a:r>
          </a:p>
          <a:p>
            <a:pPr algn="l">
              <a:buFont typeface="Wingdings" pitchFamily="2" charset="2"/>
              <a:buChar char="q"/>
            </a:pPr>
            <a:r>
              <a:rPr lang="en-US" altLang="zh-TW" sz="2000"/>
              <a:t>  Fully Functional Dependency (FFD)</a:t>
            </a:r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TW" sz="1400" dirty="0">
                <a:latin typeface="+mn-lt"/>
                <a:ea typeface="新細明體" pitchFamily="18" charset="-120"/>
              </a:rPr>
              <a:t>18-</a:t>
            </a:r>
            <a:fld id="{9A9C58D1-CD9E-46B6-A5D2-1970DC7A3CE2}" type="slidenum">
              <a:rPr lang="en-US" altLang="zh-TW" sz="1400">
                <a:latin typeface="+mn-lt"/>
                <a:ea typeface="新細明體" pitchFamily="18" charset="-120"/>
              </a:rPr>
              <a:pPr algn="r"/>
              <a:t>8</a:t>
            </a:fld>
            <a:endParaRPr lang="en-US" altLang="zh-TW" sz="1400" dirty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1325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Functional Dependency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>
              <a:lnSpc>
                <a:spcPct val="130000"/>
              </a:lnSpc>
            </a:pPr>
            <a:r>
              <a:rPr lang="en-US" altLang="zh-TW"/>
              <a:t>Functional Dependency</a:t>
            </a:r>
          </a:p>
          <a:p>
            <a:pPr lvl="2">
              <a:lnSpc>
                <a:spcPct val="110000"/>
              </a:lnSpc>
            </a:pPr>
            <a:r>
              <a:rPr lang="en-US" altLang="zh-TW"/>
              <a:t>Def: Given a relation </a:t>
            </a:r>
            <a:r>
              <a:rPr lang="en-US" altLang="zh-TW" b="1" i="1"/>
              <a:t>R</a:t>
            </a:r>
            <a:r>
              <a:rPr lang="en-US" altLang="zh-TW"/>
              <a:t>, </a:t>
            </a:r>
            <a:r>
              <a:rPr lang="en-US" altLang="zh-TW" b="1" i="1" u="sng"/>
              <a:t>R.Y</a:t>
            </a:r>
            <a:r>
              <a:rPr lang="en-US" altLang="zh-TW" u="sng"/>
              <a:t>  is functionally dependent on  </a:t>
            </a:r>
            <a:r>
              <a:rPr lang="en-US" altLang="zh-TW" b="1" i="1" u="sng"/>
              <a:t>R.X</a:t>
            </a:r>
            <a:r>
              <a:rPr lang="en-US" altLang="zh-TW"/>
              <a:t>  </a:t>
            </a:r>
            <a:r>
              <a:rPr lang="en-US" altLang="zh-TW" i="1"/>
              <a:t>iff  </a:t>
            </a:r>
            <a:r>
              <a:rPr lang="en-US" altLang="zh-TW"/>
              <a:t>each </a:t>
            </a:r>
            <a:r>
              <a:rPr lang="en-US" altLang="zh-TW" b="1" i="1"/>
              <a:t>X</a:t>
            </a:r>
            <a:r>
              <a:rPr lang="en-US" altLang="zh-TW"/>
              <a:t>-value has associated with it precisely one </a:t>
            </a:r>
            <a:r>
              <a:rPr lang="en-US" altLang="zh-TW" b="1" i="1"/>
              <a:t>Y</a:t>
            </a:r>
            <a:r>
              <a:rPr lang="en-US" altLang="zh-TW"/>
              <a:t>-value (at any time). </a:t>
            </a:r>
          </a:p>
          <a:p>
            <a:pPr lvl="2">
              <a:lnSpc>
                <a:spcPct val="110000"/>
              </a:lnSpc>
            </a:pPr>
            <a:r>
              <a:rPr lang="en-US" altLang="zh-TW"/>
              <a:t>Note:</a:t>
            </a:r>
            <a:r>
              <a:rPr lang="en-US" altLang="zh-TW" b="1" i="1"/>
              <a:t> X, Y </a:t>
            </a:r>
            <a:r>
              <a:rPr lang="en-US" altLang="zh-TW"/>
              <a:t>may be the composite attributes.</a:t>
            </a:r>
          </a:p>
          <a:p>
            <a:pPr lvl="1">
              <a:lnSpc>
                <a:spcPct val="110000"/>
              </a:lnSpc>
            </a:pPr>
            <a:r>
              <a:rPr lang="en-US" altLang="zh-TW"/>
              <a:t>Notation:</a:t>
            </a:r>
          </a:p>
          <a:p>
            <a:pPr lvl="3">
              <a:lnSpc>
                <a:spcPct val="110000"/>
              </a:lnSpc>
              <a:buFontTx/>
              <a:buNone/>
            </a:pPr>
            <a:r>
              <a:rPr lang="en-US" altLang="zh-TW" sz="1800"/>
              <a:t>R.X          R.Y</a:t>
            </a:r>
          </a:p>
          <a:p>
            <a:pPr>
              <a:buFont typeface="Wingdings" pitchFamily="2" charset="2"/>
              <a:buNone/>
            </a:pPr>
            <a:r>
              <a:rPr lang="en-US" altLang="zh-TW" sz="2500" b="1" i="1"/>
              <a:t>                  </a:t>
            </a:r>
            <a:r>
              <a:rPr lang="en-US" altLang="zh-TW" sz="2000" i="1"/>
              <a:t>read as "R.X functionally </a:t>
            </a:r>
            <a:r>
              <a:rPr lang="en-US" altLang="zh-TW" sz="2000" i="1" u="sng"/>
              <a:t>determines</a:t>
            </a:r>
            <a:r>
              <a:rPr lang="en-US" altLang="zh-TW" sz="2000" i="1"/>
              <a:t> R.Y"</a:t>
            </a:r>
            <a:r>
              <a:rPr lang="en-US" altLang="zh-TW" sz="2000"/>
              <a:t> </a:t>
            </a:r>
          </a:p>
          <a:p>
            <a:pPr>
              <a:buFont typeface="Wingdings" pitchFamily="2" charset="2"/>
              <a:buNone/>
            </a:pPr>
            <a:endParaRPr lang="en-US" altLang="zh-TW" sz="2000"/>
          </a:p>
          <a:p>
            <a:endParaRPr lang="en-US" altLang="zh-TW"/>
          </a:p>
        </p:txBody>
      </p:sp>
      <p:sp>
        <p:nvSpPr>
          <p:cNvPr id="29700" name="Oval 4"/>
          <p:cNvSpPr>
            <a:spLocks noChangeArrowheads="1"/>
          </p:cNvSpPr>
          <p:nvPr/>
        </p:nvSpPr>
        <p:spPr bwMode="auto">
          <a:xfrm>
            <a:off x="4881563" y="3738563"/>
            <a:ext cx="457200" cy="9144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9701" name="Text Box 5"/>
          <p:cNvSpPr txBox="1">
            <a:spLocks noChangeArrowheads="1"/>
          </p:cNvSpPr>
          <p:nvPr/>
        </p:nvSpPr>
        <p:spPr bwMode="auto">
          <a:xfrm>
            <a:off x="4957763" y="3738563"/>
            <a:ext cx="381000" cy="823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1200" b="1">
                <a:latin typeface="Times New Roman" charset="0"/>
                <a:ea typeface="新細明體" charset="-12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200" b="1">
                <a:latin typeface="Times New Roman" charset="0"/>
                <a:ea typeface="新細明體" charset="-12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200" b="1">
                <a:latin typeface="Times New Roman" charset="0"/>
                <a:ea typeface="新細明體" charset="-120"/>
              </a:rPr>
              <a:t>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5719763" y="3738563"/>
            <a:ext cx="457200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zh-TW" sz="1200" b="1">
                <a:latin typeface="Times New Roman" charset="0"/>
                <a:ea typeface="新細明體" charset="-120"/>
              </a:rPr>
              <a:t>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zh-TW" sz="1200" b="1">
                <a:latin typeface="Times New Roman" charset="0"/>
                <a:ea typeface="新細明體" charset="-120"/>
              </a:rPr>
              <a:t>.</a:t>
            </a:r>
          </a:p>
        </p:txBody>
      </p:sp>
      <p:sp>
        <p:nvSpPr>
          <p:cNvPr id="29703" name="Line 7"/>
          <p:cNvSpPr>
            <a:spLocks noChangeShapeType="1"/>
          </p:cNvSpPr>
          <p:nvPr/>
        </p:nvSpPr>
        <p:spPr bwMode="auto">
          <a:xfrm>
            <a:off x="5186363" y="3890963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5186363" y="4195763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TW" altLang="en-US"/>
          </a:p>
        </p:txBody>
      </p:sp>
      <p:grpSp>
        <p:nvGrpSpPr>
          <p:cNvPr id="29705" name="Group 9"/>
          <p:cNvGrpSpPr>
            <a:grpSpLocks/>
          </p:cNvGrpSpPr>
          <p:nvPr/>
        </p:nvGrpSpPr>
        <p:grpSpPr bwMode="auto">
          <a:xfrm>
            <a:off x="7905750" y="3213100"/>
            <a:ext cx="1171575" cy="1050925"/>
            <a:chOff x="3457" y="54"/>
            <a:chExt cx="738" cy="662"/>
          </a:xfrm>
        </p:grpSpPr>
        <p:sp>
          <p:nvSpPr>
            <p:cNvPr id="29706" name="Rectangle 10"/>
            <p:cNvSpPr>
              <a:spLocks noChangeArrowheads="1"/>
            </p:cNvSpPr>
            <p:nvPr/>
          </p:nvSpPr>
          <p:spPr bwMode="auto">
            <a:xfrm>
              <a:off x="3457" y="54"/>
              <a:ext cx="738" cy="51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90488" tIns="44450" rIns="90488" bIns="44450">
              <a:spAutoFit/>
            </a:bodyPr>
            <a:lstStyle/>
            <a:p>
              <a:pPr algn="l" eaLnBrk="0" hangingPunct="0"/>
              <a:r>
                <a:rPr lang="en-US" altLang="zh-TW" sz="2400" b="1">
                  <a:latin typeface="Times New Roman" charset="0"/>
                  <a:ea typeface="新細明體" charset="-120"/>
                </a:rPr>
                <a:t>R</a:t>
              </a:r>
            </a:p>
            <a:p>
              <a:pPr algn="l" eaLnBrk="0" hangingPunct="0"/>
              <a:r>
                <a:rPr lang="en-US" altLang="zh-TW" sz="2400" b="1">
                  <a:latin typeface="Times New Roman" charset="0"/>
                  <a:ea typeface="新細明體" charset="-120"/>
                </a:rPr>
                <a:t>    </a:t>
              </a:r>
              <a:r>
                <a:rPr lang="en-US" altLang="zh-TW" sz="2000" b="1">
                  <a:latin typeface="Times New Roman" charset="0"/>
                  <a:ea typeface="新細明體" charset="-120"/>
                </a:rPr>
                <a:t>X     Y</a:t>
              </a:r>
            </a:p>
          </p:txBody>
        </p:sp>
        <p:sp>
          <p:nvSpPr>
            <p:cNvPr id="29707" name="Line 11"/>
            <p:cNvSpPr>
              <a:spLocks noChangeShapeType="1"/>
            </p:cNvSpPr>
            <p:nvPr/>
          </p:nvSpPr>
          <p:spPr bwMode="auto">
            <a:xfrm flipV="1">
              <a:off x="3562" y="332"/>
              <a:ext cx="0" cy="373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08" name="Line 12"/>
            <p:cNvSpPr>
              <a:spLocks noChangeShapeType="1"/>
            </p:cNvSpPr>
            <p:nvPr/>
          </p:nvSpPr>
          <p:spPr bwMode="auto">
            <a:xfrm>
              <a:off x="3566" y="336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09" name="Line 13"/>
            <p:cNvSpPr>
              <a:spLocks noChangeShapeType="1"/>
            </p:cNvSpPr>
            <p:nvPr/>
          </p:nvSpPr>
          <p:spPr bwMode="auto">
            <a:xfrm>
              <a:off x="4147" y="340"/>
              <a:ext cx="0" cy="37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10" name="Line 14"/>
            <p:cNvSpPr>
              <a:spLocks noChangeShapeType="1"/>
            </p:cNvSpPr>
            <p:nvPr/>
          </p:nvSpPr>
          <p:spPr bwMode="auto">
            <a:xfrm>
              <a:off x="3566" y="518"/>
              <a:ext cx="568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11" name="Line 15"/>
            <p:cNvSpPr>
              <a:spLocks noChangeShapeType="1"/>
            </p:cNvSpPr>
            <p:nvPr/>
          </p:nvSpPr>
          <p:spPr bwMode="auto">
            <a:xfrm>
              <a:off x="3696" y="340"/>
              <a:ext cx="0" cy="3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12" name="Line 16"/>
            <p:cNvSpPr>
              <a:spLocks noChangeShapeType="1"/>
            </p:cNvSpPr>
            <p:nvPr/>
          </p:nvSpPr>
          <p:spPr bwMode="auto">
            <a:xfrm>
              <a:off x="3840" y="350"/>
              <a:ext cx="0" cy="3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29713" name="Line 17"/>
            <p:cNvSpPr>
              <a:spLocks noChangeShapeType="1"/>
            </p:cNvSpPr>
            <p:nvPr/>
          </p:nvSpPr>
          <p:spPr bwMode="auto">
            <a:xfrm>
              <a:off x="3984" y="340"/>
              <a:ext cx="0" cy="35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zh-TW" altLang="en-US"/>
            </a:p>
          </p:txBody>
        </p:sp>
      </p:grpSp>
      <p:sp>
        <p:nvSpPr>
          <p:cNvPr id="29714" name="Line 18"/>
          <p:cNvSpPr>
            <a:spLocks noChangeShapeType="1"/>
          </p:cNvSpPr>
          <p:nvPr/>
        </p:nvSpPr>
        <p:spPr bwMode="auto">
          <a:xfrm>
            <a:off x="2301875" y="4270375"/>
            <a:ext cx="479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21" name="投影片編號版面配置區 4"/>
          <p:cNvSpPr>
            <a:spLocks noGrp="1"/>
          </p:cNvSpPr>
          <p:nvPr>
            <p:ph type="sldNum" sz="quarter" idx="4294967295"/>
          </p:nvPr>
        </p:nvSpPr>
        <p:spPr>
          <a:xfrm>
            <a:off x="7429500" y="6248400"/>
            <a:ext cx="20637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r"/>
            <a:r>
              <a:rPr lang="en-US" altLang="zh-TW" sz="1400" dirty="0">
                <a:latin typeface="+mn-lt"/>
                <a:ea typeface="新細明體" pitchFamily="18" charset="-120"/>
              </a:rPr>
              <a:t>18-</a:t>
            </a:r>
            <a:fld id="{9A9C58D1-CD9E-46B6-A5D2-1970DC7A3CE2}" type="slidenum">
              <a:rPr lang="en-US" altLang="zh-TW" sz="1400">
                <a:latin typeface="+mn-lt"/>
                <a:ea typeface="新細明體" pitchFamily="18" charset="-120"/>
              </a:rPr>
              <a:pPr algn="r"/>
              <a:t>9</a:t>
            </a:fld>
            <a:endParaRPr lang="en-US" altLang="zh-TW" sz="1400" dirty="0">
              <a:latin typeface="+mn-lt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5782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pcUnit 1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C80000"/>
      </a:folHlink>
    </a:clrScheme>
    <a:fontScheme name="cpcUnit 1">
      <a:majorFont>
        <a:latin typeface="Times New Roman"/>
        <a:ea typeface="華康行書體(P)"/>
        <a:cs typeface=""/>
      </a:majorFont>
      <a:minorFont>
        <a:latin typeface="Times New Roman"/>
        <a:ea typeface="華康行書體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標楷體" pitchFamily="65" charset="-120"/>
          </a:defRPr>
        </a:defPPr>
      </a:lstStyle>
    </a:lnDef>
  </a:objectDefaults>
  <a:extraClrSchemeLst>
    <a:extraClrScheme>
      <a:clrScheme name="cpcUnit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pcUnit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pcUnit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I:\dbms(new)\cpcUnit 1.pot</Template>
  <TotalTime>1661</TotalTime>
  <Words>4436</Words>
  <Application>Microsoft Office PowerPoint</Application>
  <PresentationFormat>A4 紙張 (210x297 公釐)</PresentationFormat>
  <Paragraphs>994</Paragraphs>
  <Slides>48</Slides>
  <Notes>0</Notes>
  <HiddenSlides>0</HiddenSlides>
  <MMClips>0</MMClips>
  <ScaleCrop>false</ScaleCrop>
  <HeadingPairs>
    <vt:vector size="6" baseType="variant">
      <vt:variant>
        <vt:lpstr>佈景主題</vt:lpstr>
      </vt:variant>
      <vt:variant>
        <vt:i4>1</vt:i4>
      </vt:variant>
      <vt:variant>
        <vt:lpstr>內嵌 OLE 伺服程式</vt:lpstr>
      </vt:variant>
      <vt:variant>
        <vt:i4>1</vt:i4>
      </vt:variant>
      <vt:variant>
        <vt:lpstr>投影片標題</vt:lpstr>
      </vt:variant>
      <vt:variant>
        <vt:i4>48</vt:i4>
      </vt:variant>
    </vt:vector>
  </HeadingPairs>
  <TitlesOfParts>
    <vt:vector size="50" baseType="lpstr">
      <vt:lpstr>cpcUnit 1</vt:lpstr>
      <vt:lpstr>Equation</vt:lpstr>
      <vt:lpstr>PowerPoint 簡報</vt:lpstr>
      <vt:lpstr>Contents</vt:lpstr>
      <vt:lpstr>18.1  Introduction</vt:lpstr>
      <vt:lpstr>Logical Database Design</vt:lpstr>
      <vt:lpstr>Problem of Normalization</vt:lpstr>
      <vt:lpstr>Supplier-and-Parts Database</vt:lpstr>
      <vt:lpstr>Normal Forms </vt:lpstr>
      <vt:lpstr>18.2  Functional Dependency</vt:lpstr>
      <vt:lpstr>Functional Dependency</vt:lpstr>
      <vt:lpstr>Functional Dependency (cont.)</vt:lpstr>
      <vt:lpstr>Functional Dependency (cont.)</vt:lpstr>
      <vt:lpstr>Fully Functional Dependency (FFD)</vt:lpstr>
      <vt:lpstr>Fully Functional Dependency (cont.)</vt:lpstr>
      <vt:lpstr>18.3  First, Second, and Third Normal        Forms (1NF, 2NF, 3NF)</vt:lpstr>
      <vt:lpstr>Normal Forms: 1NF</vt:lpstr>
      <vt:lpstr>1NF Problem: Update Anomalies!</vt:lpstr>
      <vt:lpstr>Normal Form: 2NF</vt:lpstr>
      <vt:lpstr>Normal Form: 2NF (cont.)</vt:lpstr>
      <vt:lpstr>Normal Forms: 3NF</vt:lpstr>
      <vt:lpstr>Normal Forms: 3NF (cont.)</vt:lpstr>
      <vt:lpstr>18.4  Boyce/Codd Normal Form (BCNF)</vt:lpstr>
      <vt:lpstr>Example</vt:lpstr>
      <vt:lpstr>BCNF</vt:lpstr>
      <vt:lpstr>BCNF (cont.)</vt:lpstr>
      <vt:lpstr>BCNF (cont.)</vt:lpstr>
      <vt:lpstr>BCNF (cont.)</vt:lpstr>
      <vt:lpstr>BCNF (cont.)</vt:lpstr>
      <vt:lpstr>BCNF (cont.)</vt:lpstr>
      <vt:lpstr>Why Normal Form?</vt:lpstr>
      <vt:lpstr>18.5  Fourth Normal Form (4NF)</vt:lpstr>
      <vt:lpstr>Un-Normalized Relation</vt:lpstr>
      <vt:lpstr>Un-normalized Relation (cont.)</vt:lpstr>
      <vt:lpstr>Un-normalized Relation (cont.)</vt:lpstr>
      <vt:lpstr>Un-normalized Relation (cont.)</vt:lpstr>
      <vt:lpstr>MVD ( Multi-Valued Dependencies)</vt:lpstr>
      <vt:lpstr>Norma Forms: 4NF</vt:lpstr>
      <vt:lpstr>Norma Forms: 4NF (cont.)</vt:lpstr>
      <vt:lpstr>18.6 Fifth Normal Form (5NF)</vt:lpstr>
      <vt:lpstr>A Surprise</vt:lpstr>
      <vt:lpstr>A Surprise (cont.)</vt:lpstr>
      <vt:lpstr>A Surprise (cont.)</vt:lpstr>
      <vt:lpstr>Join Dependency (JD)</vt:lpstr>
      <vt:lpstr>Norma Forms: 5NF</vt:lpstr>
      <vt:lpstr>Norma Forms: 5NF (cont.)</vt:lpstr>
      <vt:lpstr>Concluding Remarks</vt:lpstr>
      <vt:lpstr>Concluding Remarks (cont.)</vt:lpstr>
      <vt:lpstr>Concluding Remarks (cont.)</vt:lpstr>
      <vt:lpstr>PowerPoint 簡報</vt:lpstr>
    </vt:vector>
  </TitlesOfParts>
  <Company>dblab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db147</dc:creator>
  <cp:lastModifiedBy>ndh</cp:lastModifiedBy>
  <cp:revision>112</cp:revision>
  <dcterms:created xsi:type="dcterms:W3CDTF">2003-10-18T13:01:35Z</dcterms:created>
  <dcterms:modified xsi:type="dcterms:W3CDTF">2013-08-31T08:28:53Z</dcterms:modified>
</cp:coreProperties>
</file>