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5"/>
  </p:notesMasterIdLst>
  <p:handoutMasterIdLst>
    <p:handoutMasterId r:id="rId36"/>
  </p:handoutMasterIdLst>
  <p:sldIdLst>
    <p:sldId id="256" r:id="rId2"/>
    <p:sldId id="257" r:id="rId3"/>
    <p:sldId id="286" r:id="rId4"/>
    <p:sldId id="258" r:id="rId5"/>
    <p:sldId id="259" r:id="rId6"/>
    <p:sldId id="260" r:id="rId7"/>
    <p:sldId id="262" r:id="rId8"/>
    <p:sldId id="261" r:id="rId9"/>
    <p:sldId id="263" r:id="rId10"/>
    <p:sldId id="264" r:id="rId11"/>
    <p:sldId id="265" r:id="rId12"/>
    <p:sldId id="266" r:id="rId13"/>
    <p:sldId id="267" r:id="rId14"/>
    <p:sldId id="268" r:id="rId15"/>
    <p:sldId id="269" r:id="rId16"/>
    <p:sldId id="270" r:id="rId17"/>
    <p:sldId id="271" r:id="rId18"/>
    <p:sldId id="272" r:id="rId19"/>
    <p:sldId id="273" r:id="rId20"/>
    <p:sldId id="287" r:id="rId21"/>
    <p:sldId id="274" r:id="rId22"/>
    <p:sldId id="275" r:id="rId23"/>
    <p:sldId id="276" r:id="rId24"/>
    <p:sldId id="277" r:id="rId25"/>
    <p:sldId id="278" r:id="rId26"/>
    <p:sldId id="279" r:id="rId27"/>
    <p:sldId id="280" r:id="rId28"/>
    <p:sldId id="282" r:id="rId29"/>
    <p:sldId id="283" r:id="rId30"/>
    <p:sldId id="284" r:id="rId31"/>
    <p:sldId id="281" r:id="rId32"/>
    <p:sldId id="285" r:id="rId33"/>
    <p:sldId id="288" r:id="rId34"/>
  </p:sldIdLst>
  <p:sldSz cx="9144000" cy="6858000" type="screen4x3"/>
  <p:notesSz cx="6858000" cy="9144000"/>
  <p:defaultTextStyle>
    <a:defPPr>
      <a:defRPr lang="en-US"/>
    </a:defPPr>
    <a:lvl1pPr algn="ctr" rtl="0" fontAlgn="base">
      <a:spcBef>
        <a:spcPct val="0"/>
      </a:spcBef>
      <a:spcAft>
        <a:spcPct val="0"/>
      </a:spcAft>
      <a:defRPr kumimoji="1" kern="1200">
        <a:solidFill>
          <a:schemeClr val="tx1"/>
        </a:solidFill>
        <a:latin typeface="Arial" pitchFamily="34" charset="0"/>
        <a:ea typeface="標楷體" pitchFamily="65" charset="-120"/>
        <a:cs typeface="+mn-cs"/>
      </a:defRPr>
    </a:lvl1pPr>
    <a:lvl2pPr marL="457200" algn="ctr" rtl="0" fontAlgn="base">
      <a:spcBef>
        <a:spcPct val="0"/>
      </a:spcBef>
      <a:spcAft>
        <a:spcPct val="0"/>
      </a:spcAft>
      <a:defRPr kumimoji="1" kern="1200">
        <a:solidFill>
          <a:schemeClr val="tx1"/>
        </a:solidFill>
        <a:latin typeface="Arial" pitchFamily="34" charset="0"/>
        <a:ea typeface="標楷體" pitchFamily="65" charset="-120"/>
        <a:cs typeface="+mn-cs"/>
      </a:defRPr>
    </a:lvl2pPr>
    <a:lvl3pPr marL="914400" algn="ctr" rtl="0" fontAlgn="base">
      <a:spcBef>
        <a:spcPct val="0"/>
      </a:spcBef>
      <a:spcAft>
        <a:spcPct val="0"/>
      </a:spcAft>
      <a:defRPr kumimoji="1" kern="1200">
        <a:solidFill>
          <a:schemeClr val="tx1"/>
        </a:solidFill>
        <a:latin typeface="Arial" pitchFamily="34" charset="0"/>
        <a:ea typeface="標楷體" pitchFamily="65" charset="-120"/>
        <a:cs typeface="+mn-cs"/>
      </a:defRPr>
    </a:lvl3pPr>
    <a:lvl4pPr marL="1371600" algn="ctr" rtl="0" fontAlgn="base">
      <a:spcBef>
        <a:spcPct val="0"/>
      </a:spcBef>
      <a:spcAft>
        <a:spcPct val="0"/>
      </a:spcAft>
      <a:defRPr kumimoji="1" kern="1200">
        <a:solidFill>
          <a:schemeClr val="tx1"/>
        </a:solidFill>
        <a:latin typeface="Arial" pitchFamily="34" charset="0"/>
        <a:ea typeface="標楷體" pitchFamily="65" charset="-120"/>
        <a:cs typeface="+mn-cs"/>
      </a:defRPr>
    </a:lvl4pPr>
    <a:lvl5pPr marL="1828800" algn="ctr" rtl="0" fontAlgn="base">
      <a:spcBef>
        <a:spcPct val="0"/>
      </a:spcBef>
      <a:spcAft>
        <a:spcPct val="0"/>
      </a:spcAft>
      <a:defRPr kumimoji="1" kern="1200">
        <a:solidFill>
          <a:schemeClr val="tx1"/>
        </a:solidFill>
        <a:latin typeface="Arial" pitchFamily="34" charset="0"/>
        <a:ea typeface="標楷體" pitchFamily="65" charset="-120"/>
        <a:cs typeface="+mn-cs"/>
      </a:defRPr>
    </a:lvl5pPr>
    <a:lvl6pPr marL="2286000" algn="l" defTabSz="914400" rtl="0" eaLnBrk="1" latinLnBrk="0" hangingPunct="1">
      <a:defRPr kumimoji="1" kern="1200">
        <a:solidFill>
          <a:schemeClr val="tx1"/>
        </a:solidFill>
        <a:latin typeface="Arial" pitchFamily="34" charset="0"/>
        <a:ea typeface="標楷體" pitchFamily="65" charset="-120"/>
        <a:cs typeface="+mn-cs"/>
      </a:defRPr>
    </a:lvl6pPr>
    <a:lvl7pPr marL="2743200" algn="l" defTabSz="914400" rtl="0" eaLnBrk="1" latinLnBrk="0" hangingPunct="1">
      <a:defRPr kumimoji="1" kern="1200">
        <a:solidFill>
          <a:schemeClr val="tx1"/>
        </a:solidFill>
        <a:latin typeface="Arial" pitchFamily="34" charset="0"/>
        <a:ea typeface="標楷體" pitchFamily="65" charset="-120"/>
        <a:cs typeface="+mn-cs"/>
      </a:defRPr>
    </a:lvl7pPr>
    <a:lvl8pPr marL="3200400" algn="l" defTabSz="914400" rtl="0" eaLnBrk="1" latinLnBrk="0" hangingPunct="1">
      <a:defRPr kumimoji="1" kern="1200">
        <a:solidFill>
          <a:schemeClr val="tx1"/>
        </a:solidFill>
        <a:latin typeface="Arial" pitchFamily="34" charset="0"/>
        <a:ea typeface="標楷體" pitchFamily="65" charset="-120"/>
        <a:cs typeface="+mn-cs"/>
      </a:defRPr>
    </a:lvl8pPr>
    <a:lvl9pPr marL="3657600" algn="l" defTabSz="914400" rtl="0" eaLnBrk="1" latinLnBrk="0" hangingPunct="1">
      <a:defRPr kumimoji="1" kern="1200">
        <a:solidFill>
          <a:schemeClr val="tx1"/>
        </a:solidFill>
        <a:latin typeface="Arial" pitchFamily="34" charset="0"/>
        <a:ea typeface="標楷體" pitchFamily="65"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0" autoAdjust="0"/>
  </p:normalViewPr>
  <p:slideViewPr>
    <p:cSldViewPr showGuides="1">
      <p:cViewPr varScale="1">
        <p:scale>
          <a:sx n="82" d="100"/>
          <a:sy n="82" d="100"/>
        </p:scale>
        <p:origin x="-112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52"/>
    </p:cViewPr>
  </p:sorterViewPr>
  <p:notesViewPr>
    <p:cSldViewPr showGuides="1">
      <p:cViewPr varScale="1">
        <p:scale>
          <a:sx n="66" d="100"/>
          <a:sy n="66" d="100"/>
        </p:scale>
        <p:origin x="-2820" y="-11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5F0114F-2D6A-49D3-BC22-1C1DCE64E742}" type="datetimeFigureOut">
              <a:rPr lang="zh-TW" altLang="en-US" smtClean="0"/>
              <a:t>2013/8/27</a:t>
            </a:fld>
            <a:endParaRPr lang="zh-TW" altLang="en-US"/>
          </a:p>
        </p:txBody>
      </p:sp>
      <p:sp>
        <p:nvSpPr>
          <p:cNvPr id="4" name="頁尾版面配置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C89A38F-792F-4CB4-B5E6-32AEB93CD94A}" type="slidenum">
              <a:rPr lang="zh-TW" altLang="en-US" smtClean="0"/>
              <a:t>‹#›</a:t>
            </a:fld>
            <a:endParaRPr lang="zh-TW" altLang="en-US"/>
          </a:p>
        </p:txBody>
      </p:sp>
    </p:spTree>
    <p:extLst>
      <p:ext uri="{BB962C8B-B14F-4D97-AF65-F5344CB8AC3E}">
        <p14:creationId xmlns:p14="http://schemas.microsoft.com/office/powerpoint/2010/main" val="38417239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zh-TW"/>
          </a:p>
        </p:txBody>
      </p:sp>
      <p:sp>
        <p:nvSpPr>
          <p:cNvPr id="4301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zh-TW"/>
          </a:p>
        </p:txBody>
      </p:sp>
      <p:sp>
        <p:nvSpPr>
          <p:cNvPr id="430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301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301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zh-TW"/>
          </a:p>
        </p:txBody>
      </p:sp>
      <p:sp>
        <p:nvSpPr>
          <p:cNvPr id="4301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B80AD6AD-B165-42D7-B1F3-1EA88EEF13FA}" type="slidenum">
              <a:rPr lang="zh-TW" altLang="en-US"/>
              <a:pPr/>
              <a:t>‹#›</a:t>
            </a:fld>
            <a:endParaRPr lang="en-US" altLang="zh-TW"/>
          </a:p>
        </p:txBody>
      </p:sp>
    </p:spTree>
    <p:extLst>
      <p:ext uri="{BB962C8B-B14F-4D97-AF65-F5344CB8AC3E}">
        <p14:creationId xmlns:p14="http://schemas.microsoft.com/office/powerpoint/2010/main" val="21543252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新細明體" pitchFamily="18" charset="-120"/>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新細明體" pitchFamily="18" charset="-120"/>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新細明體" pitchFamily="18" charset="-120"/>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新細明體" pitchFamily="18" charset="-120"/>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170" name="Rectangle 1026"/>
          <p:cNvSpPr>
            <a:spLocks noGrp="1" noChangeArrowheads="1"/>
          </p:cNvSpPr>
          <p:nvPr>
            <p:ph type="ctrTitle"/>
          </p:nvPr>
        </p:nvSpPr>
        <p:spPr>
          <a:xfrm>
            <a:off x="773113" y="2362200"/>
            <a:ext cx="7772400" cy="1143000"/>
          </a:xfrm>
        </p:spPr>
        <p:txBody>
          <a:bodyPr/>
          <a:lstStyle>
            <a:lvl1pPr>
              <a:defRPr sz="4400"/>
            </a:lvl1pPr>
          </a:lstStyle>
          <a:p>
            <a:pPr lvl="0"/>
            <a:r>
              <a:rPr lang="zh-TW" altLang="en-US" noProof="0" smtClean="0"/>
              <a:t>按一下以編輯母片標題樣式</a:t>
            </a:r>
          </a:p>
        </p:txBody>
      </p:sp>
      <p:sp>
        <p:nvSpPr>
          <p:cNvPr id="7171" name="Rectangle 1027"/>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zh-TW" altLang="en-US" noProof="0" smtClean="0"/>
              <a:t>按一下以編輯母片副標題樣式</a:t>
            </a:r>
          </a:p>
        </p:txBody>
      </p:sp>
      <p:sp>
        <p:nvSpPr>
          <p:cNvPr id="7172" name="Rectangle 1028"/>
          <p:cNvSpPr>
            <a:spLocks noGrp="1" noChangeArrowheads="1"/>
          </p:cNvSpPr>
          <p:nvPr>
            <p:ph type="dt" sz="half" idx="2"/>
          </p:nvPr>
        </p:nvSpPr>
        <p:spPr bwMode="auto">
          <a:xfrm>
            <a:off x="685800" y="6248400"/>
            <a:ext cx="19050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atin typeface="+mn-lt"/>
                <a:ea typeface="新細明體" pitchFamily="18" charset="-120"/>
              </a:defRPr>
            </a:lvl1pPr>
          </a:lstStyle>
          <a:p>
            <a:endParaRPr lang="en-US" altLang="zh-TW"/>
          </a:p>
        </p:txBody>
      </p:sp>
      <p:sp>
        <p:nvSpPr>
          <p:cNvPr id="7174" name="Rectangle 1030"/>
          <p:cNvSpPr>
            <a:spLocks noGrp="1" noChangeArrowheads="1"/>
          </p:cNvSpPr>
          <p:nvPr>
            <p:ph type="sldNum" sz="quarter" idx="4"/>
          </p:nvPr>
        </p:nvSpPr>
        <p:spPr bwMode="auto">
          <a:xfrm>
            <a:off x="6948264" y="6237312"/>
            <a:ext cx="19050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ea typeface="新細明體" pitchFamily="18" charset="-120"/>
              </a:defRPr>
            </a:lvl1pPr>
          </a:lstStyle>
          <a:p>
            <a:r>
              <a:rPr lang="en-US" altLang="zh-TW" dirty="0" smtClean="0"/>
              <a:t>16-</a:t>
            </a:r>
            <a:fld id="{C8A54BE4-C114-4B57-A9F6-B8D54D44F4BB}" type="slidenum">
              <a:rPr lang="en-US" altLang="zh-TW" smtClean="0"/>
              <a:pPr/>
              <a:t>‹#›</a:t>
            </a:fld>
            <a:endParaRPr lang="en-US" altLang="zh-TW" dirty="0"/>
          </a:p>
        </p:txBody>
      </p:sp>
      <p:sp>
        <p:nvSpPr>
          <p:cNvPr id="7175" name="Line 1031"/>
          <p:cNvSpPr>
            <a:spLocks noChangeShapeType="1"/>
          </p:cNvSpPr>
          <p:nvPr/>
        </p:nvSpPr>
        <p:spPr bwMode="auto">
          <a:xfrm>
            <a:off x="685800" y="3657600"/>
            <a:ext cx="7772400" cy="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501833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67500" y="609600"/>
            <a:ext cx="2095500" cy="5410200"/>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381000" y="609600"/>
            <a:ext cx="6134100" cy="541020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991506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1075540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Tree>
    <p:extLst>
      <p:ext uri="{BB962C8B-B14F-4D97-AF65-F5344CB8AC3E}">
        <p14:creationId xmlns:p14="http://schemas.microsoft.com/office/powerpoint/2010/main" val="3302964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381000" y="1371600"/>
            <a:ext cx="41148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371600"/>
            <a:ext cx="41148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186552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2206331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Tree>
    <p:extLst>
      <p:ext uri="{BB962C8B-B14F-4D97-AF65-F5344CB8AC3E}">
        <p14:creationId xmlns:p14="http://schemas.microsoft.com/office/powerpoint/2010/main" val="502936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5260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extLst>
      <p:ext uri="{BB962C8B-B14F-4D97-AF65-F5344CB8AC3E}">
        <p14:creationId xmlns:p14="http://schemas.microsoft.com/office/powerpoint/2010/main" val="2629526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extLst>
      <p:ext uri="{BB962C8B-B14F-4D97-AF65-F5344CB8AC3E}">
        <p14:creationId xmlns:p14="http://schemas.microsoft.com/office/powerpoint/2010/main" val="2223176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773113" y="609600"/>
            <a:ext cx="7543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6147" name="Rectangle 3"/>
          <p:cNvSpPr>
            <a:spLocks noGrp="1" noChangeArrowheads="1"/>
          </p:cNvSpPr>
          <p:nvPr>
            <p:ph type="body" idx="1"/>
          </p:nvPr>
        </p:nvSpPr>
        <p:spPr bwMode="auto">
          <a:xfrm>
            <a:off x="381000" y="1371600"/>
            <a:ext cx="83820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smtClean="0"/>
              <a:t> 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6149" name="Line 5"/>
          <p:cNvSpPr>
            <a:spLocks noChangeShapeType="1"/>
          </p:cNvSpPr>
          <p:nvPr/>
        </p:nvSpPr>
        <p:spPr bwMode="auto">
          <a:xfrm>
            <a:off x="381000" y="1230313"/>
            <a:ext cx="8382000" cy="0"/>
          </a:xfrm>
          <a:prstGeom prst="line">
            <a:avLst/>
          </a:prstGeom>
          <a:noFill/>
          <a:ln w="5715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150" name="Line 6"/>
          <p:cNvSpPr>
            <a:spLocks noChangeShapeType="1"/>
          </p:cNvSpPr>
          <p:nvPr/>
        </p:nvSpPr>
        <p:spPr bwMode="auto">
          <a:xfrm>
            <a:off x="461509" y="6172200"/>
            <a:ext cx="8458200" cy="0"/>
          </a:xfrm>
          <a:prstGeom prst="line">
            <a:avLst/>
          </a:prstGeom>
          <a:noFill/>
          <a:ln w="5715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153" name="Rectangle 9"/>
          <p:cNvSpPr>
            <a:spLocks noChangeArrowheads="1"/>
          </p:cNvSpPr>
          <p:nvPr/>
        </p:nvSpPr>
        <p:spPr bwMode="auto">
          <a:xfrm>
            <a:off x="6991672" y="6248400"/>
            <a:ext cx="1828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r>
              <a:rPr lang="en-US" altLang="zh-TW" sz="1400" dirty="0" smtClean="0">
                <a:latin typeface="Times New Roman" pitchFamily="18" charset="0"/>
                <a:ea typeface="新細明體" pitchFamily="18" charset="-120"/>
              </a:rPr>
              <a:t>16-</a:t>
            </a:r>
            <a:fld id="{E044E948-442D-42BD-9594-12F43885AA20}" type="slidenum">
              <a:rPr lang="en-US" altLang="zh-TW" sz="1400">
                <a:latin typeface="Times New Roman" pitchFamily="18" charset="0"/>
                <a:ea typeface="新細明體" pitchFamily="18" charset="-120"/>
              </a:rPr>
              <a:pPr algn="r"/>
              <a:t>‹#›</a:t>
            </a:fld>
            <a:endParaRPr lang="en-US" altLang="zh-TW" sz="1400" dirty="0">
              <a:latin typeface="Times New Roman" pitchFamily="18" charset="0"/>
              <a:ea typeface="新細明體" pitchFamily="18" charset="-120"/>
            </a:endParaRPr>
          </a:p>
        </p:txBody>
      </p:sp>
      <p:sp>
        <p:nvSpPr>
          <p:cNvPr id="6154" name="Text Box 10"/>
          <p:cNvSpPr txBox="1">
            <a:spLocks noChangeArrowheads="1"/>
          </p:cNvSpPr>
          <p:nvPr userDrawn="1"/>
        </p:nvSpPr>
        <p:spPr bwMode="auto">
          <a:xfrm>
            <a:off x="387350" y="6286500"/>
            <a:ext cx="2955925"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r>
              <a:rPr kumimoji="0" lang="en-US" altLang="zh-TW" sz="900" b="1" i="1">
                <a:latin typeface="Times New Roman" pitchFamily="18" charset="0"/>
              </a:rPr>
              <a:t>Wei-Pang Yang, Information Management, NDHU</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ctr" rtl="0" fontAlgn="base">
        <a:spcBef>
          <a:spcPct val="0"/>
        </a:spcBef>
        <a:spcAft>
          <a:spcPct val="0"/>
        </a:spcAft>
        <a:defRPr kumimoji="1" sz="3600" b="1">
          <a:solidFill>
            <a:schemeClr val="tx2"/>
          </a:solidFill>
          <a:latin typeface="+mj-lt"/>
          <a:ea typeface="+mj-ea"/>
          <a:cs typeface="+mj-cs"/>
        </a:defRPr>
      </a:lvl1pPr>
      <a:lvl2pPr algn="ctr" rtl="0" fontAlgn="base">
        <a:spcBef>
          <a:spcPct val="0"/>
        </a:spcBef>
        <a:spcAft>
          <a:spcPct val="0"/>
        </a:spcAft>
        <a:defRPr kumimoji="1" sz="3600" b="1">
          <a:solidFill>
            <a:schemeClr val="tx2"/>
          </a:solidFill>
          <a:latin typeface="Times New Roman" pitchFamily="18" charset="0"/>
          <a:ea typeface="華康行書體(P)" pitchFamily="66" charset="-120"/>
        </a:defRPr>
      </a:lvl2pPr>
      <a:lvl3pPr algn="ctr" rtl="0" fontAlgn="base">
        <a:spcBef>
          <a:spcPct val="0"/>
        </a:spcBef>
        <a:spcAft>
          <a:spcPct val="0"/>
        </a:spcAft>
        <a:defRPr kumimoji="1" sz="3600" b="1">
          <a:solidFill>
            <a:schemeClr val="tx2"/>
          </a:solidFill>
          <a:latin typeface="Times New Roman" pitchFamily="18" charset="0"/>
          <a:ea typeface="華康行書體(P)" pitchFamily="66" charset="-120"/>
        </a:defRPr>
      </a:lvl3pPr>
      <a:lvl4pPr algn="ctr" rtl="0" fontAlgn="base">
        <a:spcBef>
          <a:spcPct val="0"/>
        </a:spcBef>
        <a:spcAft>
          <a:spcPct val="0"/>
        </a:spcAft>
        <a:defRPr kumimoji="1" sz="3600" b="1">
          <a:solidFill>
            <a:schemeClr val="tx2"/>
          </a:solidFill>
          <a:latin typeface="Times New Roman" pitchFamily="18" charset="0"/>
          <a:ea typeface="華康行書體(P)" pitchFamily="66" charset="-120"/>
        </a:defRPr>
      </a:lvl4pPr>
      <a:lvl5pPr algn="ctr" rtl="0" fontAlgn="base">
        <a:spcBef>
          <a:spcPct val="0"/>
        </a:spcBef>
        <a:spcAft>
          <a:spcPct val="0"/>
        </a:spcAft>
        <a:defRPr kumimoji="1" sz="3600" b="1">
          <a:solidFill>
            <a:schemeClr val="tx2"/>
          </a:solidFill>
          <a:latin typeface="Times New Roman" pitchFamily="18" charset="0"/>
          <a:ea typeface="華康行書體(P)" pitchFamily="66" charset="-120"/>
        </a:defRPr>
      </a:lvl5pPr>
      <a:lvl6pPr marL="457200" algn="ctr" rtl="0" fontAlgn="base">
        <a:spcBef>
          <a:spcPct val="0"/>
        </a:spcBef>
        <a:spcAft>
          <a:spcPct val="0"/>
        </a:spcAft>
        <a:defRPr kumimoji="1" sz="3600" b="1">
          <a:solidFill>
            <a:schemeClr val="tx2"/>
          </a:solidFill>
          <a:latin typeface="Times New Roman" pitchFamily="18" charset="0"/>
          <a:ea typeface="華康行書體(P)" pitchFamily="66" charset="-120"/>
        </a:defRPr>
      </a:lvl6pPr>
      <a:lvl7pPr marL="914400" algn="ctr" rtl="0" fontAlgn="base">
        <a:spcBef>
          <a:spcPct val="0"/>
        </a:spcBef>
        <a:spcAft>
          <a:spcPct val="0"/>
        </a:spcAft>
        <a:defRPr kumimoji="1" sz="3600" b="1">
          <a:solidFill>
            <a:schemeClr val="tx2"/>
          </a:solidFill>
          <a:latin typeface="Times New Roman" pitchFamily="18" charset="0"/>
          <a:ea typeface="華康行書體(P)" pitchFamily="66" charset="-120"/>
        </a:defRPr>
      </a:lvl7pPr>
      <a:lvl8pPr marL="1371600" algn="ctr" rtl="0" fontAlgn="base">
        <a:spcBef>
          <a:spcPct val="0"/>
        </a:spcBef>
        <a:spcAft>
          <a:spcPct val="0"/>
        </a:spcAft>
        <a:defRPr kumimoji="1" sz="3600" b="1">
          <a:solidFill>
            <a:schemeClr val="tx2"/>
          </a:solidFill>
          <a:latin typeface="Times New Roman" pitchFamily="18" charset="0"/>
          <a:ea typeface="華康行書體(P)" pitchFamily="66" charset="-120"/>
        </a:defRPr>
      </a:lvl8pPr>
      <a:lvl9pPr marL="1828800" algn="ctr" rtl="0" fontAlgn="base">
        <a:spcBef>
          <a:spcPct val="0"/>
        </a:spcBef>
        <a:spcAft>
          <a:spcPct val="0"/>
        </a:spcAft>
        <a:defRPr kumimoji="1" sz="3600" b="1">
          <a:solidFill>
            <a:schemeClr val="tx2"/>
          </a:solidFill>
          <a:latin typeface="Times New Roman" pitchFamily="18" charset="0"/>
          <a:ea typeface="華康行書體(P)" pitchFamily="66" charset="-120"/>
        </a:defRPr>
      </a:lvl9pPr>
    </p:titleStyle>
    <p:bodyStyle>
      <a:lvl1pPr marL="342900" indent="-342900" algn="l" rtl="0" fontAlgn="base">
        <a:spcBef>
          <a:spcPct val="50000"/>
        </a:spcBef>
        <a:spcAft>
          <a:spcPct val="0"/>
        </a:spcAft>
        <a:buClr>
          <a:srgbClr val="009900"/>
        </a:buClr>
        <a:buSzPct val="70000"/>
        <a:buFont typeface="Wingdings" pitchFamily="2" charset="2"/>
        <a:buChar char="q"/>
        <a:defRPr kumimoji="1" sz="2200">
          <a:solidFill>
            <a:schemeClr val="tx1"/>
          </a:solidFill>
          <a:latin typeface="+mn-lt"/>
          <a:ea typeface="+mn-ea"/>
          <a:cs typeface="+mn-cs"/>
        </a:defRPr>
      </a:lvl1pPr>
      <a:lvl2pPr marL="742950" indent="-285750" algn="l" rtl="0" fontAlgn="base">
        <a:spcBef>
          <a:spcPct val="40000"/>
        </a:spcBef>
        <a:spcAft>
          <a:spcPct val="0"/>
        </a:spcAft>
        <a:buClr>
          <a:srgbClr val="009900"/>
        </a:buClr>
        <a:buSzPct val="110000"/>
        <a:buFont typeface="Wingdings" pitchFamily="2" charset="2"/>
        <a:buChar char="§"/>
        <a:defRPr kumimoji="1" sz="2000">
          <a:solidFill>
            <a:schemeClr val="tx1"/>
          </a:solidFill>
          <a:latin typeface="+mn-lt"/>
          <a:ea typeface="+mn-ea"/>
        </a:defRPr>
      </a:lvl2pPr>
      <a:lvl3pPr marL="1143000" indent="-228600" algn="l" rtl="0" fontAlgn="base">
        <a:spcBef>
          <a:spcPct val="20000"/>
        </a:spcBef>
        <a:spcAft>
          <a:spcPct val="0"/>
        </a:spcAft>
        <a:buClr>
          <a:schemeClr val="accent1"/>
        </a:buClr>
        <a:buSzPct val="120000"/>
        <a:buChar char="•"/>
        <a:defRPr kumimoji="1" sz="2000">
          <a:solidFill>
            <a:schemeClr val="tx1"/>
          </a:solidFill>
          <a:latin typeface="+mn-lt"/>
          <a:ea typeface="+mn-ea"/>
        </a:defRPr>
      </a:lvl3pPr>
      <a:lvl4pPr marL="1600200" indent="-228600" algn="l" rtl="0" fontAlgn="base">
        <a:spcBef>
          <a:spcPct val="20000"/>
        </a:spcBef>
        <a:spcAft>
          <a:spcPct val="0"/>
        </a:spcAft>
        <a:buClr>
          <a:srgbClr val="009900"/>
        </a:buClr>
        <a:buSzPct val="110000"/>
        <a:buChar char="•"/>
        <a:defRPr kumimoji="1">
          <a:solidFill>
            <a:schemeClr val="tx1"/>
          </a:solidFill>
          <a:latin typeface="+mn-lt"/>
          <a:ea typeface="+mn-ea"/>
        </a:defRPr>
      </a:lvl4pPr>
      <a:lvl5pPr marL="2057400" indent="-228600" algn="l" rtl="0" fontAlgn="base">
        <a:spcBef>
          <a:spcPct val="20000"/>
        </a:spcBef>
        <a:spcAft>
          <a:spcPct val="0"/>
        </a:spcAft>
        <a:buClr>
          <a:schemeClr val="accent1"/>
        </a:buClr>
        <a:buChar char="•"/>
        <a:defRPr kumimoji="1">
          <a:solidFill>
            <a:schemeClr val="tx1"/>
          </a:solidFill>
          <a:latin typeface="+mn-lt"/>
          <a:ea typeface="+mn-ea"/>
        </a:defRPr>
      </a:lvl5pPr>
      <a:lvl6pPr marL="2514600" indent="-228600" algn="l" rtl="0" fontAlgn="base">
        <a:spcBef>
          <a:spcPct val="20000"/>
        </a:spcBef>
        <a:spcAft>
          <a:spcPct val="0"/>
        </a:spcAft>
        <a:buClr>
          <a:schemeClr val="accent1"/>
        </a:buClr>
        <a:buChar char="•"/>
        <a:defRPr kumimoji="1">
          <a:solidFill>
            <a:schemeClr val="tx1"/>
          </a:solidFill>
          <a:latin typeface="+mn-lt"/>
          <a:ea typeface="+mn-ea"/>
        </a:defRPr>
      </a:lvl6pPr>
      <a:lvl7pPr marL="2971800" indent="-228600" algn="l" rtl="0" fontAlgn="base">
        <a:spcBef>
          <a:spcPct val="20000"/>
        </a:spcBef>
        <a:spcAft>
          <a:spcPct val="0"/>
        </a:spcAft>
        <a:buClr>
          <a:schemeClr val="accent1"/>
        </a:buClr>
        <a:buChar char="•"/>
        <a:defRPr kumimoji="1">
          <a:solidFill>
            <a:schemeClr val="tx1"/>
          </a:solidFill>
          <a:latin typeface="+mn-lt"/>
          <a:ea typeface="+mn-ea"/>
        </a:defRPr>
      </a:lvl7pPr>
      <a:lvl8pPr marL="3429000" indent="-228600" algn="l" rtl="0" fontAlgn="base">
        <a:spcBef>
          <a:spcPct val="20000"/>
        </a:spcBef>
        <a:spcAft>
          <a:spcPct val="0"/>
        </a:spcAft>
        <a:buClr>
          <a:schemeClr val="accent1"/>
        </a:buClr>
        <a:buChar char="•"/>
        <a:defRPr kumimoji="1">
          <a:solidFill>
            <a:schemeClr val="tx1"/>
          </a:solidFill>
          <a:latin typeface="+mn-lt"/>
          <a:ea typeface="+mn-ea"/>
        </a:defRPr>
      </a:lvl8pPr>
      <a:lvl9pPr marL="3886200" indent="-228600" algn="l" rtl="0" fontAlgn="base">
        <a:spcBef>
          <a:spcPct val="20000"/>
        </a:spcBef>
        <a:spcAft>
          <a:spcPct val="0"/>
        </a:spcAft>
        <a:buClr>
          <a:schemeClr val="accent1"/>
        </a:buClr>
        <a:buChar char="•"/>
        <a:defRPr kumimoji="1">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oleObject" Target="../embeddings/oleObject1.bin"/><Relationship Id="rId7" Type="http://schemas.openxmlformats.org/officeDocument/2006/relationships/oleObject" Target="../embeddings/oleObject4.bin"/><Relationship Id="rId12"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3.bin"/><Relationship Id="rId11" Type="http://schemas.openxmlformats.org/officeDocument/2006/relationships/oleObject" Target="../embeddings/oleObject7.bin"/><Relationship Id="rId5" Type="http://schemas.openxmlformats.org/officeDocument/2006/relationships/oleObject" Target="../embeddings/oleObject2.bin"/><Relationship Id="rId10" Type="http://schemas.openxmlformats.org/officeDocument/2006/relationships/oleObject" Target="../embeddings/oleObject6.bin"/><Relationship Id="rId4" Type="http://schemas.openxmlformats.org/officeDocument/2006/relationships/image" Target="../media/image1.wmf"/><Relationship Id="rId9" Type="http://schemas.openxmlformats.org/officeDocument/2006/relationships/image" Target="../media/image2.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00" name="Rectangle 4" descr="10%"/>
          <p:cNvSpPr>
            <a:spLocks noChangeArrowheads="1"/>
          </p:cNvSpPr>
          <p:nvPr/>
        </p:nvSpPr>
        <p:spPr bwMode="auto">
          <a:xfrm>
            <a:off x="457200" y="1447800"/>
            <a:ext cx="8229600" cy="2895600"/>
          </a:xfrm>
          <a:prstGeom prst="rect">
            <a:avLst/>
          </a:prstGeom>
          <a:pattFill prst="pct10">
            <a:fgClr>
              <a:schemeClr val="tx1"/>
            </a:fgClr>
            <a:bgClr>
              <a:schemeClr val="bg1"/>
            </a:bgClr>
          </a:pattFill>
          <a:ln w="57150" cmpd="thickThin">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marL="114300" lvl="1" defTabSz="114300" eaLnBrk="0" hangingPunct="0">
              <a:tabLst>
                <a:tab pos="2641600" algn="l"/>
                <a:tab pos="2743200" algn="dec"/>
                <a:tab pos="2995613" algn="dec"/>
                <a:tab pos="3062288" algn="dec"/>
                <a:tab pos="3167063" algn="dec"/>
                <a:tab pos="3281363" algn="l"/>
                <a:tab pos="3371850" algn="l"/>
                <a:tab pos="3441700" algn="dec"/>
                <a:tab pos="3509963" algn="dec"/>
                <a:tab pos="3841750" algn="dec"/>
              </a:tabLst>
            </a:pPr>
            <a:endParaRPr lang="zh-TW" altLang="en-US" b="1">
              <a:latin typeface="Times New Roman" pitchFamily="18" charset="0"/>
              <a:ea typeface="新細明體" pitchFamily="18" charset="-120"/>
            </a:endParaRPr>
          </a:p>
        </p:txBody>
      </p:sp>
      <p:sp>
        <p:nvSpPr>
          <p:cNvPr id="4098" name="Rectangle 2"/>
          <p:cNvSpPr>
            <a:spLocks noGrp="1" noChangeArrowheads="1"/>
          </p:cNvSpPr>
          <p:nvPr>
            <p:ph type="ctrTitle"/>
          </p:nvPr>
        </p:nvSpPr>
        <p:spPr>
          <a:xfrm>
            <a:off x="773113" y="2590800"/>
            <a:ext cx="7761287" cy="914400"/>
          </a:xfrm>
        </p:spPr>
        <p:txBody>
          <a:bodyPr/>
          <a:lstStyle/>
          <a:p>
            <a:pPr>
              <a:lnSpc>
                <a:spcPct val="120000"/>
              </a:lnSpc>
            </a:pPr>
            <a:r>
              <a:rPr lang="en-US" altLang="zh-TW" dirty="0">
                <a:solidFill>
                  <a:schemeClr val="tx1"/>
                </a:solidFill>
              </a:rPr>
              <a:t>UNIT  </a:t>
            </a:r>
            <a:r>
              <a:rPr lang="en-US" altLang="zh-TW" dirty="0" smtClean="0">
                <a:solidFill>
                  <a:schemeClr val="tx1"/>
                </a:solidFill>
              </a:rPr>
              <a:t>16</a:t>
            </a:r>
            <a:r>
              <a:rPr lang="en-US" altLang="zh-TW" sz="3600" b="0" dirty="0">
                <a:solidFill>
                  <a:schemeClr val="tx1"/>
                </a:solidFill>
                <a:effectLst>
                  <a:outerShdw blurRad="38100" dist="38100" dir="2700000" algn="tl">
                    <a:srgbClr val="C0C0C0"/>
                  </a:outerShdw>
                </a:effectLst>
              </a:rPr>
              <a:t/>
            </a:r>
            <a:br>
              <a:rPr lang="en-US" altLang="zh-TW" sz="3600" b="0" dirty="0">
                <a:solidFill>
                  <a:schemeClr val="tx1"/>
                </a:solidFill>
                <a:effectLst>
                  <a:outerShdw blurRad="38100" dist="38100" dir="2700000" algn="tl">
                    <a:srgbClr val="C0C0C0"/>
                  </a:outerShdw>
                </a:effectLst>
              </a:rPr>
            </a:br>
            <a:r>
              <a:rPr lang="en-US" altLang="zh-TW" sz="5400" dirty="0">
                <a:solidFill>
                  <a:schemeClr val="tx1"/>
                </a:solidFill>
                <a:effectLst>
                  <a:outerShdw blurRad="38100" dist="38100" dir="2700000" algn="tl">
                    <a:srgbClr val="C0C0C0"/>
                  </a:outerShdw>
                </a:effectLst>
              </a:rPr>
              <a:t>Distributed Database</a:t>
            </a:r>
            <a:endParaRPr lang="zh-TW" altLang="en-US" sz="5400" dirty="0">
              <a:solidFill>
                <a:schemeClr val="tx1"/>
              </a:solidFill>
              <a:effectLst>
                <a:outerShdw blurRad="38100" dist="38100" dir="2700000" algn="tl">
                  <a:srgbClr val="C0C0C0"/>
                </a:outerShdw>
              </a:effectLst>
            </a:endParaRPr>
          </a:p>
        </p:txBody>
      </p:sp>
      <p:sp>
        <p:nvSpPr>
          <p:cNvPr id="2" name="投影片編號版面配置區 1"/>
          <p:cNvSpPr>
            <a:spLocks noGrp="1"/>
          </p:cNvSpPr>
          <p:nvPr>
            <p:ph type="sldNum" sz="quarter" idx="4"/>
          </p:nvPr>
        </p:nvSpPr>
        <p:spPr/>
        <p:txBody>
          <a:bodyPr/>
          <a:lstStyle/>
          <a:p>
            <a:r>
              <a:rPr lang="en-US" altLang="zh-TW" smtClean="0"/>
              <a:t>16-</a:t>
            </a:r>
            <a:fld id="{C8A54BE4-C114-4B57-A9F6-B8D54D44F4BB}" type="slidenum">
              <a:rPr lang="en-US" altLang="zh-TW" smtClean="0"/>
              <a:pPr/>
              <a:t>1</a:t>
            </a:fld>
            <a:endParaRPr lang="en-US" altLang="zh-TW"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zh-TW"/>
              <a:t>The Twelve Objectives </a:t>
            </a:r>
            <a:r>
              <a:rPr lang="en-US" altLang="zh-TW" sz="2000" b="0">
                <a:solidFill>
                  <a:schemeClr val="tx1"/>
                </a:solidFill>
                <a:ea typeface="新細明體" pitchFamily="18" charset="-120"/>
              </a:rPr>
              <a:t>(cont.)</a:t>
            </a:r>
            <a:endParaRPr lang="zh-TW" altLang="en-US" sz="2000" b="0">
              <a:solidFill>
                <a:schemeClr val="tx1"/>
              </a:solidFill>
              <a:ea typeface="新細明體" pitchFamily="18" charset="-120"/>
            </a:endParaRPr>
          </a:p>
        </p:txBody>
      </p:sp>
      <p:sp>
        <p:nvSpPr>
          <p:cNvPr id="17411" name="Rectangle 3"/>
          <p:cNvSpPr>
            <a:spLocks noGrp="1" noChangeArrowheads="1"/>
          </p:cNvSpPr>
          <p:nvPr>
            <p:ph type="body" idx="1"/>
          </p:nvPr>
        </p:nvSpPr>
        <p:spPr/>
        <p:txBody>
          <a:bodyPr/>
          <a:lstStyle/>
          <a:p>
            <a:pPr lvl="1">
              <a:lnSpc>
                <a:spcPct val="90000"/>
              </a:lnSpc>
              <a:buFont typeface="Wingdings" pitchFamily="2" charset="2"/>
              <a:buNone/>
            </a:pPr>
            <a:r>
              <a:rPr lang="en-US" altLang="zh-TW" b="1"/>
              <a:t>5.</a:t>
            </a:r>
            <a:r>
              <a:rPr lang="en-US" altLang="zh-TW"/>
              <a:t> </a:t>
            </a:r>
            <a:r>
              <a:rPr lang="en-US" altLang="zh-TW" b="1"/>
              <a:t>Fragmentation Independence</a:t>
            </a:r>
            <a:r>
              <a:rPr lang="en-US" altLang="zh-TW"/>
              <a:t> (</a:t>
            </a:r>
            <a:r>
              <a:rPr lang="en-US" altLang="zh-TW" u="sng"/>
              <a:t> Fragmentation Transparency</a:t>
            </a:r>
            <a:r>
              <a:rPr lang="en-US" altLang="zh-TW"/>
              <a:t> )</a:t>
            </a:r>
          </a:p>
          <a:p>
            <a:pPr lvl="2">
              <a:lnSpc>
                <a:spcPct val="90000"/>
              </a:lnSpc>
            </a:pPr>
            <a:r>
              <a:rPr lang="en-US" altLang="zh-TW"/>
              <a:t>Data Fragmentation</a:t>
            </a:r>
          </a:p>
          <a:p>
            <a:pPr lvl="3">
              <a:lnSpc>
                <a:spcPct val="90000"/>
              </a:lnSpc>
            </a:pPr>
            <a:r>
              <a:rPr lang="en-US" altLang="zh-TW"/>
              <a:t>a given local object can be divided up into pieces (</a:t>
            </a:r>
            <a:r>
              <a:rPr lang="en-US" altLang="zh-TW" b="1"/>
              <a:t>fragments</a:t>
            </a:r>
            <a:r>
              <a:rPr lang="en-US" altLang="zh-TW"/>
              <a:t>) for physical storage purpose.</a:t>
            </a:r>
          </a:p>
          <a:p>
            <a:pPr lvl="3">
              <a:lnSpc>
                <a:spcPct val="140000"/>
              </a:lnSpc>
              <a:buFontTx/>
              <a:buNone/>
            </a:pPr>
            <a:r>
              <a:rPr lang="en-US" altLang="zh-TW"/>
              <a:t>&lt;e.g.&gt; user perception</a:t>
            </a:r>
          </a:p>
          <a:p>
            <a:endParaRPr lang="zh-TW" altLang="en-US" sz="2000"/>
          </a:p>
        </p:txBody>
      </p:sp>
      <p:grpSp>
        <p:nvGrpSpPr>
          <p:cNvPr id="17425" name="Group 17"/>
          <p:cNvGrpSpPr>
            <a:grpSpLocks/>
          </p:cNvGrpSpPr>
          <p:nvPr/>
        </p:nvGrpSpPr>
        <p:grpSpPr bwMode="auto">
          <a:xfrm>
            <a:off x="1476375" y="2997200"/>
            <a:ext cx="6186488" cy="2967038"/>
            <a:chOff x="979" y="2032"/>
            <a:chExt cx="3897" cy="1869"/>
          </a:xfrm>
        </p:grpSpPr>
        <p:sp>
          <p:nvSpPr>
            <p:cNvPr id="17412" name="Rectangle 4"/>
            <p:cNvSpPr>
              <a:spLocks noChangeArrowheads="1"/>
            </p:cNvSpPr>
            <p:nvPr/>
          </p:nvSpPr>
          <p:spPr bwMode="auto">
            <a:xfrm>
              <a:off x="979" y="3149"/>
              <a:ext cx="516"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200">
                  <a:latin typeface="Times New Roman" pitchFamily="18" charset="0"/>
                  <a:ea typeface="新細明體" pitchFamily="18" charset="-120"/>
                </a:rPr>
                <a:t>New York</a:t>
              </a:r>
            </a:p>
            <a:p>
              <a:pPr eaLnBrk="0" hangingPunct="0"/>
              <a:r>
                <a:rPr lang="en-US" altLang="zh-TW" sz="1200">
                  <a:latin typeface="Times New Roman" pitchFamily="18" charset="0"/>
                  <a:ea typeface="新細明體" pitchFamily="18" charset="-120"/>
                </a:rPr>
                <a:t>fragment</a:t>
              </a:r>
            </a:p>
          </p:txBody>
        </p:sp>
        <p:grpSp>
          <p:nvGrpSpPr>
            <p:cNvPr id="17414" name="Group 6"/>
            <p:cNvGrpSpPr>
              <a:grpSpLocks/>
            </p:cNvGrpSpPr>
            <p:nvPr/>
          </p:nvGrpSpPr>
          <p:grpSpPr bwMode="auto">
            <a:xfrm>
              <a:off x="2102" y="2032"/>
              <a:ext cx="1504" cy="763"/>
              <a:chOff x="1309" y="3847"/>
              <a:chExt cx="1504" cy="763"/>
            </a:xfrm>
          </p:grpSpPr>
          <p:sp>
            <p:nvSpPr>
              <p:cNvPr id="17415" name="Rectangle 7"/>
              <p:cNvSpPr>
                <a:spLocks noChangeArrowheads="1"/>
              </p:cNvSpPr>
              <p:nvPr/>
            </p:nvSpPr>
            <p:spPr bwMode="auto">
              <a:xfrm>
                <a:off x="1583" y="3856"/>
                <a:ext cx="1230" cy="75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200">
                    <a:latin typeface="Times New Roman" pitchFamily="18" charset="0"/>
                    <a:ea typeface="新細明體" pitchFamily="18" charset="-120"/>
                  </a:rPr>
                  <a:t>EMP#    DEPT#    SALARY</a:t>
                </a:r>
              </a:p>
              <a:p>
                <a:pPr algn="l" eaLnBrk="0" hangingPunct="0"/>
                <a:r>
                  <a:rPr lang="en-US" altLang="zh-TW" sz="1200">
                    <a:latin typeface="Times New Roman" pitchFamily="18" charset="0"/>
                    <a:ea typeface="新細明體" pitchFamily="18" charset="-120"/>
                  </a:rPr>
                  <a:t>  E1           DX          45K</a:t>
                </a:r>
              </a:p>
              <a:p>
                <a:pPr algn="l" eaLnBrk="0" hangingPunct="0"/>
                <a:r>
                  <a:rPr lang="en-US" altLang="zh-TW" sz="1200">
                    <a:latin typeface="Times New Roman" pitchFamily="18" charset="0"/>
                    <a:ea typeface="新細明體" pitchFamily="18" charset="-120"/>
                  </a:rPr>
                  <a:t>  E2           DY          40K</a:t>
                </a:r>
              </a:p>
              <a:p>
                <a:pPr algn="l" eaLnBrk="0" hangingPunct="0"/>
                <a:r>
                  <a:rPr lang="en-US" altLang="zh-TW" sz="1200">
                    <a:latin typeface="Times New Roman" pitchFamily="18" charset="0"/>
                    <a:ea typeface="新細明體" pitchFamily="18" charset="-120"/>
                  </a:rPr>
                  <a:t>  E3           DZ          50K</a:t>
                </a:r>
              </a:p>
              <a:p>
                <a:pPr algn="l" eaLnBrk="0" hangingPunct="0"/>
                <a:r>
                  <a:rPr lang="en-US" altLang="zh-TW" sz="1200">
                    <a:latin typeface="Times New Roman" pitchFamily="18" charset="0"/>
                    <a:ea typeface="新細明體" pitchFamily="18" charset="-120"/>
                  </a:rPr>
                  <a:t>  E4           DY          63K</a:t>
                </a:r>
              </a:p>
              <a:p>
                <a:pPr algn="l" eaLnBrk="0" hangingPunct="0"/>
                <a:r>
                  <a:rPr lang="en-US" altLang="zh-TW" sz="1200">
                    <a:latin typeface="Times New Roman" pitchFamily="18" charset="0"/>
                    <a:ea typeface="新細明體" pitchFamily="18" charset="-120"/>
                  </a:rPr>
                  <a:t>  E5           DZ           40K</a:t>
                </a:r>
              </a:p>
            </p:txBody>
          </p:sp>
          <p:sp>
            <p:nvSpPr>
              <p:cNvPr id="17416" name="Rectangle 8"/>
              <p:cNvSpPr>
                <a:spLocks noChangeArrowheads="1"/>
              </p:cNvSpPr>
              <p:nvPr/>
            </p:nvSpPr>
            <p:spPr bwMode="auto">
              <a:xfrm>
                <a:off x="1309" y="3847"/>
                <a:ext cx="311" cy="17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200">
                    <a:latin typeface="Times New Roman" pitchFamily="18" charset="0"/>
                    <a:ea typeface="新細明體" pitchFamily="18" charset="-120"/>
                  </a:rPr>
                  <a:t>EMP</a:t>
                </a:r>
              </a:p>
            </p:txBody>
          </p:sp>
        </p:grpSp>
        <p:sp>
          <p:nvSpPr>
            <p:cNvPr id="17417" name="Rectangle 9"/>
            <p:cNvSpPr>
              <a:spLocks noChangeArrowheads="1"/>
            </p:cNvSpPr>
            <p:nvPr/>
          </p:nvSpPr>
          <p:spPr bwMode="auto">
            <a:xfrm>
              <a:off x="1517" y="3051"/>
              <a:ext cx="1230" cy="52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200">
                  <a:latin typeface="Times New Roman" pitchFamily="18" charset="0"/>
                  <a:ea typeface="新細明體" pitchFamily="18" charset="-120"/>
                </a:rPr>
                <a:t>EMP#    DEPT#    SALARY</a:t>
              </a:r>
            </a:p>
            <a:p>
              <a:pPr algn="l" eaLnBrk="0" hangingPunct="0"/>
              <a:r>
                <a:rPr lang="en-US" altLang="zh-TW" sz="1200">
                  <a:latin typeface="Times New Roman" pitchFamily="18" charset="0"/>
                  <a:ea typeface="新細明體" pitchFamily="18" charset="-120"/>
                </a:rPr>
                <a:t>  E1           DX          45K</a:t>
              </a:r>
            </a:p>
            <a:p>
              <a:pPr algn="l" eaLnBrk="0" hangingPunct="0"/>
              <a:r>
                <a:rPr lang="en-US" altLang="zh-TW" sz="1200">
                  <a:latin typeface="Times New Roman" pitchFamily="18" charset="0"/>
                  <a:ea typeface="新細明體" pitchFamily="18" charset="-120"/>
                </a:rPr>
                <a:t>  E3           DZ          50K</a:t>
              </a:r>
            </a:p>
            <a:p>
              <a:pPr algn="l" eaLnBrk="0" hangingPunct="0"/>
              <a:r>
                <a:rPr lang="en-US" altLang="zh-TW" sz="1200">
                  <a:latin typeface="Times New Roman" pitchFamily="18" charset="0"/>
                  <a:ea typeface="新細明體" pitchFamily="18" charset="-120"/>
                </a:rPr>
                <a:t>  E5           DZ          40K</a:t>
              </a:r>
            </a:p>
          </p:txBody>
        </p:sp>
        <p:sp>
          <p:nvSpPr>
            <p:cNvPr id="17418" name="Rectangle 10"/>
            <p:cNvSpPr>
              <a:spLocks noChangeArrowheads="1"/>
            </p:cNvSpPr>
            <p:nvPr/>
          </p:nvSpPr>
          <p:spPr bwMode="auto">
            <a:xfrm>
              <a:off x="3168" y="3054"/>
              <a:ext cx="1230" cy="52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200">
                  <a:latin typeface="Times New Roman" pitchFamily="18" charset="0"/>
                  <a:ea typeface="新細明體" pitchFamily="18" charset="-120"/>
                </a:rPr>
                <a:t>EMP#    DEPT#    SALARY</a:t>
              </a:r>
            </a:p>
            <a:p>
              <a:pPr algn="l" eaLnBrk="0" hangingPunct="0"/>
              <a:r>
                <a:rPr lang="en-US" altLang="zh-TW" sz="1200">
                  <a:latin typeface="Times New Roman" pitchFamily="18" charset="0"/>
                  <a:ea typeface="新細明體" pitchFamily="18" charset="-120"/>
                </a:rPr>
                <a:t>  E2           DY          40K</a:t>
              </a:r>
            </a:p>
            <a:p>
              <a:pPr algn="l" eaLnBrk="0" hangingPunct="0"/>
              <a:r>
                <a:rPr lang="en-US" altLang="zh-TW" sz="1200">
                  <a:latin typeface="Times New Roman" pitchFamily="18" charset="0"/>
                  <a:ea typeface="新細明體" pitchFamily="18" charset="-120"/>
                </a:rPr>
                <a:t>  E4           DY          63K</a:t>
              </a:r>
            </a:p>
            <a:p>
              <a:pPr algn="l" eaLnBrk="0" latinLnBrk="1" hangingPunct="0"/>
              <a:endParaRPr lang="zh-TW" altLang="en-US" sz="1200">
                <a:latin typeface="Times New Roman" pitchFamily="18" charset="0"/>
                <a:ea typeface="新細明體" pitchFamily="18" charset="-120"/>
              </a:endParaRPr>
            </a:p>
          </p:txBody>
        </p:sp>
        <p:sp>
          <p:nvSpPr>
            <p:cNvPr id="17419" name="Rectangle 11"/>
            <p:cNvSpPr>
              <a:spLocks noChangeArrowheads="1"/>
            </p:cNvSpPr>
            <p:nvPr/>
          </p:nvSpPr>
          <p:spPr bwMode="auto">
            <a:xfrm>
              <a:off x="4414" y="3038"/>
              <a:ext cx="462"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200">
                  <a:latin typeface="Times New Roman" pitchFamily="18" charset="0"/>
                  <a:ea typeface="新細明體" pitchFamily="18" charset="-120"/>
                </a:rPr>
                <a:t>London</a:t>
              </a:r>
            </a:p>
            <a:p>
              <a:pPr algn="l" eaLnBrk="0" hangingPunct="0"/>
              <a:r>
                <a:rPr lang="en-US" altLang="zh-TW" sz="1200">
                  <a:latin typeface="Times New Roman" pitchFamily="18" charset="0"/>
                  <a:ea typeface="新細明體" pitchFamily="18" charset="-120"/>
                </a:rPr>
                <a:t>fragment</a:t>
              </a:r>
            </a:p>
          </p:txBody>
        </p:sp>
        <p:sp>
          <p:nvSpPr>
            <p:cNvPr id="17420" name="Rectangle 12"/>
            <p:cNvSpPr>
              <a:spLocks noChangeArrowheads="1"/>
            </p:cNvSpPr>
            <p:nvPr/>
          </p:nvSpPr>
          <p:spPr bwMode="auto">
            <a:xfrm>
              <a:off x="1714" y="3605"/>
              <a:ext cx="737"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200">
                  <a:latin typeface="Times New Roman" pitchFamily="18" charset="0"/>
                  <a:ea typeface="新細明體" pitchFamily="18" charset="-120"/>
                </a:rPr>
                <a:t>physical storage</a:t>
              </a:r>
            </a:p>
            <a:p>
              <a:pPr eaLnBrk="0" hangingPunct="0"/>
              <a:r>
                <a:rPr lang="en-US" altLang="zh-TW" sz="1200">
                  <a:latin typeface="Times New Roman" pitchFamily="18" charset="0"/>
                  <a:ea typeface="新細明體" pitchFamily="18" charset="-120"/>
                </a:rPr>
                <a:t>New York</a:t>
              </a:r>
            </a:p>
          </p:txBody>
        </p:sp>
        <p:sp>
          <p:nvSpPr>
            <p:cNvPr id="17421" name="Rectangle 13"/>
            <p:cNvSpPr>
              <a:spLocks noChangeArrowheads="1"/>
            </p:cNvSpPr>
            <p:nvPr/>
          </p:nvSpPr>
          <p:spPr bwMode="auto">
            <a:xfrm>
              <a:off x="3452" y="3615"/>
              <a:ext cx="737"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200">
                  <a:latin typeface="Times New Roman" pitchFamily="18" charset="0"/>
                  <a:ea typeface="新細明體" pitchFamily="18" charset="-120"/>
                </a:rPr>
                <a:t>physical storage</a:t>
              </a:r>
            </a:p>
            <a:p>
              <a:pPr eaLnBrk="0" hangingPunct="0"/>
              <a:r>
                <a:rPr lang="en-US" altLang="zh-TW" sz="1200">
                  <a:latin typeface="Times New Roman" pitchFamily="18" charset="0"/>
                  <a:ea typeface="新細明體" pitchFamily="18" charset="-120"/>
                </a:rPr>
                <a:t>London</a:t>
              </a:r>
            </a:p>
          </p:txBody>
        </p:sp>
        <p:sp>
          <p:nvSpPr>
            <p:cNvPr id="17422" name="Line 14"/>
            <p:cNvSpPr>
              <a:spLocks noChangeShapeType="1"/>
            </p:cNvSpPr>
            <p:nvPr/>
          </p:nvSpPr>
          <p:spPr bwMode="auto">
            <a:xfrm flipH="1">
              <a:off x="2081" y="2840"/>
              <a:ext cx="527" cy="211"/>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7423" name="Line 15"/>
            <p:cNvSpPr>
              <a:spLocks noChangeShapeType="1"/>
            </p:cNvSpPr>
            <p:nvPr/>
          </p:nvSpPr>
          <p:spPr bwMode="auto">
            <a:xfrm>
              <a:off x="3334" y="2840"/>
              <a:ext cx="453" cy="211"/>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17424" name="Rectangle 16"/>
          <p:cNvSpPr>
            <a:spLocks noChangeArrowheads="1"/>
          </p:cNvSpPr>
          <p:nvPr/>
        </p:nvSpPr>
        <p:spPr bwMode="auto">
          <a:xfrm>
            <a:off x="7010400" y="5638800"/>
            <a:ext cx="1905000" cy="5492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r>
              <a:rPr lang="en-US" altLang="zh-TW" sz="1400" dirty="0">
                <a:latin typeface="Times New Roman" pitchFamily="18" charset="0"/>
                <a:ea typeface="新細明體" pitchFamily="18" charset="-120"/>
              </a:rPr>
              <a:t>Fig. </a:t>
            </a:r>
            <a:r>
              <a:rPr lang="en-US" altLang="zh-TW" sz="1400" dirty="0" smtClean="0">
                <a:latin typeface="Times New Roman" pitchFamily="18" charset="0"/>
                <a:ea typeface="新細明體" pitchFamily="18" charset="-120"/>
              </a:rPr>
              <a:t>16.2</a:t>
            </a:r>
            <a:r>
              <a:rPr lang="en-US" altLang="zh-TW" sz="1400" dirty="0">
                <a:latin typeface="Times New Roman" pitchFamily="18" charset="0"/>
                <a:ea typeface="新細明體" pitchFamily="18" charset="-120"/>
              </a:rPr>
              <a:t>: An example of fragmentation</a:t>
            </a:r>
            <a:r>
              <a:rPr lang="en-US" altLang="zh-TW" sz="1600" dirty="0">
                <a:latin typeface="Times New Roman" pitchFamily="18" charset="0"/>
                <a:ea typeface="新細明體" pitchFamily="18" charset="-120"/>
              </a:rPr>
              <a:t>.</a:t>
            </a:r>
          </a:p>
        </p:txBody>
      </p:sp>
      <p:sp>
        <p:nvSpPr>
          <p:cNvPr id="17426" name="AutoShape 18"/>
          <p:cNvSpPr>
            <a:spLocks noChangeArrowheads="1"/>
          </p:cNvSpPr>
          <p:nvPr/>
        </p:nvSpPr>
        <p:spPr bwMode="auto">
          <a:xfrm>
            <a:off x="179388" y="1412875"/>
            <a:ext cx="720725" cy="288925"/>
          </a:xfrm>
          <a:prstGeom prst="star5">
            <a:avLst/>
          </a:prstGeom>
          <a:noFill/>
          <a:ln w="25400">
            <a:solidFill>
              <a:schemeClr val="folHlink"/>
            </a:solidFill>
            <a:miter lim="800000"/>
            <a:headEnd/>
            <a:tailEnd type="non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zh-TW"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zh-TW"/>
              <a:t>The Twelve Objectives </a:t>
            </a:r>
            <a:r>
              <a:rPr lang="en-US" altLang="zh-TW" sz="2000" b="0">
                <a:solidFill>
                  <a:schemeClr val="tx1"/>
                </a:solidFill>
                <a:ea typeface="新細明體" pitchFamily="18" charset="-120"/>
              </a:rPr>
              <a:t>(cont.)</a:t>
            </a:r>
            <a:endParaRPr lang="zh-TW" altLang="en-US" sz="2000" b="0">
              <a:solidFill>
                <a:schemeClr val="tx1"/>
              </a:solidFill>
              <a:ea typeface="新細明體" pitchFamily="18" charset="-120"/>
            </a:endParaRPr>
          </a:p>
        </p:txBody>
      </p:sp>
      <p:sp>
        <p:nvSpPr>
          <p:cNvPr id="18435" name="Rectangle 3"/>
          <p:cNvSpPr>
            <a:spLocks noGrp="1" noChangeArrowheads="1"/>
          </p:cNvSpPr>
          <p:nvPr>
            <p:ph type="body" idx="1"/>
          </p:nvPr>
        </p:nvSpPr>
        <p:spPr>
          <a:xfrm>
            <a:off x="381000" y="1371600"/>
            <a:ext cx="8153400" cy="4648200"/>
          </a:xfrm>
        </p:spPr>
        <p:txBody>
          <a:bodyPr/>
          <a:lstStyle/>
          <a:p>
            <a:pPr lvl="2">
              <a:lnSpc>
                <a:spcPct val="90000"/>
              </a:lnSpc>
            </a:pPr>
            <a:r>
              <a:rPr lang="en-US" altLang="zh-TW"/>
              <a:t>Data Fragmentation</a:t>
            </a:r>
          </a:p>
          <a:p>
            <a:pPr lvl="3"/>
            <a:r>
              <a:rPr lang="en-US" altLang="zh-TW"/>
              <a:t>A fragmentation can be any subrelation derivable via restriction and projection (with primary key).</a:t>
            </a:r>
          </a:p>
          <a:p>
            <a:pPr lvl="3"/>
            <a:r>
              <a:rPr lang="en-US" altLang="zh-TW"/>
              <a:t>Advantage: data can stored at the location where it is most frequently used.</a:t>
            </a:r>
            <a:endParaRPr lang="en-US" altLang="zh-TW" sz="2000"/>
          </a:p>
          <a:p>
            <a:pPr lvl="2"/>
            <a:r>
              <a:rPr lang="en-US" altLang="zh-TW" b="1"/>
              <a:t>Fragmentation independence</a:t>
            </a:r>
          </a:p>
          <a:p>
            <a:pPr lvl="3"/>
            <a:r>
              <a:rPr lang="en-US" altLang="zh-TW"/>
              <a:t>user should be able to behave as if the relations were not fragmented at all.</a:t>
            </a:r>
          </a:p>
          <a:p>
            <a:pPr lvl="3"/>
            <a:r>
              <a:rPr lang="en-US" altLang="zh-TW"/>
              <a:t>one reasons why relational technology is suitable for DBMS.</a:t>
            </a:r>
          </a:p>
          <a:p>
            <a:pPr lvl="3"/>
            <a:r>
              <a:rPr lang="en-US" altLang="zh-TW"/>
              <a:t>user should be presented with a view of data. </a:t>
            </a:r>
          </a:p>
          <a:p>
            <a:pPr lvl="3">
              <a:buFontTx/>
              <a:buNone/>
            </a:pPr>
            <a:r>
              <a:rPr lang="en-US" altLang="zh-TW"/>
              <a:t>   =&gt; system must support updates against join and union views.</a:t>
            </a:r>
          </a:p>
          <a:p>
            <a:pPr lvl="3"/>
            <a:r>
              <a:rPr lang="en-US" altLang="zh-TW"/>
              <a:t>Advantages </a:t>
            </a:r>
          </a:p>
          <a:p>
            <a:pPr lvl="3">
              <a:buFontTx/>
              <a:buNone/>
            </a:pPr>
            <a:r>
              <a:rPr lang="en-US" altLang="zh-TW"/>
              <a:t>    (1) simplify user program and activity.</a:t>
            </a:r>
          </a:p>
          <a:p>
            <a:pPr lvl="3">
              <a:buFontTx/>
              <a:buNone/>
            </a:pPr>
            <a:r>
              <a:rPr lang="en-US" altLang="zh-TW"/>
              <a:t>    (2) allow data to be re-fragmented at any time.</a:t>
            </a:r>
            <a:endParaRPr lang="zh-TW"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zh-TW"/>
              <a:t>The Twelve Objectives </a:t>
            </a:r>
            <a:r>
              <a:rPr lang="en-US" altLang="zh-TW" sz="2000" b="0">
                <a:solidFill>
                  <a:schemeClr val="tx1"/>
                </a:solidFill>
                <a:ea typeface="新細明體" pitchFamily="18" charset="-120"/>
              </a:rPr>
              <a:t>(cont.)</a:t>
            </a:r>
            <a:endParaRPr lang="zh-TW" altLang="en-US" sz="2000" b="0">
              <a:solidFill>
                <a:schemeClr val="tx1"/>
              </a:solidFill>
              <a:ea typeface="新細明體" pitchFamily="18" charset="-120"/>
            </a:endParaRPr>
          </a:p>
        </p:txBody>
      </p:sp>
      <p:sp>
        <p:nvSpPr>
          <p:cNvPr id="19459" name="Rectangle 3"/>
          <p:cNvSpPr>
            <a:spLocks noGrp="1" noChangeArrowheads="1"/>
          </p:cNvSpPr>
          <p:nvPr>
            <p:ph type="body" idx="1"/>
          </p:nvPr>
        </p:nvSpPr>
        <p:spPr/>
        <p:txBody>
          <a:bodyPr/>
          <a:lstStyle/>
          <a:p>
            <a:pPr lvl="1">
              <a:buFont typeface="Wingdings" pitchFamily="2" charset="2"/>
              <a:buNone/>
            </a:pPr>
            <a:r>
              <a:rPr lang="en-US" altLang="zh-TW" b="1"/>
              <a:t>6.</a:t>
            </a:r>
            <a:r>
              <a:rPr lang="en-US" altLang="zh-TW"/>
              <a:t> </a:t>
            </a:r>
            <a:r>
              <a:rPr lang="en-US" altLang="zh-TW" b="1"/>
              <a:t>Replication Independence</a:t>
            </a:r>
            <a:r>
              <a:rPr lang="en-US" altLang="zh-TW"/>
              <a:t> ( </a:t>
            </a:r>
            <a:r>
              <a:rPr lang="en-US" altLang="zh-TW" u="sng"/>
              <a:t>Replication Transparency </a:t>
            </a:r>
            <a:r>
              <a:rPr lang="en-US" altLang="zh-TW"/>
              <a:t>)</a:t>
            </a:r>
          </a:p>
          <a:p>
            <a:pPr lvl="2"/>
            <a:r>
              <a:rPr lang="en-US" altLang="zh-TW"/>
              <a:t>Data Replication</a:t>
            </a:r>
          </a:p>
          <a:p>
            <a:endParaRPr lang="zh-TW" altLang="en-US" sz="2600"/>
          </a:p>
        </p:txBody>
      </p:sp>
      <p:grpSp>
        <p:nvGrpSpPr>
          <p:cNvPr id="19513" name="Group 57"/>
          <p:cNvGrpSpPr>
            <a:grpSpLocks/>
          </p:cNvGrpSpPr>
          <p:nvPr/>
        </p:nvGrpSpPr>
        <p:grpSpPr bwMode="auto">
          <a:xfrm>
            <a:off x="533400" y="2438400"/>
            <a:ext cx="3130550" cy="1863725"/>
            <a:chOff x="2049" y="746"/>
            <a:chExt cx="1972" cy="1174"/>
          </a:xfrm>
        </p:grpSpPr>
        <p:sp>
          <p:nvSpPr>
            <p:cNvPr id="19460" name="Rectangle 4"/>
            <p:cNvSpPr>
              <a:spLocks noChangeArrowheads="1"/>
            </p:cNvSpPr>
            <p:nvPr/>
          </p:nvSpPr>
          <p:spPr bwMode="auto">
            <a:xfrm>
              <a:off x="2049" y="746"/>
              <a:ext cx="964" cy="17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200">
                  <a:latin typeface="Times New Roman" pitchFamily="18" charset="0"/>
                  <a:ea typeface="新細明體" pitchFamily="18" charset="-120"/>
                </a:rPr>
                <a:t>USER PERCEPTION</a:t>
              </a:r>
            </a:p>
          </p:txBody>
        </p:sp>
        <p:sp>
          <p:nvSpPr>
            <p:cNvPr id="19462" name="Rectangle 6"/>
            <p:cNvSpPr>
              <a:spLocks noChangeArrowheads="1"/>
            </p:cNvSpPr>
            <p:nvPr/>
          </p:nvSpPr>
          <p:spPr bwMode="auto">
            <a:xfrm>
              <a:off x="2396" y="960"/>
              <a:ext cx="1616" cy="879"/>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9463" name="Line 7"/>
            <p:cNvSpPr>
              <a:spLocks noChangeShapeType="1"/>
            </p:cNvSpPr>
            <p:nvPr/>
          </p:nvSpPr>
          <p:spPr bwMode="auto">
            <a:xfrm>
              <a:off x="2405" y="1125"/>
              <a:ext cx="16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9464" name="Line 8"/>
            <p:cNvSpPr>
              <a:spLocks noChangeShapeType="1"/>
            </p:cNvSpPr>
            <p:nvPr/>
          </p:nvSpPr>
          <p:spPr bwMode="auto">
            <a:xfrm>
              <a:off x="2828" y="960"/>
              <a:ext cx="0" cy="87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9465" name="Line 9"/>
            <p:cNvSpPr>
              <a:spLocks noChangeShapeType="1"/>
            </p:cNvSpPr>
            <p:nvPr/>
          </p:nvSpPr>
          <p:spPr bwMode="auto">
            <a:xfrm>
              <a:off x="3308" y="960"/>
              <a:ext cx="0" cy="87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9466" name="Rectangle 10"/>
            <p:cNvSpPr>
              <a:spLocks noChangeArrowheads="1"/>
            </p:cNvSpPr>
            <p:nvPr/>
          </p:nvSpPr>
          <p:spPr bwMode="auto">
            <a:xfrm>
              <a:off x="2403" y="982"/>
              <a:ext cx="1414" cy="17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200">
                  <a:latin typeface="Times New Roman" pitchFamily="18" charset="0"/>
                  <a:ea typeface="新細明體" pitchFamily="18" charset="-120"/>
                </a:rPr>
                <a:t>EMP#        DEPT#        SALARY</a:t>
              </a:r>
            </a:p>
          </p:txBody>
        </p:sp>
        <p:sp>
          <p:nvSpPr>
            <p:cNvPr id="19467" name="Rectangle 11"/>
            <p:cNvSpPr>
              <a:spLocks noChangeArrowheads="1"/>
            </p:cNvSpPr>
            <p:nvPr/>
          </p:nvSpPr>
          <p:spPr bwMode="auto">
            <a:xfrm>
              <a:off x="2476" y="1168"/>
              <a:ext cx="221" cy="6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200">
                  <a:latin typeface="Times New Roman" pitchFamily="18" charset="0"/>
                  <a:ea typeface="新細明體" pitchFamily="18" charset="-120"/>
                </a:rPr>
                <a:t>E1</a:t>
              </a:r>
            </a:p>
            <a:p>
              <a:pPr algn="l" eaLnBrk="0" hangingPunct="0"/>
              <a:r>
                <a:rPr lang="en-US" altLang="zh-TW" sz="1200">
                  <a:latin typeface="Times New Roman" pitchFamily="18" charset="0"/>
                  <a:ea typeface="新細明體" pitchFamily="18" charset="-120"/>
                </a:rPr>
                <a:t>E2</a:t>
              </a:r>
            </a:p>
            <a:p>
              <a:pPr algn="l" eaLnBrk="0" hangingPunct="0"/>
              <a:r>
                <a:rPr lang="en-US" altLang="zh-TW" sz="1200">
                  <a:latin typeface="Times New Roman" pitchFamily="18" charset="0"/>
                  <a:ea typeface="新細明體" pitchFamily="18" charset="-120"/>
                </a:rPr>
                <a:t>E3</a:t>
              </a:r>
            </a:p>
            <a:p>
              <a:pPr algn="l" eaLnBrk="0" hangingPunct="0"/>
              <a:r>
                <a:rPr lang="en-US" altLang="zh-TW" sz="1200">
                  <a:latin typeface="Times New Roman" pitchFamily="18" charset="0"/>
                  <a:ea typeface="新細明體" pitchFamily="18" charset="-120"/>
                </a:rPr>
                <a:t>E4</a:t>
              </a:r>
            </a:p>
            <a:p>
              <a:pPr algn="l" eaLnBrk="0" hangingPunct="0"/>
              <a:r>
                <a:rPr lang="en-US" altLang="zh-TW" sz="1200">
                  <a:latin typeface="Times New Roman" pitchFamily="18" charset="0"/>
                  <a:ea typeface="新細明體" pitchFamily="18" charset="-120"/>
                </a:rPr>
                <a:t>E5</a:t>
              </a:r>
            </a:p>
          </p:txBody>
        </p:sp>
        <p:sp>
          <p:nvSpPr>
            <p:cNvPr id="19468" name="Rectangle 12"/>
            <p:cNvSpPr>
              <a:spLocks noChangeArrowheads="1"/>
            </p:cNvSpPr>
            <p:nvPr/>
          </p:nvSpPr>
          <p:spPr bwMode="auto">
            <a:xfrm>
              <a:off x="2920" y="1168"/>
              <a:ext cx="252" cy="6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200">
                  <a:latin typeface="Times New Roman" pitchFamily="18" charset="0"/>
                  <a:ea typeface="新細明體" pitchFamily="18" charset="-120"/>
                </a:rPr>
                <a:t>DX</a:t>
              </a:r>
            </a:p>
            <a:p>
              <a:pPr algn="l" eaLnBrk="0" hangingPunct="0"/>
              <a:r>
                <a:rPr lang="en-US" altLang="zh-TW" sz="1200">
                  <a:latin typeface="Times New Roman" pitchFamily="18" charset="0"/>
                  <a:ea typeface="新細明體" pitchFamily="18" charset="-120"/>
                </a:rPr>
                <a:t>DY</a:t>
              </a:r>
            </a:p>
            <a:p>
              <a:pPr algn="l" eaLnBrk="0" hangingPunct="0"/>
              <a:r>
                <a:rPr lang="en-US" altLang="zh-TW" sz="1200">
                  <a:latin typeface="Times New Roman" pitchFamily="18" charset="0"/>
                  <a:ea typeface="新細明體" pitchFamily="18" charset="-120"/>
                </a:rPr>
                <a:t>DZ</a:t>
              </a:r>
            </a:p>
            <a:p>
              <a:pPr algn="l" eaLnBrk="0" hangingPunct="0"/>
              <a:r>
                <a:rPr lang="en-US" altLang="zh-TW" sz="1200">
                  <a:latin typeface="Times New Roman" pitchFamily="18" charset="0"/>
                  <a:ea typeface="新細明體" pitchFamily="18" charset="-120"/>
                </a:rPr>
                <a:t>DY</a:t>
              </a:r>
            </a:p>
            <a:p>
              <a:pPr algn="l" eaLnBrk="0" hangingPunct="0"/>
              <a:r>
                <a:rPr lang="en-US" altLang="zh-TW" sz="1200">
                  <a:latin typeface="Times New Roman" pitchFamily="18" charset="0"/>
                  <a:ea typeface="新細明體" pitchFamily="18" charset="-120"/>
                </a:rPr>
                <a:t>DZ</a:t>
              </a:r>
            </a:p>
          </p:txBody>
        </p:sp>
        <p:sp>
          <p:nvSpPr>
            <p:cNvPr id="19469" name="Rectangle 13"/>
            <p:cNvSpPr>
              <a:spLocks noChangeArrowheads="1"/>
            </p:cNvSpPr>
            <p:nvPr/>
          </p:nvSpPr>
          <p:spPr bwMode="auto">
            <a:xfrm>
              <a:off x="3577" y="1174"/>
              <a:ext cx="279" cy="74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zh-TW" altLang="en-US" sz="1200">
                  <a:latin typeface="Times New Roman" pitchFamily="18" charset="0"/>
                  <a:ea typeface="新細明體" pitchFamily="18" charset="-120"/>
                </a:rPr>
                <a:t>45</a:t>
              </a:r>
              <a:r>
                <a:rPr lang="en-US" altLang="zh-TW" sz="1200">
                  <a:latin typeface="Times New Roman" pitchFamily="18" charset="0"/>
                  <a:ea typeface="新細明體" pitchFamily="18" charset="-120"/>
                </a:rPr>
                <a:t>K</a:t>
              </a:r>
            </a:p>
            <a:p>
              <a:pPr algn="l" eaLnBrk="0" hangingPunct="0"/>
              <a:r>
                <a:rPr lang="en-US" altLang="zh-TW" sz="1200">
                  <a:latin typeface="Times New Roman" pitchFamily="18" charset="0"/>
                  <a:ea typeface="新細明體" pitchFamily="18" charset="-120"/>
                </a:rPr>
                <a:t>40K</a:t>
              </a:r>
            </a:p>
            <a:p>
              <a:pPr algn="l" eaLnBrk="0" hangingPunct="0"/>
              <a:r>
                <a:rPr lang="en-US" altLang="zh-TW" sz="1200">
                  <a:latin typeface="Times New Roman" pitchFamily="18" charset="0"/>
                  <a:ea typeface="新細明體" pitchFamily="18" charset="-120"/>
                </a:rPr>
                <a:t>50K</a:t>
              </a:r>
            </a:p>
            <a:p>
              <a:pPr algn="l" eaLnBrk="0" hangingPunct="0"/>
              <a:r>
                <a:rPr lang="en-US" altLang="zh-TW" sz="1200">
                  <a:latin typeface="Times New Roman" pitchFamily="18" charset="0"/>
                  <a:ea typeface="新細明體" pitchFamily="18" charset="-120"/>
                </a:rPr>
                <a:t>63K</a:t>
              </a:r>
            </a:p>
            <a:p>
              <a:pPr algn="l" eaLnBrk="0" hangingPunct="0"/>
              <a:r>
                <a:rPr lang="en-US" altLang="zh-TW" sz="1200">
                  <a:latin typeface="Times New Roman" pitchFamily="18" charset="0"/>
                  <a:ea typeface="新細明體" pitchFamily="18" charset="-120"/>
                </a:rPr>
                <a:t>40K</a:t>
              </a:r>
            </a:p>
            <a:p>
              <a:pPr algn="l" eaLnBrk="0" latinLnBrk="1" hangingPunct="0"/>
              <a:endParaRPr lang="zh-TW" altLang="en-US" sz="1200">
                <a:latin typeface="Times New Roman" pitchFamily="18" charset="0"/>
                <a:ea typeface="新細明體" pitchFamily="18" charset="-120"/>
              </a:endParaRPr>
            </a:p>
          </p:txBody>
        </p:sp>
        <p:sp>
          <p:nvSpPr>
            <p:cNvPr id="19470" name="Rectangle 14"/>
            <p:cNvSpPr>
              <a:spLocks noChangeArrowheads="1"/>
            </p:cNvSpPr>
            <p:nvPr/>
          </p:nvSpPr>
          <p:spPr bwMode="auto">
            <a:xfrm>
              <a:off x="2049" y="975"/>
              <a:ext cx="311" cy="17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200">
                  <a:latin typeface="Times New Roman" pitchFamily="18" charset="0"/>
                  <a:ea typeface="新細明體" pitchFamily="18" charset="-120"/>
                </a:rPr>
                <a:t>EMP</a:t>
              </a:r>
            </a:p>
          </p:txBody>
        </p:sp>
      </p:grpSp>
      <p:sp>
        <p:nvSpPr>
          <p:cNvPr id="19509" name="Rectangle 53"/>
          <p:cNvSpPr>
            <a:spLocks noChangeArrowheads="1"/>
          </p:cNvSpPr>
          <p:nvPr/>
        </p:nvSpPr>
        <p:spPr bwMode="auto">
          <a:xfrm>
            <a:off x="2895600" y="5715000"/>
            <a:ext cx="3582988" cy="3333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eaLnBrk="0" hangingPunct="0"/>
            <a:r>
              <a:rPr lang="en-US" altLang="zh-TW" sz="1600" dirty="0">
                <a:latin typeface="Times New Roman" pitchFamily="18" charset="0"/>
                <a:ea typeface="新細明體" pitchFamily="18" charset="-120"/>
              </a:rPr>
              <a:t>Fig. </a:t>
            </a:r>
            <a:r>
              <a:rPr lang="en-US" altLang="zh-TW" sz="1600" dirty="0" smtClean="0">
                <a:latin typeface="Times New Roman" pitchFamily="18" charset="0"/>
                <a:ea typeface="新細明體" pitchFamily="18" charset="-120"/>
              </a:rPr>
              <a:t>16.3</a:t>
            </a:r>
            <a:r>
              <a:rPr lang="en-US" altLang="zh-TW" sz="1600" dirty="0">
                <a:latin typeface="Times New Roman" pitchFamily="18" charset="0"/>
                <a:ea typeface="新細明體" pitchFamily="18" charset="-120"/>
              </a:rPr>
              <a:t>: An example of replication.</a:t>
            </a:r>
          </a:p>
        </p:txBody>
      </p:sp>
      <p:grpSp>
        <p:nvGrpSpPr>
          <p:cNvPr id="19512" name="Group 56"/>
          <p:cNvGrpSpPr>
            <a:grpSpLocks/>
          </p:cNvGrpSpPr>
          <p:nvPr/>
        </p:nvGrpSpPr>
        <p:grpSpPr bwMode="auto">
          <a:xfrm>
            <a:off x="3886200" y="2514600"/>
            <a:ext cx="4779963" cy="3044825"/>
            <a:chOff x="1776" y="1987"/>
            <a:chExt cx="3011" cy="1918"/>
          </a:xfrm>
        </p:grpSpPr>
        <p:sp>
          <p:nvSpPr>
            <p:cNvPr id="19471" name="Rectangle 15"/>
            <p:cNvSpPr>
              <a:spLocks noChangeArrowheads="1"/>
            </p:cNvSpPr>
            <p:nvPr/>
          </p:nvSpPr>
          <p:spPr bwMode="auto">
            <a:xfrm>
              <a:off x="1820" y="2160"/>
              <a:ext cx="1335" cy="567"/>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9472" name="Line 16"/>
            <p:cNvSpPr>
              <a:spLocks noChangeShapeType="1"/>
            </p:cNvSpPr>
            <p:nvPr/>
          </p:nvSpPr>
          <p:spPr bwMode="auto">
            <a:xfrm>
              <a:off x="1829" y="2307"/>
              <a:ext cx="133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9473" name="Line 17"/>
            <p:cNvSpPr>
              <a:spLocks noChangeShapeType="1"/>
            </p:cNvSpPr>
            <p:nvPr/>
          </p:nvSpPr>
          <p:spPr bwMode="auto">
            <a:xfrm>
              <a:off x="2173" y="2164"/>
              <a:ext cx="0" cy="56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9474" name="Line 18"/>
            <p:cNvSpPr>
              <a:spLocks noChangeShapeType="1"/>
            </p:cNvSpPr>
            <p:nvPr/>
          </p:nvSpPr>
          <p:spPr bwMode="auto">
            <a:xfrm>
              <a:off x="2588" y="2160"/>
              <a:ext cx="0" cy="56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9475" name="Rectangle 19"/>
            <p:cNvSpPr>
              <a:spLocks noChangeArrowheads="1"/>
            </p:cNvSpPr>
            <p:nvPr/>
          </p:nvSpPr>
          <p:spPr bwMode="auto">
            <a:xfrm>
              <a:off x="1798" y="2172"/>
              <a:ext cx="1294" cy="17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200">
                  <a:latin typeface="Times New Roman" pitchFamily="18" charset="0"/>
                  <a:ea typeface="新細明體" pitchFamily="18" charset="-120"/>
                </a:rPr>
                <a:t>EMP#      DEPT#     SALARY</a:t>
              </a:r>
            </a:p>
          </p:txBody>
        </p:sp>
        <p:sp>
          <p:nvSpPr>
            <p:cNvPr id="19476" name="Rectangle 20"/>
            <p:cNvSpPr>
              <a:spLocks noChangeArrowheads="1"/>
            </p:cNvSpPr>
            <p:nvPr/>
          </p:nvSpPr>
          <p:spPr bwMode="auto">
            <a:xfrm>
              <a:off x="1864" y="2326"/>
              <a:ext cx="221" cy="40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200">
                  <a:latin typeface="Times New Roman" pitchFamily="18" charset="0"/>
                  <a:ea typeface="新細明體" pitchFamily="18" charset="-120"/>
                </a:rPr>
                <a:t>E1</a:t>
              </a:r>
            </a:p>
            <a:p>
              <a:pPr algn="l" eaLnBrk="0" hangingPunct="0"/>
              <a:r>
                <a:rPr lang="en-US" altLang="zh-TW" sz="1200">
                  <a:latin typeface="Times New Roman" pitchFamily="18" charset="0"/>
                  <a:ea typeface="新細明體" pitchFamily="18" charset="-120"/>
                </a:rPr>
                <a:t>E3</a:t>
              </a:r>
            </a:p>
            <a:p>
              <a:pPr algn="l" eaLnBrk="0" hangingPunct="0"/>
              <a:r>
                <a:rPr lang="en-US" altLang="zh-TW" sz="1200">
                  <a:latin typeface="Times New Roman" pitchFamily="18" charset="0"/>
                  <a:ea typeface="新細明體" pitchFamily="18" charset="-120"/>
                </a:rPr>
                <a:t>E5</a:t>
              </a:r>
            </a:p>
          </p:txBody>
        </p:sp>
        <p:sp>
          <p:nvSpPr>
            <p:cNvPr id="19477" name="Rectangle 21"/>
            <p:cNvSpPr>
              <a:spLocks noChangeArrowheads="1"/>
            </p:cNvSpPr>
            <p:nvPr/>
          </p:nvSpPr>
          <p:spPr bwMode="auto">
            <a:xfrm>
              <a:off x="2248" y="2334"/>
              <a:ext cx="252" cy="51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200">
                  <a:latin typeface="Times New Roman" pitchFamily="18" charset="0"/>
                  <a:ea typeface="新細明體" pitchFamily="18" charset="-120"/>
                </a:rPr>
                <a:t>DX</a:t>
              </a:r>
            </a:p>
            <a:p>
              <a:pPr algn="l" eaLnBrk="0" hangingPunct="0"/>
              <a:r>
                <a:rPr lang="en-US" altLang="zh-TW" sz="1200">
                  <a:latin typeface="Times New Roman" pitchFamily="18" charset="0"/>
                  <a:ea typeface="新細明體" pitchFamily="18" charset="-120"/>
                </a:rPr>
                <a:t>DZ</a:t>
              </a:r>
            </a:p>
            <a:p>
              <a:pPr algn="l" eaLnBrk="0" hangingPunct="0"/>
              <a:r>
                <a:rPr lang="en-US" altLang="zh-TW" sz="1200">
                  <a:latin typeface="Times New Roman" pitchFamily="18" charset="0"/>
                  <a:ea typeface="新細明體" pitchFamily="18" charset="-120"/>
                </a:rPr>
                <a:t>DZ</a:t>
              </a:r>
            </a:p>
            <a:p>
              <a:pPr algn="l" eaLnBrk="0" latinLnBrk="1" hangingPunct="0"/>
              <a:endParaRPr lang="zh-TW" altLang="en-US" sz="1200">
                <a:latin typeface="Times New Roman" pitchFamily="18" charset="0"/>
                <a:ea typeface="新細明體" pitchFamily="18" charset="-120"/>
              </a:endParaRPr>
            </a:p>
          </p:txBody>
        </p:sp>
        <p:sp>
          <p:nvSpPr>
            <p:cNvPr id="19478" name="Rectangle 22"/>
            <p:cNvSpPr>
              <a:spLocks noChangeArrowheads="1"/>
            </p:cNvSpPr>
            <p:nvPr/>
          </p:nvSpPr>
          <p:spPr bwMode="auto">
            <a:xfrm>
              <a:off x="2706" y="2334"/>
              <a:ext cx="279" cy="40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zh-TW" altLang="en-US" sz="1200">
                  <a:latin typeface="Times New Roman" pitchFamily="18" charset="0"/>
                  <a:ea typeface="新細明體" pitchFamily="18" charset="-120"/>
                </a:rPr>
                <a:t>45</a:t>
              </a:r>
              <a:r>
                <a:rPr lang="en-US" altLang="zh-TW" sz="1200">
                  <a:latin typeface="Times New Roman" pitchFamily="18" charset="0"/>
                  <a:ea typeface="新細明體" pitchFamily="18" charset="-120"/>
                </a:rPr>
                <a:t>K</a:t>
              </a:r>
            </a:p>
            <a:p>
              <a:pPr algn="l" eaLnBrk="0" hangingPunct="0"/>
              <a:r>
                <a:rPr lang="en-US" altLang="zh-TW" sz="1200">
                  <a:latin typeface="Times New Roman" pitchFamily="18" charset="0"/>
                  <a:ea typeface="新細明體" pitchFamily="18" charset="-120"/>
                </a:rPr>
                <a:t>50K</a:t>
              </a:r>
            </a:p>
            <a:p>
              <a:pPr algn="l" eaLnBrk="0" hangingPunct="0"/>
              <a:r>
                <a:rPr lang="en-US" altLang="zh-TW" sz="1200">
                  <a:latin typeface="Times New Roman" pitchFamily="18" charset="0"/>
                  <a:ea typeface="新細明體" pitchFamily="18" charset="-120"/>
                </a:rPr>
                <a:t>40K</a:t>
              </a:r>
            </a:p>
          </p:txBody>
        </p:sp>
        <p:sp>
          <p:nvSpPr>
            <p:cNvPr id="19479" name="Rectangle 23"/>
            <p:cNvSpPr>
              <a:spLocks noChangeArrowheads="1"/>
            </p:cNvSpPr>
            <p:nvPr/>
          </p:nvSpPr>
          <p:spPr bwMode="auto">
            <a:xfrm>
              <a:off x="3452" y="2160"/>
              <a:ext cx="1335" cy="567"/>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9480" name="Line 24"/>
            <p:cNvSpPr>
              <a:spLocks noChangeShapeType="1"/>
            </p:cNvSpPr>
            <p:nvPr/>
          </p:nvSpPr>
          <p:spPr bwMode="auto">
            <a:xfrm>
              <a:off x="3452" y="2304"/>
              <a:ext cx="133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9481" name="Line 25"/>
            <p:cNvSpPr>
              <a:spLocks noChangeShapeType="1"/>
            </p:cNvSpPr>
            <p:nvPr/>
          </p:nvSpPr>
          <p:spPr bwMode="auto">
            <a:xfrm>
              <a:off x="3773" y="2156"/>
              <a:ext cx="0" cy="56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9482" name="Line 26"/>
            <p:cNvSpPr>
              <a:spLocks noChangeShapeType="1"/>
            </p:cNvSpPr>
            <p:nvPr/>
          </p:nvSpPr>
          <p:spPr bwMode="auto">
            <a:xfrm>
              <a:off x="4169" y="2161"/>
              <a:ext cx="0" cy="56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9483" name="Rectangle 27"/>
            <p:cNvSpPr>
              <a:spLocks noChangeArrowheads="1"/>
            </p:cNvSpPr>
            <p:nvPr/>
          </p:nvSpPr>
          <p:spPr bwMode="auto">
            <a:xfrm>
              <a:off x="3452" y="2160"/>
              <a:ext cx="1270" cy="17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200">
                  <a:latin typeface="Times New Roman" pitchFamily="18" charset="0"/>
                  <a:ea typeface="新細明體" pitchFamily="18" charset="-120"/>
                </a:rPr>
                <a:t>EMP#     DEPT#     SALARY</a:t>
              </a:r>
            </a:p>
          </p:txBody>
        </p:sp>
        <p:sp>
          <p:nvSpPr>
            <p:cNvPr id="19484" name="Rectangle 28"/>
            <p:cNvSpPr>
              <a:spLocks noChangeArrowheads="1"/>
            </p:cNvSpPr>
            <p:nvPr/>
          </p:nvSpPr>
          <p:spPr bwMode="auto">
            <a:xfrm>
              <a:off x="3466" y="2318"/>
              <a:ext cx="221" cy="40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200">
                  <a:latin typeface="Times New Roman" pitchFamily="18" charset="0"/>
                  <a:ea typeface="新細明體" pitchFamily="18" charset="-120"/>
                </a:rPr>
                <a:t>E2</a:t>
              </a:r>
            </a:p>
            <a:p>
              <a:pPr algn="l" eaLnBrk="0" hangingPunct="0"/>
              <a:r>
                <a:rPr lang="en-US" altLang="zh-TW" sz="1200">
                  <a:latin typeface="Times New Roman" pitchFamily="18" charset="0"/>
                  <a:ea typeface="新細明體" pitchFamily="18" charset="-120"/>
                </a:rPr>
                <a:t>E4</a:t>
              </a:r>
            </a:p>
            <a:p>
              <a:pPr algn="l" hangingPunct="0"/>
              <a:endParaRPr lang="zh-TW" altLang="en-US" sz="1200">
                <a:latin typeface="Times New Roman" pitchFamily="18" charset="0"/>
                <a:ea typeface="新細明體" pitchFamily="18" charset="-120"/>
              </a:endParaRPr>
            </a:p>
          </p:txBody>
        </p:sp>
        <p:sp>
          <p:nvSpPr>
            <p:cNvPr id="19485" name="Rectangle 29"/>
            <p:cNvSpPr>
              <a:spLocks noChangeArrowheads="1"/>
            </p:cNvSpPr>
            <p:nvPr/>
          </p:nvSpPr>
          <p:spPr bwMode="auto">
            <a:xfrm>
              <a:off x="3849" y="2326"/>
              <a:ext cx="252" cy="40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200">
                  <a:latin typeface="Times New Roman" pitchFamily="18" charset="0"/>
                  <a:ea typeface="新細明體" pitchFamily="18" charset="-120"/>
                </a:rPr>
                <a:t>DY</a:t>
              </a:r>
            </a:p>
            <a:p>
              <a:pPr algn="l" eaLnBrk="0" hangingPunct="0"/>
              <a:r>
                <a:rPr lang="en-US" altLang="zh-TW" sz="1200">
                  <a:latin typeface="Times New Roman" pitchFamily="18" charset="0"/>
                  <a:ea typeface="新細明體" pitchFamily="18" charset="-120"/>
                </a:rPr>
                <a:t>DY</a:t>
              </a:r>
            </a:p>
            <a:p>
              <a:pPr algn="l" hangingPunct="0"/>
              <a:endParaRPr lang="zh-TW" altLang="en-US" sz="1200">
                <a:latin typeface="Times New Roman" pitchFamily="18" charset="0"/>
                <a:ea typeface="新細明體" pitchFamily="18" charset="-120"/>
              </a:endParaRPr>
            </a:p>
          </p:txBody>
        </p:sp>
        <p:sp>
          <p:nvSpPr>
            <p:cNvPr id="19486" name="Rectangle 30"/>
            <p:cNvSpPr>
              <a:spLocks noChangeArrowheads="1"/>
            </p:cNvSpPr>
            <p:nvPr/>
          </p:nvSpPr>
          <p:spPr bwMode="auto">
            <a:xfrm>
              <a:off x="4308" y="2326"/>
              <a:ext cx="279" cy="40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zh-TW" altLang="en-US" sz="1200">
                  <a:latin typeface="Times New Roman" pitchFamily="18" charset="0"/>
                  <a:ea typeface="新細明體" pitchFamily="18" charset="-120"/>
                </a:rPr>
                <a:t>40</a:t>
              </a:r>
              <a:r>
                <a:rPr lang="en-US" altLang="zh-TW" sz="1200">
                  <a:latin typeface="Times New Roman" pitchFamily="18" charset="0"/>
                  <a:ea typeface="新細明體" pitchFamily="18" charset="-120"/>
                </a:rPr>
                <a:t>K</a:t>
              </a:r>
            </a:p>
            <a:p>
              <a:pPr algn="l" eaLnBrk="0" hangingPunct="0"/>
              <a:r>
                <a:rPr lang="en-US" altLang="zh-TW" sz="1200">
                  <a:latin typeface="Times New Roman" pitchFamily="18" charset="0"/>
                  <a:ea typeface="新細明體" pitchFamily="18" charset="-120"/>
                </a:rPr>
                <a:t>63K</a:t>
              </a:r>
            </a:p>
            <a:p>
              <a:pPr algn="l" hangingPunct="0"/>
              <a:endParaRPr lang="zh-TW" altLang="en-US" sz="1200">
                <a:latin typeface="Times New Roman" pitchFamily="18" charset="0"/>
                <a:ea typeface="新細明體" pitchFamily="18" charset="-120"/>
              </a:endParaRPr>
            </a:p>
          </p:txBody>
        </p:sp>
        <p:sp>
          <p:nvSpPr>
            <p:cNvPr id="19487" name="Rectangle 31"/>
            <p:cNvSpPr>
              <a:spLocks noChangeArrowheads="1"/>
            </p:cNvSpPr>
            <p:nvPr/>
          </p:nvSpPr>
          <p:spPr bwMode="auto">
            <a:xfrm>
              <a:off x="1820" y="3024"/>
              <a:ext cx="1336" cy="56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9488" name="Line 32"/>
            <p:cNvSpPr>
              <a:spLocks noChangeShapeType="1"/>
            </p:cNvSpPr>
            <p:nvPr/>
          </p:nvSpPr>
          <p:spPr bwMode="auto">
            <a:xfrm>
              <a:off x="1820" y="3168"/>
              <a:ext cx="133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9489" name="Line 33"/>
            <p:cNvSpPr>
              <a:spLocks noChangeShapeType="1"/>
            </p:cNvSpPr>
            <p:nvPr/>
          </p:nvSpPr>
          <p:spPr bwMode="auto">
            <a:xfrm>
              <a:off x="2156" y="3024"/>
              <a:ext cx="0" cy="56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9490" name="Line 34"/>
            <p:cNvSpPr>
              <a:spLocks noChangeShapeType="1"/>
            </p:cNvSpPr>
            <p:nvPr/>
          </p:nvSpPr>
          <p:spPr bwMode="auto">
            <a:xfrm>
              <a:off x="2588" y="3024"/>
              <a:ext cx="0" cy="56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9491" name="Rectangle 35"/>
            <p:cNvSpPr>
              <a:spLocks noChangeArrowheads="1"/>
            </p:cNvSpPr>
            <p:nvPr/>
          </p:nvSpPr>
          <p:spPr bwMode="auto">
            <a:xfrm>
              <a:off x="1820" y="3024"/>
              <a:ext cx="1294" cy="17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200">
                  <a:latin typeface="Times New Roman" pitchFamily="18" charset="0"/>
                  <a:ea typeface="新細明體" pitchFamily="18" charset="-120"/>
                </a:rPr>
                <a:t>EMP#      DEPT#     SALARY</a:t>
              </a:r>
            </a:p>
          </p:txBody>
        </p:sp>
        <p:sp>
          <p:nvSpPr>
            <p:cNvPr id="19492" name="Rectangle 36"/>
            <p:cNvSpPr>
              <a:spLocks noChangeArrowheads="1"/>
            </p:cNvSpPr>
            <p:nvPr/>
          </p:nvSpPr>
          <p:spPr bwMode="auto">
            <a:xfrm>
              <a:off x="1872" y="3168"/>
              <a:ext cx="221" cy="40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200">
                  <a:latin typeface="Times New Roman" pitchFamily="18" charset="0"/>
                  <a:ea typeface="新細明體" pitchFamily="18" charset="-120"/>
                </a:rPr>
                <a:t>E2</a:t>
              </a:r>
            </a:p>
            <a:p>
              <a:pPr algn="l" eaLnBrk="0" hangingPunct="0"/>
              <a:r>
                <a:rPr lang="en-US" altLang="zh-TW" sz="1200">
                  <a:latin typeface="Times New Roman" pitchFamily="18" charset="0"/>
                  <a:ea typeface="新細明體" pitchFamily="18" charset="-120"/>
                </a:rPr>
                <a:t>E4</a:t>
              </a:r>
            </a:p>
            <a:p>
              <a:pPr algn="l" hangingPunct="0"/>
              <a:endParaRPr lang="zh-TW" altLang="en-US" sz="1200">
                <a:latin typeface="Times New Roman" pitchFamily="18" charset="0"/>
                <a:ea typeface="新細明體" pitchFamily="18" charset="-120"/>
              </a:endParaRPr>
            </a:p>
          </p:txBody>
        </p:sp>
        <p:sp>
          <p:nvSpPr>
            <p:cNvPr id="19493" name="Rectangle 37"/>
            <p:cNvSpPr>
              <a:spLocks noChangeArrowheads="1"/>
            </p:cNvSpPr>
            <p:nvPr/>
          </p:nvSpPr>
          <p:spPr bwMode="auto">
            <a:xfrm>
              <a:off x="2256" y="3176"/>
              <a:ext cx="252" cy="40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200">
                  <a:latin typeface="Times New Roman" pitchFamily="18" charset="0"/>
                  <a:ea typeface="新細明體" pitchFamily="18" charset="-120"/>
                </a:rPr>
                <a:t>DY</a:t>
              </a:r>
            </a:p>
            <a:p>
              <a:pPr algn="l" eaLnBrk="0" hangingPunct="0"/>
              <a:r>
                <a:rPr lang="en-US" altLang="zh-TW" sz="1200">
                  <a:latin typeface="Times New Roman" pitchFamily="18" charset="0"/>
                  <a:ea typeface="新細明體" pitchFamily="18" charset="-120"/>
                </a:rPr>
                <a:t>DY</a:t>
              </a:r>
            </a:p>
            <a:p>
              <a:pPr algn="l" hangingPunct="0"/>
              <a:endParaRPr lang="zh-TW" altLang="en-US" sz="1200">
                <a:latin typeface="Times New Roman" pitchFamily="18" charset="0"/>
                <a:ea typeface="新細明體" pitchFamily="18" charset="-120"/>
              </a:endParaRPr>
            </a:p>
          </p:txBody>
        </p:sp>
        <p:sp>
          <p:nvSpPr>
            <p:cNvPr id="19494" name="Rectangle 38"/>
            <p:cNvSpPr>
              <a:spLocks noChangeArrowheads="1"/>
            </p:cNvSpPr>
            <p:nvPr/>
          </p:nvSpPr>
          <p:spPr bwMode="auto">
            <a:xfrm>
              <a:off x="2714" y="3176"/>
              <a:ext cx="279" cy="40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zh-TW" altLang="en-US" sz="1200">
                  <a:latin typeface="Times New Roman" pitchFamily="18" charset="0"/>
                  <a:ea typeface="新細明體" pitchFamily="18" charset="-120"/>
                </a:rPr>
                <a:t>40</a:t>
              </a:r>
              <a:r>
                <a:rPr lang="en-US" altLang="zh-TW" sz="1200">
                  <a:latin typeface="Times New Roman" pitchFamily="18" charset="0"/>
                  <a:ea typeface="新細明體" pitchFamily="18" charset="-120"/>
                </a:rPr>
                <a:t>K</a:t>
              </a:r>
            </a:p>
            <a:p>
              <a:pPr algn="l" eaLnBrk="0" hangingPunct="0"/>
              <a:r>
                <a:rPr lang="en-US" altLang="zh-TW" sz="1200">
                  <a:latin typeface="Times New Roman" pitchFamily="18" charset="0"/>
                  <a:ea typeface="新細明體" pitchFamily="18" charset="-120"/>
                </a:rPr>
                <a:t>63K</a:t>
              </a:r>
            </a:p>
            <a:p>
              <a:pPr algn="l" hangingPunct="0"/>
              <a:endParaRPr lang="zh-TW" altLang="en-US" sz="1200">
                <a:latin typeface="Times New Roman" pitchFamily="18" charset="0"/>
                <a:ea typeface="新細明體" pitchFamily="18" charset="-120"/>
              </a:endParaRPr>
            </a:p>
          </p:txBody>
        </p:sp>
        <p:sp>
          <p:nvSpPr>
            <p:cNvPr id="19495" name="Rectangle 39"/>
            <p:cNvSpPr>
              <a:spLocks noChangeArrowheads="1"/>
            </p:cNvSpPr>
            <p:nvPr/>
          </p:nvSpPr>
          <p:spPr bwMode="auto">
            <a:xfrm>
              <a:off x="3431" y="3012"/>
              <a:ext cx="1335" cy="567"/>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9496" name="Line 40"/>
            <p:cNvSpPr>
              <a:spLocks noChangeShapeType="1"/>
            </p:cNvSpPr>
            <p:nvPr/>
          </p:nvSpPr>
          <p:spPr bwMode="auto">
            <a:xfrm>
              <a:off x="3431" y="3155"/>
              <a:ext cx="133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9497" name="Line 41"/>
            <p:cNvSpPr>
              <a:spLocks noChangeShapeType="1"/>
            </p:cNvSpPr>
            <p:nvPr/>
          </p:nvSpPr>
          <p:spPr bwMode="auto">
            <a:xfrm>
              <a:off x="3773" y="3012"/>
              <a:ext cx="0" cy="56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9498" name="Line 42"/>
            <p:cNvSpPr>
              <a:spLocks noChangeShapeType="1"/>
            </p:cNvSpPr>
            <p:nvPr/>
          </p:nvSpPr>
          <p:spPr bwMode="auto">
            <a:xfrm>
              <a:off x="4169" y="3016"/>
              <a:ext cx="0" cy="56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9499" name="Rectangle 43"/>
            <p:cNvSpPr>
              <a:spLocks noChangeArrowheads="1"/>
            </p:cNvSpPr>
            <p:nvPr/>
          </p:nvSpPr>
          <p:spPr bwMode="auto">
            <a:xfrm>
              <a:off x="3399" y="3020"/>
              <a:ext cx="1270" cy="17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200">
                  <a:latin typeface="Times New Roman" pitchFamily="18" charset="0"/>
                  <a:ea typeface="新細明體" pitchFamily="18" charset="-120"/>
                </a:rPr>
                <a:t>EMP#     DEPT#     SALARY</a:t>
              </a:r>
            </a:p>
          </p:txBody>
        </p:sp>
        <p:sp>
          <p:nvSpPr>
            <p:cNvPr id="19500" name="Rectangle 44"/>
            <p:cNvSpPr>
              <a:spLocks noChangeArrowheads="1"/>
            </p:cNvSpPr>
            <p:nvPr/>
          </p:nvSpPr>
          <p:spPr bwMode="auto">
            <a:xfrm>
              <a:off x="3466" y="3176"/>
              <a:ext cx="221" cy="40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200">
                  <a:latin typeface="Times New Roman" pitchFamily="18" charset="0"/>
                  <a:ea typeface="新細明體" pitchFamily="18" charset="-120"/>
                </a:rPr>
                <a:t>E1</a:t>
              </a:r>
            </a:p>
            <a:p>
              <a:pPr algn="l" eaLnBrk="0" hangingPunct="0"/>
              <a:r>
                <a:rPr lang="en-US" altLang="zh-TW" sz="1200">
                  <a:latin typeface="Times New Roman" pitchFamily="18" charset="0"/>
                  <a:ea typeface="新細明體" pitchFamily="18" charset="-120"/>
                </a:rPr>
                <a:t>E3</a:t>
              </a:r>
            </a:p>
            <a:p>
              <a:pPr algn="l" eaLnBrk="0" hangingPunct="0"/>
              <a:r>
                <a:rPr lang="en-US" altLang="zh-TW" sz="1200">
                  <a:latin typeface="Times New Roman" pitchFamily="18" charset="0"/>
                  <a:ea typeface="新細明體" pitchFamily="18" charset="-120"/>
                </a:rPr>
                <a:t>E5</a:t>
              </a:r>
            </a:p>
          </p:txBody>
        </p:sp>
        <p:sp>
          <p:nvSpPr>
            <p:cNvPr id="19501" name="Rectangle 45"/>
            <p:cNvSpPr>
              <a:spLocks noChangeArrowheads="1"/>
            </p:cNvSpPr>
            <p:nvPr/>
          </p:nvSpPr>
          <p:spPr bwMode="auto">
            <a:xfrm>
              <a:off x="3849" y="3182"/>
              <a:ext cx="252" cy="51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200">
                  <a:latin typeface="Times New Roman" pitchFamily="18" charset="0"/>
                  <a:ea typeface="新細明體" pitchFamily="18" charset="-120"/>
                </a:rPr>
                <a:t>DX</a:t>
              </a:r>
            </a:p>
            <a:p>
              <a:pPr algn="l" eaLnBrk="0" hangingPunct="0"/>
              <a:r>
                <a:rPr lang="en-US" altLang="zh-TW" sz="1200">
                  <a:latin typeface="Times New Roman" pitchFamily="18" charset="0"/>
                  <a:ea typeface="新細明體" pitchFamily="18" charset="-120"/>
                </a:rPr>
                <a:t>DZ</a:t>
              </a:r>
            </a:p>
            <a:p>
              <a:pPr algn="l" eaLnBrk="0" hangingPunct="0"/>
              <a:r>
                <a:rPr lang="en-US" altLang="zh-TW" sz="1200">
                  <a:latin typeface="Times New Roman" pitchFamily="18" charset="0"/>
                  <a:ea typeface="新細明體" pitchFamily="18" charset="-120"/>
                </a:rPr>
                <a:t>DZ</a:t>
              </a:r>
            </a:p>
            <a:p>
              <a:pPr algn="l" hangingPunct="0"/>
              <a:endParaRPr lang="zh-TW" altLang="en-US" sz="1200">
                <a:latin typeface="Times New Roman" pitchFamily="18" charset="0"/>
                <a:ea typeface="新細明體" pitchFamily="18" charset="-120"/>
              </a:endParaRPr>
            </a:p>
          </p:txBody>
        </p:sp>
        <p:sp>
          <p:nvSpPr>
            <p:cNvPr id="19502" name="Rectangle 46"/>
            <p:cNvSpPr>
              <a:spLocks noChangeArrowheads="1"/>
            </p:cNvSpPr>
            <p:nvPr/>
          </p:nvSpPr>
          <p:spPr bwMode="auto">
            <a:xfrm>
              <a:off x="4308" y="3182"/>
              <a:ext cx="279" cy="40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zh-TW" altLang="en-US" sz="1200">
                  <a:latin typeface="Times New Roman" pitchFamily="18" charset="0"/>
                  <a:ea typeface="新細明體" pitchFamily="18" charset="-120"/>
                </a:rPr>
                <a:t>45</a:t>
              </a:r>
              <a:r>
                <a:rPr lang="en-US" altLang="zh-TW" sz="1200">
                  <a:latin typeface="Times New Roman" pitchFamily="18" charset="0"/>
                  <a:ea typeface="新細明體" pitchFamily="18" charset="-120"/>
                </a:rPr>
                <a:t>K</a:t>
              </a:r>
            </a:p>
            <a:p>
              <a:pPr algn="l" eaLnBrk="0" hangingPunct="0"/>
              <a:r>
                <a:rPr lang="en-US" altLang="zh-TW" sz="1200">
                  <a:latin typeface="Times New Roman" pitchFamily="18" charset="0"/>
                  <a:ea typeface="新細明體" pitchFamily="18" charset="-120"/>
                </a:rPr>
                <a:t>50K</a:t>
              </a:r>
            </a:p>
            <a:p>
              <a:pPr algn="l" eaLnBrk="0" hangingPunct="0"/>
              <a:r>
                <a:rPr lang="en-US" altLang="zh-TW" sz="1200">
                  <a:latin typeface="Times New Roman" pitchFamily="18" charset="0"/>
                  <a:ea typeface="新細明體" pitchFamily="18" charset="-120"/>
                </a:rPr>
                <a:t>40K</a:t>
              </a:r>
            </a:p>
          </p:txBody>
        </p:sp>
        <p:sp>
          <p:nvSpPr>
            <p:cNvPr id="19503" name="Rectangle 47"/>
            <p:cNvSpPr>
              <a:spLocks noChangeArrowheads="1"/>
            </p:cNvSpPr>
            <p:nvPr/>
          </p:nvSpPr>
          <p:spPr bwMode="auto">
            <a:xfrm>
              <a:off x="1776" y="1987"/>
              <a:ext cx="888" cy="17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200">
                  <a:latin typeface="Times New Roman" pitchFamily="18" charset="0"/>
                  <a:ea typeface="新細明體" pitchFamily="18" charset="-120"/>
                </a:rPr>
                <a:t>New York fragment</a:t>
              </a:r>
            </a:p>
          </p:txBody>
        </p:sp>
        <p:sp>
          <p:nvSpPr>
            <p:cNvPr id="19504" name="Rectangle 48"/>
            <p:cNvSpPr>
              <a:spLocks noChangeArrowheads="1"/>
            </p:cNvSpPr>
            <p:nvPr/>
          </p:nvSpPr>
          <p:spPr bwMode="auto">
            <a:xfrm>
              <a:off x="3377" y="1994"/>
              <a:ext cx="785" cy="17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200">
                  <a:latin typeface="Times New Roman" pitchFamily="18" charset="0"/>
                  <a:ea typeface="新細明體" pitchFamily="18" charset="-120"/>
                </a:rPr>
                <a:t>London fragment</a:t>
              </a:r>
            </a:p>
          </p:txBody>
        </p:sp>
        <p:sp>
          <p:nvSpPr>
            <p:cNvPr id="19505" name="Rectangle 49"/>
            <p:cNvSpPr>
              <a:spLocks noChangeArrowheads="1"/>
            </p:cNvSpPr>
            <p:nvPr/>
          </p:nvSpPr>
          <p:spPr bwMode="auto">
            <a:xfrm>
              <a:off x="1784" y="2843"/>
              <a:ext cx="1176" cy="17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200">
                  <a:latin typeface="Times New Roman" pitchFamily="18" charset="0"/>
                  <a:ea typeface="新細明體" pitchFamily="18" charset="-120"/>
                </a:rPr>
                <a:t>replica of London fragment</a:t>
              </a:r>
            </a:p>
          </p:txBody>
        </p:sp>
        <p:sp>
          <p:nvSpPr>
            <p:cNvPr id="19506" name="Rectangle 50"/>
            <p:cNvSpPr>
              <a:spLocks noChangeArrowheads="1"/>
            </p:cNvSpPr>
            <p:nvPr/>
          </p:nvSpPr>
          <p:spPr bwMode="auto">
            <a:xfrm>
              <a:off x="3404" y="2832"/>
              <a:ext cx="1279" cy="17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200">
                  <a:latin typeface="Times New Roman" pitchFamily="18" charset="0"/>
                  <a:ea typeface="新細明體" pitchFamily="18" charset="-120"/>
                </a:rPr>
                <a:t>replica of New York fragment</a:t>
              </a:r>
            </a:p>
          </p:txBody>
        </p:sp>
        <p:sp>
          <p:nvSpPr>
            <p:cNvPr id="19507" name="Rectangle 51"/>
            <p:cNvSpPr>
              <a:spLocks noChangeArrowheads="1"/>
            </p:cNvSpPr>
            <p:nvPr/>
          </p:nvSpPr>
          <p:spPr bwMode="auto">
            <a:xfrm>
              <a:off x="2024" y="3611"/>
              <a:ext cx="737"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200">
                  <a:latin typeface="Times New Roman" pitchFamily="18" charset="0"/>
                  <a:ea typeface="新細明體" pitchFamily="18" charset="-120"/>
                </a:rPr>
                <a:t>physical storage</a:t>
              </a:r>
            </a:p>
            <a:p>
              <a:pPr eaLnBrk="0" hangingPunct="0"/>
              <a:r>
                <a:rPr lang="en-US" altLang="zh-TW" sz="1200">
                  <a:latin typeface="Times New Roman" pitchFamily="18" charset="0"/>
                  <a:ea typeface="新細明體" pitchFamily="18" charset="-120"/>
                </a:rPr>
                <a:t>New York</a:t>
              </a:r>
            </a:p>
          </p:txBody>
        </p:sp>
        <p:sp>
          <p:nvSpPr>
            <p:cNvPr id="19508" name="Rectangle 52"/>
            <p:cNvSpPr>
              <a:spLocks noChangeArrowheads="1"/>
            </p:cNvSpPr>
            <p:nvPr/>
          </p:nvSpPr>
          <p:spPr bwMode="auto">
            <a:xfrm>
              <a:off x="3685" y="3619"/>
              <a:ext cx="737"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200">
                  <a:latin typeface="Times New Roman" pitchFamily="18" charset="0"/>
                  <a:ea typeface="新細明體" pitchFamily="18" charset="-120"/>
                </a:rPr>
                <a:t>physical storage</a:t>
              </a:r>
            </a:p>
            <a:p>
              <a:pPr eaLnBrk="0" hangingPunct="0"/>
              <a:r>
                <a:rPr lang="en-US" altLang="zh-TW" sz="1200">
                  <a:latin typeface="Times New Roman" pitchFamily="18" charset="0"/>
                  <a:ea typeface="新細明體" pitchFamily="18" charset="-120"/>
                </a:rPr>
                <a:t>London</a:t>
              </a:r>
            </a:p>
          </p:txBody>
        </p:sp>
        <p:sp>
          <p:nvSpPr>
            <p:cNvPr id="19510" name="Line 54"/>
            <p:cNvSpPr>
              <a:spLocks noChangeShapeType="1"/>
            </p:cNvSpPr>
            <p:nvPr/>
          </p:nvSpPr>
          <p:spPr bwMode="auto">
            <a:xfrm>
              <a:off x="3164" y="2736"/>
              <a:ext cx="192" cy="24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9511" name="Text Box 55"/>
            <p:cNvSpPr txBox="1">
              <a:spLocks noChangeArrowheads="1"/>
            </p:cNvSpPr>
            <p:nvPr/>
          </p:nvSpPr>
          <p:spPr bwMode="auto">
            <a:xfrm>
              <a:off x="3068" y="2736"/>
              <a:ext cx="384" cy="19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zh-TW" sz="1400">
                  <a:latin typeface="Times New Roman" pitchFamily="18" charset="0"/>
                  <a:ea typeface="新細明體" pitchFamily="18" charset="-120"/>
                </a:rPr>
                <a:t>copy</a:t>
              </a:r>
            </a:p>
          </p:txBody>
        </p:sp>
      </p:grpSp>
      <p:sp>
        <p:nvSpPr>
          <p:cNvPr id="19514" name="AutoShape 58"/>
          <p:cNvSpPr>
            <a:spLocks noChangeArrowheads="1"/>
          </p:cNvSpPr>
          <p:nvPr/>
        </p:nvSpPr>
        <p:spPr bwMode="auto">
          <a:xfrm>
            <a:off x="250825" y="1412875"/>
            <a:ext cx="720725" cy="288925"/>
          </a:xfrm>
          <a:prstGeom prst="star5">
            <a:avLst/>
          </a:prstGeom>
          <a:noFill/>
          <a:ln w="25400">
            <a:solidFill>
              <a:schemeClr val="folHlink"/>
            </a:solidFill>
            <a:miter lim="800000"/>
            <a:headEnd/>
            <a:tailEnd type="non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zh-TW"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zh-TW"/>
              <a:t>The Twelve Objectives </a:t>
            </a:r>
            <a:r>
              <a:rPr lang="en-US" altLang="zh-TW" sz="2000" b="0">
                <a:solidFill>
                  <a:schemeClr val="tx1"/>
                </a:solidFill>
                <a:ea typeface="新細明體" pitchFamily="18" charset="-120"/>
              </a:rPr>
              <a:t>(cont.)</a:t>
            </a:r>
            <a:endParaRPr lang="zh-TW" altLang="en-US" sz="2000" b="0">
              <a:solidFill>
                <a:schemeClr val="tx1"/>
              </a:solidFill>
              <a:ea typeface="新細明體" pitchFamily="18" charset="-120"/>
            </a:endParaRPr>
          </a:p>
        </p:txBody>
      </p:sp>
      <p:sp>
        <p:nvSpPr>
          <p:cNvPr id="20483" name="Rectangle 3"/>
          <p:cNvSpPr>
            <a:spLocks noGrp="1" noChangeArrowheads="1"/>
          </p:cNvSpPr>
          <p:nvPr>
            <p:ph type="body" idx="1"/>
          </p:nvPr>
        </p:nvSpPr>
        <p:spPr>
          <a:xfrm>
            <a:off x="430213" y="1484313"/>
            <a:ext cx="8281987" cy="4789487"/>
          </a:xfrm>
        </p:spPr>
        <p:txBody>
          <a:bodyPr/>
          <a:lstStyle/>
          <a:p>
            <a:pPr lvl="2"/>
            <a:r>
              <a:rPr lang="en-US" altLang="zh-TW"/>
              <a:t>Data Replication</a:t>
            </a:r>
          </a:p>
          <a:p>
            <a:pPr lvl="3"/>
            <a:r>
              <a:rPr lang="en-US" altLang="zh-TW"/>
              <a:t>A given fragment of relation can be represented at the physical level by many distinct copies of the same object at many distinct sites.</a:t>
            </a:r>
          </a:p>
          <a:p>
            <a:pPr lvl="3"/>
            <a:r>
              <a:rPr lang="en-US" altLang="zh-TW"/>
              <a:t>Unit of replication: fragment (may not a complete relation)</a:t>
            </a:r>
          </a:p>
          <a:p>
            <a:pPr lvl="3"/>
            <a:r>
              <a:rPr lang="en-US" altLang="zh-TW"/>
              <a:t>Advantage: better performance and availability</a:t>
            </a:r>
          </a:p>
          <a:p>
            <a:pPr lvl="3"/>
            <a:r>
              <a:rPr lang="en-US" altLang="zh-TW"/>
              <a:t>Disadvantage: update propagation problem.</a:t>
            </a:r>
          </a:p>
          <a:p>
            <a:pPr lvl="2">
              <a:lnSpc>
                <a:spcPct val="190000"/>
              </a:lnSpc>
            </a:pPr>
            <a:r>
              <a:rPr lang="en-US" altLang="zh-TW" b="1"/>
              <a:t>Replication Independence</a:t>
            </a:r>
          </a:p>
          <a:p>
            <a:pPr lvl="3"/>
            <a:r>
              <a:rPr lang="en-US" altLang="zh-TW"/>
              <a:t>User should be able to behave as if the data is not replicated at all.</a:t>
            </a:r>
          </a:p>
          <a:p>
            <a:pPr lvl="3"/>
            <a:r>
              <a:rPr lang="en-US" altLang="zh-TW"/>
              <a:t>Advantages</a:t>
            </a:r>
          </a:p>
          <a:p>
            <a:pPr lvl="3">
              <a:buFontTx/>
              <a:buNone/>
            </a:pPr>
            <a:r>
              <a:rPr lang="en-US" altLang="zh-TW"/>
              <a:t>	(1) simplify user programs and activities.</a:t>
            </a:r>
          </a:p>
          <a:p>
            <a:pPr lvl="3">
              <a:buFontTx/>
              <a:buNone/>
            </a:pPr>
            <a:r>
              <a:rPr lang="en-US" altLang="zh-TW"/>
              <a:t>  	(2) allow replicas to be created and destroyed dynamically.</a:t>
            </a:r>
          </a:p>
          <a:p>
            <a:endParaRPr lang="zh-TW" altLang="en-US" sz="24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zh-TW"/>
              <a:t>The Twelve Objectives </a:t>
            </a:r>
            <a:r>
              <a:rPr lang="en-US" altLang="zh-TW" sz="2000" b="0">
                <a:solidFill>
                  <a:schemeClr val="tx1"/>
                </a:solidFill>
                <a:ea typeface="新細明體" pitchFamily="18" charset="-120"/>
              </a:rPr>
              <a:t>(cont.)</a:t>
            </a:r>
            <a:endParaRPr lang="zh-TW" altLang="en-US" sz="2000" b="0">
              <a:solidFill>
                <a:schemeClr val="tx1"/>
              </a:solidFill>
              <a:ea typeface="新細明體" pitchFamily="18" charset="-120"/>
            </a:endParaRPr>
          </a:p>
        </p:txBody>
      </p:sp>
      <p:sp>
        <p:nvSpPr>
          <p:cNvPr id="21507" name="Rectangle 3"/>
          <p:cNvSpPr>
            <a:spLocks noGrp="1" noChangeArrowheads="1"/>
          </p:cNvSpPr>
          <p:nvPr>
            <p:ph type="body" idx="1"/>
          </p:nvPr>
        </p:nvSpPr>
        <p:spPr>
          <a:xfrm>
            <a:off x="1447800" y="1447800"/>
            <a:ext cx="7315200" cy="4495800"/>
          </a:xfrm>
        </p:spPr>
        <p:txBody>
          <a:bodyPr/>
          <a:lstStyle/>
          <a:p>
            <a:pPr lvl="1">
              <a:buFont typeface="Wingdings" pitchFamily="2" charset="2"/>
              <a:buNone/>
            </a:pPr>
            <a:r>
              <a:rPr lang="zh-TW" altLang="en-US" b="1"/>
              <a:t>7.  </a:t>
            </a:r>
            <a:r>
              <a:rPr lang="en-US" altLang="zh-TW" b="1"/>
              <a:t>Distributed Query Processing</a:t>
            </a:r>
            <a:endParaRPr lang="en-US" altLang="zh-TW" sz="1800" b="1"/>
          </a:p>
          <a:p>
            <a:pPr lvl="2"/>
            <a:r>
              <a:rPr lang="en-US" altLang="zh-TW" sz="1800"/>
              <a:t>message transfer cost</a:t>
            </a:r>
          </a:p>
          <a:p>
            <a:pPr lvl="2"/>
            <a:r>
              <a:rPr lang="en-US" altLang="zh-TW" sz="1800"/>
              <a:t>optimization</a:t>
            </a:r>
          </a:p>
          <a:p>
            <a:pPr lvl="1">
              <a:buFont typeface="Wingdings" pitchFamily="2" charset="2"/>
              <a:buNone/>
            </a:pPr>
            <a:r>
              <a:rPr lang="en-US" altLang="zh-TW" b="1"/>
              <a:t>8.  Distributed Transaction Management</a:t>
            </a:r>
            <a:endParaRPr lang="en-US" altLang="zh-TW" sz="1800" b="1"/>
          </a:p>
          <a:p>
            <a:pPr lvl="2"/>
            <a:r>
              <a:rPr lang="en-US" altLang="zh-TW" sz="1800"/>
              <a:t>concurrency control</a:t>
            </a:r>
          </a:p>
          <a:p>
            <a:pPr lvl="2"/>
            <a:r>
              <a:rPr lang="en-US" altLang="zh-TW" sz="1800"/>
              <a:t>recovery control</a:t>
            </a:r>
          </a:p>
          <a:p>
            <a:pPr lvl="1">
              <a:buFont typeface="Wingdings" pitchFamily="2" charset="2"/>
              <a:buNone/>
            </a:pPr>
            <a:r>
              <a:rPr lang="en-US" altLang="zh-TW" b="1"/>
              <a:t>9.  Hardware Independence:</a:t>
            </a:r>
            <a:r>
              <a:rPr lang="en-US" altLang="zh-TW"/>
              <a:t> IBM, DEC, HP, PC, ...</a:t>
            </a:r>
          </a:p>
          <a:p>
            <a:pPr lvl="1">
              <a:buFont typeface="Wingdings" pitchFamily="2" charset="2"/>
              <a:buNone/>
            </a:pPr>
            <a:r>
              <a:rPr lang="en-US" altLang="zh-TW" b="1"/>
              <a:t>10. Operating System Independence</a:t>
            </a:r>
            <a:r>
              <a:rPr lang="en-US" altLang="zh-TW"/>
              <a:t>: VMS, UNIX, ...</a:t>
            </a:r>
          </a:p>
          <a:p>
            <a:pPr lvl="1">
              <a:buFont typeface="Wingdings" pitchFamily="2" charset="2"/>
              <a:buNone/>
            </a:pPr>
            <a:r>
              <a:rPr lang="en-US" altLang="zh-TW" b="1"/>
              <a:t>11. Network Independence</a:t>
            </a:r>
            <a:r>
              <a:rPr lang="en-US" altLang="zh-TW"/>
              <a:t>: BITNET, INTERNET,   </a:t>
            </a:r>
            <a:br>
              <a:rPr lang="en-US" altLang="zh-TW"/>
            </a:br>
            <a:r>
              <a:rPr lang="en-US" altLang="zh-TW"/>
              <a:t> ARPANET, ...</a:t>
            </a:r>
          </a:p>
          <a:p>
            <a:pPr lvl="1">
              <a:buFont typeface="Wingdings" pitchFamily="2" charset="2"/>
              <a:buNone/>
            </a:pPr>
            <a:r>
              <a:rPr lang="en-US" altLang="zh-TW" b="1"/>
              <a:t>12. DBMS Independence:</a:t>
            </a:r>
            <a:r>
              <a:rPr lang="en-US" altLang="zh-TW"/>
              <a:t> Relational, hierarchical, network, ...</a:t>
            </a:r>
            <a:endParaRPr lang="en-US" altLang="zh-TW" sz="1800"/>
          </a:p>
          <a:p>
            <a:pPr lvl="2"/>
            <a:r>
              <a:rPr lang="en-US" altLang="zh-TW" sz="1800"/>
              <a:t>distributed system may be heterogeneous. </a:t>
            </a:r>
            <a:endParaRPr lang="zh-TW" altLang="en-US" sz="16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p:txBody>
          <a:bodyPr/>
          <a:lstStyle/>
          <a:p>
            <a:r>
              <a:rPr lang="zh-TW" altLang="en-US" sz="3900" dirty="0" smtClean="0"/>
              <a:t>1</a:t>
            </a:r>
            <a:r>
              <a:rPr lang="en-US" altLang="zh-TW" sz="3900" dirty="0" smtClean="0"/>
              <a:t>6</a:t>
            </a:r>
            <a:r>
              <a:rPr lang="zh-TW" altLang="en-US" sz="3900" dirty="0" smtClean="0"/>
              <a:t>.</a:t>
            </a:r>
            <a:r>
              <a:rPr lang="zh-TW" altLang="en-US" sz="3900" dirty="0"/>
              <a:t>3 </a:t>
            </a:r>
            <a:r>
              <a:rPr lang="en-US" altLang="zh-TW" sz="3900" dirty="0"/>
              <a:t>Problems of Distributed Database Systems</a:t>
            </a:r>
            <a:endParaRPr lang="zh-TW" altLang="en-US" sz="3900" dirty="0"/>
          </a:p>
        </p:txBody>
      </p:sp>
      <p:sp>
        <p:nvSpPr>
          <p:cNvPr id="22531" name="Rectangle 3"/>
          <p:cNvSpPr>
            <a:spLocks noGrp="1" noChangeArrowheads="1"/>
          </p:cNvSpPr>
          <p:nvPr>
            <p:ph type="subTitle" idx="1"/>
          </p:nvPr>
        </p:nvSpPr>
        <p:spPr/>
        <p:txBody>
          <a:bodyPr/>
          <a:lstStyle/>
          <a:p>
            <a:endParaRPr lang="zh-TW" altLang="en-US"/>
          </a:p>
        </p:txBody>
      </p:sp>
      <p:sp>
        <p:nvSpPr>
          <p:cNvPr id="2" name="投影片編號版面配置區 1"/>
          <p:cNvSpPr>
            <a:spLocks noGrp="1"/>
          </p:cNvSpPr>
          <p:nvPr>
            <p:ph type="sldNum" sz="quarter" idx="4"/>
          </p:nvPr>
        </p:nvSpPr>
        <p:spPr/>
        <p:txBody>
          <a:bodyPr/>
          <a:lstStyle/>
          <a:p>
            <a:r>
              <a:rPr lang="en-US" altLang="zh-TW" smtClean="0"/>
              <a:t>16-</a:t>
            </a:r>
            <a:fld id="{C8A54BE4-C114-4B57-A9F6-B8D54D44F4BB}" type="slidenum">
              <a:rPr lang="en-US" altLang="zh-TW" smtClean="0"/>
              <a:pPr/>
              <a:t>15</a:t>
            </a:fld>
            <a:endParaRPr lang="en-US" altLang="zh-TW"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zh-TW"/>
              <a:t>Basic Point: Network are slow !</a:t>
            </a:r>
            <a:endParaRPr lang="zh-TW" altLang="en-US"/>
          </a:p>
        </p:txBody>
      </p:sp>
      <p:sp>
        <p:nvSpPr>
          <p:cNvPr id="23555" name="Rectangle 3"/>
          <p:cNvSpPr>
            <a:spLocks noGrp="1" noChangeArrowheads="1"/>
          </p:cNvSpPr>
          <p:nvPr>
            <p:ph type="body" idx="1"/>
          </p:nvPr>
        </p:nvSpPr>
        <p:spPr>
          <a:xfrm>
            <a:off x="1295400" y="1371600"/>
            <a:ext cx="7162800" cy="4648200"/>
          </a:xfrm>
        </p:spPr>
        <p:txBody>
          <a:bodyPr/>
          <a:lstStyle/>
          <a:p>
            <a:pPr lvl="2">
              <a:buFontTx/>
              <a:buNone/>
            </a:pPr>
            <a:r>
              <a:rPr lang="en-US" altLang="zh-TW"/>
              <a:t>Basic point: network are slow !</a:t>
            </a:r>
          </a:p>
          <a:p>
            <a:pPr lvl="2">
              <a:buFontTx/>
              <a:buNone/>
            </a:pPr>
            <a:endParaRPr lang="en-US" altLang="zh-TW"/>
          </a:p>
          <a:p>
            <a:pPr lvl="2">
              <a:buFontTx/>
              <a:buNone/>
            </a:pPr>
            <a:endParaRPr lang="en-US" altLang="zh-TW"/>
          </a:p>
          <a:p>
            <a:pPr lvl="2">
              <a:lnSpc>
                <a:spcPct val="80000"/>
              </a:lnSpc>
              <a:buFontTx/>
              <a:buNone/>
            </a:pPr>
            <a:r>
              <a:rPr lang="en-US" altLang="zh-TW"/>
              <a:t>Overriding Objective : </a:t>
            </a:r>
            <a:r>
              <a:rPr lang="en-US" altLang="zh-TW" i="1"/>
              <a:t>minimize the number and</a:t>
            </a:r>
          </a:p>
          <a:p>
            <a:pPr lvl="2">
              <a:lnSpc>
                <a:spcPct val="50000"/>
              </a:lnSpc>
              <a:buFontTx/>
              <a:buNone/>
            </a:pPr>
            <a:r>
              <a:rPr lang="en-US" altLang="zh-TW" i="1"/>
              <a:t>                                     volume of messages.</a:t>
            </a:r>
            <a:endParaRPr lang="en-US" altLang="zh-TW"/>
          </a:p>
          <a:p>
            <a:pPr lvl="2">
              <a:buFontTx/>
              <a:buNone/>
            </a:pPr>
            <a:endParaRPr lang="en-US" altLang="zh-TW"/>
          </a:p>
          <a:p>
            <a:pPr lvl="2">
              <a:buFontTx/>
              <a:buNone/>
            </a:pPr>
            <a:endParaRPr lang="en-US" altLang="zh-TW" sz="1000"/>
          </a:p>
          <a:p>
            <a:pPr lvl="2">
              <a:lnSpc>
                <a:spcPct val="70000"/>
              </a:lnSpc>
              <a:buFontTx/>
              <a:buNone/>
            </a:pPr>
            <a:r>
              <a:rPr lang="en-US" altLang="zh-TW"/>
              <a:t>Give rise to the following problem</a:t>
            </a:r>
          </a:p>
          <a:p>
            <a:pPr lvl="3"/>
            <a:r>
              <a:rPr lang="en-US" altLang="zh-TW"/>
              <a:t>Query Processing</a:t>
            </a:r>
          </a:p>
          <a:p>
            <a:pPr lvl="3"/>
            <a:r>
              <a:rPr lang="en-US" altLang="zh-TW"/>
              <a:t>Update Propagation</a:t>
            </a:r>
          </a:p>
          <a:p>
            <a:pPr lvl="3"/>
            <a:r>
              <a:rPr lang="en-US" altLang="zh-TW"/>
              <a:t>Concurrency</a:t>
            </a:r>
          </a:p>
          <a:p>
            <a:pPr lvl="3"/>
            <a:r>
              <a:rPr lang="en-US" altLang="zh-TW"/>
              <a:t>Recovery</a:t>
            </a:r>
          </a:p>
          <a:p>
            <a:pPr lvl="3"/>
            <a:r>
              <a:rPr lang="en-US" altLang="zh-TW"/>
              <a:t>Catalog Management</a:t>
            </a:r>
          </a:p>
          <a:p>
            <a:endParaRPr lang="zh-TW" altLang="en-US"/>
          </a:p>
        </p:txBody>
      </p:sp>
      <p:sp>
        <p:nvSpPr>
          <p:cNvPr id="23556" name="AutoShape 4"/>
          <p:cNvSpPr>
            <a:spLocks noChangeArrowheads="1"/>
          </p:cNvSpPr>
          <p:nvPr/>
        </p:nvSpPr>
        <p:spPr bwMode="auto">
          <a:xfrm rot="16200000" flipH="1">
            <a:off x="3978275" y="1933576"/>
            <a:ext cx="371475" cy="336550"/>
          </a:xfrm>
          <a:prstGeom prst="rightArrow">
            <a:avLst>
              <a:gd name="adj1" fmla="val 50000"/>
              <a:gd name="adj2" fmla="val 55194"/>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3557" name="Rectangle 5"/>
          <p:cNvSpPr>
            <a:spLocks noChangeArrowheads="1"/>
          </p:cNvSpPr>
          <p:nvPr/>
        </p:nvSpPr>
        <p:spPr bwMode="auto">
          <a:xfrm>
            <a:off x="3563938" y="5589588"/>
            <a:ext cx="257175" cy="4175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lnSpc>
                <a:spcPct val="30000"/>
              </a:lnSpc>
            </a:pPr>
            <a:r>
              <a:rPr lang="zh-TW" altLang="en-US" sz="2400" b="1" i="1">
                <a:latin typeface="Times New Roman" pitchFamily="18" charset="0"/>
                <a:ea typeface="新細明體" pitchFamily="18" charset="-120"/>
              </a:rPr>
              <a:t>.</a:t>
            </a:r>
          </a:p>
          <a:p>
            <a:pPr algn="l" eaLnBrk="0" hangingPunct="0">
              <a:lnSpc>
                <a:spcPct val="30000"/>
              </a:lnSpc>
            </a:pPr>
            <a:r>
              <a:rPr lang="zh-TW" altLang="en-US" sz="2400" b="1" i="1">
                <a:latin typeface="Times New Roman" pitchFamily="18" charset="0"/>
                <a:ea typeface="新細明體" pitchFamily="18" charset="-120"/>
              </a:rPr>
              <a:t>.</a:t>
            </a:r>
          </a:p>
          <a:p>
            <a:pPr algn="l" eaLnBrk="0" hangingPunct="0">
              <a:lnSpc>
                <a:spcPct val="30000"/>
              </a:lnSpc>
            </a:pPr>
            <a:r>
              <a:rPr lang="zh-TW" altLang="en-US" sz="2400" b="1" i="1">
                <a:latin typeface="Times New Roman" pitchFamily="18" charset="0"/>
                <a:ea typeface="新細明體" pitchFamily="18" charset="-120"/>
              </a:rPr>
              <a:t>.</a:t>
            </a:r>
          </a:p>
        </p:txBody>
      </p:sp>
      <p:sp>
        <p:nvSpPr>
          <p:cNvPr id="23558" name="AutoShape 6"/>
          <p:cNvSpPr>
            <a:spLocks noChangeArrowheads="1"/>
          </p:cNvSpPr>
          <p:nvPr/>
        </p:nvSpPr>
        <p:spPr bwMode="auto">
          <a:xfrm rot="16200000" flipH="1">
            <a:off x="4055269" y="3080544"/>
            <a:ext cx="360362" cy="336550"/>
          </a:xfrm>
          <a:prstGeom prst="rightArrow">
            <a:avLst>
              <a:gd name="adj1" fmla="val 50000"/>
              <a:gd name="adj2" fmla="val 53543"/>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zh-TW"/>
              <a:t>Query Processing: Example</a:t>
            </a:r>
            <a:endParaRPr lang="zh-TW" altLang="en-US"/>
          </a:p>
        </p:txBody>
      </p:sp>
      <p:sp>
        <p:nvSpPr>
          <p:cNvPr id="24579" name="Rectangle 3"/>
          <p:cNvSpPr>
            <a:spLocks noGrp="1" noChangeArrowheads="1"/>
          </p:cNvSpPr>
          <p:nvPr>
            <p:ph type="body" idx="1"/>
          </p:nvPr>
        </p:nvSpPr>
        <p:spPr>
          <a:xfrm>
            <a:off x="685800" y="1295400"/>
            <a:ext cx="7620000" cy="4648200"/>
          </a:xfrm>
        </p:spPr>
        <p:txBody>
          <a:bodyPr/>
          <a:lstStyle/>
          <a:p>
            <a:pPr lvl="2"/>
            <a:r>
              <a:rPr lang="en-US" altLang="zh-TW"/>
              <a:t>Query Optimization is more important in a distributed system.</a:t>
            </a:r>
          </a:p>
          <a:p>
            <a:pPr lvl="2"/>
            <a:r>
              <a:rPr lang="en-US" altLang="zh-TW"/>
              <a:t>Example (Date, </a:t>
            </a:r>
            <a:r>
              <a:rPr lang="en-US" altLang="zh-TW" sz="1500"/>
              <a:t>Vol.2 p.303</a:t>
            </a:r>
            <a:r>
              <a:rPr lang="en-US" altLang="zh-TW"/>
              <a:t>) </a:t>
            </a:r>
          </a:p>
          <a:p>
            <a:pPr lvl="3"/>
            <a:r>
              <a:rPr lang="en-US" altLang="zh-TW" u="sng"/>
              <a:t>Database</a:t>
            </a:r>
            <a:r>
              <a:rPr lang="en-US" altLang="zh-TW"/>
              <a:t>:</a:t>
            </a:r>
            <a:endParaRPr lang="en-US" altLang="zh-TW" sz="1600"/>
          </a:p>
          <a:p>
            <a:pPr lvl="3">
              <a:buFontTx/>
              <a:buNone/>
            </a:pPr>
            <a:endParaRPr lang="en-US" altLang="zh-TW" sz="1600"/>
          </a:p>
          <a:p>
            <a:pPr lvl="1">
              <a:buFont typeface="Wingdings" pitchFamily="2" charset="2"/>
              <a:buNone/>
            </a:pPr>
            <a:endParaRPr lang="en-US" altLang="zh-TW" sz="1400" b="1" i="1"/>
          </a:p>
          <a:p>
            <a:endParaRPr lang="zh-TW" altLang="en-US" sz="2600"/>
          </a:p>
        </p:txBody>
      </p:sp>
      <p:sp>
        <p:nvSpPr>
          <p:cNvPr id="24580" name="Rectangle 4"/>
          <p:cNvSpPr>
            <a:spLocks noChangeArrowheads="1"/>
          </p:cNvSpPr>
          <p:nvPr/>
        </p:nvSpPr>
        <p:spPr bwMode="auto">
          <a:xfrm>
            <a:off x="2514600" y="2438400"/>
            <a:ext cx="4800600" cy="13112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eaLnBrk="0" hangingPunct="0"/>
            <a:r>
              <a:rPr lang="en-US" altLang="zh-TW" sz="1600">
                <a:latin typeface="Times New Roman" pitchFamily="18" charset="0"/>
                <a:ea typeface="新細明體" pitchFamily="18" charset="-120"/>
              </a:rPr>
              <a:t>S ( S#, CITY )            10,000 tuples, stored at site A.</a:t>
            </a:r>
          </a:p>
          <a:p>
            <a:pPr algn="l" eaLnBrk="0" hangingPunct="0"/>
            <a:r>
              <a:rPr lang="en-US" altLang="zh-TW" sz="1600">
                <a:latin typeface="Times New Roman" pitchFamily="18" charset="0"/>
                <a:ea typeface="新細明體" pitchFamily="18" charset="-120"/>
              </a:rPr>
              <a:t>P ( P#, COLOR)       100,000 tuples, stored at site B.</a:t>
            </a:r>
          </a:p>
          <a:p>
            <a:pPr algn="l" eaLnBrk="0" hangingPunct="0"/>
            <a:r>
              <a:rPr lang="en-US" altLang="zh-TW" sz="1600">
                <a:latin typeface="Times New Roman" pitchFamily="18" charset="0"/>
                <a:ea typeface="新細明體" pitchFamily="18" charset="-120"/>
              </a:rPr>
              <a:t>SP ( S#, P# )          1,000,000 tuples, stored at site A.</a:t>
            </a:r>
          </a:p>
          <a:p>
            <a:pPr algn="l" eaLnBrk="0" hangingPunct="0"/>
            <a:endParaRPr lang="en-US" altLang="zh-TW" sz="1600">
              <a:latin typeface="Times New Roman" pitchFamily="18" charset="0"/>
              <a:ea typeface="新細明體" pitchFamily="18" charset="-120"/>
            </a:endParaRPr>
          </a:p>
          <a:p>
            <a:pPr algn="l" eaLnBrk="0" hangingPunct="0"/>
            <a:r>
              <a:rPr lang="en-US" altLang="zh-TW" sz="1600">
                <a:latin typeface="Times New Roman" pitchFamily="18" charset="0"/>
                <a:ea typeface="新細明體" pitchFamily="18" charset="-120"/>
              </a:rPr>
              <a:t>Assume each tuple is 100 bits long.</a:t>
            </a:r>
          </a:p>
        </p:txBody>
      </p:sp>
      <p:grpSp>
        <p:nvGrpSpPr>
          <p:cNvPr id="24616" name="Group 40"/>
          <p:cNvGrpSpPr>
            <a:grpSpLocks/>
          </p:cNvGrpSpPr>
          <p:nvPr/>
        </p:nvGrpSpPr>
        <p:grpSpPr bwMode="auto">
          <a:xfrm>
            <a:off x="2743200" y="4038600"/>
            <a:ext cx="4572000" cy="1295400"/>
            <a:chOff x="1584" y="2880"/>
            <a:chExt cx="2496" cy="768"/>
          </a:xfrm>
        </p:grpSpPr>
        <p:sp>
          <p:nvSpPr>
            <p:cNvPr id="24581" name="Text Box 5"/>
            <p:cNvSpPr txBox="1">
              <a:spLocks noChangeArrowheads="1"/>
            </p:cNvSpPr>
            <p:nvPr/>
          </p:nvSpPr>
          <p:spPr bwMode="auto">
            <a:xfrm>
              <a:off x="1584" y="2880"/>
              <a:ext cx="1200" cy="15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lnSpc>
                  <a:spcPct val="80000"/>
                </a:lnSpc>
                <a:spcBef>
                  <a:spcPct val="50000"/>
                </a:spcBef>
              </a:pPr>
              <a:r>
                <a:rPr lang="en-US" altLang="zh-TW" sz="1400" b="1">
                  <a:latin typeface="Times New Roman" pitchFamily="18" charset="0"/>
                  <a:ea typeface="新細明體" pitchFamily="18" charset="-120"/>
                </a:rPr>
                <a:t>Site A</a:t>
              </a:r>
              <a:r>
                <a:rPr lang="en-US" altLang="zh-TW" sz="1400">
                  <a:latin typeface="Times New Roman" pitchFamily="18" charset="0"/>
                  <a:ea typeface="新細明體" pitchFamily="18" charset="-120"/>
                </a:rPr>
                <a:t>:      S           SP </a:t>
              </a:r>
            </a:p>
          </p:txBody>
        </p:sp>
        <p:sp>
          <p:nvSpPr>
            <p:cNvPr id="24583" name="Rectangle 7"/>
            <p:cNvSpPr>
              <a:spLocks noChangeArrowheads="1"/>
            </p:cNvSpPr>
            <p:nvPr/>
          </p:nvSpPr>
          <p:spPr bwMode="auto">
            <a:xfrm>
              <a:off x="2237" y="3215"/>
              <a:ext cx="115" cy="3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spcBef>
                  <a:spcPct val="50000"/>
                </a:spcBef>
                <a:buClr>
                  <a:srgbClr val="009900"/>
                </a:buClr>
                <a:buSzPct val="70000"/>
                <a:buFont typeface="Wingdings" pitchFamily="2" charset="2"/>
                <a:buNone/>
              </a:pPr>
              <a:endParaRPr lang="zh-TW" altLang="en-US" sz="1200">
                <a:latin typeface="Times New Roman" pitchFamily="18" charset="0"/>
                <a:ea typeface="華康行書體(P)" pitchFamily="66" charset="-120"/>
              </a:endParaRPr>
            </a:p>
          </p:txBody>
        </p:sp>
        <p:sp>
          <p:nvSpPr>
            <p:cNvPr id="24584" name="Rectangle 8"/>
            <p:cNvSpPr>
              <a:spLocks noChangeArrowheads="1"/>
            </p:cNvSpPr>
            <p:nvPr/>
          </p:nvSpPr>
          <p:spPr bwMode="auto">
            <a:xfrm>
              <a:off x="2122" y="3215"/>
              <a:ext cx="115" cy="3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spcBef>
                  <a:spcPct val="50000"/>
                </a:spcBef>
                <a:buClr>
                  <a:srgbClr val="009900"/>
                </a:buClr>
                <a:buSzPct val="70000"/>
                <a:buFont typeface="Wingdings" pitchFamily="2" charset="2"/>
                <a:buNone/>
              </a:pPr>
              <a:endParaRPr lang="zh-TW" altLang="en-US" sz="1200">
                <a:latin typeface="Times New Roman" pitchFamily="18" charset="0"/>
                <a:ea typeface="華康行書體(P)" pitchFamily="66" charset="-120"/>
              </a:endParaRPr>
            </a:p>
          </p:txBody>
        </p:sp>
        <p:sp>
          <p:nvSpPr>
            <p:cNvPr id="24585" name="Rectangle 9"/>
            <p:cNvSpPr>
              <a:spLocks noChangeArrowheads="1"/>
            </p:cNvSpPr>
            <p:nvPr/>
          </p:nvSpPr>
          <p:spPr bwMode="auto">
            <a:xfrm>
              <a:off x="2237" y="3024"/>
              <a:ext cx="115" cy="19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spcBef>
                  <a:spcPct val="50000"/>
                </a:spcBef>
                <a:buClr>
                  <a:srgbClr val="009900"/>
                </a:buClr>
                <a:buSzPct val="70000"/>
                <a:buFont typeface="Wingdings" pitchFamily="2" charset="2"/>
                <a:buNone/>
              </a:pPr>
              <a:endParaRPr lang="zh-TW" altLang="en-US" sz="1200">
                <a:latin typeface="Times New Roman" pitchFamily="18" charset="0"/>
                <a:ea typeface="華康行書體(P)" pitchFamily="66" charset="-120"/>
              </a:endParaRPr>
            </a:p>
          </p:txBody>
        </p:sp>
        <p:sp>
          <p:nvSpPr>
            <p:cNvPr id="24586" name="Rectangle 10"/>
            <p:cNvSpPr>
              <a:spLocks noChangeArrowheads="1"/>
            </p:cNvSpPr>
            <p:nvPr/>
          </p:nvSpPr>
          <p:spPr bwMode="auto">
            <a:xfrm>
              <a:off x="2122" y="3024"/>
              <a:ext cx="115" cy="19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spcBef>
                  <a:spcPct val="50000"/>
                </a:spcBef>
                <a:buClr>
                  <a:srgbClr val="009900"/>
                </a:buClr>
                <a:buSzPct val="70000"/>
                <a:buFont typeface="Wingdings" pitchFamily="2" charset="2"/>
                <a:buNone/>
              </a:pPr>
              <a:endParaRPr lang="zh-TW" altLang="en-US" sz="1200">
                <a:latin typeface="Times New Roman" pitchFamily="18" charset="0"/>
                <a:ea typeface="華康行書體(P)" pitchFamily="66" charset="-120"/>
              </a:endParaRPr>
            </a:p>
          </p:txBody>
        </p:sp>
        <p:sp>
          <p:nvSpPr>
            <p:cNvPr id="24587" name="Line 11"/>
            <p:cNvSpPr>
              <a:spLocks noChangeShapeType="1"/>
            </p:cNvSpPr>
            <p:nvPr/>
          </p:nvSpPr>
          <p:spPr bwMode="auto">
            <a:xfrm>
              <a:off x="2122" y="3024"/>
              <a:ext cx="230" cy="0"/>
            </a:xfrm>
            <a:prstGeom prst="line">
              <a:avLst/>
            </a:prstGeom>
            <a:noFill/>
            <a:ln w="12700" cap="sq" cmpd="tri">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24588" name="Line 12"/>
            <p:cNvSpPr>
              <a:spLocks noChangeShapeType="1"/>
            </p:cNvSpPr>
            <p:nvPr/>
          </p:nvSpPr>
          <p:spPr bwMode="auto">
            <a:xfrm>
              <a:off x="2122" y="3590"/>
              <a:ext cx="230" cy="0"/>
            </a:xfrm>
            <a:prstGeom prst="line">
              <a:avLst/>
            </a:prstGeom>
            <a:noFill/>
            <a:ln w="12700" cap="sq" cmpd="tri">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24589" name="Line 13"/>
            <p:cNvSpPr>
              <a:spLocks noChangeShapeType="1"/>
            </p:cNvSpPr>
            <p:nvPr/>
          </p:nvSpPr>
          <p:spPr bwMode="auto">
            <a:xfrm>
              <a:off x="2122" y="3024"/>
              <a:ext cx="0" cy="566"/>
            </a:xfrm>
            <a:prstGeom prst="line">
              <a:avLst/>
            </a:prstGeom>
            <a:noFill/>
            <a:ln w="12700" cap="sq" cmpd="tri">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24590" name="Line 14"/>
            <p:cNvSpPr>
              <a:spLocks noChangeShapeType="1"/>
            </p:cNvSpPr>
            <p:nvPr/>
          </p:nvSpPr>
          <p:spPr bwMode="auto">
            <a:xfrm>
              <a:off x="2352" y="3024"/>
              <a:ext cx="0" cy="566"/>
            </a:xfrm>
            <a:prstGeom prst="line">
              <a:avLst/>
            </a:prstGeom>
            <a:noFill/>
            <a:ln w="12700" cap="sq" cmpd="tri">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24591" name="Line 15"/>
            <p:cNvSpPr>
              <a:spLocks noChangeShapeType="1"/>
            </p:cNvSpPr>
            <p:nvPr/>
          </p:nvSpPr>
          <p:spPr bwMode="auto">
            <a:xfrm>
              <a:off x="2237" y="3024"/>
              <a:ext cx="0" cy="566"/>
            </a:xfrm>
            <a:prstGeom prst="line">
              <a:avLst/>
            </a:prstGeom>
            <a:noFill/>
            <a:ln w="12700" cmpd="tri">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24592" name="Line 16"/>
            <p:cNvSpPr>
              <a:spLocks noChangeShapeType="1"/>
            </p:cNvSpPr>
            <p:nvPr/>
          </p:nvSpPr>
          <p:spPr bwMode="auto">
            <a:xfrm>
              <a:off x="2122" y="3215"/>
              <a:ext cx="230" cy="0"/>
            </a:xfrm>
            <a:prstGeom prst="line">
              <a:avLst/>
            </a:prstGeom>
            <a:noFill/>
            <a:ln w="12700" cmpd="tri">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24594" name="Rectangle 18"/>
            <p:cNvSpPr>
              <a:spLocks noChangeArrowheads="1"/>
            </p:cNvSpPr>
            <p:nvPr/>
          </p:nvSpPr>
          <p:spPr bwMode="auto">
            <a:xfrm>
              <a:off x="2621" y="3216"/>
              <a:ext cx="115" cy="34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spcBef>
                  <a:spcPct val="50000"/>
                </a:spcBef>
                <a:buClr>
                  <a:srgbClr val="009900"/>
                </a:buClr>
                <a:buSzPct val="70000"/>
                <a:buFont typeface="Wingdings" pitchFamily="2" charset="2"/>
                <a:buNone/>
              </a:pPr>
              <a:endParaRPr lang="zh-TW" altLang="en-US" sz="1200">
                <a:latin typeface="Times New Roman" pitchFamily="18" charset="0"/>
                <a:ea typeface="華康行書體(P)" pitchFamily="66" charset="-120"/>
              </a:endParaRPr>
            </a:p>
          </p:txBody>
        </p:sp>
        <p:sp>
          <p:nvSpPr>
            <p:cNvPr id="24595" name="Rectangle 19"/>
            <p:cNvSpPr>
              <a:spLocks noChangeArrowheads="1"/>
            </p:cNvSpPr>
            <p:nvPr/>
          </p:nvSpPr>
          <p:spPr bwMode="auto">
            <a:xfrm>
              <a:off x="2506" y="3216"/>
              <a:ext cx="115" cy="34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spcBef>
                  <a:spcPct val="50000"/>
                </a:spcBef>
                <a:buClr>
                  <a:srgbClr val="009900"/>
                </a:buClr>
                <a:buSzPct val="70000"/>
                <a:buFont typeface="Wingdings" pitchFamily="2" charset="2"/>
                <a:buNone/>
              </a:pPr>
              <a:endParaRPr lang="zh-TW" altLang="en-US" sz="1200">
                <a:latin typeface="Times New Roman" pitchFamily="18" charset="0"/>
                <a:ea typeface="華康行書體(P)" pitchFamily="66" charset="-120"/>
              </a:endParaRPr>
            </a:p>
          </p:txBody>
        </p:sp>
        <p:sp>
          <p:nvSpPr>
            <p:cNvPr id="24596" name="Rectangle 20"/>
            <p:cNvSpPr>
              <a:spLocks noChangeArrowheads="1"/>
            </p:cNvSpPr>
            <p:nvPr/>
          </p:nvSpPr>
          <p:spPr bwMode="auto">
            <a:xfrm>
              <a:off x="2621" y="3024"/>
              <a:ext cx="115" cy="19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spcBef>
                  <a:spcPct val="50000"/>
                </a:spcBef>
                <a:buClr>
                  <a:srgbClr val="009900"/>
                </a:buClr>
                <a:buSzPct val="70000"/>
                <a:buFont typeface="Wingdings" pitchFamily="2" charset="2"/>
                <a:buNone/>
              </a:pPr>
              <a:endParaRPr lang="zh-TW" altLang="en-US" sz="1200">
                <a:latin typeface="Times New Roman" pitchFamily="18" charset="0"/>
                <a:ea typeface="華康行書體(P)" pitchFamily="66" charset="-120"/>
              </a:endParaRPr>
            </a:p>
          </p:txBody>
        </p:sp>
        <p:sp>
          <p:nvSpPr>
            <p:cNvPr id="24597" name="Rectangle 21"/>
            <p:cNvSpPr>
              <a:spLocks noChangeArrowheads="1"/>
            </p:cNvSpPr>
            <p:nvPr/>
          </p:nvSpPr>
          <p:spPr bwMode="auto">
            <a:xfrm>
              <a:off x="2506" y="3024"/>
              <a:ext cx="115" cy="19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spcBef>
                  <a:spcPct val="50000"/>
                </a:spcBef>
                <a:buClr>
                  <a:srgbClr val="009900"/>
                </a:buClr>
                <a:buSzPct val="70000"/>
                <a:buFont typeface="Wingdings" pitchFamily="2" charset="2"/>
                <a:buNone/>
              </a:pPr>
              <a:endParaRPr lang="zh-TW" altLang="en-US" sz="1200">
                <a:latin typeface="Times New Roman" pitchFamily="18" charset="0"/>
                <a:ea typeface="華康行書體(P)" pitchFamily="66" charset="-120"/>
              </a:endParaRPr>
            </a:p>
          </p:txBody>
        </p:sp>
        <p:sp>
          <p:nvSpPr>
            <p:cNvPr id="24598" name="Line 22"/>
            <p:cNvSpPr>
              <a:spLocks noChangeShapeType="1"/>
            </p:cNvSpPr>
            <p:nvPr/>
          </p:nvSpPr>
          <p:spPr bwMode="auto">
            <a:xfrm>
              <a:off x="2506" y="3024"/>
              <a:ext cx="230" cy="0"/>
            </a:xfrm>
            <a:prstGeom prst="line">
              <a:avLst/>
            </a:prstGeom>
            <a:noFill/>
            <a:ln w="12700" cap="sq" cmpd="tri">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24599" name="Line 23"/>
            <p:cNvSpPr>
              <a:spLocks noChangeShapeType="1"/>
            </p:cNvSpPr>
            <p:nvPr/>
          </p:nvSpPr>
          <p:spPr bwMode="auto">
            <a:xfrm>
              <a:off x="2506" y="3562"/>
              <a:ext cx="230" cy="0"/>
            </a:xfrm>
            <a:prstGeom prst="line">
              <a:avLst/>
            </a:prstGeom>
            <a:noFill/>
            <a:ln w="12700" cap="sq" cmpd="tri">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24600" name="Line 24"/>
            <p:cNvSpPr>
              <a:spLocks noChangeShapeType="1"/>
            </p:cNvSpPr>
            <p:nvPr/>
          </p:nvSpPr>
          <p:spPr bwMode="auto">
            <a:xfrm>
              <a:off x="2506" y="3024"/>
              <a:ext cx="0" cy="538"/>
            </a:xfrm>
            <a:prstGeom prst="line">
              <a:avLst/>
            </a:prstGeom>
            <a:noFill/>
            <a:ln w="12700" cap="sq" cmpd="tri">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24601" name="Line 25"/>
            <p:cNvSpPr>
              <a:spLocks noChangeShapeType="1"/>
            </p:cNvSpPr>
            <p:nvPr/>
          </p:nvSpPr>
          <p:spPr bwMode="auto">
            <a:xfrm>
              <a:off x="2736" y="3024"/>
              <a:ext cx="0" cy="538"/>
            </a:xfrm>
            <a:prstGeom prst="line">
              <a:avLst/>
            </a:prstGeom>
            <a:noFill/>
            <a:ln w="12700" cap="sq" cmpd="tri">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24602" name="Line 26"/>
            <p:cNvSpPr>
              <a:spLocks noChangeShapeType="1"/>
            </p:cNvSpPr>
            <p:nvPr/>
          </p:nvSpPr>
          <p:spPr bwMode="auto">
            <a:xfrm>
              <a:off x="2621" y="3024"/>
              <a:ext cx="0" cy="538"/>
            </a:xfrm>
            <a:prstGeom prst="line">
              <a:avLst/>
            </a:prstGeom>
            <a:noFill/>
            <a:ln w="12700" cmpd="tri">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24603" name="Line 27"/>
            <p:cNvSpPr>
              <a:spLocks noChangeShapeType="1"/>
            </p:cNvSpPr>
            <p:nvPr/>
          </p:nvSpPr>
          <p:spPr bwMode="auto">
            <a:xfrm>
              <a:off x="2506" y="3216"/>
              <a:ext cx="230" cy="0"/>
            </a:xfrm>
            <a:prstGeom prst="line">
              <a:avLst/>
            </a:prstGeom>
            <a:noFill/>
            <a:ln w="12700" cmpd="tri">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24604" name="Text Box 28"/>
            <p:cNvSpPr txBox="1">
              <a:spLocks noChangeArrowheads="1"/>
            </p:cNvSpPr>
            <p:nvPr/>
          </p:nvSpPr>
          <p:spPr bwMode="auto">
            <a:xfrm>
              <a:off x="3120" y="2880"/>
              <a:ext cx="960" cy="18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n-US" altLang="zh-TW" sz="1400">
                  <a:latin typeface="Times New Roman" pitchFamily="18" charset="0"/>
                  <a:ea typeface="新細明體" pitchFamily="18" charset="-120"/>
                </a:rPr>
                <a:t>  </a:t>
              </a:r>
              <a:r>
                <a:rPr lang="en-US" altLang="zh-TW" sz="1400" b="1">
                  <a:latin typeface="Times New Roman" pitchFamily="18" charset="0"/>
                  <a:ea typeface="新細明體" pitchFamily="18" charset="-120"/>
                </a:rPr>
                <a:t>Site B</a:t>
              </a:r>
              <a:r>
                <a:rPr lang="en-US" altLang="zh-TW" sz="1400">
                  <a:latin typeface="Times New Roman" pitchFamily="18" charset="0"/>
                  <a:ea typeface="新細明體" pitchFamily="18" charset="-120"/>
                </a:rPr>
                <a:t>:     P        </a:t>
              </a:r>
            </a:p>
          </p:txBody>
        </p:sp>
        <p:sp>
          <p:nvSpPr>
            <p:cNvPr id="24606" name="Rectangle 30"/>
            <p:cNvSpPr>
              <a:spLocks noChangeArrowheads="1"/>
            </p:cNvSpPr>
            <p:nvPr/>
          </p:nvSpPr>
          <p:spPr bwMode="auto">
            <a:xfrm>
              <a:off x="3725" y="3273"/>
              <a:ext cx="115" cy="3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spcBef>
                  <a:spcPct val="50000"/>
                </a:spcBef>
                <a:buClr>
                  <a:srgbClr val="009900"/>
                </a:buClr>
                <a:buSzPct val="70000"/>
                <a:buFont typeface="Wingdings" pitchFamily="2" charset="2"/>
                <a:buNone/>
              </a:pPr>
              <a:endParaRPr lang="zh-TW" altLang="en-US" sz="1200">
                <a:latin typeface="Times New Roman" pitchFamily="18" charset="0"/>
                <a:ea typeface="華康行書體(P)" pitchFamily="66" charset="-120"/>
              </a:endParaRPr>
            </a:p>
          </p:txBody>
        </p:sp>
        <p:sp>
          <p:nvSpPr>
            <p:cNvPr id="24607" name="Rectangle 31"/>
            <p:cNvSpPr>
              <a:spLocks noChangeArrowheads="1"/>
            </p:cNvSpPr>
            <p:nvPr/>
          </p:nvSpPr>
          <p:spPr bwMode="auto">
            <a:xfrm>
              <a:off x="3610" y="3273"/>
              <a:ext cx="115" cy="3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spcBef>
                  <a:spcPct val="50000"/>
                </a:spcBef>
                <a:buClr>
                  <a:srgbClr val="009900"/>
                </a:buClr>
                <a:buSzPct val="70000"/>
                <a:buFont typeface="Wingdings" pitchFamily="2" charset="2"/>
                <a:buNone/>
              </a:pPr>
              <a:endParaRPr lang="zh-TW" altLang="en-US" sz="1200">
                <a:latin typeface="Times New Roman" pitchFamily="18" charset="0"/>
                <a:ea typeface="華康行書體(P)" pitchFamily="66" charset="-120"/>
              </a:endParaRPr>
            </a:p>
          </p:txBody>
        </p:sp>
        <p:sp>
          <p:nvSpPr>
            <p:cNvPr id="24608" name="Rectangle 32"/>
            <p:cNvSpPr>
              <a:spLocks noChangeArrowheads="1"/>
            </p:cNvSpPr>
            <p:nvPr/>
          </p:nvSpPr>
          <p:spPr bwMode="auto">
            <a:xfrm>
              <a:off x="3725" y="3082"/>
              <a:ext cx="115" cy="19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spcBef>
                  <a:spcPct val="50000"/>
                </a:spcBef>
                <a:buClr>
                  <a:srgbClr val="009900"/>
                </a:buClr>
                <a:buSzPct val="70000"/>
                <a:buFont typeface="Wingdings" pitchFamily="2" charset="2"/>
                <a:buNone/>
              </a:pPr>
              <a:endParaRPr lang="zh-TW" altLang="en-US" sz="1200">
                <a:latin typeface="Times New Roman" pitchFamily="18" charset="0"/>
                <a:ea typeface="華康行書體(P)" pitchFamily="66" charset="-120"/>
              </a:endParaRPr>
            </a:p>
          </p:txBody>
        </p:sp>
        <p:sp>
          <p:nvSpPr>
            <p:cNvPr id="24609" name="Rectangle 33"/>
            <p:cNvSpPr>
              <a:spLocks noChangeArrowheads="1"/>
            </p:cNvSpPr>
            <p:nvPr/>
          </p:nvSpPr>
          <p:spPr bwMode="auto">
            <a:xfrm>
              <a:off x="3610" y="3082"/>
              <a:ext cx="115" cy="19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spcBef>
                  <a:spcPct val="50000"/>
                </a:spcBef>
                <a:buClr>
                  <a:srgbClr val="009900"/>
                </a:buClr>
                <a:buSzPct val="70000"/>
                <a:buFont typeface="Wingdings" pitchFamily="2" charset="2"/>
                <a:buNone/>
              </a:pPr>
              <a:endParaRPr lang="zh-TW" altLang="en-US" sz="1200">
                <a:latin typeface="Times New Roman" pitchFamily="18" charset="0"/>
                <a:ea typeface="華康行書體(P)" pitchFamily="66" charset="-120"/>
              </a:endParaRPr>
            </a:p>
          </p:txBody>
        </p:sp>
        <p:sp>
          <p:nvSpPr>
            <p:cNvPr id="24610" name="Line 34"/>
            <p:cNvSpPr>
              <a:spLocks noChangeShapeType="1"/>
            </p:cNvSpPr>
            <p:nvPr/>
          </p:nvSpPr>
          <p:spPr bwMode="auto">
            <a:xfrm>
              <a:off x="3610" y="3082"/>
              <a:ext cx="230" cy="0"/>
            </a:xfrm>
            <a:prstGeom prst="line">
              <a:avLst/>
            </a:prstGeom>
            <a:noFill/>
            <a:ln w="12700" cap="sq" cmpd="tri">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24611" name="Line 35"/>
            <p:cNvSpPr>
              <a:spLocks noChangeShapeType="1"/>
            </p:cNvSpPr>
            <p:nvPr/>
          </p:nvSpPr>
          <p:spPr bwMode="auto">
            <a:xfrm>
              <a:off x="3610" y="3648"/>
              <a:ext cx="230" cy="0"/>
            </a:xfrm>
            <a:prstGeom prst="line">
              <a:avLst/>
            </a:prstGeom>
            <a:noFill/>
            <a:ln w="12700" cap="sq" cmpd="tri">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24612" name="Line 36"/>
            <p:cNvSpPr>
              <a:spLocks noChangeShapeType="1"/>
            </p:cNvSpPr>
            <p:nvPr/>
          </p:nvSpPr>
          <p:spPr bwMode="auto">
            <a:xfrm>
              <a:off x="3610" y="3082"/>
              <a:ext cx="0" cy="566"/>
            </a:xfrm>
            <a:prstGeom prst="line">
              <a:avLst/>
            </a:prstGeom>
            <a:noFill/>
            <a:ln w="12700" cap="sq" cmpd="tri">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24613" name="Line 37"/>
            <p:cNvSpPr>
              <a:spLocks noChangeShapeType="1"/>
            </p:cNvSpPr>
            <p:nvPr/>
          </p:nvSpPr>
          <p:spPr bwMode="auto">
            <a:xfrm>
              <a:off x="3840" y="3082"/>
              <a:ext cx="0" cy="566"/>
            </a:xfrm>
            <a:prstGeom prst="line">
              <a:avLst/>
            </a:prstGeom>
            <a:noFill/>
            <a:ln w="12700" cap="sq" cmpd="tri">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24614" name="Line 38"/>
            <p:cNvSpPr>
              <a:spLocks noChangeShapeType="1"/>
            </p:cNvSpPr>
            <p:nvPr/>
          </p:nvSpPr>
          <p:spPr bwMode="auto">
            <a:xfrm>
              <a:off x="3725" y="3082"/>
              <a:ext cx="0" cy="566"/>
            </a:xfrm>
            <a:prstGeom prst="line">
              <a:avLst/>
            </a:prstGeom>
            <a:noFill/>
            <a:ln w="12700" cmpd="tri">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24615" name="Line 39"/>
            <p:cNvSpPr>
              <a:spLocks noChangeShapeType="1"/>
            </p:cNvSpPr>
            <p:nvPr/>
          </p:nvSpPr>
          <p:spPr bwMode="auto">
            <a:xfrm>
              <a:off x="3610" y="3273"/>
              <a:ext cx="230" cy="0"/>
            </a:xfrm>
            <a:prstGeom prst="line">
              <a:avLst/>
            </a:prstGeom>
            <a:noFill/>
            <a:ln w="12700" cmpd="tri">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zh-TW"/>
              <a:t>Query Processing: Example</a:t>
            </a:r>
            <a:r>
              <a:rPr lang="en-US" altLang="zh-TW" sz="3300"/>
              <a:t> </a:t>
            </a:r>
            <a:r>
              <a:rPr lang="en-US" altLang="zh-TW" sz="2000" b="0">
                <a:solidFill>
                  <a:schemeClr val="tx1"/>
                </a:solidFill>
                <a:ea typeface="新細明體" pitchFamily="18" charset="-120"/>
              </a:rPr>
              <a:t>(cont.)</a:t>
            </a:r>
            <a:endParaRPr lang="zh-TW" altLang="en-US" sz="2000" b="0">
              <a:solidFill>
                <a:schemeClr val="tx1"/>
              </a:solidFill>
              <a:ea typeface="新細明體" pitchFamily="18" charset="-120"/>
            </a:endParaRPr>
          </a:p>
        </p:txBody>
      </p:sp>
      <p:sp>
        <p:nvSpPr>
          <p:cNvPr id="25603" name="Rectangle 3"/>
          <p:cNvSpPr>
            <a:spLocks noGrp="1" noChangeArrowheads="1"/>
          </p:cNvSpPr>
          <p:nvPr>
            <p:ph type="body" idx="1"/>
          </p:nvPr>
        </p:nvSpPr>
        <p:spPr/>
        <p:txBody>
          <a:bodyPr/>
          <a:lstStyle/>
          <a:p>
            <a:pPr lvl="3">
              <a:lnSpc>
                <a:spcPct val="90000"/>
              </a:lnSpc>
            </a:pPr>
            <a:r>
              <a:rPr lang="en-US" altLang="zh-TW"/>
              <a:t>Query: "Select S# for London suppliers of Red Parts"</a:t>
            </a:r>
          </a:p>
          <a:p>
            <a:pPr lvl="3">
              <a:lnSpc>
                <a:spcPct val="90000"/>
              </a:lnSpc>
              <a:buFontTx/>
              <a:buNone/>
            </a:pPr>
            <a:endParaRPr lang="en-US" altLang="zh-TW"/>
          </a:p>
          <a:p>
            <a:pPr lvl="3">
              <a:lnSpc>
                <a:spcPct val="90000"/>
              </a:lnSpc>
              <a:buFontTx/>
              <a:buNone/>
            </a:pPr>
            <a:endParaRPr lang="en-US" altLang="zh-TW"/>
          </a:p>
          <a:p>
            <a:pPr lvl="3">
              <a:lnSpc>
                <a:spcPct val="90000"/>
              </a:lnSpc>
              <a:buFontTx/>
              <a:buNone/>
            </a:pPr>
            <a:endParaRPr lang="en-US" altLang="zh-TW"/>
          </a:p>
          <a:p>
            <a:pPr lvl="4">
              <a:lnSpc>
                <a:spcPct val="90000"/>
              </a:lnSpc>
              <a:buFontTx/>
              <a:buNone/>
            </a:pPr>
            <a:r>
              <a:rPr lang="en-US" altLang="zh-TW"/>
              <a:t/>
            </a:r>
            <a:br>
              <a:rPr lang="en-US" altLang="zh-TW"/>
            </a:br>
            <a:endParaRPr lang="en-US" altLang="zh-TW"/>
          </a:p>
          <a:p>
            <a:pPr lvl="3">
              <a:lnSpc>
                <a:spcPct val="90000"/>
              </a:lnSpc>
            </a:pPr>
            <a:r>
              <a:rPr lang="en-US" altLang="zh-TW"/>
              <a:t>Estimates</a:t>
            </a:r>
          </a:p>
          <a:p>
            <a:pPr lvl="4">
              <a:lnSpc>
                <a:spcPct val="90000"/>
              </a:lnSpc>
              <a:buFontTx/>
              <a:buNone/>
            </a:pPr>
            <a:r>
              <a:rPr lang="en-US" altLang="zh-TW"/>
              <a:t># of Red Parts = 10</a:t>
            </a:r>
          </a:p>
          <a:p>
            <a:pPr lvl="4">
              <a:lnSpc>
                <a:spcPct val="90000"/>
              </a:lnSpc>
              <a:buFontTx/>
              <a:buNone/>
            </a:pPr>
            <a:r>
              <a:rPr lang="en-US" altLang="zh-TW"/>
              <a:t># of Shipments by London Supplier = 100,000</a:t>
            </a:r>
          </a:p>
          <a:p>
            <a:pPr lvl="3">
              <a:lnSpc>
                <a:spcPct val="90000"/>
              </a:lnSpc>
            </a:pPr>
            <a:r>
              <a:rPr lang="en-US" altLang="zh-TW"/>
              <a:t>Communication Assumption :</a:t>
            </a:r>
          </a:p>
          <a:p>
            <a:pPr lvl="4">
              <a:lnSpc>
                <a:spcPct val="90000"/>
              </a:lnSpc>
              <a:buFontTx/>
              <a:buNone/>
            </a:pPr>
            <a:r>
              <a:rPr lang="en-US" altLang="zh-TW"/>
              <a:t>Data Rate = 10,000 bits per second</a:t>
            </a:r>
          </a:p>
          <a:p>
            <a:pPr lvl="4">
              <a:lnSpc>
                <a:spcPct val="90000"/>
              </a:lnSpc>
              <a:buFontTx/>
              <a:buNone/>
            </a:pPr>
            <a:r>
              <a:rPr lang="en-US" altLang="zh-TW"/>
              <a:t>Access Delay = 1 second</a:t>
            </a:r>
          </a:p>
          <a:p>
            <a:pPr lvl="3">
              <a:lnSpc>
                <a:spcPct val="90000"/>
              </a:lnSpc>
            </a:pPr>
            <a:r>
              <a:rPr lang="en-US" altLang="zh-TW"/>
              <a:t>T[</a:t>
            </a:r>
            <a:r>
              <a:rPr lang="en-US" altLang="zh-TW" b="1" i="1"/>
              <a:t>i</a:t>
            </a:r>
            <a:r>
              <a:rPr lang="en-US" altLang="zh-TW"/>
              <a:t>] = total communication time for strategy </a:t>
            </a:r>
            <a:r>
              <a:rPr lang="en-US" altLang="zh-TW" b="1" i="1"/>
              <a:t>i</a:t>
            </a:r>
          </a:p>
          <a:p>
            <a:pPr lvl="3">
              <a:lnSpc>
                <a:spcPct val="90000"/>
              </a:lnSpc>
              <a:buFontTx/>
              <a:buNone/>
            </a:pPr>
            <a:r>
              <a:rPr lang="en-US" altLang="zh-TW"/>
              <a:t>          = total access delay + total data volume / data rate </a:t>
            </a:r>
          </a:p>
          <a:p>
            <a:pPr lvl="3">
              <a:lnSpc>
                <a:spcPct val="90000"/>
              </a:lnSpc>
              <a:buFontTx/>
              <a:buNone/>
            </a:pPr>
            <a:r>
              <a:rPr lang="en-US" altLang="zh-TW"/>
              <a:t>          = (# of messages * 1 sec) + (total # of bits / 10,000 ) sec.</a:t>
            </a:r>
          </a:p>
          <a:p>
            <a:pPr>
              <a:lnSpc>
                <a:spcPct val="90000"/>
              </a:lnSpc>
            </a:pPr>
            <a:endParaRPr lang="zh-TW" altLang="en-US" sz="2400"/>
          </a:p>
        </p:txBody>
      </p:sp>
      <p:sp>
        <p:nvSpPr>
          <p:cNvPr id="25604" name="Rectangle 4"/>
          <p:cNvSpPr>
            <a:spLocks noChangeArrowheads="1"/>
          </p:cNvSpPr>
          <p:nvPr/>
        </p:nvSpPr>
        <p:spPr bwMode="auto">
          <a:xfrm>
            <a:off x="2362200" y="1835150"/>
            <a:ext cx="3313113" cy="13652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400">
                <a:latin typeface="Times New Roman" pitchFamily="18" charset="0"/>
                <a:ea typeface="新細明體" pitchFamily="18" charset="-120"/>
              </a:rPr>
              <a:t>SELECT       S.S#</a:t>
            </a:r>
          </a:p>
          <a:p>
            <a:pPr algn="l" eaLnBrk="0" hangingPunct="0"/>
            <a:r>
              <a:rPr lang="en-US" altLang="zh-TW" sz="1400">
                <a:latin typeface="Times New Roman" pitchFamily="18" charset="0"/>
                <a:ea typeface="新細明體" pitchFamily="18" charset="-120"/>
              </a:rPr>
              <a:t>FROM          S, P, SP</a:t>
            </a:r>
          </a:p>
          <a:p>
            <a:pPr algn="l" eaLnBrk="0" hangingPunct="0"/>
            <a:r>
              <a:rPr lang="en-US" altLang="zh-TW" sz="1400">
                <a:latin typeface="Times New Roman" pitchFamily="18" charset="0"/>
                <a:ea typeface="新細明體" pitchFamily="18" charset="-120"/>
              </a:rPr>
              <a:t>WHERE       S.CITY =  "London"</a:t>
            </a:r>
          </a:p>
          <a:p>
            <a:pPr lvl="3" algn="l" eaLnBrk="0" hangingPunct="0"/>
            <a:r>
              <a:rPr lang="en-US" altLang="zh-TW" sz="1400">
                <a:latin typeface="Times New Roman" pitchFamily="18" charset="0"/>
                <a:ea typeface="新細明體" pitchFamily="18" charset="-120"/>
              </a:rPr>
              <a:t>AND  S.S# = SP.S#</a:t>
            </a:r>
          </a:p>
          <a:p>
            <a:pPr lvl="3" algn="l" eaLnBrk="0" hangingPunct="0"/>
            <a:r>
              <a:rPr lang="en-US" altLang="zh-TW" sz="1400">
                <a:latin typeface="Times New Roman" pitchFamily="18" charset="0"/>
                <a:ea typeface="新細明體" pitchFamily="18" charset="-120"/>
              </a:rPr>
              <a:t>AND  SP.P# = P.P#</a:t>
            </a:r>
          </a:p>
          <a:p>
            <a:pPr lvl="3" algn="l" eaLnBrk="0" hangingPunct="0"/>
            <a:r>
              <a:rPr lang="en-US" altLang="zh-TW" sz="1400">
                <a:latin typeface="Times New Roman" pitchFamily="18" charset="0"/>
                <a:ea typeface="新細明體" pitchFamily="18" charset="-120"/>
              </a:rPr>
              <a:t>AND P.COLOR =  'Red'</a:t>
            </a:r>
          </a:p>
        </p:txBody>
      </p:sp>
      <p:sp>
        <p:nvSpPr>
          <p:cNvPr id="25605" name="Rectangle 5"/>
          <p:cNvSpPr>
            <a:spLocks noChangeArrowheads="1"/>
          </p:cNvSpPr>
          <p:nvPr/>
        </p:nvSpPr>
        <p:spPr bwMode="auto">
          <a:xfrm>
            <a:off x="5791200" y="1781175"/>
            <a:ext cx="2046288" cy="5778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600">
                <a:latin typeface="Times New Roman" pitchFamily="18" charset="0"/>
                <a:ea typeface="新細明體" pitchFamily="18" charset="-120"/>
              </a:rPr>
              <a:t>site A                  site B</a:t>
            </a:r>
          </a:p>
          <a:p>
            <a:pPr algn="l" eaLnBrk="0" hangingPunct="0"/>
            <a:r>
              <a:rPr lang="en-US" altLang="zh-TW" sz="1600">
                <a:latin typeface="Times New Roman" pitchFamily="18" charset="0"/>
                <a:ea typeface="新細明體" pitchFamily="18" charset="-120"/>
              </a:rPr>
              <a:t>S, SP                   P</a:t>
            </a:r>
          </a:p>
        </p:txBody>
      </p:sp>
      <p:sp>
        <p:nvSpPr>
          <p:cNvPr id="25606" name="Rectangle 6"/>
          <p:cNvSpPr>
            <a:spLocks noChangeArrowheads="1"/>
          </p:cNvSpPr>
          <p:nvPr/>
        </p:nvSpPr>
        <p:spPr bwMode="auto">
          <a:xfrm>
            <a:off x="5802313" y="2060575"/>
            <a:ext cx="719137" cy="284163"/>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5607" name="Rectangle 7"/>
          <p:cNvSpPr>
            <a:spLocks noChangeArrowheads="1"/>
          </p:cNvSpPr>
          <p:nvPr/>
        </p:nvSpPr>
        <p:spPr bwMode="auto">
          <a:xfrm>
            <a:off x="7097713" y="2063750"/>
            <a:ext cx="719137" cy="284163"/>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5608" name="Rectangle 8"/>
          <p:cNvSpPr>
            <a:spLocks noChangeArrowheads="1"/>
          </p:cNvSpPr>
          <p:nvPr/>
        </p:nvSpPr>
        <p:spPr bwMode="auto">
          <a:xfrm>
            <a:off x="6024563" y="2409825"/>
            <a:ext cx="823912" cy="3333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600">
                <a:latin typeface="Times New Roman" pitchFamily="18" charset="0"/>
                <a:ea typeface="新細明體" pitchFamily="18" charset="-120"/>
              </a:rPr>
              <a:t>S      SP</a:t>
            </a:r>
          </a:p>
        </p:txBody>
      </p:sp>
      <p:grpSp>
        <p:nvGrpSpPr>
          <p:cNvPr id="25609" name="Group 9"/>
          <p:cNvGrpSpPr>
            <a:grpSpLocks/>
          </p:cNvGrpSpPr>
          <p:nvPr/>
        </p:nvGrpSpPr>
        <p:grpSpPr bwMode="auto">
          <a:xfrm>
            <a:off x="6284913" y="2501900"/>
            <a:ext cx="195262" cy="123825"/>
            <a:chOff x="3296" y="990"/>
            <a:chExt cx="123" cy="78"/>
          </a:xfrm>
        </p:grpSpPr>
        <p:sp>
          <p:nvSpPr>
            <p:cNvPr id="25610" name="Line 10"/>
            <p:cNvSpPr>
              <a:spLocks noChangeShapeType="1"/>
            </p:cNvSpPr>
            <p:nvPr/>
          </p:nvSpPr>
          <p:spPr bwMode="auto">
            <a:xfrm>
              <a:off x="3296" y="997"/>
              <a:ext cx="0" cy="6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5611" name="Line 11"/>
            <p:cNvSpPr>
              <a:spLocks noChangeShapeType="1"/>
            </p:cNvSpPr>
            <p:nvPr/>
          </p:nvSpPr>
          <p:spPr bwMode="auto">
            <a:xfrm>
              <a:off x="3419" y="997"/>
              <a:ext cx="0" cy="6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5612" name="Line 12"/>
            <p:cNvSpPr>
              <a:spLocks noChangeShapeType="1"/>
            </p:cNvSpPr>
            <p:nvPr/>
          </p:nvSpPr>
          <p:spPr bwMode="auto">
            <a:xfrm>
              <a:off x="3300" y="998"/>
              <a:ext cx="113" cy="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5613" name="Line 13"/>
            <p:cNvSpPr>
              <a:spLocks noChangeShapeType="1"/>
            </p:cNvSpPr>
            <p:nvPr/>
          </p:nvSpPr>
          <p:spPr bwMode="auto">
            <a:xfrm flipV="1">
              <a:off x="3300" y="990"/>
              <a:ext cx="113" cy="7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zh-TW"/>
              <a:t>Query Processing: Example</a:t>
            </a:r>
            <a:r>
              <a:rPr lang="en-US" altLang="zh-TW" sz="3300"/>
              <a:t> </a:t>
            </a:r>
            <a:r>
              <a:rPr lang="en-US" altLang="zh-TW" sz="2000" b="0">
                <a:solidFill>
                  <a:schemeClr val="tx1"/>
                </a:solidFill>
                <a:ea typeface="新細明體" pitchFamily="18" charset="-120"/>
              </a:rPr>
              <a:t>(cont.)</a:t>
            </a:r>
            <a:endParaRPr lang="zh-TW" altLang="en-US" sz="2000" b="0">
              <a:solidFill>
                <a:schemeClr val="tx1"/>
              </a:solidFill>
              <a:ea typeface="新細明體" pitchFamily="18" charset="-120"/>
            </a:endParaRPr>
          </a:p>
        </p:txBody>
      </p:sp>
      <p:sp>
        <p:nvSpPr>
          <p:cNvPr id="26627" name="Rectangle 3"/>
          <p:cNvSpPr>
            <a:spLocks noGrp="1" noChangeArrowheads="1"/>
          </p:cNvSpPr>
          <p:nvPr>
            <p:ph type="body" idx="1"/>
          </p:nvPr>
        </p:nvSpPr>
        <p:spPr>
          <a:xfrm>
            <a:off x="381000" y="1447800"/>
            <a:ext cx="8382000" cy="4648200"/>
          </a:xfrm>
        </p:spPr>
        <p:txBody>
          <a:bodyPr/>
          <a:lstStyle/>
          <a:p>
            <a:pPr lvl="2">
              <a:lnSpc>
                <a:spcPct val="90000"/>
              </a:lnSpc>
            </a:pPr>
            <a:r>
              <a:rPr lang="en-US" altLang="zh-TW"/>
              <a:t>Strategy 1</a:t>
            </a:r>
          </a:p>
          <a:p>
            <a:pPr lvl="3">
              <a:lnSpc>
                <a:spcPct val="90000"/>
              </a:lnSpc>
              <a:buFontTx/>
              <a:buNone/>
            </a:pPr>
            <a:r>
              <a:rPr lang="en-US" altLang="zh-TW"/>
              <a:t>1. Join S and SP at site A</a:t>
            </a:r>
          </a:p>
          <a:p>
            <a:pPr lvl="3">
              <a:lnSpc>
                <a:spcPct val="90000"/>
              </a:lnSpc>
              <a:buFontTx/>
              <a:buNone/>
            </a:pPr>
            <a:r>
              <a:rPr lang="en-US" altLang="zh-TW"/>
              <a:t>2. Select tuples from ( S      SP ) for which city is 'London'</a:t>
            </a:r>
          </a:p>
          <a:p>
            <a:pPr lvl="3">
              <a:lnSpc>
                <a:spcPct val="90000"/>
              </a:lnSpc>
              <a:buFontTx/>
              <a:buNone/>
            </a:pPr>
            <a:r>
              <a:rPr lang="en-US" altLang="zh-TW"/>
              <a:t>    ( 100,000 tuples ) </a:t>
            </a:r>
          </a:p>
          <a:p>
            <a:pPr lvl="3">
              <a:lnSpc>
                <a:spcPct val="90000"/>
              </a:lnSpc>
              <a:buFontTx/>
              <a:buNone/>
            </a:pPr>
            <a:r>
              <a:rPr lang="en-US" altLang="zh-TW"/>
              <a:t>3. For each of those tuple, check site B to see if the part is</a:t>
            </a:r>
          </a:p>
          <a:p>
            <a:pPr lvl="3">
              <a:lnSpc>
                <a:spcPct val="90000"/>
              </a:lnSpc>
              <a:buFontTx/>
              <a:buNone/>
            </a:pPr>
            <a:r>
              <a:rPr lang="en-US" altLang="zh-TW"/>
              <a:t>    red. (2 messages: 1 query, 1 response)</a:t>
            </a:r>
          </a:p>
          <a:p>
            <a:pPr lvl="3">
              <a:lnSpc>
                <a:spcPct val="90000"/>
              </a:lnSpc>
              <a:buFontTx/>
              <a:buNone/>
            </a:pPr>
            <a:r>
              <a:rPr lang="en-US" altLang="zh-TW"/>
              <a:t>    T[1] = ( 100,000 * 2 ) * 1 = </a:t>
            </a:r>
            <a:r>
              <a:rPr lang="en-US" altLang="zh-TW">
                <a:solidFill>
                  <a:schemeClr val="folHlink"/>
                </a:solidFill>
              </a:rPr>
              <a:t>2.3 days</a:t>
            </a:r>
          </a:p>
          <a:p>
            <a:pPr lvl="2">
              <a:lnSpc>
                <a:spcPct val="140000"/>
              </a:lnSpc>
            </a:pPr>
            <a:r>
              <a:rPr lang="en-US" altLang="zh-TW"/>
              <a:t>Strategy 2</a:t>
            </a:r>
          </a:p>
          <a:p>
            <a:pPr lvl="3">
              <a:lnSpc>
                <a:spcPct val="90000"/>
              </a:lnSpc>
              <a:buFontTx/>
              <a:buNone/>
            </a:pPr>
            <a:r>
              <a:rPr lang="en-US" altLang="zh-TW"/>
              <a:t>   Move relations S and SP to site B and process the query at B.</a:t>
            </a:r>
          </a:p>
          <a:p>
            <a:pPr lvl="3">
              <a:lnSpc>
                <a:spcPct val="90000"/>
              </a:lnSpc>
              <a:buFontTx/>
              <a:buNone/>
            </a:pPr>
            <a:r>
              <a:rPr lang="en-US" altLang="zh-TW"/>
              <a:t>    T[2] = 2+(10,000+1,000,000)*100/10,000 = </a:t>
            </a:r>
            <a:r>
              <a:rPr lang="en-US" altLang="zh-TW">
                <a:solidFill>
                  <a:schemeClr val="folHlink"/>
                </a:solidFill>
              </a:rPr>
              <a:t>28 hours</a:t>
            </a:r>
          </a:p>
          <a:p>
            <a:pPr lvl="2">
              <a:lnSpc>
                <a:spcPct val="140000"/>
              </a:lnSpc>
            </a:pPr>
            <a:r>
              <a:rPr lang="en-US" altLang="zh-TW"/>
              <a:t>Strategy 3</a:t>
            </a:r>
          </a:p>
          <a:p>
            <a:pPr lvl="3">
              <a:lnSpc>
                <a:spcPct val="90000"/>
              </a:lnSpc>
              <a:buFontTx/>
              <a:buNone/>
            </a:pPr>
            <a:r>
              <a:rPr lang="en-US" altLang="zh-TW"/>
              <a:t>   Move relation P to site A and process the query at A </a:t>
            </a:r>
            <a:br>
              <a:rPr lang="en-US" altLang="zh-TW"/>
            </a:br>
            <a:r>
              <a:rPr lang="en-US" altLang="zh-TW"/>
              <a:t> T[3] =1+(100,000*100) /10,000 =</a:t>
            </a:r>
            <a:r>
              <a:rPr lang="en-US" altLang="zh-TW">
                <a:solidFill>
                  <a:schemeClr val="folHlink"/>
                </a:solidFill>
              </a:rPr>
              <a:t> 16.7 min</a:t>
            </a:r>
            <a:endParaRPr lang="zh-TW" altLang="en-US">
              <a:solidFill>
                <a:schemeClr val="folHlink"/>
              </a:solidFill>
            </a:endParaRPr>
          </a:p>
        </p:txBody>
      </p:sp>
      <p:grpSp>
        <p:nvGrpSpPr>
          <p:cNvPr id="26633" name="Group 9"/>
          <p:cNvGrpSpPr>
            <a:grpSpLocks/>
          </p:cNvGrpSpPr>
          <p:nvPr/>
        </p:nvGrpSpPr>
        <p:grpSpPr bwMode="auto">
          <a:xfrm>
            <a:off x="6705600" y="1371600"/>
            <a:ext cx="2046288" cy="577850"/>
            <a:chOff x="4176" y="1844"/>
            <a:chExt cx="1289" cy="364"/>
          </a:xfrm>
        </p:grpSpPr>
        <p:sp>
          <p:nvSpPr>
            <p:cNvPr id="26628" name="Rectangle 4"/>
            <p:cNvSpPr>
              <a:spLocks noChangeArrowheads="1"/>
            </p:cNvSpPr>
            <p:nvPr/>
          </p:nvSpPr>
          <p:spPr bwMode="auto">
            <a:xfrm>
              <a:off x="4176" y="1844"/>
              <a:ext cx="1289" cy="36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600">
                  <a:latin typeface="Times New Roman" pitchFamily="18" charset="0"/>
                  <a:ea typeface="新細明體" pitchFamily="18" charset="-120"/>
                </a:rPr>
                <a:t>site A                  site B</a:t>
              </a:r>
            </a:p>
            <a:p>
              <a:pPr algn="l" eaLnBrk="0" hangingPunct="0"/>
              <a:r>
                <a:rPr lang="en-US" altLang="zh-TW" sz="1600">
                  <a:latin typeface="Times New Roman" pitchFamily="18" charset="0"/>
                  <a:ea typeface="新細明體" pitchFamily="18" charset="-120"/>
                </a:rPr>
                <a:t>S, SP                   P</a:t>
              </a:r>
            </a:p>
          </p:txBody>
        </p:sp>
        <p:sp>
          <p:nvSpPr>
            <p:cNvPr id="26629" name="Rectangle 5"/>
            <p:cNvSpPr>
              <a:spLocks noChangeArrowheads="1"/>
            </p:cNvSpPr>
            <p:nvPr/>
          </p:nvSpPr>
          <p:spPr bwMode="auto">
            <a:xfrm>
              <a:off x="4183" y="2020"/>
              <a:ext cx="453" cy="179"/>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6630" name="Rectangle 6"/>
            <p:cNvSpPr>
              <a:spLocks noChangeArrowheads="1"/>
            </p:cNvSpPr>
            <p:nvPr/>
          </p:nvSpPr>
          <p:spPr bwMode="auto">
            <a:xfrm>
              <a:off x="4999" y="2022"/>
              <a:ext cx="453" cy="179"/>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grpSp>
        <p:nvGrpSpPr>
          <p:cNvPr id="26634" name="Group 10"/>
          <p:cNvGrpSpPr>
            <a:grpSpLocks/>
          </p:cNvGrpSpPr>
          <p:nvPr/>
        </p:nvGrpSpPr>
        <p:grpSpPr bwMode="auto">
          <a:xfrm>
            <a:off x="4114800" y="2209800"/>
            <a:ext cx="195263" cy="123825"/>
            <a:chOff x="3296" y="990"/>
            <a:chExt cx="123" cy="78"/>
          </a:xfrm>
        </p:grpSpPr>
        <p:sp>
          <p:nvSpPr>
            <p:cNvPr id="26635" name="Line 11"/>
            <p:cNvSpPr>
              <a:spLocks noChangeShapeType="1"/>
            </p:cNvSpPr>
            <p:nvPr/>
          </p:nvSpPr>
          <p:spPr bwMode="auto">
            <a:xfrm>
              <a:off x="3296" y="997"/>
              <a:ext cx="0" cy="6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6636" name="Line 12"/>
            <p:cNvSpPr>
              <a:spLocks noChangeShapeType="1"/>
            </p:cNvSpPr>
            <p:nvPr/>
          </p:nvSpPr>
          <p:spPr bwMode="auto">
            <a:xfrm>
              <a:off x="3419" y="997"/>
              <a:ext cx="0" cy="6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6637" name="Line 13"/>
            <p:cNvSpPr>
              <a:spLocks noChangeShapeType="1"/>
            </p:cNvSpPr>
            <p:nvPr/>
          </p:nvSpPr>
          <p:spPr bwMode="auto">
            <a:xfrm>
              <a:off x="3300" y="998"/>
              <a:ext cx="113" cy="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6638" name="Line 14"/>
            <p:cNvSpPr>
              <a:spLocks noChangeShapeType="1"/>
            </p:cNvSpPr>
            <p:nvPr/>
          </p:nvSpPr>
          <p:spPr bwMode="auto">
            <a:xfrm flipV="1">
              <a:off x="3300" y="990"/>
              <a:ext cx="113" cy="7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zh-TW">
                <a:solidFill>
                  <a:schemeClr val="tx1"/>
                </a:solidFill>
                <a:ea typeface="新細明體" pitchFamily="18" charset="-120"/>
              </a:rPr>
              <a:t>Contents</a:t>
            </a:r>
            <a:endParaRPr lang="zh-TW" altLang="en-US">
              <a:solidFill>
                <a:schemeClr val="tx1"/>
              </a:solidFill>
              <a:ea typeface="新細明體" pitchFamily="18" charset="-120"/>
            </a:endParaRPr>
          </a:p>
        </p:txBody>
      </p:sp>
      <p:sp>
        <p:nvSpPr>
          <p:cNvPr id="9219" name="Rectangle 3"/>
          <p:cNvSpPr>
            <a:spLocks noGrp="1" noChangeArrowheads="1"/>
          </p:cNvSpPr>
          <p:nvPr>
            <p:ph type="body" idx="1"/>
          </p:nvPr>
        </p:nvSpPr>
        <p:spPr>
          <a:xfrm>
            <a:off x="2051050" y="1524000"/>
            <a:ext cx="6407150" cy="4648200"/>
          </a:xfrm>
        </p:spPr>
        <p:txBody>
          <a:bodyPr/>
          <a:lstStyle/>
          <a:p>
            <a:r>
              <a:rPr lang="en-US" altLang="zh-TW" dirty="0" smtClean="0"/>
              <a:t>16.1 </a:t>
            </a:r>
            <a:r>
              <a:rPr lang="en-US" altLang="zh-TW" dirty="0"/>
              <a:t>Introduction</a:t>
            </a:r>
          </a:p>
          <a:p>
            <a:r>
              <a:rPr lang="zh-TW" altLang="en-US" dirty="0" smtClean="0"/>
              <a:t>1</a:t>
            </a:r>
            <a:r>
              <a:rPr lang="en-US" altLang="zh-TW" dirty="0" smtClean="0"/>
              <a:t>6</a:t>
            </a:r>
            <a:r>
              <a:rPr lang="zh-TW" altLang="en-US" dirty="0" smtClean="0"/>
              <a:t>.</a:t>
            </a:r>
            <a:r>
              <a:rPr lang="zh-TW" altLang="en-US" dirty="0"/>
              <a:t>2 </a:t>
            </a:r>
            <a:r>
              <a:rPr lang="en-US" altLang="zh-TW" dirty="0"/>
              <a:t>The Twelve Objectives</a:t>
            </a:r>
          </a:p>
          <a:p>
            <a:r>
              <a:rPr lang="zh-TW" altLang="en-US" dirty="0" smtClean="0"/>
              <a:t>1</a:t>
            </a:r>
            <a:r>
              <a:rPr lang="en-US" altLang="zh-TW" dirty="0" smtClean="0"/>
              <a:t>6</a:t>
            </a:r>
            <a:r>
              <a:rPr lang="zh-TW" altLang="en-US" dirty="0" smtClean="0"/>
              <a:t>.</a:t>
            </a:r>
            <a:r>
              <a:rPr lang="zh-TW" altLang="en-US" dirty="0"/>
              <a:t>3 </a:t>
            </a:r>
            <a:r>
              <a:rPr lang="en-US" altLang="zh-TW" dirty="0"/>
              <a:t>Problems of Distributed Database Systems</a:t>
            </a:r>
          </a:p>
          <a:p>
            <a:r>
              <a:rPr lang="zh-TW" altLang="en-US" dirty="0" smtClean="0"/>
              <a:t>1</a:t>
            </a:r>
            <a:r>
              <a:rPr lang="en-US" altLang="zh-TW" dirty="0" smtClean="0"/>
              <a:t>6</a:t>
            </a:r>
            <a:r>
              <a:rPr lang="zh-TW" altLang="en-US" dirty="0" smtClean="0"/>
              <a:t>.</a:t>
            </a:r>
            <a:r>
              <a:rPr lang="zh-TW" altLang="en-US" dirty="0"/>
              <a:t>4 </a:t>
            </a:r>
            <a:r>
              <a:rPr lang="en-US" altLang="zh-TW" dirty="0"/>
              <a:t>Gateways</a:t>
            </a:r>
          </a:p>
          <a:p>
            <a:r>
              <a:rPr lang="zh-TW" altLang="en-US" dirty="0" smtClean="0"/>
              <a:t>1</a:t>
            </a:r>
            <a:r>
              <a:rPr lang="en-US" altLang="zh-TW" dirty="0" smtClean="0"/>
              <a:t>6</a:t>
            </a:r>
            <a:r>
              <a:rPr lang="zh-TW" altLang="en-US" dirty="0" smtClean="0"/>
              <a:t>.</a:t>
            </a:r>
            <a:r>
              <a:rPr lang="zh-TW" altLang="en-US" dirty="0"/>
              <a:t>5 </a:t>
            </a:r>
            <a:r>
              <a:rPr lang="en-US" altLang="zh-TW" dirty="0"/>
              <a:t>Client/Server Systems</a:t>
            </a:r>
            <a:endParaRPr lang="zh-TW"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ltLang="zh-TW"/>
              <a:t>Query Processing: Example</a:t>
            </a:r>
            <a:r>
              <a:rPr lang="en-US" altLang="zh-TW" sz="3300"/>
              <a:t> </a:t>
            </a:r>
            <a:r>
              <a:rPr lang="en-US" altLang="zh-TW" sz="2000" b="0">
                <a:solidFill>
                  <a:schemeClr val="tx1"/>
                </a:solidFill>
                <a:ea typeface="新細明體" pitchFamily="18" charset="-120"/>
              </a:rPr>
              <a:t>(cont.)</a:t>
            </a:r>
            <a:endParaRPr lang="zh-TW" altLang="en-US" sz="2000" b="0">
              <a:solidFill>
                <a:schemeClr val="tx1"/>
              </a:solidFill>
              <a:ea typeface="新細明體" pitchFamily="18" charset="-120"/>
            </a:endParaRPr>
          </a:p>
        </p:txBody>
      </p:sp>
      <p:sp>
        <p:nvSpPr>
          <p:cNvPr id="40963" name="Rectangle 3"/>
          <p:cNvSpPr>
            <a:spLocks noGrp="1" noChangeArrowheads="1"/>
          </p:cNvSpPr>
          <p:nvPr>
            <p:ph type="body" idx="1"/>
          </p:nvPr>
        </p:nvSpPr>
        <p:spPr>
          <a:xfrm>
            <a:off x="838200" y="1295400"/>
            <a:ext cx="7620000" cy="4876800"/>
          </a:xfrm>
        </p:spPr>
        <p:txBody>
          <a:bodyPr/>
          <a:lstStyle/>
          <a:p>
            <a:pPr lvl="2">
              <a:lnSpc>
                <a:spcPct val="110000"/>
              </a:lnSpc>
            </a:pPr>
            <a:r>
              <a:rPr lang="en-US" altLang="zh-TW"/>
              <a:t>Strategy 4</a:t>
            </a:r>
          </a:p>
          <a:p>
            <a:pPr lvl="3">
              <a:lnSpc>
                <a:spcPct val="110000"/>
              </a:lnSpc>
              <a:buFontTx/>
              <a:buNone/>
            </a:pPr>
            <a:r>
              <a:rPr lang="en-US" altLang="zh-TW"/>
              <a:t>1. Select tuples from P where color is red. (10 tuples)</a:t>
            </a:r>
          </a:p>
          <a:p>
            <a:pPr lvl="3">
              <a:lnSpc>
                <a:spcPct val="110000"/>
              </a:lnSpc>
              <a:buFontTx/>
              <a:buNone/>
            </a:pPr>
            <a:r>
              <a:rPr lang="en-US" altLang="zh-TW"/>
              <a:t>2. Check site A to see if there exists a shipment relating the part to a London Supplier. ( 2*10 messages )</a:t>
            </a:r>
          </a:p>
          <a:p>
            <a:pPr lvl="3">
              <a:lnSpc>
                <a:spcPct val="110000"/>
              </a:lnSpc>
              <a:buFontTx/>
              <a:buNone/>
            </a:pPr>
            <a:r>
              <a:rPr lang="en-US" altLang="zh-TW"/>
              <a:t>              T[4] = 2*10*1 = </a:t>
            </a:r>
            <a:r>
              <a:rPr lang="en-US" altLang="zh-TW">
                <a:solidFill>
                  <a:schemeClr val="folHlink"/>
                </a:solidFill>
              </a:rPr>
              <a:t>20 sec</a:t>
            </a:r>
          </a:p>
          <a:p>
            <a:pPr lvl="2">
              <a:lnSpc>
                <a:spcPct val="110000"/>
              </a:lnSpc>
            </a:pPr>
            <a:r>
              <a:rPr lang="en-US" altLang="zh-TW"/>
              <a:t>Strategy 5</a:t>
            </a:r>
          </a:p>
          <a:p>
            <a:pPr lvl="3">
              <a:lnSpc>
                <a:spcPct val="110000"/>
              </a:lnSpc>
              <a:buFontTx/>
              <a:buNone/>
            </a:pPr>
            <a:r>
              <a:rPr lang="en-US" altLang="zh-TW"/>
              <a:t>1. Select tuples from P where color is red (10 tuples) </a:t>
            </a:r>
          </a:p>
          <a:p>
            <a:pPr lvl="3">
              <a:lnSpc>
                <a:spcPct val="110000"/>
              </a:lnSpc>
              <a:buFontTx/>
              <a:buNone/>
            </a:pPr>
            <a:r>
              <a:rPr lang="en-US" altLang="zh-TW"/>
              <a:t>2. Move the result to site A and complete the processing at A.</a:t>
            </a:r>
          </a:p>
          <a:p>
            <a:pPr lvl="3">
              <a:lnSpc>
                <a:spcPct val="110000"/>
              </a:lnSpc>
              <a:buFontTx/>
              <a:buNone/>
            </a:pPr>
            <a:r>
              <a:rPr lang="en-US" altLang="zh-TW"/>
              <a:t>            T[5] = 1 + ( 10*100) / 100,000 = </a:t>
            </a:r>
            <a:r>
              <a:rPr lang="en-US" altLang="zh-TW">
                <a:solidFill>
                  <a:schemeClr val="folHlink"/>
                </a:solidFill>
                <a:ea typeface=""/>
                <a:cs typeface=""/>
              </a:rPr>
              <a:t>1.01 sec</a:t>
            </a:r>
          </a:p>
          <a:p>
            <a:pPr lvl="2">
              <a:lnSpc>
                <a:spcPct val="110000"/>
              </a:lnSpc>
            </a:pPr>
            <a:endParaRPr lang="en-US" altLang="zh-TW"/>
          </a:p>
          <a:p>
            <a:pPr lvl="2">
              <a:lnSpc>
                <a:spcPct val="110000"/>
              </a:lnSpc>
            </a:pPr>
            <a:r>
              <a:rPr lang="en-US" altLang="zh-TW" i="1"/>
              <a:t>Note</a:t>
            </a:r>
            <a:r>
              <a:rPr lang="en-US" altLang="zh-TW"/>
              <a:t>: Each of the five strategies represents a plausible solution, but the variation in communication time is enormous.</a:t>
            </a:r>
            <a:endParaRPr lang="zh-TW" altLang="en-US" sz="2700"/>
          </a:p>
        </p:txBody>
      </p:sp>
      <p:grpSp>
        <p:nvGrpSpPr>
          <p:cNvPr id="40964" name="Group 4"/>
          <p:cNvGrpSpPr>
            <a:grpSpLocks/>
          </p:cNvGrpSpPr>
          <p:nvPr/>
        </p:nvGrpSpPr>
        <p:grpSpPr bwMode="auto">
          <a:xfrm>
            <a:off x="6629400" y="2743200"/>
            <a:ext cx="2046288" cy="577850"/>
            <a:chOff x="4176" y="1844"/>
            <a:chExt cx="1289" cy="364"/>
          </a:xfrm>
        </p:grpSpPr>
        <p:sp>
          <p:nvSpPr>
            <p:cNvPr id="40965" name="Rectangle 5"/>
            <p:cNvSpPr>
              <a:spLocks noChangeArrowheads="1"/>
            </p:cNvSpPr>
            <p:nvPr/>
          </p:nvSpPr>
          <p:spPr bwMode="auto">
            <a:xfrm>
              <a:off x="4176" y="1844"/>
              <a:ext cx="1289" cy="36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600">
                  <a:latin typeface="Times New Roman" pitchFamily="18" charset="0"/>
                  <a:ea typeface="新細明體" pitchFamily="18" charset="-120"/>
                </a:rPr>
                <a:t>site A                  site B</a:t>
              </a:r>
            </a:p>
            <a:p>
              <a:pPr algn="l" eaLnBrk="0" hangingPunct="0"/>
              <a:r>
                <a:rPr lang="en-US" altLang="zh-TW" sz="1600">
                  <a:latin typeface="Times New Roman" pitchFamily="18" charset="0"/>
                  <a:ea typeface="新細明體" pitchFamily="18" charset="-120"/>
                </a:rPr>
                <a:t>S, SP                   P</a:t>
              </a:r>
            </a:p>
          </p:txBody>
        </p:sp>
        <p:sp>
          <p:nvSpPr>
            <p:cNvPr id="40966" name="Rectangle 6"/>
            <p:cNvSpPr>
              <a:spLocks noChangeArrowheads="1"/>
            </p:cNvSpPr>
            <p:nvPr/>
          </p:nvSpPr>
          <p:spPr bwMode="auto">
            <a:xfrm>
              <a:off x="4183" y="2020"/>
              <a:ext cx="453" cy="179"/>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0967" name="Rectangle 7"/>
            <p:cNvSpPr>
              <a:spLocks noChangeArrowheads="1"/>
            </p:cNvSpPr>
            <p:nvPr/>
          </p:nvSpPr>
          <p:spPr bwMode="auto">
            <a:xfrm>
              <a:off x="4999" y="2022"/>
              <a:ext cx="453" cy="179"/>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40963">
                                            <p:txEl>
                                              <p:pRg st="7" end="7"/>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zh-TW"/>
              <a:t>Query Processing: Semijoin</a:t>
            </a:r>
            <a:endParaRPr lang="zh-TW" altLang="en-US"/>
          </a:p>
        </p:txBody>
      </p:sp>
      <p:sp>
        <p:nvSpPr>
          <p:cNvPr id="27651" name="Rectangle 3"/>
          <p:cNvSpPr>
            <a:spLocks noGrp="1" noChangeArrowheads="1"/>
          </p:cNvSpPr>
          <p:nvPr>
            <p:ph type="body" idx="1"/>
          </p:nvPr>
        </p:nvSpPr>
        <p:spPr/>
        <p:txBody>
          <a:bodyPr/>
          <a:lstStyle/>
          <a:p>
            <a:pPr lvl="2"/>
            <a:r>
              <a:rPr lang="en-US" altLang="zh-TW"/>
              <a:t>Semijoin: (used in SDD - 1)</a:t>
            </a:r>
            <a:endParaRPr lang="en-US" altLang="zh-TW" sz="1800"/>
          </a:p>
          <a:p>
            <a:pPr lvl="3">
              <a:lnSpc>
                <a:spcPct val="70000"/>
              </a:lnSpc>
              <a:buFontTx/>
              <a:buNone/>
            </a:pPr>
            <a:r>
              <a:rPr lang="en-US" altLang="zh-TW"/>
              <a:t>A     B                                                   </a:t>
            </a:r>
          </a:p>
          <a:p>
            <a:pPr lvl="3">
              <a:spcBef>
                <a:spcPct val="0"/>
              </a:spcBef>
              <a:buFontTx/>
              <a:buNone/>
            </a:pPr>
            <a:endParaRPr lang="en-US" altLang="zh-TW"/>
          </a:p>
          <a:p>
            <a:pPr lvl="2">
              <a:lnSpc>
                <a:spcPct val="120000"/>
              </a:lnSpc>
              <a:buFontTx/>
              <a:buNone/>
            </a:pPr>
            <a:r>
              <a:rPr lang="en-US" altLang="zh-TW"/>
              <a:t>&lt;e.g.&gt;</a:t>
            </a:r>
          </a:p>
          <a:p>
            <a:pPr lvl="3"/>
            <a:r>
              <a:rPr lang="en-US" altLang="zh-TW" sz="2000"/>
              <a:t>Database :</a:t>
            </a:r>
          </a:p>
          <a:p>
            <a:pPr lvl="3">
              <a:buFontTx/>
              <a:buNone/>
            </a:pPr>
            <a:endParaRPr lang="en-US" altLang="zh-TW" sz="2000"/>
          </a:p>
          <a:p>
            <a:pPr lvl="3">
              <a:buFontTx/>
              <a:buNone/>
            </a:pPr>
            <a:endParaRPr lang="en-US" altLang="zh-TW" sz="2000"/>
          </a:p>
          <a:p>
            <a:pPr lvl="3">
              <a:buFontTx/>
              <a:buNone/>
            </a:pPr>
            <a:endParaRPr lang="en-US" altLang="zh-TW" sz="2000"/>
          </a:p>
          <a:p>
            <a:pPr lvl="3">
              <a:buFontTx/>
              <a:buNone/>
            </a:pPr>
            <a:endParaRPr lang="en-US" altLang="zh-TW" sz="2000"/>
          </a:p>
          <a:p>
            <a:pPr lvl="3"/>
            <a:endParaRPr lang="en-US" altLang="zh-TW" sz="2000"/>
          </a:p>
          <a:p>
            <a:pPr lvl="3"/>
            <a:r>
              <a:rPr lang="en-US" altLang="zh-TW" sz="2000"/>
              <a:t>Regular Join:</a:t>
            </a:r>
          </a:p>
          <a:p>
            <a:pPr lvl="3">
              <a:buFontTx/>
              <a:buNone/>
            </a:pPr>
            <a:endParaRPr lang="en-US" altLang="zh-TW" sz="2000"/>
          </a:p>
          <a:p>
            <a:pPr lvl="3">
              <a:buFontTx/>
              <a:buNone/>
            </a:pPr>
            <a:endParaRPr lang="en-US" altLang="zh-TW" sz="2000"/>
          </a:p>
          <a:p>
            <a:endParaRPr lang="zh-TW" altLang="en-US" sz="2000"/>
          </a:p>
        </p:txBody>
      </p:sp>
      <p:sp>
        <p:nvSpPr>
          <p:cNvPr id="27682" name="Rectangle 34"/>
          <p:cNvSpPr>
            <a:spLocks noChangeArrowheads="1"/>
          </p:cNvSpPr>
          <p:nvPr/>
        </p:nvSpPr>
        <p:spPr bwMode="auto">
          <a:xfrm>
            <a:off x="2133600" y="3048000"/>
            <a:ext cx="4572000" cy="17367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eaLnBrk="0" hangingPunct="0"/>
            <a:r>
              <a:rPr lang="en-US" altLang="zh-TW">
                <a:latin typeface="Times New Roman" pitchFamily="18" charset="0"/>
                <a:ea typeface="新細明體" pitchFamily="18" charset="-120"/>
              </a:rPr>
              <a:t>S: 1,000 tuples, at site A</a:t>
            </a:r>
          </a:p>
          <a:p>
            <a:pPr algn="l" eaLnBrk="0" hangingPunct="0"/>
            <a:r>
              <a:rPr lang="en-US" altLang="zh-TW">
                <a:latin typeface="Times New Roman" pitchFamily="18" charset="0"/>
                <a:ea typeface="新細明體" pitchFamily="18" charset="-120"/>
              </a:rPr>
              <a:t>SP: 2,000 tuples, at site B </a:t>
            </a:r>
          </a:p>
          <a:p>
            <a:pPr algn="l" eaLnBrk="0" hangingPunct="0"/>
            <a:r>
              <a:rPr lang="en-US" altLang="zh-TW">
                <a:latin typeface="Times New Roman" pitchFamily="18" charset="0"/>
                <a:ea typeface="新細明體" pitchFamily="18" charset="-120"/>
              </a:rPr>
              <a:t># of tuples in S where S.S#=SP.S#: 100,</a:t>
            </a:r>
          </a:p>
          <a:p>
            <a:pPr algn="l" eaLnBrk="0" hangingPunct="0"/>
            <a:r>
              <a:rPr lang="en-US" altLang="zh-TW">
                <a:latin typeface="Times New Roman" pitchFamily="18" charset="0"/>
                <a:ea typeface="新細明體" pitchFamily="18" charset="-120"/>
              </a:rPr>
              <a:t>length of a S tuple: 100 bit</a:t>
            </a:r>
          </a:p>
          <a:p>
            <a:pPr algn="l" eaLnBrk="0" hangingPunct="0"/>
            <a:r>
              <a:rPr lang="en-US" altLang="zh-TW">
                <a:latin typeface="Times New Roman" pitchFamily="18" charset="0"/>
                <a:ea typeface="新細明體" pitchFamily="18" charset="-120"/>
              </a:rPr>
              <a:t>length of a SP tuple: 100 bit</a:t>
            </a:r>
          </a:p>
          <a:p>
            <a:pPr algn="l" eaLnBrk="0" hangingPunct="0"/>
            <a:r>
              <a:rPr lang="en-US" altLang="zh-TW">
                <a:latin typeface="Times New Roman" pitchFamily="18" charset="0"/>
                <a:ea typeface="新細明體" pitchFamily="18" charset="-120"/>
              </a:rPr>
              <a:t>length of the S# field: 10 bit</a:t>
            </a:r>
          </a:p>
        </p:txBody>
      </p:sp>
      <p:sp>
        <p:nvSpPr>
          <p:cNvPr id="27683" name="Rectangle 35"/>
          <p:cNvSpPr>
            <a:spLocks noChangeArrowheads="1"/>
          </p:cNvSpPr>
          <p:nvPr/>
        </p:nvSpPr>
        <p:spPr bwMode="auto">
          <a:xfrm>
            <a:off x="2133600" y="5181600"/>
            <a:ext cx="3771900" cy="6381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zh-TW" altLang="en-US">
                <a:latin typeface="Times New Roman" pitchFamily="18" charset="0"/>
                <a:ea typeface="新細明體" pitchFamily="18" charset="-120"/>
              </a:rPr>
              <a:t>&lt;1&gt; </a:t>
            </a:r>
            <a:r>
              <a:rPr lang="en-US" altLang="zh-TW">
                <a:latin typeface="Times New Roman" pitchFamily="18" charset="0"/>
                <a:ea typeface="新細明體" pitchFamily="18" charset="-120"/>
              </a:rPr>
              <a:t>Ship S to site B ( 1000 * 100 bits )</a:t>
            </a:r>
          </a:p>
          <a:p>
            <a:pPr algn="l" eaLnBrk="0" hangingPunct="0"/>
            <a:r>
              <a:rPr lang="en-US" altLang="zh-TW">
                <a:latin typeface="Times New Roman" pitchFamily="18" charset="0"/>
                <a:ea typeface="新細明體" pitchFamily="18" charset="-120"/>
              </a:rPr>
              <a:t>&lt;2&gt; Join S and SP at site B</a:t>
            </a:r>
          </a:p>
        </p:txBody>
      </p:sp>
      <p:sp>
        <p:nvSpPr>
          <p:cNvPr id="27684" name="Rectangle 36"/>
          <p:cNvSpPr>
            <a:spLocks noChangeArrowheads="1"/>
          </p:cNvSpPr>
          <p:nvPr/>
        </p:nvSpPr>
        <p:spPr bwMode="auto">
          <a:xfrm>
            <a:off x="1981200" y="5791200"/>
            <a:ext cx="5037138" cy="3635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a:latin typeface="Times New Roman" pitchFamily="18" charset="0"/>
                <a:ea typeface="新細明體" pitchFamily="18" charset="-120"/>
              </a:rPr>
              <a:t>communication time = 1 + 1000*100/10000 = </a:t>
            </a:r>
            <a:r>
              <a:rPr lang="en-US" altLang="zh-TW">
                <a:solidFill>
                  <a:schemeClr val="folHlink"/>
                </a:solidFill>
                <a:latin typeface="Times New Roman" pitchFamily="18" charset="0"/>
                <a:ea typeface="新細明體" pitchFamily="18" charset="-120"/>
              </a:rPr>
              <a:t>11 sec</a:t>
            </a:r>
          </a:p>
        </p:txBody>
      </p:sp>
      <p:grpSp>
        <p:nvGrpSpPr>
          <p:cNvPr id="27685" name="Group 37"/>
          <p:cNvGrpSpPr>
            <a:grpSpLocks/>
          </p:cNvGrpSpPr>
          <p:nvPr/>
        </p:nvGrpSpPr>
        <p:grpSpPr bwMode="auto">
          <a:xfrm>
            <a:off x="2012950" y="1765300"/>
            <a:ext cx="195263" cy="123825"/>
            <a:chOff x="1135" y="650"/>
            <a:chExt cx="123" cy="78"/>
          </a:xfrm>
        </p:grpSpPr>
        <p:sp>
          <p:nvSpPr>
            <p:cNvPr id="27686" name="Line 38"/>
            <p:cNvSpPr>
              <a:spLocks noChangeShapeType="1"/>
            </p:cNvSpPr>
            <p:nvPr/>
          </p:nvSpPr>
          <p:spPr bwMode="auto">
            <a:xfrm>
              <a:off x="1135" y="657"/>
              <a:ext cx="0" cy="6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7687" name="Line 39"/>
            <p:cNvSpPr>
              <a:spLocks noChangeShapeType="1"/>
            </p:cNvSpPr>
            <p:nvPr/>
          </p:nvSpPr>
          <p:spPr bwMode="auto">
            <a:xfrm>
              <a:off x="1258" y="657"/>
              <a:ext cx="0" cy="6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7688" name="Line 40"/>
            <p:cNvSpPr>
              <a:spLocks noChangeShapeType="1"/>
            </p:cNvSpPr>
            <p:nvPr/>
          </p:nvSpPr>
          <p:spPr bwMode="auto">
            <a:xfrm>
              <a:off x="1139" y="658"/>
              <a:ext cx="113" cy="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7689" name="Line 41"/>
            <p:cNvSpPr>
              <a:spLocks noChangeShapeType="1"/>
            </p:cNvSpPr>
            <p:nvPr/>
          </p:nvSpPr>
          <p:spPr bwMode="auto">
            <a:xfrm flipV="1">
              <a:off x="1139" y="650"/>
              <a:ext cx="113" cy="7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grpSp>
        <p:nvGrpSpPr>
          <p:cNvPr id="27698" name="Group 50"/>
          <p:cNvGrpSpPr>
            <a:grpSpLocks/>
          </p:cNvGrpSpPr>
          <p:nvPr/>
        </p:nvGrpSpPr>
        <p:grpSpPr bwMode="auto">
          <a:xfrm>
            <a:off x="2025650" y="1974850"/>
            <a:ext cx="185738" cy="123825"/>
            <a:chOff x="1137" y="782"/>
            <a:chExt cx="117" cy="78"/>
          </a:xfrm>
        </p:grpSpPr>
        <p:sp>
          <p:nvSpPr>
            <p:cNvPr id="27699" name="Line 51"/>
            <p:cNvSpPr>
              <a:spLocks noChangeShapeType="1"/>
            </p:cNvSpPr>
            <p:nvPr/>
          </p:nvSpPr>
          <p:spPr bwMode="auto">
            <a:xfrm>
              <a:off x="1137" y="789"/>
              <a:ext cx="0" cy="6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7700" name="Line 52"/>
            <p:cNvSpPr>
              <a:spLocks noChangeShapeType="1"/>
            </p:cNvSpPr>
            <p:nvPr/>
          </p:nvSpPr>
          <p:spPr bwMode="auto">
            <a:xfrm>
              <a:off x="1141" y="790"/>
              <a:ext cx="113" cy="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7701" name="Line 53"/>
            <p:cNvSpPr>
              <a:spLocks noChangeShapeType="1"/>
            </p:cNvSpPr>
            <p:nvPr/>
          </p:nvSpPr>
          <p:spPr bwMode="auto">
            <a:xfrm flipV="1">
              <a:off x="1141" y="782"/>
              <a:ext cx="113" cy="7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grpSp>
        <p:nvGrpSpPr>
          <p:cNvPr id="27702" name="Group 54"/>
          <p:cNvGrpSpPr>
            <a:grpSpLocks/>
          </p:cNvGrpSpPr>
          <p:nvPr/>
        </p:nvGrpSpPr>
        <p:grpSpPr bwMode="auto">
          <a:xfrm>
            <a:off x="2022475" y="2171700"/>
            <a:ext cx="188913" cy="123825"/>
            <a:chOff x="1141" y="906"/>
            <a:chExt cx="119" cy="78"/>
          </a:xfrm>
        </p:grpSpPr>
        <p:sp>
          <p:nvSpPr>
            <p:cNvPr id="27703" name="Line 55"/>
            <p:cNvSpPr>
              <a:spLocks noChangeShapeType="1"/>
            </p:cNvSpPr>
            <p:nvPr/>
          </p:nvSpPr>
          <p:spPr bwMode="auto">
            <a:xfrm>
              <a:off x="1260" y="913"/>
              <a:ext cx="0" cy="6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7704" name="Line 56"/>
            <p:cNvSpPr>
              <a:spLocks noChangeShapeType="1"/>
            </p:cNvSpPr>
            <p:nvPr/>
          </p:nvSpPr>
          <p:spPr bwMode="auto">
            <a:xfrm>
              <a:off x="1141" y="914"/>
              <a:ext cx="113" cy="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7705" name="Line 57"/>
            <p:cNvSpPr>
              <a:spLocks noChangeShapeType="1"/>
            </p:cNvSpPr>
            <p:nvPr/>
          </p:nvSpPr>
          <p:spPr bwMode="auto">
            <a:xfrm flipV="1">
              <a:off x="1141" y="906"/>
              <a:ext cx="113" cy="7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27706" name="Text Box 58"/>
          <p:cNvSpPr txBox="1">
            <a:spLocks noChangeArrowheads="1"/>
          </p:cNvSpPr>
          <p:nvPr/>
        </p:nvSpPr>
        <p:spPr bwMode="auto">
          <a:xfrm>
            <a:off x="4648200" y="1400175"/>
            <a:ext cx="1838325" cy="581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zh-TW" sz="1600">
                <a:latin typeface="Times New Roman" pitchFamily="18" charset="0"/>
                <a:ea typeface="新細明體" pitchFamily="18" charset="-120"/>
              </a:rPr>
              <a:t>Ref. p.529 [18.15]</a:t>
            </a:r>
          </a:p>
          <a:p>
            <a:pPr eaLnBrk="0" hangingPunct="0"/>
            <a:r>
              <a:rPr lang="en-US" altLang="zh-TW" sz="1600">
                <a:latin typeface="Times New Roman" pitchFamily="18" charset="0"/>
                <a:ea typeface="新細明體" pitchFamily="18" charset="-120"/>
              </a:rPr>
              <a:t>        p.626 [21.26]</a:t>
            </a:r>
          </a:p>
        </p:txBody>
      </p:sp>
      <p:grpSp>
        <p:nvGrpSpPr>
          <p:cNvPr id="27710" name="Group 62"/>
          <p:cNvGrpSpPr>
            <a:grpSpLocks/>
          </p:cNvGrpSpPr>
          <p:nvPr/>
        </p:nvGrpSpPr>
        <p:grpSpPr bwMode="auto">
          <a:xfrm>
            <a:off x="6172200" y="2209800"/>
            <a:ext cx="2379663" cy="1766888"/>
            <a:chOff x="3589" y="1623"/>
            <a:chExt cx="1499" cy="1113"/>
          </a:xfrm>
        </p:grpSpPr>
        <p:sp>
          <p:nvSpPr>
            <p:cNvPr id="27690" name="Rectangle 42"/>
            <p:cNvSpPr>
              <a:spLocks noChangeArrowheads="1"/>
            </p:cNvSpPr>
            <p:nvPr/>
          </p:nvSpPr>
          <p:spPr bwMode="auto">
            <a:xfrm>
              <a:off x="3589" y="1623"/>
              <a:ext cx="1499" cy="36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eaLnBrk="0" hangingPunct="0"/>
              <a:r>
                <a:rPr lang="zh-TW" altLang="en-US" sz="1600">
                  <a:latin typeface="Times New Roman" pitchFamily="18" charset="0"/>
                  <a:ea typeface="新細明體" pitchFamily="18" charset="-120"/>
                </a:rPr>
                <a:t>     </a:t>
              </a:r>
              <a:r>
                <a:rPr lang="en-US" altLang="zh-TW" sz="1600">
                  <a:latin typeface="Times New Roman" pitchFamily="18" charset="0"/>
                  <a:ea typeface="新細明體" pitchFamily="18" charset="-120"/>
                </a:rPr>
                <a:t>site A                  site B</a:t>
              </a:r>
            </a:p>
            <a:p>
              <a:pPr algn="l" eaLnBrk="0" hangingPunct="0"/>
              <a:r>
                <a:rPr lang="en-US" altLang="zh-TW" sz="1600">
                  <a:latin typeface="Times New Roman" pitchFamily="18" charset="0"/>
                  <a:ea typeface="新細明體" pitchFamily="18" charset="-120"/>
                </a:rPr>
                <a:t>  S                     SP    </a:t>
              </a:r>
            </a:p>
          </p:txBody>
        </p:sp>
        <p:sp>
          <p:nvSpPr>
            <p:cNvPr id="27691" name="Rectangle 43"/>
            <p:cNvSpPr>
              <a:spLocks noChangeArrowheads="1"/>
            </p:cNvSpPr>
            <p:nvPr/>
          </p:nvSpPr>
          <p:spPr bwMode="auto">
            <a:xfrm>
              <a:off x="3806" y="1799"/>
              <a:ext cx="453" cy="179"/>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7692" name="Rectangle 44"/>
            <p:cNvSpPr>
              <a:spLocks noChangeArrowheads="1"/>
            </p:cNvSpPr>
            <p:nvPr/>
          </p:nvSpPr>
          <p:spPr bwMode="auto">
            <a:xfrm>
              <a:off x="4622" y="1801"/>
              <a:ext cx="453" cy="179"/>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nvGrpSpPr>
            <p:cNvPr id="27693" name="Group 45"/>
            <p:cNvGrpSpPr>
              <a:grpSpLocks/>
            </p:cNvGrpSpPr>
            <p:nvPr/>
          </p:nvGrpSpPr>
          <p:grpSpPr bwMode="auto">
            <a:xfrm>
              <a:off x="4715" y="2323"/>
              <a:ext cx="249" cy="413"/>
              <a:chOff x="3814" y="1680"/>
              <a:chExt cx="249" cy="413"/>
            </a:xfrm>
          </p:grpSpPr>
          <p:sp>
            <p:nvSpPr>
              <p:cNvPr id="27694" name="Rectangle 46"/>
              <p:cNvSpPr>
                <a:spLocks noChangeArrowheads="1"/>
              </p:cNvSpPr>
              <p:nvPr/>
            </p:nvSpPr>
            <p:spPr bwMode="auto">
              <a:xfrm>
                <a:off x="3814" y="1680"/>
                <a:ext cx="249" cy="21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600">
                    <a:latin typeface="Times New Roman" pitchFamily="18" charset="0"/>
                    <a:ea typeface="新細明體" pitchFamily="18" charset="-120"/>
                  </a:rPr>
                  <a:t>S#</a:t>
                </a:r>
              </a:p>
            </p:txBody>
          </p:sp>
          <p:sp>
            <p:nvSpPr>
              <p:cNvPr id="27695" name="Rectangle 47"/>
              <p:cNvSpPr>
                <a:spLocks noChangeArrowheads="1"/>
              </p:cNvSpPr>
              <p:nvPr/>
            </p:nvSpPr>
            <p:spPr bwMode="auto">
              <a:xfrm>
                <a:off x="3863" y="1684"/>
                <a:ext cx="165" cy="409"/>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7696" name="Line 48"/>
              <p:cNvSpPr>
                <a:spLocks noChangeShapeType="1"/>
              </p:cNvSpPr>
              <p:nvPr/>
            </p:nvSpPr>
            <p:spPr bwMode="auto">
              <a:xfrm>
                <a:off x="3870" y="1853"/>
                <a:ext cx="15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27697" name="AutoShape 49"/>
            <p:cNvSpPr>
              <a:spLocks noChangeArrowheads="1"/>
            </p:cNvSpPr>
            <p:nvPr/>
          </p:nvSpPr>
          <p:spPr bwMode="auto">
            <a:xfrm rot="16200000" flipH="1">
              <a:off x="4732" y="2101"/>
              <a:ext cx="208" cy="114"/>
            </a:xfrm>
            <a:prstGeom prst="rightArrow">
              <a:avLst>
                <a:gd name="adj1" fmla="val 50000"/>
                <a:gd name="adj2" fmla="val 91237"/>
              </a:avLst>
            </a:prstGeom>
            <a:noFill/>
            <a:ln w="127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7707" name="AutoShape 59"/>
            <p:cNvSpPr>
              <a:spLocks noChangeArrowheads="1"/>
            </p:cNvSpPr>
            <p:nvPr/>
          </p:nvSpPr>
          <p:spPr bwMode="auto">
            <a:xfrm rot="16200000" flipH="1">
              <a:off x="3938" y="2070"/>
              <a:ext cx="172" cy="102"/>
            </a:xfrm>
            <a:prstGeom prst="rightArrow">
              <a:avLst>
                <a:gd name="adj1" fmla="val 50000"/>
                <a:gd name="adj2" fmla="val 84322"/>
              </a:avLst>
            </a:prstGeom>
            <a:noFill/>
            <a:ln w="127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7708" name="Rectangle 60"/>
            <p:cNvSpPr>
              <a:spLocks noChangeArrowheads="1"/>
            </p:cNvSpPr>
            <p:nvPr/>
          </p:nvSpPr>
          <p:spPr bwMode="auto">
            <a:xfrm>
              <a:off x="3832" y="2240"/>
              <a:ext cx="387" cy="113"/>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7709" name="Rectangle 61"/>
            <p:cNvSpPr>
              <a:spLocks noChangeArrowheads="1"/>
            </p:cNvSpPr>
            <p:nvPr/>
          </p:nvSpPr>
          <p:spPr bwMode="auto">
            <a:xfrm>
              <a:off x="3667" y="2113"/>
              <a:ext cx="1283" cy="36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eaLnBrk="0" hangingPunct="0"/>
              <a:r>
                <a:rPr lang="en-US" altLang="zh-TW" sz="1600">
                  <a:latin typeface="Times New Roman" pitchFamily="18" charset="0"/>
                  <a:ea typeface="新細明體" pitchFamily="18" charset="-120"/>
                </a:rPr>
                <a:t>S'                     </a:t>
              </a:r>
            </a:p>
            <a:p>
              <a:pPr algn="l" eaLnBrk="0" hangingPunct="0"/>
              <a:r>
                <a:rPr lang="en-US" altLang="zh-TW" sz="1600">
                  <a:latin typeface="Times New Roman" pitchFamily="18" charset="0"/>
                  <a:ea typeface="新細明體" pitchFamily="18" charset="-120"/>
                </a:rPr>
                <a:t>                          SP'    </a:t>
              </a:r>
            </a:p>
          </p:txBody>
        </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zh-TW"/>
              <a:t>Query Processing: Semijoin</a:t>
            </a:r>
            <a:r>
              <a:rPr lang="en-US" altLang="zh-TW" sz="3200"/>
              <a:t> </a:t>
            </a:r>
            <a:r>
              <a:rPr lang="en-US" altLang="zh-TW" sz="2000" b="0">
                <a:solidFill>
                  <a:schemeClr val="tx1"/>
                </a:solidFill>
                <a:ea typeface="新細明體" pitchFamily="18" charset="-120"/>
              </a:rPr>
              <a:t>(cont.)</a:t>
            </a:r>
            <a:endParaRPr lang="zh-TW" altLang="en-US" sz="2000" b="0">
              <a:solidFill>
                <a:schemeClr val="tx1"/>
              </a:solidFill>
              <a:ea typeface="新細明體" pitchFamily="18" charset="-120"/>
            </a:endParaRPr>
          </a:p>
        </p:txBody>
      </p:sp>
      <p:sp>
        <p:nvSpPr>
          <p:cNvPr id="28675" name="Rectangle 3"/>
          <p:cNvSpPr>
            <a:spLocks noGrp="1" noChangeArrowheads="1"/>
          </p:cNvSpPr>
          <p:nvPr>
            <p:ph type="body" idx="1"/>
          </p:nvPr>
        </p:nvSpPr>
        <p:spPr/>
        <p:txBody>
          <a:bodyPr/>
          <a:lstStyle/>
          <a:p>
            <a:pPr lvl="3"/>
            <a:r>
              <a:rPr lang="en-US" altLang="zh-TW" sz="2000"/>
              <a:t>Semijoin</a:t>
            </a:r>
            <a:endParaRPr lang="zh-TW" altLang="en-US" sz="2000"/>
          </a:p>
        </p:txBody>
      </p:sp>
      <p:sp>
        <p:nvSpPr>
          <p:cNvPr id="28676" name="Rectangle 4"/>
          <p:cNvSpPr>
            <a:spLocks noChangeArrowheads="1"/>
          </p:cNvSpPr>
          <p:nvPr/>
        </p:nvSpPr>
        <p:spPr bwMode="auto">
          <a:xfrm>
            <a:off x="2895600" y="1828800"/>
            <a:ext cx="6248400" cy="14620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eaLnBrk="0" hangingPunct="0"/>
            <a:r>
              <a:rPr lang="zh-TW" altLang="en-US">
                <a:latin typeface="Times New Roman" pitchFamily="18" charset="0"/>
                <a:ea typeface="新細明體" pitchFamily="18" charset="-120"/>
              </a:rPr>
              <a:t>&lt;1&gt; </a:t>
            </a:r>
            <a:r>
              <a:rPr lang="en-US" altLang="zh-TW">
                <a:latin typeface="Times New Roman" pitchFamily="18" charset="0"/>
                <a:ea typeface="新細明體" pitchFamily="18" charset="-120"/>
              </a:rPr>
              <a:t>site B: step 1. Project SP on S# (get SP') </a:t>
            </a:r>
          </a:p>
          <a:p>
            <a:pPr algn="l" eaLnBrk="0" hangingPunct="0"/>
            <a:r>
              <a:rPr lang="en-US" altLang="zh-TW">
                <a:latin typeface="Times New Roman" pitchFamily="18" charset="0"/>
                <a:ea typeface="新細明體" pitchFamily="18" charset="-120"/>
              </a:rPr>
              <a:t>                   step 2. ship to site A</a:t>
            </a:r>
          </a:p>
          <a:p>
            <a:pPr algn="l" eaLnBrk="0" hangingPunct="0"/>
            <a:r>
              <a:rPr lang="en-US" altLang="zh-TW">
                <a:latin typeface="Times New Roman" pitchFamily="18" charset="0"/>
                <a:ea typeface="新細明體" pitchFamily="18" charset="-120"/>
              </a:rPr>
              <a:t>&lt;2&gt; site A: step 3. Join the projection of SP' on S# with S</a:t>
            </a:r>
          </a:p>
          <a:p>
            <a:pPr algn="l" eaLnBrk="0" hangingPunct="0"/>
            <a:r>
              <a:rPr lang="en-US" altLang="zh-TW">
                <a:latin typeface="Times New Roman" pitchFamily="18" charset="0"/>
                <a:ea typeface="新細明體" pitchFamily="18" charset="-120"/>
              </a:rPr>
              <a:t>                   step 4. The result S‘, ship to site B</a:t>
            </a:r>
          </a:p>
          <a:p>
            <a:pPr algn="l" eaLnBrk="0" hangingPunct="0"/>
            <a:r>
              <a:rPr lang="en-US" altLang="zh-TW">
                <a:latin typeface="Times New Roman" pitchFamily="18" charset="0"/>
                <a:ea typeface="新細明體" pitchFamily="18" charset="-120"/>
              </a:rPr>
              <a:t>&lt;3&gt; site B: step 5. Join S' with SP</a:t>
            </a:r>
          </a:p>
        </p:txBody>
      </p:sp>
      <p:sp>
        <p:nvSpPr>
          <p:cNvPr id="28677" name="Rectangle 5"/>
          <p:cNvSpPr>
            <a:spLocks noChangeArrowheads="1"/>
          </p:cNvSpPr>
          <p:nvPr/>
        </p:nvSpPr>
        <p:spPr bwMode="auto">
          <a:xfrm>
            <a:off x="3200400" y="3276600"/>
            <a:ext cx="5562600" cy="5778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eaLnBrk="0" hangingPunct="0"/>
            <a:r>
              <a:rPr lang="en-US" altLang="zh-TW" sz="1600">
                <a:latin typeface="Times New Roman" pitchFamily="18" charset="0"/>
                <a:ea typeface="新細明體" pitchFamily="18" charset="-120"/>
              </a:rPr>
              <a:t>communication time = 1+10*2000/10000+1+100*100/10000 </a:t>
            </a:r>
          </a:p>
          <a:p>
            <a:pPr algn="l" eaLnBrk="0" hangingPunct="0"/>
            <a:r>
              <a:rPr lang="en-US" altLang="zh-TW" sz="1600">
                <a:latin typeface="Times New Roman" pitchFamily="18" charset="0"/>
                <a:ea typeface="新細明體" pitchFamily="18" charset="-120"/>
              </a:rPr>
              <a:t>                                                                   = 1+2+1+1=</a:t>
            </a:r>
            <a:endParaRPr lang="en-US" altLang="zh-TW">
              <a:solidFill>
                <a:schemeClr val="folHlink"/>
              </a:solidFill>
              <a:latin typeface="Times New Roman" pitchFamily="18" charset="0"/>
              <a:ea typeface="新細明體" pitchFamily="18" charset="-120"/>
            </a:endParaRPr>
          </a:p>
        </p:txBody>
      </p:sp>
      <p:grpSp>
        <p:nvGrpSpPr>
          <p:cNvPr id="28763" name="Group 91"/>
          <p:cNvGrpSpPr>
            <a:grpSpLocks/>
          </p:cNvGrpSpPr>
          <p:nvPr/>
        </p:nvGrpSpPr>
        <p:grpSpPr bwMode="auto">
          <a:xfrm>
            <a:off x="1295400" y="4038600"/>
            <a:ext cx="6858000" cy="2295525"/>
            <a:chOff x="576" y="2442"/>
            <a:chExt cx="4320" cy="1446"/>
          </a:xfrm>
        </p:grpSpPr>
        <p:sp>
          <p:nvSpPr>
            <p:cNvPr id="28678" name="Text Box 6"/>
            <p:cNvSpPr txBox="1">
              <a:spLocks noChangeArrowheads="1"/>
            </p:cNvSpPr>
            <p:nvPr/>
          </p:nvSpPr>
          <p:spPr bwMode="auto">
            <a:xfrm>
              <a:off x="1536" y="2448"/>
              <a:ext cx="480" cy="2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n-US" altLang="zh-TW" sz="1600">
                  <a:latin typeface="Times New Roman" pitchFamily="18" charset="0"/>
                  <a:ea typeface="新細明體" pitchFamily="18" charset="-120"/>
                </a:rPr>
                <a:t>Site A</a:t>
              </a:r>
            </a:p>
          </p:txBody>
        </p:sp>
        <p:sp>
          <p:nvSpPr>
            <p:cNvPr id="28679" name="Text Box 7"/>
            <p:cNvSpPr txBox="1">
              <a:spLocks noChangeArrowheads="1"/>
            </p:cNvSpPr>
            <p:nvPr/>
          </p:nvSpPr>
          <p:spPr bwMode="auto">
            <a:xfrm>
              <a:off x="3456" y="2448"/>
              <a:ext cx="480" cy="2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n-US" altLang="zh-TW" sz="1600">
                  <a:latin typeface="Times New Roman" pitchFamily="18" charset="0"/>
                  <a:ea typeface="新細明體" pitchFamily="18" charset="-120"/>
                </a:rPr>
                <a:t>Site B</a:t>
              </a:r>
            </a:p>
          </p:txBody>
        </p:sp>
        <p:sp>
          <p:nvSpPr>
            <p:cNvPr id="28680" name="Line 8"/>
            <p:cNvSpPr>
              <a:spLocks noChangeShapeType="1"/>
            </p:cNvSpPr>
            <p:nvPr/>
          </p:nvSpPr>
          <p:spPr bwMode="auto">
            <a:xfrm>
              <a:off x="1872" y="2976"/>
              <a:ext cx="5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8681" name="Line 9"/>
            <p:cNvSpPr>
              <a:spLocks noChangeShapeType="1"/>
            </p:cNvSpPr>
            <p:nvPr/>
          </p:nvSpPr>
          <p:spPr bwMode="auto">
            <a:xfrm>
              <a:off x="3120" y="2976"/>
              <a:ext cx="52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nvGrpSpPr>
            <p:cNvPr id="28682" name="Group 10"/>
            <p:cNvGrpSpPr>
              <a:grpSpLocks/>
            </p:cNvGrpSpPr>
            <p:nvPr/>
          </p:nvGrpSpPr>
          <p:grpSpPr bwMode="auto">
            <a:xfrm>
              <a:off x="576" y="2442"/>
              <a:ext cx="4320" cy="1446"/>
              <a:chOff x="0" y="4554"/>
              <a:chExt cx="4320" cy="1446"/>
            </a:xfrm>
          </p:grpSpPr>
          <p:sp>
            <p:nvSpPr>
              <p:cNvPr id="28683" name="Line 11"/>
              <p:cNvSpPr>
                <a:spLocks noChangeShapeType="1"/>
              </p:cNvSpPr>
              <p:nvPr/>
            </p:nvSpPr>
            <p:spPr bwMode="auto">
              <a:xfrm>
                <a:off x="1488" y="4944"/>
                <a:ext cx="0" cy="5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8684" name="Line 12"/>
              <p:cNvSpPr>
                <a:spLocks noChangeShapeType="1"/>
              </p:cNvSpPr>
              <p:nvPr/>
            </p:nvSpPr>
            <p:spPr bwMode="auto">
              <a:xfrm>
                <a:off x="1728" y="4944"/>
                <a:ext cx="0" cy="5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8685" name="Line 13"/>
              <p:cNvSpPr>
                <a:spLocks noChangeShapeType="1"/>
              </p:cNvSpPr>
              <p:nvPr/>
            </p:nvSpPr>
            <p:spPr bwMode="auto">
              <a:xfrm>
                <a:off x="2928" y="4944"/>
                <a:ext cx="0" cy="5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8686" name="Line 14"/>
              <p:cNvSpPr>
                <a:spLocks noChangeShapeType="1"/>
              </p:cNvSpPr>
              <p:nvPr/>
            </p:nvSpPr>
            <p:spPr bwMode="auto">
              <a:xfrm>
                <a:off x="2736" y="4944"/>
                <a:ext cx="0" cy="5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8687" name="Text Box 15"/>
              <p:cNvSpPr txBox="1">
                <a:spLocks noChangeArrowheads="1"/>
              </p:cNvSpPr>
              <p:nvPr/>
            </p:nvSpPr>
            <p:spPr bwMode="auto">
              <a:xfrm>
                <a:off x="1278" y="4914"/>
                <a:ext cx="498" cy="2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n-US" altLang="zh-TW" sz="1600">
                    <a:latin typeface="Times New Roman" pitchFamily="18" charset="0"/>
                    <a:ea typeface="新細明體" pitchFamily="18" charset="-120"/>
                  </a:rPr>
                  <a:t>S#</a:t>
                </a:r>
              </a:p>
            </p:txBody>
          </p:sp>
          <p:sp>
            <p:nvSpPr>
              <p:cNvPr id="28688" name="Text Box 16"/>
              <p:cNvSpPr txBox="1">
                <a:spLocks noChangeArrowheads="1"/>
              </p:cNvSpPr>
              <p:nvPr/>
            </p:nvSpPr>
            <p:spPr bwMode="auto">
              <a:xfrm>
                <a:off x="2514" y="4914"/>
                <a:ext cx="552" cy="2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n-US" altLang="zh-TW" sz="1600">
                    <a:latin typeface="Times New Roman" pitchFamily="18" charset="0"/>
                    <a:ea typeface="新細明體" pitchFamily="18" charset="-120"/>
                  </a:rPr>
                  <a:t>S#  P#</a:t>
                </a:r>
              </a:p>
            </p:txBody>
          </p:sp>
          <p:sp>
            <p:nvSpPr>
              <p:cNvPr id="28689" name="Rectangle 17"/>
              <p:cNvSpPr>
                <a:spLocks noChangeArrowheads="1"/>
              </p:cNvSpPr>
              <p:nvPr/>
            </p:nvSpPr>
            <p:spPr bwMode="auto">
              <a:xfrm>
                <a:off x="1296" y="4944"/>
                <a:ext cx="576" cy="52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8690" name="Line 18"/>
              <p:cNvSpPr>
                <a:spLocks noChangeShapeType="1"/>
              </p:cNvSpPr>
              <p:nvPr/>
            </p:nvSpPr>
            <p:spPr bwMode="auto">
              <a:xfrm>
                <a:off x="1584" y="4944"/>
                <a:ext cx="0" cy="5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8691" name="Rectangle 19"/>
              <p:cNvSpPr>
                <a:spLocks noChangeArrowheads="1"/>
              </p:cNvSpPr>
              <p:nvPr/>
            </p:nvSpPr>
            <p:spPr bwMode="auto">
              <a:xfrm>
                <a:off x="2544" y="4944"/>
                <a:ext cx="528" cy="52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8692" name="Line 20"/>
              <p:cNvSpPr>
                <a:spLocks noChangeShapeType="1"/>
              </p:cNvSpPr>
              <p:nvPr/>
            </p:nvSpPr>
            <p:spPr bwMode="auto">
              <a:xfrm rot="10800000" flipH="1">
                <a:off x="1968" y="4944"/>
                <a:ext cx="0" cy="192"/>
              </a:xfrm>
              <a:prstGeom prst="line">
                <a:avLst/>
              </a:prstGeom>
              <a:noFill/>
              <a:ln w="12700">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8693" name="Line 21"/>
              <p:cNvSpPr>
                <a:spLocks noChangeShapeType="1"/>
              </p:cNvSpPr>
              <p:nvPr/>
            </p:nvSpPr>
            <p:spPr bwMode="auto">
              <a:xfrm>
                <a:off x="1968" y="5280"/>
                <a:ext cx="0" cy="192"/>
              </a:xfrm>
              <a:prstGeom prst="line">
                <a:avLst/>
              </a:prstGeom>
              <a:noFill/>
              <a:ln w="12700">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8694" name="Line 22"/>
              <p:cNvSpPr>
                <a:spLocks noChangeShapeType="1"/>
              </p:cNvSpPr>
              <p:nvPr/>
            </p:nvSpPr>
            <p:spPr bwMode="auto">
              <a:xfrm>
                <a:off x="1920" y="5472"/>
                <a:ext cx="9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8695" name="Line 23"/>
              <p:cNvSpPr>
                <a:spLocks noChangeShapeType="1"/>
              </p:cNvSpPr>
              <p:nvPr/>
            </p:nvSpPr>
            <p:spPr bwMode="auto">
              <a:xfrm>
                <a:off x="1920" y="4944"/>
                <a:ext cx="9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nvGrpSpPr>
              <p:cNvPr id="28696" name="Group 24"/>
              <p:cNvGrpSpPr>
                <a:grpSpLocks/>
              </p:cNvGrpSpPr>
              <p:nvPr/>
            </p:nvGrpSpPr>
            <p:grpSpPr bwMode="auto">
              <a:xfrm>
                <a:off x="3120" y="4944"/>
                <a:ext cx="96" cy="528"/>
                <a:chOff x="3120" y="4896"/>
                <a:chExt cx="96" cy="528"/>
              </a:xfrm>
            </p:grpSpPr>
            <p:grpSp>
              <p:nvGrpSpPr>
                <p:cNvPr id="28697" name="Group 25"/>
                <p:cNvGrpSpPr>
                  <a:grpSpLocks/>
                </p:cNvGrpSpPr>
                <p:nvPr/>
              </p:nvGrpSpPr>
              <p:grpSpPr bwMode="auto">
                <a:xfrm>
                  <a:off x="3120" y="5232"/>
                  <a:ext cx="96" cy="192"/>
                  <a:chOff x="3120" y="5232"/>
                  <a:chExt cx="96" cy="192"/>
                </a:xfrm>
              </p:grpSpPr>
              <p:sp>
                <p:nvSpPr>
                  <p:cNvPr id="28698" name="Line 26"/>
                  <p:cNvSpPr>
                    <a:spLocks noChangeShapeType="1"/>
                  </p:cNvSpPr>
                  <p:nvPr/>
                </p:nvSpPr>
                <p:spPr bwMode="auto">
                  <a:xfrm>
                    <a:off x="3168" y="5232"/>
                    <a:ext cx="0" cy="192"/>
                  </a:xfrm>
                  <a:prstGeom prst="line">
                    <a:avLst/>
                  </a:prstGeom>
                  <a:noFill/>
                  <a:ln w="12700">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8699" name="Line 27"/>
                  <p:cNvSpPr>
                    <a:spLocks noChangeShapeType="1"/>
                  </p:cNvSpPr>
                  <p:nvPr/>
                </p:nvSpPr>
                <p:spPr bwMode="auto">
                  <a:xfrm>
                    <a:off x="3120" y="5424"/>
                    <a:ext cx="9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grpSp>
              <p:nvGrpSpPr>
                <p:cNvPr id="28700" name="Group 28"/>
                <p:cNvGrpSpPr>
                  <a:grpSpLocks/>
                </p:cNvGrpSpPr>
                <p:nvPr/>
              </p:nvGrpSpPr>
              <p:grpSpPr bwMode="auto">
                <a:xfrm rot="-10800000">
                  <a:off x="3120" y="4896"/>
                  <a:ext cx="96" cy="192"/>
                  <a:chOff x="3120" y="5232"/>
                  <a:chExt cx="96" cy="192"/>
                </a:xfrm>
              </p:grpSpPr>
              <p:sp>
                <p:nvSpPr>
                  <p:cNvPr id="28701" name="Line 29"/>
                  <p:cNvSpPr>
                    <a:spLocks noChangeShapeType="1"/>
                  </p:cNvSpPr>
                  <p:nvPr/>
                </p:nvSpPr>
                <p:spPr bwMode="auto">
                  <a:xfrm>
                    <a:off x="3168" y="5232"/>
                    <a:ext cx="0" cy="192"/>
                  </a:xfrm>
                  <a:prstGeom prst="line">
                    <a:avLst/>
                  </a:prstGeom>
                  <a:noFill/>
                  <a:ln w="12700">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8702" name="Line 30"/>
                  <p:cNvSpPr>
                    <a:spLocks noChangeShapeType="1"/>
                  </p:cNvSpPr>
                  <p:nvPr/>
                </p:nvSpPr>
                <p:spPr bwMode="auto">
                  <a:xfrm>
                    <a:off x="3120" y="5424"/>
                    <a:ext cx="9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grpSp>
          <p:sp>
            <p:nvSpPr>
              <p:cNvPr id="28703" name="Text Box 31"/>
              <p:cNvSpPr txBox="1">
                <a:spLocks noChangeArrowheads="1"/>
              </p:cNvSpPr>
              <p:nvPr/>
            </p:nvSpPr>
            <p:spPr bwMode="auto">
              <a:xfrm>
                <a:off x="1776" y="5136"/>
                <a:ext cx="576" cy="17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zh-TW" altLang="en-US" sz="1200">
                    <a:latin typeface="Times New Roman" pitchFamily="18" charset="0"/>
                    <a:ea typeface="新細明體" pitchFamily="18" charset="-120"/>
                  </a:rPr>
                  <a:t># = 1,000</a:t>
                </a:r>
                <a:endParaRPr lang="zh-TW" altLang="en-US" sz="1600">
                  <a:latin typeface="Times New Roman" pitchFamily="18" charset="0"/>
                  <a:ea typeface="新細明體" pitchFamily="18" charset="-120"/>
                </a:endParaRPr>
              </a:p>
            </p:txBody>
          </p:sp>
          <p:sp>
            <p:nvSpPr>
              <p:cNvPr id="28704" name="Text Box 32"/>
              <p:cNvSpPr txBox="1">
                <a:spLocks noChangeArrowheads="1"/>
              </p:cNvSpPr>
              <p:nvPr/>
            </p:nvSpPr>
            <p:spPr bwMode="auto">
              <a:xfrm>
                <a:off x="3024" y="5136"/>
                <a:ext cx="480" cy="17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zh-TW" altLang="en-US" sz="1200">
                    <a:latin typeface="Times New Roman" pitchFamily="18" charset="0"/>
                    <a:ea typeface="新細明體" pitchFamily="18" charset="-120"/>
                  </a:rPr>
                  <a:t>#=2,000</a:t>
                </a:r>
                <a:endParaRPr lang="zh-TW" altLang="en-US" sz="1600">
                  <a:latin typeface="Times New Roman" pitchFamily="18" charset="0"/>
                  <a:ea typeface="新細明體" pitchFamily="18" charset="-120"/>
                </a:endParaRPr>
              </a:p>
            </p:txBody>
          </p:sp>
          <p:grpSp>
            <p:nvGrpSpPr>
              <p:cNvPr id="28705" name="Group 33"/>
              <p:cNvGrpSpPr>
                <a:grpSpLocks/>
              </p:cNvGrpSpPr>
              <p:nvPr/>
            </p:nvGrpSpPr>
            <p:grpSpPr bwMode="auto">
              <a:xfrm>
                <a:off x="1296" y="5520"/>
                <a:ext cx="576" cy="221"/>
                <a:chOff x="1296" y="5472"/>
                <a:chExt cx="576" cy="221"/>
              </a:xfrm>
            </p:grpSpPr>
            <p:sp>
              <p:nvSpPr>
                <p:cNvPr id="28706" name="Line 34"/>
                <p:cNvSpPr>
                  <a:spLocks noChangeShapeType="1"/>
                </p:cNvSpPr>
                <p:nvPr/>
              </p:nvSpPr>
              <p:spPr bwMode="auto">
                <a:xfrm rot="5400000">
                  <a:off x="1584" y="5232"/>
                  <a:ext cx="0" cy="576"/>
                </a:xfrm>
                <a:prstGeom prst="line">
                  <a:avLst/>
                </a:prstGeom>
                <a:noFill/>
                <a:ln w="12700">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8707" name="Line 35"/>
                <p:cNvSpPr>
                  <a:spLocks noChangeShapeType="1"/>
                </p:cNvSpPr>
                <p:nvPr/>
              </p:nvSpPr>
              <p:spPr bwMode="auto">
                <a:xfrm rot="-5400000">
                  <a:off x="1824" y="5520"/>
                  <a:ext cx="9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8708" name="Line 36"/>
                <p:cNvSpPr>
                  <a:spLocks noChangeShapeType="1"/>
                </p:cNvSpPr>
                <p:nvPr/>
              </p:nvSpPr>
              <p:spPr bwMode="auto">
                <a:xfrm rot="-5400000">
                  <a:off x="1248" y="5520"/>
                  <a:ext cx="9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8709" name="Text Box 37"/>
                <p:cNvSpPr txBox="1">
                  <a:spLocks noChangeArrowheads="1"/>
                </p:cNvSpPr>
                <p:nvPr/>
              </p:nvSpPr>
              <p:spPr bwMode="auto">
                <a:xfrm>
                  <a:off x="1296" y="5520"/>
                  <a:ext cx="576" cy="17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zh-TW" altLang="en-US" sz="1200">
                      <a:latin typeface="Times New Roman" pitchFamily="18" charset="0"/>
                      <a:ea typeface="新細明體" pitchFamily="18" charset="-120"/>
                    </a:rPr>
                    <a:t>100 </a:t>
                  </a:r>
                  <a:r>
                    <a:rPr lang="en-US" altLang="zh-TW" sz="1200">
                      <a:latin typeface="Times New Roman" pitchFamily="18" charset="0"/>
                      <a:ea typeface="新細明體" pitchFamily="18" charset="-120"/>
                    </a:rPr>
                    <a:t>bits</a:t>
                  </a:r>
                  <a:endParaRPr lang="en-US" altLang="zh-TW" sz="1600">
                    <a:latin typeface="Times New Roman" pitchFamily="18" charset="0"/>
                    <a:ea typeface="新細明體" pitchFamily="18" charset="-120"/>
                  </a:endParaRPr>
                </a:p>
              </p:txBody>
            </p:sp>
          </p:grpSp>
          <p:sp>
            <p:nvSpPr>
              <p:cNvPr id="28710" name="Line 38"/>
              <p:cNvSpPr>
                <a:spLocks noChangeShapeType="1"/>
              </p:cNvSpPr>
              <p:nvPr/>
            </p:nvSpPr>
            <p:spPr bwMode="auto">
              <a:xfrm rot="5400000">
                <a:off x="2639" y="5473"/>
                <a:ext cx="1" cy="192"/>
              </a:xfrm>
              <a:prstGeom prst="line">
                <a:avLst/>
              </a:prstGeom>
              <a:noFill/>
              <a:ln w="12700">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8711" name="Line 39"/>
              <p:cNvSpPr>
                <a:spLocks noChangeShapeType="1"/>
              </p:cNvSpPr>
              <p:nvPr/>
            </p:nvSpPr>
            <p:spPr bwMode="auto">
              <a:xfrm rot="-5400000">
                <a:off x="2690" y="5566"/>
                <a:ext cx="96" cy="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8712" name="Line 40"/>
              <p:cNvSpPr>
                <a:spLocks noChangeShapeType="1"/>
              </p:cNvSpPr>
              <p:nvPr/>
            </p:nvSpPr>
            <p:spPr bwMode="auto">
              <a:xfrm rot="-5400000">
                <a:off x="2498" y="5566"/>
                <a:ext cx="96" cy="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8713" name="Text Box 41"/>
              <p:cNvSpPr txBox="1">
                <a:spLocks noChangeArrowheads="1"/>
              </p:cNvSpPr>
              <p:nvPr/>
            </p:nvSpPr>
            <p:spPr bwMode="auto">
              <a:xfrm>
                <a:off x="2496" y="5616"/>
                <a:ext cx="384" cy="17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zh-TW" altLang="en-US" sz="1200">
                    <a:latin typeface="Times New Roman" pitchFamily="18" charset="0"/>
                    <a:ea typeface="新細明體" pitchFamily="18" charset="-120"/>
                  </a:rPr>
                  <a:t>10 </a:t>
                </a:r>
                <a:r>
                  <a:rPr lang="en-US" altLang="zh-TW" sz="1200">
                    <a:latin typeface="Times New Roman" pitchFamily="18" charset="0"/>
                    <a:ea typeface="新細明體" pitchFamily="18" charset="-120"/>
                  </a:rPr>
                  <a:t>bits</a:t>
                </a:r>
                <a:endParaRPr lang="en-US" altLang="zh-TW" sz="1600">
                  <a:latin typeface="Times New Roman" pitchFamily="18" charset="0"/>
                  <a:ea typeface="新細明體" pitchFamily="18" charset="-120"/>
                </a:endParaRPr>
              </a:p>
            </p:txBody>
          </p:sp>
          <p:grpSp>
            <p:nvGrpSpPr>
              <p:cNvPr id="28714" name="Group 42"/>
              <p:cNvGrpSpPr>
                <a:grpSpLocks/>
              </p:cNvGrpSpPr>
              <p:nvPr/>
            </p:nvGrpSpPr>
            <p:grpSpPr bwMode="auto">
              <a:xfrm>
                <a:off x="3408" y="4704"/>
                <a:ext cx="432" cy="828"/>
                <a:chOff x="3600" y="4656"/>
                <a:chExt cx="432" cy="828"/>
              </a:xfrm>
            </p:grpSpPr>
            <p:sp>
              <p:nvSpPr>
                <p:cNvPr id="28715" name="Text Box 43"/>
                <p:cNvSpPr txBox="1">
                  <a:spLocks noChangeArrowheads="1"/>
                </p:cNvSpPr>
                <p:nvPr/>
              </p:nvSpPr>
              <p:spPr bwMode="auto">
                <a:xfrm>
                  <a:off x="3600" y="4656"/>
                  <a:ext cx="432" cy="82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zh-TW" sz="1600">
                      <a:latin typeface="Times New Roman" pitchFamily="18" charset="0"/>
                      <a:ea typeface="新細明體" pitchFamily="18" charset="-120"/>
                    </a:rPr>
                    <a:t>SP'</a:t>
                  </a:r>
                </a:p>
                <a:p>
                  <a:pPr eaLnBrk="0" hangingPunct="0"/>
                  <a:r>
                    <a:rPr lang="en-US" altLang="zh-TW" sz="1600">
                      <a:latin typeface="Times New Roman" pitchFamily="18" charset="0"/>
                      <a:ea typeface="新細明體" pitchFamily="18" charset="-120"/>
                    </a:rPr>
                    <a:t>S1</a:t>
                  </a:r>
                </a:p>
                <a:p>
                  <a:pPr eaLnBrk="0" hangingPunct="0"/>
                  <a:r>
                    <a:rPr lang="en-US" altLang="zh-TW" sz="1600">
                      <a:latin typeface="Times New Roman" pitchFamily="18" charset="0"/>
                      <a:ea typeface="新細明體" pitchFamily="18" charset="-120"/>
                    </a:rPr>
                    <a:t>S4</a:t>
                  </a:r>
                </a:p>
                <a:p>
                  <a:pPr eaLnBrk="0" hangingPunct="0"/>
                  <a:r>
                    <a:rPr lang="en-US" altLang="zh-TW" sz="1600">
                      <a:latin typeface="Times New Roman" pitchFamily="18" charset="0"/>
                      <a:ea typeface="新細明體" pitchFamily="18" charset="-120"/>
                    </a:rPr>
                    <a:t>...</a:t>
                  </a:r>
                </a:p>
                <a:p>
                  <a:pPr eaLnBrk="0" hangingPunct="0"/>
                  <a:r>
                    <a:rPr lang="en-US" altLang="zh-TW" sz="1600">
                      <a:latin typeface="Times New Roman" pitchFamily="18" charset="0"/>
                      <a:ea typeface="新細明體" pitchFamily="18" charset="-120"/>
                    </a:rPr>
                    <a:t>S921</a:t>
                  </a:r>
                </a:p>
              </p:txBody>
            </p:sp>
            <p:sp>
              <p:nvSpPr>
                <p:cNvPr id="28716" name="Rectangle 44"/>
                <p:cNvSpPr>
                  <a:spLocks noChangeArrowheads="1"/>
                </p:cNvSpPr>
                <p:nvPr/>
              </p:nvSpPr>
              <p:spPr bwMode="auto">
                <a:xfrm>
                  <a:off x="3648" y="4848"/>
                  <a:ext cx="288" cy="62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28717" name="Text Box 45"/>
              <p:cNvSpPr txBox="1">
                <a:spLocks noChangeArrowheads="1"/>
              </p:cNvSpPr>
              <p:nvPr/>
            </p:nvSpPr>
            <p:spPr bwMode="auto">
              <a:xfrm>
                <a:off x="3648" y="5136"/>
                <a:ext cx="672" cy="17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zh-TW" altLang="en-US" sz="1200">
                    <a:latin typeface="Times New Roman" pitchFamily="18" charset="0"/>
                    <a:ea typeface="新細明體" pitchFamily="18" charset="-120"/>
                  </a:rPr>
                  <a:t># =&lt; 2,000</a:t>
                </a:r>
                <a:endParaRPr lang="zh-TW" altLang="en-US" sz="1600">
                  <a:latin typeface="Times New Roman" pitchFamily="18" charset="0"/>
                  <a:ea typeface="新細明體" pitchFamily="18" charset="-120"/>
                </a:endParaRPr>
              </a:p>
            </p:txBody>
          </p:sp>
          <p:grpSp>
            <p:nvGrpSpPr>
              <p:cNvPr id="28718" name="Group 46"/>
              <p:cNvGrpSpPr>
                <a:grpSpLocks/>
              </p:cNvGrpSpPr>
              <p:nvPr/>
            </p:nvGrpSpPr>
            <p:grpSpPr bwMode="auto">
              <a:xfrm>
                <a:off x="3792" y="4896"/>
                <a:ext cx="96" cy="624"/>
                <a:chOff x="3120" y="4896"/>
                <a:chExt cx="96" cy="528"/>
              </a:xfrm>
            </p:grpSpPr>
            <p:grpSp>
              <p:nvGrpSpPr>
                <p:cNvPr id="28719" name="Group 47"/>
                <p:cNvGrpSpPr>
                  <a:grpSpLocks/>
                </p:cNvGrpSpPr>
                <p:nvPr/>
              </p:nvGrpSpPr>
              <p:grpSpPr bwMode="auto">
                <a:xfrm>
                  <a:off x="3120" y="5232"/>
                  <a:ext cx="96" cy="192"/>
                  <a:chOff x="3120" y="5232"/>
                  <a:chExt cx="96" cy="192"/>
                </a:xfrm>
              </p:grpSpPr>
              <p:sp>
                <p:nvSpPr>
                  <p:cNvPr id="28720" name="Line 48"/>
                  <p:cNvSpPr>
                    <a:spLocks noChangeShapeType="1"/>
                  </p:cNvSpPr>
                  <p:nvPr/>
                </p:nvSpPr>
                <p:spPr bwMode="auto">
                  <a:xfrm>
                    <a:off x="3168" y="5232"/>
                    <a:ext cx="0" cy="192"/>
                  </a:xfrm>
                  <a:prstGeom prst="line">
                    <a:avLst/>
                  </a:prstGeom>
                  <a:noFill/>
                  <a:ln w="12700">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8721" name="Line 49"/>
                  <p:cNvSpPr>
                    <a:spLocks noChangeShapeType="1"/>
                  </p:cNvSpPr>
                  <p:nvPr/>
                </p:nvSpPr>
                <p:spPr bwMode="auto">
                  <a:xfrm>
                    <a:off x="3120" y="5424"/>
                    <a:ext cx="9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grpSp>
              <p:nvGrpSpPr>
                <p:cNvPr id="28722" name="Group 50"/>
                <p:cNvGrpSpPr>
                  <a:grpSpLocks/>
                </p:cNvGrpSpPr>
                <p:nvPr/>
              </p:nvGrpSpPr>
              <p:grpSpPr bwMode="auto">
                <a:xfrm rot="-10800000">
                  <a:off x="3120" y="4896"/>
                  <a:ext cx="96" cy="192"/>
                  <a:chOff x="3120" y="5232"/>
                  <a:chExt cx="96" cy="192"/>
                </a:xfrm>
              </p:grpSpPr>
              <p:sp>
                <p:nvSpPr>
                  <p:cNvPr id="28723" name="Line 51"/>
                  <p:cNvSpPr>
                    <a:spLocks noChangeShapeType="1"/>
                  </p:cNvSpPr>
                  <p:nvPr/>
                </p:nvSpPr>
                <p:spPr bwMode="auto">
                  <a:xfrm>
                    <a:off x="3168" y="5232"/>
                    <a:ext cx="0" cy="192"/>
                  </a:xfrm>
                  <a:prstGeom prst="line">
                    <a:avLst/>
                  </a:prstGeom>
                  <a:noFill/>
                  <a:ln w="12700">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8724" name="Line 52"/>
                  <p:cNvSpPr>
                    <a:spLocks noChangeShapeType="1"/>
                  </p:cNvSpPr>
                  <p:nvPr/>
                </p:nvSpPr>
                <p:spPr bwMode="auto">
                  <a:xfrm>
                    <a:off x="3120" y="5424"/>
                    <a:ext cx="9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grpSp>
          <p:sp>
            <p:nvSpPr>
              <p:cNvPr id="28725" name="Line 53"/>
              <p:cNvSpPr>
                <a:spLocks noChangeShapeType="1"/>
              </p:cNvSpPr>
              <p:nvPr/>
            </p:nvSpPr>
            <p:spPr bwMode="auto">
              <a:xfrm>
                <a:off x="2298" y="4554"/>
                <a:ext cx="6" cy="1446"/>
              </a:xfrm>
              <a:prstGeom prst="line">
                <a:avLst/>
              </a:prstGeom>
              <a:noFill/>
              <a:ln w="12700">
                <a:solidFill>
                  <a:schemeClr val="tx1"/>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8726" name="Text Box 54"/>
              <p:cNvSpPr txBox="1">
                <a:spLocks noChangeArrowheads="1"/>
              </p:cNvSpPr>
              <p:nvPr/>
            </p:nvSpPr>
            <p:spPr bwMode="auto">
              <a:xfrm>
                <a:off x="912" y="5040"/>
                <a:ext cx="432" cy="40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zh-TW" sz="1600">
                    <a:latin typeface="Times New Roman" pitchFamily="18" charset="0"/>
                    <a:ea typeface="新細明體" pitchFamily="18" charset="-120"/>
                  </a:rPr>
                  <a:t>Join</a:t>
                </a:r>
              </a:p>
              <a:p>
                <a:pPr eaLnBrk="0" hangingPunct="0">
                  <a:spcBef>
                    <a:spcPct val="25000"/>
                  </a:spcBef>
                </a:pPr>
                <a:r>
                  <a:rPr lang="en-US" altLang="zh-TW" sz="1600">
                    <a:latin typeface="Times New Roman" pitchFamily="18" charset="0"/>
                    <a:ea typeface="新細明體" pitchFamily="18" charset="-120"/>
                  </a:rPr>
                  <a:t>S'</a:t>
                </a:r>
              </a:p>
            </p:txBody>
          </p:sp>
          <p:grpSp>
            <p:nvGrpSpPr>
              <p:cNvPr id="28727" name="Group 55"/>
              <p:cNvGrpSpPr>
                <a:grpSpLocks/>
              </p:cNvGrpSpPr>
              <p:nvPr/>
            </p:nvGrpSpPr>
            <p:grpSpPr bwMode="auto">
              <a:xfrm>
                <a:off x="300" y="4992"/>
                <a:ext cx="624" cy="695"/>
                <a:chOff x="300" y="4992"/>
                <a:chExt cx="624" cy="695"/>
              </a:xfrm>
            </p:grpSpPr>
            <p:sp>
              <p:nvSpPr>
                <p:cNvPr id="28728" name="Rectangle 56"/>
                <p:cNvSpPr>
                  <a:spLocks noChangeArrowheads="1"/>
                </p:cNvSpPr>
                <p:nvPr/>
              </p:nvSpPr>
              <p:spPr bwMode="auto">
                <a:xfrm>
                  <a:off x="444" y="4992"/>
                  <a:ext cx="480" cy="40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8729" name="Line 57"/>
                <p:cNvSpPr>
                  <a:spLocks noChangeShapeType="1"/>
                </p:cNvSpPr>
                <p:nvPr/>
              </p:nvSpPr>
              <p:spPr bwMode="auto">
                <a:xfrm>
                  <a:off x="444" y="5124"/>
                  <a:ext cx="48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8730" name="Line 58"/>
                <p:cNvSpPr>
                  <a:spLocks noChangeShapeType="1"/>
                </p:cNvSpPr>
                <p:nvPr/>
              </p:nvSpPr>
              <p:spPr bwMode="auto">
                <a:xfrm>
                  <a:off x="540" y="4992"/>
                  <a:ext cx="0" cy="40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8731" name="Line 59"/>
                <p:cNvSpPr>
                  <a:spLocks noChangeShapeType="1"/>
                </p:cNvSpPr>
                <p:nvPr/>
              </p:nvSpPr>
              <p:spPr bwMode="auto">
                <a:xfrm>
                  <a:off x="636" y="4992"/>
                  <a:ext cx="0" cy="40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8732" name="Line 60"/>
                <p:cNvSpPr>
                  <a:spLocks noChangeShapeType="1"/>
                </p:cNvSpPr>
                <p:nvPr/>
              </p:nvSpPr>
              <p:spPr bwMode="auto">
                <a:xfrm>
                  <a:off x="732" y="4992"/>
                  <a:ext cx="0" cy="40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8733" name="Line 61"/>
                <p:cNvSpPr>
                  <a:spLocks noChangeShapeType="1"/>
                </p:cNvSpPr>
                <p:nvPr/>
              </p:nvSpPr>
              <p:spPr bwMode="auto">
                <a:xfrm>
                  <a:off x="828" y="4992"/>
                  <a:ext cx="0" cy="40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nvGrpSpPr>
                <p:cNvPr id="28734" name="Group 62"/>
                <p:cNvGrpSpPr>
                  <a:grpSpLocks/>
                </p:cNvGrpSpPr>
                <p:nvPr/>
              </p:nvGrpSpPr>
              <p:grpSpPr bwMode="auto">
                <a:xfrm>
                  <a:off x="444" y="5466"/>
                  <a:ext cx="480" cy="221"/>
                  <a:chOff x="1296" y="5472"/>
                  <a:chExt cx="576" cy="221"/>
                </a:xfrm>
              </p:grpSpPr>
              <p:sp>
                <p:nvSpPr>
                  <p:cNvPr id="28735" name="Line 63"/>
                  <p:cNvSpPr>
                    <a:spLocks noChangeShapeType="1"/>
                  </p:cNvSpPr>
                  <p:nvPr/>
                </p:nvSpPr>
                <p:spPr bwMode="auto">
                  <a:xfrm rot="5400000">
                    <a:off x="1584" y="5232"/>
                    <a:ext cx="0" cy="576"/>
                  </a:xfrm>
                  <a:prstGeom prst="line">
                    <a:avLst/>
                  </a:prstGeom>
                  <a:noFill/>
                  <a:ln w="12700">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8736" name="Line 64"/>
                  <p:cNvSpPr>
                    <a:spLocks noChangeShapeType="1"/>
                  </p:cNvSpPr>
                  <p:nvPr/>
                </p:nvSpPr>
                <p:spPr bwMode="auto">
                  <a:xfrm rot="-5400000">
                    <a:off x="1824" y="5520"/>
                    <a:ext cx="9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8737" name="Line 65"/>
                  <p:cNvSpPr>
                    <a:spLocks noChangeShapeType="1"/>
                  </p:cNvSpPr>
                  <p:nvPr/>
                </p:nvSpPr>
                <p:spPr bwMode="auto">
                  <a:xfrm rot="-5400000">
                    <a:off x="1248" y="5520"/>
                    <a:ext cx="9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8738" name="Text Box 66"/>
                  <p:cNvSpPr txBox="1">
                    <a:spLocks noChangeArrowheads="1"/>
                  </p:cNvSpPr>
                  <p:nvPr/>
                </p:nvSpPr>
                <p:spPr bwMode="auto">
                  <a:xfrm>
                    <a:off x="1296" y="5520"/>
                    <a:ext cx="576" cy="17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zh-TW" altLang="en-US" sz="1200">
                        <a:latin typeface="Times New Roman" pitchFamily="18" charset="0"/>
                        <a:ea typeface="新細明體" pitchFamily="18" charset="-120"/>
                      </a:rPr>
                      <a:t>100 </a:t>
                    </a:r>
                    <a:r>
                      <a:rPr lang="en-US" altLang="zh-TW" sz="1200">
                        <a:latin typeface="Times New Roman" pitchFamily="18" charset="0"/>
                        <a:ea typeface="新細明體" pitchFamily="18" charset="-120"/>
                      </a:rPr>
                      <a:t>bits</a:t>
                    </a:r>
                    <a:endParaRPr lang="en-US" altLang="zh-TW" sz="1600">
                      <a:latin typeface="Times New Roman" pitchFamily="18" charset="0"/>
                      <a:ea typeface="新細明體" pitchFamily="18" charset="-120"/>
                    </a:endParaRPr>
                  </a:p>
                </p:txBody>
              </p:sp>
            </p:grpSp>
            <p:grpSp>
              <p:nvGrpSpPr>
                <p:cNvPr id="28739" name="Group 67"/>
                <p:cNvGrpSpPr>
                  <a:grpSpLocks/>
                </p:cNvGrpSpPr>
                <p:nvPr/>
              </p:nvGrpSpPr>
              <p:grpSpPr bwMode="auto">
                <a:xfrm>
                  <a:off x="300" y="4992"/>
                  <a:ext cx="96" cy="402"/>
                  <a:chOff x="3120" y="4896"/>
                  <a:chExt cx="96" cy="528"/>
                </a:xfrm>
              </p:grpSpPr>
              <p:grpSp>
                <p:nvGrpSpPr>
                  <p:cNvPr id="28740" name="Group 68"/>
                  <p:cNvGrpSpPr>
                    <a:grpSpLocks/>
                  </p:cNvGrpSpPr>
                  <p:nvPr/>
                </p:nvGrpSpPr>
                <p:grpSpPr bwMode="auto">
                  <a:xfrm>
                    <a:off x="3120" y="5232"/>
                    <a:ext cx="96" cy="192"/>
                    <a:chOff x="3120" y="5232"/>
                    <a:chExt cx="96" cy="192"/>
                  </a:xfrm>
                </p:grpSpPr>
                <p:sp>
                  <p:nvSpPr>
                    <p:cNvPr id="28741" name="Line 69"/>
                    <p:cNvSpPr>
                      <a:spLocks noChangeShapeType="1"/>
                    </p:cNvSpPr>
                    <p:nvPr/>
                  </p:nvSpPr>
                  <p:spPr bwMode="auto">
                    <a:xfrm>
                      <a:off x="3168" y="5232"/>
                      <a:ext cx="0" cy="192"/>
                    </a:xfrm>
                    <a:prstGeom prst="line">
                      <a:avLst/>
                    </a:prstGeom>
                    <a:noFill/>
                    <a:ln w="12700">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8742" name="Line 70"/>
                    <p:cNvSpPr>
                      <a:spLocks noChangeShapeType="1"/>
                    </p:cNvSpPr>
                    <p:nvPr/>
                  </p:nvSpPr>
                  <p:spPr bwMode="auto">
                    <a:xfrm>
                      <a:off x="3120" y="5424"/>
                      <a:ext cx="9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grpSp>
                <p:nvGrpSpPr>
                  <p:cNvPr id="28743" name="Group 71"/>
                  <p:cNvGrpSpPr>
                    <a:grpSpLocks/>
                  </p:cNvGrpSpPr>
                  <p:nvPr/>
                </p:nvGrpSpPr>
                <p:grpSpPr bwMode="auto">
                  <a:xfrm rot="-10800000">
                    <a:off x="3120" y="4896"/>
                    <a:ext cx="96" cy="192"/>
                    <a:chOff x="3120" y="5232"/>
                    <a:chExt cx="96" cy="192"/>
                  </a:xfrm>
                </p:grpSpPr>
                <p:sp>
                  <p:nvSpPr>
                    <p:cNvPr id="28744" name="Line 72"/>
                    <p:cNvSpPr>
                      <a:spLocks noChangeShapeType="1"/>
                    </p:cNvSpPr>
                    <p:nvPr/>
                  </p:nvSpPr>
                  <p:spPr bwMode="auto">
                    <a:xfrm>
                      <a:off x="3168" y="5232"/>
                      <a:ext cx="0" cy="192"/>
                    </a:xfrm>
                    <a:prstGeom prst="line">
                      <a:avLst/>
                    </a:prstGeom>
                    <a:noFill/>
                    <a:ln w="12700">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8745" name="Line 73"/>
                    <p:cNvSpPr>
                      <a:spLocks noChangeShapeType="1"/>
                    </p:cNvSpPr>
                    <p:nvPr/>
                  </p:nvSpPr>
                  <p:spPr bwMode="auto">
                    <a:xfrm>
                      <a:off x="3120" y="5424"/>
                      <a:ext cx="9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grpSp>
          </p:grpSp>
          <p:sp>
            <p:nvSpPr>
              <p:cNvPr id="28746" name="Text Box 74"/>
              <p:cNvSpPr txBox="1">
                <a:spLocks noChangeArrowheads="1"/>
              </p:cNvSpPr>
              <p:nvPr/>
            </p:nvSpPr>
            <p:spPr bwMode="auto">
              <a:xfrm>
                <a:off x="0" y="5112"/>
                <a:ext cx="576" cy="17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zh-TW" altLang="en-US" sz="1200">
                    <a:latin typeface="Times New Roman" pitchFamily="18" charset="0"/>
                    <a:ea typeface="新細明體" pitchFamily="18" charset="-120"/>
                  </a:rPr>
                  <a:t># = 100</a:t>
                </a:r>
                <a:endParaRPr lang="zh-TW" altLang="en-US" sz="1600">
                  <a:latin typeface="Times New Roman" pitchFamily="18" charset="0"/>
                  <a:ea typeface="新細明體" pitchFamily="18" charset="-120"/>
                </a:endParaRPr>
              </a:p>
            </p:txBody>
          </p:sp>
          <p:sp>
            <p:nvSpPr>
              <p:cNvPr id="28747" name="AutoShape 75"/>
              <p:cNvSpPr>
                <a:spLocks noChangeArrowheads="1"/>
              </p:cNvSpPr>
              <p:nvPr/>
            </p:nvSpPr>
            <p:spPr bwMode="auto">
              <a:xfrm>
                <a:off x="960" y="5232"/>
                <a:ext cx="240" cy="48"/>
              </a:xfrm>
              <a:prstGeom prst="leftArrow">
                <a:avLst>
                  <a:gd name="adj1" fmla="val 50000"/>
                  <a:gd name="adj2" fmla="val 125000"/>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8748" name="Text Box 76"/>
              <p:cNvSpPr txBox="1">
                <a:spLocks noChangeArrowheads="1"/>
              </p:cNvSpPr>
              <p:nvPr/>
            </p:nvSpPr>
            <p:spPr bwMode="auto">
              <a:xfrm>
                <a:off x="324" y="4800"/>
                <a:ext cx="288" cy="2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zh-TW" sz="1600">
                    <a:latin typeface="Times New Roman" pitchFamily="18" charset="0"/>
                    <a:ea typeface="新細明體" pitchFamily="18" charset="-120"/>
                  </a:rPr>
                  <a:t>S'</a:t>
                </a:r>
              </a:p>
            </p:txBody>
          </p:sp>
          <p:sp>
            <p:nvSpPr>
              <p:cNvPr id="28749" name="Text Box 77"/>
              <p:cNvSpPr txBox="1">
                <a:spLocks noChangeArrowheads="1"/>
              </p:cNvSpPr>
              <p:nvPr/>
            </p:nvSpPr>
            <p:spPr bwMode="auto">
              <a:xfrm>
                <a:off x="2382" y="4746"/>
                <a:ext cx="288" cy="2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zh-TW" sz="1600">
                    <a:latin typeface="Times New Roman" pitchFamily="18" charset="0"/>
                    <a:ea typeface="新細明體" pitchFamily="18" charset="-120"/>
                  </a:rPr>
                  <a:t>SP</a:t>
                </a:r>
              </a:p>
            </p:txBody>
          </p:sp>
          <p:sp>
            <p:nvSpPr>
              <p:cNvPr id="28750" name="Text Box 78"/>
              <p:cNvSpPr txBox="1">
                <a:spLocks noChangeArrowheads="1"/>
              </p:cNvSpPr>
              <p:nvPr/>
            </p:nvSpPr>
            <p:spPr bwMode="auto">
              <a:xfrm>
                <a:off x="1146" y="4764"/>
                <a:ext cx="288" cy="2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zh-TW" sz="1600">
                    <a:latin typeface="Times New Roman" pitchFamily="18" charset="0"/>
                    <a:ea typeface="新細明體" pitchFamily="18" charset="-120"/>
                  </a:rPr>
                  <a:t>S</a:t>
                </a:r>
              </a:p>
            </p:txBody>
          </p:sp>
        </p:grpSp>
      </p:grpSp>
      <p:grpSp>
        <p:nvGrpSpPr>
          <p:cNvPr id="28751" name="Group 79"/>
          <p:cNvGrpSpPr>
            <a:grpSpLocks/>
          </p:cNvGrpSpPr>
          <p:nvPr/>
        </p:nvGrpSpPr>
        <p:grpSpPr bwMode="auto">
          <a:xfrm>
            <a:off x="152400" y="2133600"/>
            <a:ext cx="2379663" cy="1766888"/>
            <a:chOff x="3589" y="1623"/>
            <a:chExt cx="1499" cy="1113"/>
          </a:xfrm>
        </p:grpSpPr>
        <p:sp>
          <p:nvSpPr>
            <p:cNvPr id="28752" name="Rectangle 80"/>
            <p:cNvSpPr>
              <a:spLocks noChangeArrowheads="1"/>
            </p:cNvSpPr>
            <p:nvPr/>
          </p:nvSpPr>
          <p:spPr bwMode="auto">
            <a:xfrm>
              <a:off x="3589" y="1623"/>
              <a:ext cx="1499" cy="36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eaLnBrk="0" hangingPunct="0"/>
              <a:r>
                <a:rPr lang="zh-TW" altLang="en-US" sz="1600">
                  <a:latin typeface="Times New Roman" pitchFamily="18" charset="0"/>
                  <a:ea typeface="新細明體" pitchFamily="18" charset="-120"/>
                </a:rPr>
                <a:t>     </a:t>
              </a:r>
              <a:r>
                <a:rPr lang="en-US" altLang="zh-TW" sz="1600">
                  <a:latin typeface="Times New Roman" pitchFamily="18" charset="0"/>
                  <a:ea typeface="新細明體" pitchFamily="18" charset="-120"/>
                </a:rPr>
                <a:t>site A                  site B</a:t>
              </a:r>
            </a:p>
            <a:p>
              <a:pPr algn="l" eaLnBrk="0" hangingPunct="0"/>
              <a:r>
                <a:rPr lang="en-US" altLang="zh-TW" sz="1600">
                  <a:latin typeface="Times New Roman" pitchFamily="18" charset="0"/>
                  <a:ea typeface="新細明體" pitchFamily="18" charset="-120"/>
                </a:rPr>
                <a:t>  S                     SP    </a:t>
              </a:r>
            </a:p>
          </p:txBody>
        </p:sp>
        <p:sp>
          <p:nvSpPr>
            <p:cNvPr id="28753" name="Rectangle 81"/>
            <p:cNvSpPr>
              <a:spLocks noChangeArrowheads="1"/>
            </p:cNvSpPr>
            <p:nvPr/>
          </p:nvSpPr>
          <p:spPr bwMode="auto">
            <a:xfrm>
              <a:off x="3806" y="1799"/>
              <a:ext cx="453" cy="179"/>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8754" name="Rectangle 82"/>
            <p:cNvSpPr>
              <a:spLocks noChangeArrowheads="1"/>
            </p:cNvSpPr>
            <p:nvPr/>
          </p:nvSpPr>
          <p:spPr bwMode="auto">
            <a:xfrm>
              <a:off x="4622" y="1801"/>
              <a:ext cx="453" cy="179"/>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nvGrpSpPr>
            <p:cNvPr id="28755" name="Group 83"/>
            <p:cNvGrpSpPr>
              <a:grpSpLocks/>
            </p:cNvGrpSpPr>
            <p:nvPr/>
          </p:nvGrpSpPr>
          <p:grpSpPr bwMode="auto">
            <a:xfrm>
              <a:off x="4715" y="2323"/>
              <a:ext cx="249" cy="413"/>
              <a:chOff x="3814" y="1680"/>
              <a:chExt cx="249" cy="413"/>
            </a:xfrm>
          </p:grpSpPr>
          <p:sp>
            <p:nvSpPr>
              <p:cNvPr id="28756" name="Rectangle 84"/>
              <p:cNvSpPr>
                <a:spLocks noChangeArrowheads="1"/>
              </p:cNvSpPr>
              <p:nvPr/>
            </p:nvSpPr>
            <p:spPr bwMode="auto">
              <a:xfrm>
                <a:off x="3814" y="1680"/>
                <a:ext cx="249" cy="21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600">
                    <a:latin typeface="Times New Roman" pitchFamily="18" charset="0"/>
                    <a:ea typeface="新細明體" pitchFamily="18" charset="-120"/>
                  </a:rPr>
                  <a:t>S#</a:t>
                </a:r>
              </a:p>
            </p:txBody>
          </p:sp>
          <p:sp>
            <p:nvSpPr>
              <p:cNvPr id="28757" name="Rectangle 85"/>
              <p:cNvSpPr>
                <a:spLocks noChangeArrowheads="1"/>
              </p:cNvSpPr>
              <p:nvPr/>
            </p:nvSpPr>
            <p:spPr bwMode="auto">
              <a:xfrm>
                <a:off x="3863" y="1684"/>
                <a:ext cx="165" cy="409"/>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8758" name="Line 86"/>
              <p:cNvSpPr>
                <a:spLocks noChangeShapeType="1"/>
              </p:cNvSpPr>
              <p:nvPr/>
            </p:nvSpPr>
            <p:spPr bwMode="auto">
              <a:xfrm>
                <a:off x="3870" y="1853"/>
                <a:ext cx="15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28759" name="AutoShape 87"/>
            <p:cNvSpPr>
              <a:spLocks noChangeArrowheads="1"/>
            </p:cNvSpPr>
            <p:nvPr/>
          </p:nvSpPr>
          <p:spPr bwMode="auto">
            <a:xfrm rot="16200000" flipH="1">
              <a:off x="4732" y="2101"/>
              <a:ext cx="208" cy="114"/>
            </a:xfrm>
            <a:prstGeom prst="rightArrow">
              <a:avLst>
                <a:gd name="adj1" fmla="val 50000"/>
                <a:gd name="adj2" fmla="val 91237"/>
              </a:avLst>
            </a:prstGeom>
            <a:noFill/>
            <a:ln w="127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8760" name="AutoShape 88"/>
            <p:cNvSpPr>
              <a:spLocks noChangeArrowheads="1"/>
            </p:cNvSpPr>
            <p:nvPr/>
          </p:nvSpPr>
          <p:spPr bwMode="auto">
            <a:xfrm rot="16200000" flipH="1">
              <a:off x="3938" y="2070"/>
              <a:ext cx="172" cy="102"/>
            </a:xfrm>
            <a:prstGeom prst="rightArrow">
              <a:avLst>
                <a:gd name="adj1" fmla="val 50000"/>
                <a:gd name="adj2" fmla="val 84322"/>
              </a:avLst>
            </a:prstGeom>
            <a:noFill/>
            <a:ln w="127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8761" name="Rectangle 89"/>
            <p:cNvSpPr>
              <a:spLocks noChangeArrowheads="1"/>
            </p:cNvSpPr>
            <p:nvPr/>
          </p:nvSpPr>
          <p:spPr bwMode="auto">
            <a:xfrm>
              <a:off x="3832" y="2240"/>
              <a:ext cx="387" cy="113"/>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8762" name="Rectangle 90"/>
            <p:cNvSpPr>
              <a:spLocks noChangeArrowheads="1"/>
            </p:cNvSpPr>
            <p:nvPr/>
          </p:nvSpPr>
          <p:spPr bwMode="auto">
            <a:xfrm>
              <a:off x="3667" y="2113"/>
              <a:ext cx="1283" cy="36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eaLnBrk="0" hangingPunct="0"/>
              <a:r>
                <a:rPr lang="en-US" altLang="zh-TW" sz="1600">
                  <a:latin typeface="Times New Roman" pitchFamily="18" charset="0"/>
                  <a:ea typeface="新細明體" pitchFamily="18" charset="-120"/>
                </a:rPr>
                <a:t>S'                     </a:t>
              </a:r>
            </a:p>
            <a:p>
              <a:pPr algn="l" eaLnBrk="0" hangingPunct="0"/>
              <a:r>
                <a:rPr lang="en-US" altLang="zh-TW" sz="1600">
                  <a:latin typeface="Times New Roman" pitchFamily="18" charset="0"/>
                  <a:ea typeface="新細明體" pitchFamily="18" charset="-120"/>
                </a:rPr>
                <a:t>                          SP'    </a:t>
              </a:r>
            </a:p>
          </p:txBody>
        </p:sp>
      </p:grpSp>
      <p:sp>
        <p:nvSpPr>
          <p:cNvPr id="28764" name="Rectangle 92"/>
          <p:cNvSpPr>
            <a:spLocks noChangeArrowheads="1"/>
          </p:cNvSpPr>
          <p:nvPr/>
        </p:nvSpPr>
        <p:spPr bwMode="auto">
          <a:xfrm>
            <a:off x="7740650" y="3429000"/>
            <a:ext cx="719138"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nSpc>
                <a:spcPct val="150000"/>
              </a:lnSpc>
            </a:pPr>
            <a:r>
              <a:rPr lang="en-US" altLang="zh-TW" sz="1600">
                <a:solidFill>
                  <a:schemeClr val="folHlink"/>
                </a:solidFill>
              </a:rPr>
              <a:t>5 sec</a:t>
            </a:r>
            <a:endParaRPr lang="zh-TW" altLang="en-US" sz="1600">
              <a:solidFill>
                <a:schemeClr val="fo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grpId="0" nodeType="clickEffect">
                                  <p:stCondLst>
                                    <p:cond delay="0"/>
                                  </p:stCondLst>
                                  <p:childTnLst>
                                    <p:animRot by="21600000">
                                      <p:cBhvr>
                                        <p:cTn id="6" dur="2000" fill="hold"/>
                                        <p:tgtEl>
                                          <p:spTgt spid="2876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6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zh-TW"/>
              <a:t>Update Propagation</a:t>
            </a:r>
            <a:endParaRPr lang="zh-TW" altLang="en-US"/>
          </a:p>
        </p:txBody>
      </p:sp>
      <p:sp>
        <p:nvSpPr>
          <p:cNvPr id="29699" name="Rectangle 3"/>
          <p:cNvSpPr>
            <a:spLocks noGrp="1" noChangeArrowheads="1"/>
          </p:cNvSpPr>
          <p:nvPr>
            <p:ph type="body" idx="1"/>
          </p:nvPr>
        </p:nvSpPr>
        <p:spPr>
          <a:xfrm>
            <a:off x="152400" y="1371600"/>
            <a:ext cx="8740775" cy="4865688"/>
          </a:xfrm>
        </p:spPr>
        <p:txBody>
          <a:bodyPr/>
          <a:lstStyle/>
          <a:p>
            <a:pPr lvl="1">
              <a:lnSpc>
                <a:spcPct val="90000"/>
              </a:lnSpc>
            </a:pPr>
            <a:r>
              <a:rPr lang="en-US" altLang="zh-TW"/>
              <a:t>Basic problem with data replication</a:t>
            </a:r>
          </a:p>
          <a:p>
            <a:pPr lvl="2">
              <a:lnSpc>
                <a:spcPct val="90000"/>
              </a:lnSpc>
            </a:pPr>
            <a:r>
              <a:rPr lang="en-US" altLang="zh-TW"/>
              <a:t>An update to any given logical data object must be propagated to all stored copies of that object.</a:t>
            </a:r>
          </a:p>
          <a:p>
            <a:pPr lvl="2">
              <a:lnSpc>
                <a:spcPct val="90000"/>
              </a:lnSpc>
            </a:pPr>
            <a:r>
              <a:rPr lang="en-US" altLang="zh-TW"/>
              <a:t>some sites may be unavailable (because of site or network failure) at the time of the update</a:t>
            </a:r>
          </a:p>
          <a:p>
            <a:pPr lvl="2">
              <a:lnSpc>
                <a:spcPct val="50000"/>
              </a:lnSpc>
              <a:buFontTx/>
              <a:buNone/>
            </a:pPr>
            <a:r>
              <a:rPr lang="en-US" altLang="zh-TW"/>
              <a:t>   =&gt; Data is less available !</a:t>
            </a:r>
          </a:p>
          <a:p>
            <a:pPr lvl="1">
              <a:lnSpc>
                <a:spcPct val="90000"/>
              </a:lnSpc>
            </a:pPr>
            <a:r>
              <a:rPr lang="en-US" altLang="zh-TW"/>
              <a:t>A possible Solution: Primary Copy </a:t>
            </a:r>
            <a:r>
              <a:rPr lang="en-US" altLang="zh-TW" sz="1800"/>
              <a:t>(used in distributed INGRES)</a:t>
            </a:r>
            <a:endParaRPr lang="en-US" altLang="zh-TW"/>
          </a:p>
          <a:p>
            <a:pPr lvl="2">
              <a:lnSpc>
                <a:spcPct val="90000"/>
              </a:lnSpc>
            </a:pPr>
            <a:r>
              <a:rPr lang="en-US" altLang="zh-TW"/>
              <a:t>one copy of each object is designated as the </a:t>
            </a:r>
            <a:r>
              <a:rPr lang="en-US" altLang="zh-TW" i="1"/>
              <a:t>primary copy</a:t>
            </a:r>
            <a:r>
              <a:rPr lang="en-US" altLang="zh-TW"/>
              <a:t>.</a:t>
            </a:r>
          </a:p>
          <a:p>
            <a:pPr lvl="2">
              <a:lnSpc>
                <a:spcPct val="90000"/>
              </a:lnSpc>
            </a:pPr>
            <a:r>
              <a:rPr lang="en-US" altLang="zh-TW"/>
              <a:t>primary copies of different objects will generally be at different sites.</a:t>
            </a:r>
          </a:p>
          <a:p>
            <a:pPr lvl="2">
              <a:lnSpc>
                <a:spcPct val="90000"/>
              </a:lnSpc>
            </a:pPr>
            <a:r>
              <a:rPr lang="en-US" altLang="zh-TW"/>
              <a:t>Update Operation</a:t>
            </a:r>
          </a:p>
          <a:p>
            <a:pPr lvl="3">
              <a:lnSpc>
                <a:spcPct val="90000"/>
              </a:lnSpc>
              <a:buFontTx/>
              <a:buNone/>
            </a:pPr>
            <a:r>
              <a:rPr lang="en-US" altLang="zh-TW"/>
              <a:t>1. Complete as soon as the primary copy has been updated.</a:t>
            </a:r>
          </a:p>
          <a:p>
            <a:pPr lvl="3">
              <a:lnSpc>
                <a:spcPct val="90000"/>
              </a:lnSpc>
              <a:buFontTx/>
              <a:buNone/>
            </a:pPr>
            <a:r>
              <a:rPr lang="en-US" altLang="zh-TW"/>
              <a:t>2. Control is returned and the transaction can continue execute.</a:t>
            </a:r>
          </a:p>
          <a:p>
            <a:pPr lvl="3">
              <a:lnSpc>
                <a:spcPct val="90000"/>
              </a:lnSpc>
              <a:buFontTx/>
              <a:buNone/>
            </a:pPr>
            <a:r>
              <a:rPr lang="en-US" altLang="zh-TW"/>
              <a:t>3. The site holding the primary copy broadcasts the update to all other sites.</a:t>
            </a:r>
          </a:p>
          <a:p>
            <a:pPr lvl="2">
              <a:lnSpc>
                <a:spcPct val="130000"/>
              </a:lnSpc>
            </a:pPr>
            <a:r>
              <a:rPr lang="en-US" altLang="zh-TW"/>
              <a:t>Further Problem: violation of the local autonomy objective.</a:t>
            </a:r>
          </a:p>
          <a:p>
            <a:pPr>
              <a:lnSpc>
                <a:spcPct val="90000"/>
              </a:lnSpc>
            </a:pPr>
            <a:endParaRPr lang="zh-TW" altLang="en-US" sz="260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zh-TW"/>
              <a:t>Concurrency</a:t>
            </a:r>
            <a:endParaRPr lang="zh-TW" altLang="en-US"/>
          </a:p>
        </p:txBody>
      </p:sp>
      <p:sp>
        <p:nvSpPr>
          <p:cNvPr id="30723" name="Rectangle 3"/>
          <p:cNvSpPr>
            <a:spLocks noGrp="1" noChangeArrowheads="1"/>
          </p:cNvSpPr>
          <p:nvPr>
            <p:ph type="body" idx="1"/>
          </p:nvPr>
        </p:nvSpPr>
        <p:spPr>
          <a:xfrm>
            <a:off x="0" y="1371600"/>
            <a:ext cx="9144000" cy="5181600"/>
          </a:xfrm>
        </p:spPr>
        <p:txBody>
          <a:bodyPr/>
          <a:lstStyle/>
          <a:p>
            <a:pPr lvl="1">
              <a:lnSpc>
                <a:spcPct val="90000"/>
              </a:lnSpc>
            </a:pPr>
            <a:r>
              <a:rPr lang="en-US" altLang="zh-TW"/>
              <a:t>Most distributed systems are based on locking .</a:t>
            </a:r>
          </a:p>
          <a:p>
            <a:pPr lvl="1">
              <a:lnSpc>
                <a:spcPct val="90000"/>
              </a:lnSpc>
            </a:pPr>
            <a:r>
              <a:rPr lang="en-US" altLang="zh-TW"/>
              <a:t>Requests to </a:t>
            </a:r>
            <a:r>
              <a:rPr lang="en-US" altLang="zh-TW" i="1"/>
              <a:t>test</a:t>
            </a:r>
            <a:r>
              <a:rPr lang="en-US" altLang="zh-TW"/>
              <a:t>, </a:t>
            </a:r>
            <a:r>
              <a:rPr lang="en-US" altLang="zh-TW" i="1"/>
              <a:t>set</a:t>
            </a:r>
            <a:r>
              <a:rPr lang="en-US" altLang="zh-TW"/>
              <a:t> and </a:t>
            </a:r>
            <a:r>
              <a:rPr lang="en-US" altLang="zh-TW" i="1"/>
              <a:t>release</a:t>
            </a:r>
            <a:r>
              <a:rPr lang="en-US" altLang="zh-TW"/>
              <a:t> locks are </a:t>
            </a:r>
            <a:r>
              <a:rPr lang="en-US" altLang="zh-TW" i="1"/>
              <a:t>messages</a:t>
            </a:r>
            <a:r>
              <a:rPr lang="en-US" altLang="zh-TW"/>
              <a:t>             overhead.</a:t>
            </a:r>
          </a:p>
          <a:p>
            <a:pPr lvl="2">
              <a:lnSpc>
                <a:spcPct val="90000"/>
              </a:lnSpc>
              <a:buFontTx/>
              <a:buNone/>
            </a:pPr>
            <a:r>
              <a:rPr lang="en-US" altLang="zh-TW" sz="1800" b="1"/>
              <a:t>&lt;e.g.&gt;:</a:t>
            </a:r>
            <a:r>
              <a:rPr lang="en-US" altLang="zh-TW" sz="1700"/>
              <a:t> </a:t>
            </a:r>
            <a:r>
              <a:rPr lang="en-US" altLang="zh-TW" sz="1800"/>
              <a:t>Consider a transaction </a:t>
            </a:r>
            <a:r>
              <a:rPr lang="en-US" altLang="zh-TW" sz="1800" b="1"/>
              <a:t>T</a:t>
            </a:r>
            <a:r>
              <a:rPr lang="en-US" altLang="zh-TW" sz="1800"/>
              <a:t> that needs to update an object for which there </a:t>
            </a:r>
          </a:p>
          <a:p>
            <a:pPr lvl="2">
              <a:lnSpc>
                <a:spcPct val="90000"/>
              </a:lnSpc>
              <a:buFontTx/>
              <a:buNone/>
            </a:pPr>
            <a:r>
              <a:rPr lang="en-US" altLang="zh-TW" sz="1800"/>
              <a:t>             exists replicas at n remote sites.</a:t>
            </a:r>
          </a:p>
          <a:p>
            <a:pPr lvl="2">
              <a:lnSpc>
                <a:spcPct val="90000"/>
              </a:lnSpc>
              <a:buFontTx/>
              <a:buNone/>
            </a:pPr>
            <a:endParaRPr lang="en-US" altLang="zh-TW" sz="1800"/>
          </a:p>
          <a:p>
            <a:pPr lvl="2">
              <a:lnSpc>
                <a:spcPct val="90000"/>
              </a:lnSpc>
              <a:buFontTx/>
              <a:buNone/>
            </a:pPr>
            <a:endParaRPr lang="en-US" altLang="zh-TW" sz="1800"/>
          </a:p>
          <a:p>
            <a:pPr lvl="2">
              <a:lnSpc>
                <a:spcPct val="90000"/>
              </a:lnSpc>
              <a:buFontTx/>
              <a:buNone/>
            </a:pPr>
            <a:endParaRPr lang="en-US" altLang="zh-TW" sz="1800"/>
          </a:p>
          <a:p>
            <a:pPr lvl="2">
              <a:lnSpc>
                <a:spcPct val="90000"/>
              </a:lnSpc>
              <a:buFontTx/>
              <a:buNone/>
            </a:pPr>
            <a:endParaRPr lang="en-US" altLang="zh-TW" sz="1800"/>
          </a:p>
          <a:p>
            <a:pPr lvl="2">
              <a:lnSpc>
                <a:spcPct val="90000"/>
              </a:lnSpc>
              <a:buFontTx/>
              <a:buNone/>
            </a:pPr>
            <a:endParaRPr lang="en-US" altLang="zh-TW" sz="1800"/>
          </a:p>
          <a:p>
            <a:pPr lvl="2">
              <a:lnSpc>
                <a:spcPct val="90000"/>
              </a:lnSpc>
            </a:pPr>
            <a:r>
              <a:rPr lang="en-US" altLang="zh-TW" sz="1800"/>
              <a:t>Several orders of magnitude greater than in a centralized system.</a:t>
            </a:r>
          </a:p>
          <a:p>
            <a:pPr lvl="1">
              <a:lnSpc>
                <a:spcPct val="90000"/>
              </a:lnSpc>
            </a:pPr>
            <a:r>
              <a:rPr lang="en-US" altLang="zh-TW"/>
              <a:t>Solution</a:t>
            </a:r>
            <a:endParaRPr lang="en-US" altLang="zh-TW" sz="1800"/>
          </a:p>
          <a:p>
            <a:pPr lvl="2">
              <a:lnSpc>
                <a:spcPct val="90000"/>
              </a:lnSpc>
            </a:pPr>
            <a:r>
              <a:rPr lang="en-US" altLang="zh-TW" sz="1800"/>
              <a:t>adopt the </a:t>
            </a:r>
            <a:r>
              <a:rPr lang="en-US" altLang="zh-TW" sz="1800" u="sng"/>
              <a:t>primary copy</a:t>
            </a:r>
            <a:r>
              <a:rPr lang="en-US" altLang="zh-TW" sz="1800"/>
              <a:t> strategy.</a:t>
            </a:r>
          </a:p>
          <a:p>
            <a:pPr lvl="2">
              <a:lnSpc>
                <a:spcPct val="90000"/>
              </a:lnSpc>
            </a:pPr>
            <a:r>
              <a:rPr lang="en-US" altLang="zh-TW" sz="1800"/>
              <a:t>the site holding the primary copy of X handles all locking operations involving X.</a:t>
            </a:r>
          </a:p>
          <a:p>
            <a:pPr lvl="2">
              <a:lnSpc>
                <a:spcPct val="90000"/>
              </a:lnSpc>
            </a:pPr>
            <a:r>
              <a:rPr lang="en-US" altLang="zh-TW" sz="1800"/>
              <a:t>1 lock request, 1 lock grant, n updates, n ack, and 1 unlock request (2n+3&lt;=5n).</a:t>
            </a:r>
          </a:p>
          <a:p>
            <a:pPr lvl="2">
              <a:lnSpc>
                <a:spcPct val="90000"/>
              </a:lnSpc>
            </a:pPr>
            <a:r>
              <a:rPr lang="en-US" altLang="zh-TW" sz="1800"/>
              <a:t>Problem : loss of local autonomy.</a:t>
            </a:r>
            <a:endParaRPr lang="zh-TW" altLang="en-US" sz="1800"/>
          </a:p>
        </p:txBody>
      </p:sp>
      <p:grpSp>
        <p:nvGrpSpPr>
          <p:cNvPr id="30724" name="Group 4"/>
          <p:cNvGrpSpPr>
            <a:grpSpLocks/>
          </p:cNvGrpSpPr>
          <p:nvPr/>
        </p:nvGrpSpPr>
        <p:grpSpPr bwMode="auto">
          <a:xfrm>
            <a:off x="2438400" y="2686050"/>
            <a:ext cx="4467225" cy="1311275"/>
            <a:chOff x="1156" y="2076"/>
            <a:chExt cx="2814" cy="826"/>
          </a:xfrm>
        </p:grpSpPr>
        <p:sp>
          <p:nvSpPr>
            <p:cNvPr id="30725" name="Oval 5"/>
            <p:cNvSpPr>
              <a:spLocks noChangeArrowheads="1"/>
            </p:cNvSpPr>
            <p:nvPr/>
          </p:nvSpPr>
          <p:spPr bwMode="auto">
            <a:xfrm>
              <a:off x="1310" y="2224"/>
              <a:ext cx="122" cy="127"/>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0726" name="Oval 6"/>
            <p:cNvSpPr>
              <a:spLocks noChangeArrowheads="1"/>
            </p:cNvSpPr>
            <p:nvPr/>
          </p:nvSpPr>
          <p:spPr bwMode="auto">
            <a:xfrm>
              <a:off x="1156" y="2428"/>
              <a:ext cx="122" cy="128"/>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0727" name="Oval 7"/>
            <p:cNvSpPr>
              <a:spLocks noChangeArrowheads="1"/>
            </p:cNvSpPr>
            <p:nvPr/>
          </p:nvSpPr>
          <p:spPr bwMode="auto">
            <a:xfrm>
              <a:off x="1344" y="2651"/>
              <a:ext cx="121" cy="127"/>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0728" name="Oval 8"/>
            <p:cNvSpPr>
              <a:spLocks noChangeArrowheads="1"/>
            </p:cNvSpPr>
            <p:nvPr/>
          </p:nvSpPr>
          <p:spPr bwMode="auto">
            <a:xfrm>
              <a:off x="1631" y="2125"/>
              <a:ext cx="121" cy="127"/>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0729" name="Oval 9"/>
            <p:cNvSpPr>
              <a:spLocks noChangeArrowheads="1"/>
            </p:cNvSpPr>
            <p:nvPr/>
          </p:nvSpPr>
          <p:spPr bwMode="auto">
            <a:xfrm>
              <a:off x="1651" y="2726"/>
              <a:ext cx="121" cy="127"/>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0730" name="Oval 10"/>
            <p:cNvSpPr>
              <a:spLocks noChangeArrowheads="1"/>
            </p:cNvSpPr>
            <p:nvPr/>
          </p:nvSpPr>
          <p:spPr bwMode="auto">
            <a:xfrm>
              <a:off x="1938" y="2182"/>
              <a:ext cx="121" cy="127"/>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0731" name="Oval 11"/>
            <p:cNvSpPr>
              <a:spLocks noChangeArrowheads="1"/>
            </p:cNvSpPr>
            <p:nvPr/>
          </p:nvSpPr>
          <p:spPr bwMode="auto">
            <a:xfrm>
              <a:off x="1935" y="2657"/>
              <a:ext cx="122" cy="127"/>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0732" name="Oval 12"/>
            <p:cNvSpPr>
              <a:spLocks noChangeArrowheads="1"/>
            </p:cNvSpPr>
            <p:nvPr/>
          </p:nvSpPr>
          <p:spPr bwMode="auto">
            <a:xfrm>
              <a:off x="2413" y="2473"/>
              <a:ext cx="121" cy="128"/>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0733" name="Line 13"/>
            <p:cNvSpPr>
              <a:spLocks noChangeShapeType="1"/>
            </p:cNvSpPr>
            <p:nvPr/>
          </p:nvSpPr>
          <p:spPr bwMode="auto">
            <a:xfrm flipH="1" flipV="1">
              <a:off x="2110" y="2288"/>
              <a:ext cx="290" cy="17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0734" name="Line 14"/>
            <p:cNvSpPr>
              <a:spLocks noChangeShapeType="1"/>
            </p:cNvSpPr>
            <p:nvPr/>
          </p:nvSpPr>
          <p:spPr bwMode="auto">
            <a:xfrm flipH="1">
              <a:off x="2072" y="2509"/>
              <a:ext cx="275"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0735" name="Line 15"/>
            <p:cNvSpPr>
              <a:spLocks noChangeShapeType="1"/>
            </p:cNvSpPr>
            <p:nvPr/>
          </p:nvSpPr>
          <p:spPr bwMode="auto">
            <a:xfrm flipH="1">
              <a:off x="2110" y="2585"/>
              <a:ext cx="252" cy="145"/>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0736" name="Rectangle 16"/>
            <p:cNvSpPr>
              <a:spLocks noChangeArrowheads="1"/>
            </p:cNvSpPr>
            <p:nvPr/>
          </p:nvSpPr>
          <p:spPr bwMode="auto">
            <a:xfrm>
              <a:off x="2834" y="2076"/>
              <a:ext cx="1136" cy="82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600">
                  <a:latin typeface="Times New Roman" pitchFamily="18" charset="0"/>
                  <a:ea typeface="新細明體" pitchFamily="18" charset="-120"/>
                </a:rPr>
                <a:t>n lock requests</a:t>
              </a:r>
            </a:p>
            <a:p>
              <a:pPr algn="l" eaLnBrk="0" hangingPunct="0"/>
              <a:r>
                <a:rPr lang="en-US" altLang="zh-TW" sz="1600">
                  <a:latin typeface="Times New Roman" pitchFamily="18" charset="0"/>
                  <a:ea typeface="新細明體" pitchFamily="18" charset="-120"/>
                </a:rPr>
                <a:t>n lock grants</a:t>
              </a:r>
            </a:p>
            <a:p>
              <a:pPr algn="l" eaLnBrk="0" hangingPunct="0"/>
              <a:r>
                <a:rPr lang="en-US" altLang="zh-TW" sz="1600">
                  <a:latin typeface="Times New Roman" pitchFamily="18" charset="0"/>
                  <a:ea typeface="新細明體" pitchFamily="18" charset="-120"/>
                </a:rPr>
                <a:t>n update messages</a:t>
              </a:r>
            </a:p>
            <a:p>
              <a:pPr algn="l" eaLnBrk="0" hangingPunct="0"/>
              <a:r>
                <a:rPr lang="en-US" altLang="zh-TW" sz="1600">
                  <a:latin typeface="Times New Roman" pitchFamily="18" charset="0"/>
                  <a:ea typeface="新細明體" pitchFamily="18" charset="-120"/>
                </a:rPr>
                <a:t>n acknowledgments</a:t>
              </a:r>
            </a:p>
            <a:p>
              <a:pPr algn="l" eaLnBrk="0" hangingPunct="0"/>
              <a:r>
                <a:rPr lang="en-US" altLang="zh-TW" sz="1600">
                  <a:latin typeface="Times New Roman" pitchFamily="18" charset="0"/>
                  <a:ea typeface="新細明體" pitchFamily="18" charset="-120"/>
                </a:rPr>
                <a:t>n unlock requests</a:t>
              </a:r>
            </a:p>
          </p:txBody>
        </p:sp>
        <p:sp>
          <p:nvSpPr>
            <p:cNvPr id="30737" name="Rectangle 17"/>
            <p:cNvSpPr>
              <a:spLocks noChangeArrowheads="1"/>
            </p:cNvSpPr>
            <p:nvPr/>
          </p:nvSpPr>
          <p:spPr bwMode="auto">
            <a:xfrm>
              <a:off x="2567" y="2427"/>
              <a:ext cx="310" cy="21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zh-TW" altLang="en-US" sz="1600">
                  <a:latin typeface="Times New Roman" pitchFamily="18" charset="0"/>
                  <a:ea typeface="新細明體" pitchFamily="18" charset="-120"/>
                </a:rPr>
                <a:t>5</a:t>
              </a:r>
              <a:r>
                <a:rPr lang="en-US" altLang="zh-TW" sz="1600">
                  <a:latin typeface="Times New Roman" pitchFamily="18" charset="0"/>
                  <a:ea typeface="新細明體" pitchFamily="18" charset="-120"/>
                </a:rPr>
                <a:t>n :</a:t>
              </a:r>
            </a:p>
          </p:txBody>
        </p:sp>
      </p:grpSp>
      <p:sp>
        <p:nvSpPr>
          <p:cNvPr id="30738" name="Line 18"/>
          <p:cNvSpPr>
            <a:spLocks noChangeShapeType="1"/>
          </p:cNvSpPr>
          <p:nvPr/>
        </p:nvSpPr>
        <p:spPr bwMode="auto">
          <a:xfrm>
            <a:off x="6248400" y="1981200"/>
            <a:ext cx="3810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zh-TW"/>
              <a:t>Concurrency </a:t>
            </a:r>
            <a:r>
              <a:rPr lang="en-US" altLang="zh-TW" sz="2000" b="0">
                <a:solidFill>
                  <a:schemeClr val="tx1"/>
                </a:solidFill>
                <a:ea typeface="新細明體" pitchFamily="18" charset="-120"/>
              </a:rPr>
              <a:t>(cont.)</a:t>
            </a:r>
            <a:endParaRPr lang="zh-TW" altLang="en-US" sz="2000" b="0">
              <a:solidFill>
                <a:schemeClr val="tx1"/>
              </a:solidFill>
              <a:ea typeface="新細明體" pitchFamily="18" charset="-120"/>
            </a:endParaRPr>
          </a:p>
        </p:txBody>
      </p:sp>
      <p:sp>
        <p:nvSpPr>
          <p:cNvPr id="31747" name="Rectangle 3"/>
          <p:cNvSpPr>
            <a:spLocks noGrp="1" noChangeArrowheads="1"/>
          </p:cNvSpPr>
          <p:nvPr>
            <p:ph type="body" idx="1"/>
          </p:nvPr>
        </p:nvSpPr>
        <p:spPr/>
        <p:txBody>
          <a:bodyPr/>
          <a:lstStyle/>
          <a:p>
            <a:pPr lvl="2"/>
            <a:r>
              <a:rPr lang="en-US" altLang="zh-TW" b="1"/>
              <a:t>Global Deadlock Problem</a:t>
            </a:r>
            <a:endParaRPr lang="en-US" altLang="zh-TW" sz="1800" b="1"/>
          </a:p>
          <a:p>
            <a:pPr lvl="3"/>
            <a:r>
              <a:rPr lang="en-US" altLang="zh-TW"/>
              <a:t>Neither site can detect it using only information that is internal to that site.</a:t>
            </a:r>
          </a:p>
          <a:p>
            <a:pPr lvl="3">
              <a:buFontTx/>
              <a:buNone/>
            </a:pPr>
            <a:r>
              <a:rPr lang="en-US" altLang="zh-TW"/>
              <a:t>   i.e. no cycles in two local wait-for-graph, but a cycle in the global.</a:t>
            </a:r>
          </a:p>
          <a:p>
            <a:pPr lvl="3">
              <a:buFontTx/>
              <a:buNone/>
            </a:pPr>
            <a:r>
              <a:rPr lang="en-US" altLang="zh-TW"/>
              <a:t>&lt;e.g.&gt;</a:t>
            </a:r>
          </a:p>
          <a:p>
            <a:pPr lvl="3">
              <a:buFontTx/>
              <a:buNone/>
            </a:pPr>
            <a:endParaRPr lang="en-US" altLang="zh-TW"/>
          </a:p>
          <a:p>
            <a:pPr lvl="3">
              <a:buFontTx/>
              <a:buNone/>
            </a:pPr>
            <a:endParaRPr lang="en-US" altLang="zh-TW"/>
          </a:p>
          <a:p>
            <a:pPr lvl="3">
              <a:buFontTx/>
              <a:buNone/>
            </a:pPr>
            <a:endParaRPr lang="en-US" altLang="zh-TW"/>
          </a:p>
          <a:p>
            <a:pPr lvl="3">
              <a:buFontTx/>
              <a:buNone/>
            </a:pPr>
            <a:endParaRPr lang="en-US" altLang="zh-TW"/>
          </a:p>
          <a:p>
            <a:pPr lvl="3">
              <a:buFontTx/>
              <a:buNone/>
            </a:pPr>
            <a:endParaRPr lang="en-US" altLang="zh-TW"/>
          </a:p>
          <a:p>
            <a:pPr lvl="4">
              <a:buFontTx/>
              <a:buNone/>
            </a:pPr>
            <a:endParaRPr lang="en-US" altLang="zh-TW"/>
          </a:p>
          <a:p>
            <a:pPr lvl="4">
              <a:buFontTx/>
              <a:buNone/>
            </a:pPr>
            <a:endParaRPr lang="en-US" altLang="zh-TW"/>
          </a:p>
          <a:p>
            <a:pPr lvl="3"/>
            <a:r>
              <a:rPr lang="en-US" altLang="zh-TW"/>
              <a:t>Global deadlock detection needs further communication overhead.</a:t>
            </a:r>
          </a:p>
          <a:p>
            <a:endParaRPr lang="zh-TW" altLang="en-US" sz="1800"/>
          </a:p>
        </p:txBody>
      </p:sp>
      <p:grpSp>
        <p:nvGrpSpPr>
          <p:cNvPr id="31748" name="Group 4"/>
          <p:cNvGrpSpPr>
            <a:grpSpLocks/>
          </p:cNvGrpSpPr>
          <p:nvPr/>
        </p:nvGrpSpPr>
        <p:grpSpPr bwMode="auto">
          <a:xfrm>
            <a:off x="2286000" y="2819400"/>
            <a:ext cx="5489575" cy="2355850"/>
            <a:chOff x="531" y="1562"/>
            <a:chExt cx="3458" cy="1484"/>
          </a:xfrm>
        </p:grpSpPr>
        <p:sp>
          <p:nvSpPr>
            <p:cNvPr id="31749" name="Rectangle 5"/>
            <p:cNvSpPr>
              <a:spLocks noChangeArrowheads="1"/>
            </p:cNvSpPr>
            <p:nvPr/>
          </p:nvSpPr>
          <p:spPr bwMode="auto">
            <a:xfrm>
              <a:off x="1299" y="1748"/>
              <a:ext cx="2008" cy="547"/>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1750" name="Rectangle 6"/>
            <p:cNvSpPr>
              <a:spLocks noChangeArrowheads="1"/>
            </p:cNvSpPr>
            <p:nvPr/>
          </p:nvSpPr>
          <p:spPr bwMode="auto">
            <a:xfrm>
              <a:off x="1505" y="1911"/>
              <a:ext cx="406" cy="206"/>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1751" name="Rectangle 7"/>
            <p:cNvSpPr>
              <a:spLocks noChangeArrowheads="1"/>
            </p:cNvSpPr>
            <p:nvPr/>
          </p:nvSpPr>
          <p:spPr bwMode="auto">
            <a:xfrm>
              <a:off x="2760" y="1916"/>
              <a:ext cx="406" cy="206"/>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1752" name="Rectangle 8"/>
            <p:cNvSpPr>
              <a:spLocks noChangeArrowheads="1"/>
            </p:cNvSpPr>
            <p:nvPr/>
          </p:nvSpPr>
          <p:spPr bwMode="auto">
            <a:xfrm>
              <a:off x="1342" y="1754"/>
              <a:ext cx="724" cy="17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lnSpc>
                  <a:spcPct val="90000"/>
                </a:lnSpc>
              </a:pPr>
              <a:r>
                <a:rPr lang="en-US" altLang="zh-TW" sz="1400">
                  <a:latin typeface="Times New Roman" pitchFamily="18" charset="0"/>
                  <a:ea typeface="新細明體" pitchFamily="18" charset="-120"/>
                </a:rPr>
                <a:t>holes lock Lx</a:t>
              </a:r>
            </a:p>
          </p:txBody>
        </p:sp>
        <p:sp>
          <p:nvSpPr>
            <p:cNvPr id="31753" name="Rectangle 9"/>
            <p:cNvSpPr>
              <a:spLocks noChangeArrowheads="1"/>
            </p:cNvSpPr>
            <p:nvPr/>
          </p:nvSpPr>
          <p:spPr bwMode="auto">
            <a:xfrm>
              <a:off x="1255" y="1562"/>
              <a:ext cx="458" cy="19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400">
                  <a:latin typeface="Times New Roman" pitchFamily="18" charset="0"/>
                  <a:ea typeface="新細明體" pitchFamily="18" charset="-120"/>
                </a:rPr>
                <a:t>SITE X</a:t>
              </a:r>
            </a:p>
          </p:txBody>
        </p:sp>
        <p:sp>
          <p:nvSpPr>
            <p:cNvPr id="31754" name="Rectangle 10"/>
            <p:cNvSpPr>
              <a:spLocks noChangeArrowheads="1"/>
            </p:cNvSpPr>
            <p:nvPr/>
          </p:nvSpPr>
          <p:spPr bwMode="auto">
            <a:xfrm>
              <a:off x="1548" y="1946"/>
              <a:ext cx="294" cy="19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400">
                  <a:latin typeface="Times New Roman" pitchFamily="18" charset="0"/>
                  <a:ea typeface="新細明體" pitchFamily="18" charset="-120"/>
                </a:rPr>
                <a:t>T1x</a:t>
              </a:r>
            </a:p>
          </p:txBody>
        </p:sp>
        <p:sp>
          <p:nvSpPr>
            <p:cNvPr id="31755" name="Rectangle 11"/>
            <p:cNvSpPr>
              <a:spLocks noChangeArrowheads="1"/>
            </p:cNvSpPr>
            <p:nvPr/>
          </p:nvSpPr>
          <p:spPr bwMode="auto">
            <a:xfrm>
              <a:off x="2803" y="1951"/>
              <a:ext cx="294" cy="19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400">
                  <a:latin typeface="Times New Roman" pitchFamily="18" charset="0"/>
                  <a:ea typeface="新細明體" pitchFamily="18" charset="-120"/>
                </a:rPr>
                <a:t>T2x</a:t>
              </a:r>
            </a:p>
          </p:txBody>
        </p:sp>
        <p:sp>
          <p:nvSpPr>
            <p:cNvPr id="31756" name="Line 12"/>
            <p:cNvSpPr>
              <a:spLocks noChangeShapeType="1"/>
            </p:cNvSpPr>
            <p:nvPr/>
          </p:nvSpPr>
          <p:spPr bwMode="auto">
            <a:xfrm flipH="1">
              <a:off x="1920" y="2016"/>
              <a:ext cx="818"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1757" name="Rectangle 13"/>
            <p:cNvSpPr>
              <a:spLocks noChangeArrowheads="1"/>
            </p:cNvSpPr>
            <p:nvPr/>
          </p:nvSpPr>
          <p:spPr bwMode="auto">
            <a:xfrm>
              <a:off x="1927" y="2020"/>
              <a:ext cx="693" cy="29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400">
                  <a:latin typeface="Times New Roman" pitchFamily="18" charset="0"/>
                  <a:ea typeface="新細明體" pitchFamily="18" charset="-120"/>
                </a:rPr>
                <a:t>wait for T1x</a:t>
              </a:r>
            </a:p>
            <a:p>
              <a:pPr algn="l" eaLnBrk="0" hangingPunct="0">
                <a:lnSpc>
                  <a:spcPct val="80000"/>
                </a:lnSpc>
              </a:pPr>
              <a:r>
                <a:rPr lang="en-US" altLang="zh-TW" sz="1400">
                  <a:latin typeface="Times New Roman" pitchFamily="18" charset="0"/>
                  <a:ea typeface="新細明體" pitchFamily="18" charset="-120"/>
                </a:rPr>
                <a:t>to release Lx</a:t>
              </a:r>
            </a:p>
          </p:txBody>
        </p:sp>
        <p:sp>
          <p:nvSpPr>
            <p:cNvPr id="31758" name="Rectangle 14"/>
            <p:cNvSpPr>
              <a:spLocks noChangeArrowheads="1"/>
            </p:cNvSpPr>
            <p:nvPr/>
          </p:nvSpPr>
          <p:spPr bwMode="auto">
            <a:xfrm>
              <a:off x="1304" y="2485"/>
              <a:ext cx="2008" cy="547"/>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1759" name="Rectangle 15"/>
            <p:cNvSpPr>
              <a:spLocks noChangeArrowheads="1"/>
            </p:cNvSpPr>
            <p:nvPr/>
          </p:nvSpPr>
          <p:spPr bwMode="auto">
            <a:xfrm>
              <a:off x="1511" y="2648"/>
              <a:ext cx="406" cy="206"/>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1760" name="Rectangle 16"/>
            <p:cNvSpPr>
              <a:spLocks noChangeArrowheads="1"/>
            </p:cNvSpPr>
            <p:nvPr/>
          </p:nvSpPr>
          <p:spPr bwMode="auto">
            <a:xfrm>
              <a:off x="2766" y="2653"/>
              <a:ext cx="405" cy="206"/>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1761" name="Rectangle 17"/>
            <p:cNvSpPr>
              <a:spLocks noChangeArrowheads="1"/>
            </p:cNvSpPr>
            <p:nvPr/>
          </p:nvSpPr>
          <p:spPr bwMode="auto">
            <a:xfrm>
              <a:off x="2424" y="2869"/>
              <a:ext cx="724" cy="17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lnSpc>
                  <a:spcPct val="90000"/>
                </a:lnSpc>
              </a:pPr>
              <a:r>
                <a:rPr lang="en-US" altLang="zh-TW" sz="1400">
                  <a:latin typeface="Times New Roman" pitchFamily="18" charset="0"/>
                  <a:ea typeface="新細明體" pitchFamily="18" charset="-120"/>
                </a:rPr>
                <a:t>holes lock Ly</a:t>
              </a:r>
            </a:p>
          </p:txBody>
        </p:sp>
        <p:sp>
          <p:nvSpPr>
            <p:cNvPr id="31762" name="Rectangle 18"/>
            <p:cNvSpPr>
              <a:spLocks noChangeArrowheads="1"/>
            </p:cNvSpPr>
            <p:nvPr/>
          </p:nvSpPr>
          <p:spPr bwMode="auto">
            <a:xfrm>
              <a:off x="1554" y="2684"/>
              <a:ext cx="294" cy="19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400">
                  <a:latin typeface="Times New Roman" pitchFamily="18" charset="0"/>
                  <a:ea typeface="新細明體" pitchFamily="18" charset="-120"/>
                </a:rPr>
                <a:t>T1y</a:t>
              </a:r>
            </a:p>
          </p:txBody>
        </p:sp>
        <p:sp>
          <p:nvSpPr>
            <p:cNvPr id="31763" name="Rectangle 19"/>
            <p:cNvSpPr>
              <a:spLocks noChangeArrowheads="1"/>
            </p:cNvSpPr>
            <p:nvPr/>
          </p:nvSpPr>
          <p:spPr bwMode="auto">
            <a:xfrm>
              <a:off x="2809" y="2689"/>
              <a:ext cx="294" cy="19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400">
                  <a:latin typeface="Times New Roman" pitchFamily="18" charset="0"/>
                  <a:ea typeface="新細明體" pitchFamily="18" charset="-120"/>
                </a:rPr>
                <a:t>T2y</a:t>
              </a:r>
            </a:p>
          </p:txBody>
        </p:sp>
        <p:sp>
          <p:nvSpPr>
            <p:cNvPr id="31764" name="Line 20"/>
            <p:cNvSpPr>
              <a:spLocks noChangeShapeType="1"/>
            </p:cNvSpPr>
            <p:nvPr/>
          </p:nvSpPr>
          <p:spPr bwMode="auto">
            <a:xfrm flipH="1">
              <a:off x="1917" y="2799"/>
              <a:ext cx="818"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1765" name="Rectangle 21"/>
            <p:cNvSpPr>
              <a:spLocks noChangeArrowheads="1"/>
            </p:cNvSpPr>
            <p:nvPr/>
          </p:nvSpPr>
          <p:spPr bwMode="auto">
            <a:xfrm>
              <a:off x="1941" y="2484"/>
              <a:ext cx="693" cy="31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400">
                  <a:latin typeface="Times New Roman" pitchFamily="18" charset="0"/>
                  <a:ea typeface="新細明體" pitchFamily="18" charset="-120"/>
                </a:rPr>
                <a:t>wait for T2y</a:t>
              </a:r>
            </a:p>
            <a:p>
              <a:pPr algn="l" eaLnBrk="0" hangingPunct="0">
                <a:lnSpc>
                  <a:spcPct val="90000"/>
                </a:lnSpc>
              </a:pPr>
              <a:r>
                <a:rPr lang="en-US" altLang="zh-TW" sz="1400">
                  <a:latin typeface="Times New Roman" pitchFamily="18" charset="0"/>
                  <a:ea typeface="新細明體" pitchFamily="18" charset="-120"/>
                </a:rPr>
                <a:t>to release Ly</a:t>
              </a:r>
            </a:p>
          </p:txBody>
        </p:sp>
        <p:sp>
          <p:nvSpPr>
            <p:cNvPr id="31766" name="Line 22"/>
            <p:cNvSpPr>
              <a:spLocks noChangeShapeType="1"/>
            </p:cNvSpPr>
            <p:nvPr/>
          </p:nvSpPr>
          <p:spPr bwMode="auto">
            <a:xfrm>
              <a:off x="1778" y="2125"/>
              <a:ext cx="0" cy="51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1767" name="Line 23"/>
            <p:cNvSpPr>
              <a:spLocks noChangeShapeType="1"/>
            </p:cNvSpPr>
            <p:nvPr/>
          </p:nvSpPr>
          <p:spPr bwMode="auto">
            <a:xfrm flipV="1">
              <a:off x="2880" y="2132"/>
              <a:ext cx="0" cy="51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1768" name="Rectangle 24"/>
            <p:cNvSpPr>
              <a:spLocks noChangeArrowheads="1"/>
            </p:cNvSpPr>
            <p:nvPr/>
          </p:nvSpPr>
          <p:spPr bwMode="auto">
            <a:xfrm>
              <a:off x="531" y="2279"/>
              <a:ext cx="701" cy="32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400">
                  <a:latin typeface="Times New Roman" pitchFamily="18" charset="0"/>
                  <a:ea typeface="新細明體" pitchFamily="18" charset="-120"/>
                </a:rPr>
                <a:t>wait for T1y </a:t>
              </a:r>
            </a:p>
            <a:p>
              <a:pPr algn="l" eaLnBrk="0" hangingPunct="0"/>
              <a:r>
                <a:rPr lang="en-US" altLang="zh-TW" sz="1400">
                  <a:latin typeface="Times New Roman" pitchFamily="18" charset="0"/>
                  <a:ea typeface="新細明體" pitchFamily="18" charset="-120"/>
                </a:rPr>
                <a:t>to complete</a:t>
              </a:r>
            </a:p>
          </p:txBody>
        </p:sp>
        <p:sp>
          <p:nvSpPr>
            <p:cNvPr id="31769" name="Rectangle 25"/>
            <p:cNvSpPr>
              <a:spLocks noChangeArrowheads="1"/>
            </p:cNvSpPr>
            <p:nvPr/>
          </p:nvSpPr>
          <p:spPr bwMode="auto">
            <a:xfrm>
              <a:off x="3288" y="2272"/>
              <a:ext cx="701" cy="32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400">
                  <a:latin typeface="Times New Roman" pitchFamily="18" charset="0"/>
                  <a:ea typeface="新細明體" pitchFamily="18" charset="-120"/>
                </a:rPr>
                <a:t>wait for T2x </a:t>
              </a:r>
            </a:p>
            <a:p>
              <a:pPr algn="l" eaLnBrk="0" hangingPunct="0"/>
              <a:r>
                <a:rPr lang="en-US" altLang="zh-TW" sz="1400">
                  <a:latin typeface="Times New Roman" pitchFamily="18" charset="0"/>
                  <a:ea typeface="新細明體" pitchFamily="18" charset="-120"/>
                </a:rPr>
                <a:t>to complete</a:t>
              </a:r>
            </a:p>
          </p:txBody>
        </p:sp>
      </p:gr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zh-TW"/>
              <a:t>Recovery</a:t>
            </a:r>
            <a:endParaRPr lang="zh-TW" altLang="en-US"/>
          </a:p>
        </p:txBody>
      </p:sp>
      <p:sp>
        <p:nvSpPr>
          <p:cNvPr id="32771" name="Rectangle 3"/>
          <p:cNvSpPr>
            <a:spLocks noGrp="1" noChangeArrowheads="1"/>
          </p:cNvSpPr>
          <p:nvPr>
            <p:ph type="body" idx="1"/>
          </p:nvPr>
        </p:nvSpPr>
        <p:spPr>
          <a:xfrm>
            <a:off x="381000" y="1341438"/>
            <a:ext cx="8458200" cy="5135562"/>
          </a:xfrm>
        </p:spPr>
        <p:txBody>
          <a:bodyPr/>
          <a:lstStyle/>
          <a:p>
            <a:pPr lvl="1"/>
            <a:r>
              <a:rPr lang="en-US" altLang="zh-TW" sz="1800" b="1"/>
              <a:t>Two-Phase Commit</a:t>
            </a:r>
          </a:p>
          <a:p>
            <a:pPr lvl="2"/>
            <a:r>
              <a:rPr lang="en-US" altLang="zh-TW" sz="1700"/>
              <a:t>important whenever a given transaction can interact with multiple, independent 'resource manager' (site).</a:t>
            </a:r>
          </a:p>
          <a:p>
            <a:pPr lvl="2"/>
            <a:r>
              <a:rPr lang="en-US" altLang="zh-TW" sz="1700"/>
              <a:t>the transaction issues a single system-wide COMMIT (or ROLLBACK), which is handled by a new system component: Coordinator.</a:t>
            </a:r>
          </a:p>
          <a:p>
            <a:pPr lvl="2"/>
            <a:r>
              <a:rPr lang="en-US" altLang="zh-TW" sz="1700"/>
              <a:t>The coordinator goes through the following two-phase process :</a:t>
            </a:r>
          </a:p>
          <a:p>
            <a:pPr lvl="3">
              <a:buFontTx/>
              <a:buNone/>
            </a:pPr>
            <a:r>
              <a:rPr lang="en-US" altLang="zh-TW" sz="1400"/>
              <a:t>&lt;1&gt; Coordinator requests all participant to decide whether commit ( reply OK ) or rollback.</a:t>
            </a:r>
          </a:p>
          <a:p>
            <a:pPr lvl="3">
              <a:buFontTx/>
              <a:buNone/>
            </a:pPr>
            <a:r>
              <a:rPr lang="en-US" altLang="zh-TW" sz="1400"/>
              <a:t>&lt;2&gt; If all participants reply OK, the coordinator broadcast 'COMMIT', otherwise broadcast  'ROLLBACK' , and all participants must obey.</a:t>
            </a:r>
          </a:p>
          <a:p>
            <a:pPr lvl="1"/>
            <a:r>
              <a:rPr lang="en-US" altLang="zh-TW" sz="1800" b="1"/>
              <a:t>Points arising</a:t>
            </a:r>
          </a:p>
          <a:p>
            <a:pPr lvl="2"/>
            <a:r>
              <a:rPr lang="en-US" altLang="zh-TW" sz="1700"/>
              <a:t>the coordinator function must be performed by different sites for different transactions =&gt; No reliance on a central site. </a:t>
            </a:r>
            <a:r>
              <a:rPr lang="en-US" altLang="zh-TW" sz="1500"/>
              <a:t>(P. 612)</a:t>
            </a:r>
          </a:p>
          <a:p>
            <a:pPr lvl="2"/>
            <a:r>
              <a:rPr lang="en-US" altLang="zh-TW" sz="1700"/>
              <a:t>the participants must do what is told by the coordinator =&gt; loss of local autonomy.</a:t>
            </a:r>
          </a:p>
          <a:p>
            <a:pPr lvl="2"/>
            <a:r>
              <a:rPr lang="en-US" altLang="zh-TW" sz="1700"/>
              <a:t>Coordinator must communicate with participants =&gt; more messages and more overhead.</a:t>
            </a:r>
          </a:p>
          <a:p>
            <a:pPr lvl="2"/>
            <a:r>
              <a:rPr lang="en-US" altLang="zh-TW" sz="1700"/>
              <a:t>No protocol guarantee that all participants will commit or rollback in unison.</a:t>
            </a:r>
            <a:endParaRPr lang="zh-TW" altLang="en-US" sz="1800"/>
          </a:p>
        </p:txBody>
      </p:sp>
      <p:sp>
        <p:nvSpPr>
          <p:cNvPr id="32772" name="Line 4"/>
          <p:cNvSpPr>
            <a:spLocks noChangeShapeType="1"/>
          </p:cNvSpPr>
          <p:nvPr/>
        </p:nvSpPr>
        <p:spPr bwMode="auto">
          <a:xfrm flipV="1">
            <a:off x="898525" y="1482725"/>
            <a:ext cx="7200900" cy="4392613"/>
          </a:xfrm>
          <a:prstGeom prst="line">
            <a:avLst/>
          </a:prstGeom>
          <a:noFill/>
          <a:ln w="25400">
            <a:solidFill>
              <a:schemeClr val="folHlink"/>
            </a:solidFill>
            <a:miter lim="800000"/>
            <a:headEnd/>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zh-TW" alt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zh-TW"/>
              <a:t/>
            </a:r>
            <a:br>
              <a:rPr lang="en-US" altLang="zh-TW"/>
            </a:br>
            <a:r>
              <a:rPr lang="en-US" altLang="zh-TW"/>
              <a:t>Catalog Management</a:t>
            </a:r>
            <a:br>
              <a:rPr lang="en-US" altLang="zh-TW"/>
            </a:br>
            <a:endParaRPr lang="zh-TW" altLang="en-US"/>
          </a:p>
        </p:txBody>
      </p:sp>
      <p:sp>
        <p:nvSpPr>
          <p:cNvPr id="33795" name="Rectangle 3"/>
          <p:cNvSpPr>
            <a:spLocks noGrp="1" noChangeArrowheads="1"/>
          </p:cNvSpPr>
          <p:nvPr>
            <p:ph type="body" idx="1"/>
          </p:nvPr>
        </p:nvSpPr>
        <p:spPr>
          <a:xfrm>
            <a:off x="381000" y="1371600"/>
            <a:ext cx="8153400" cy="4648200"/>
          </a:xfrm>
        </p:spPr>
        <p:txBody>
          <a:bodyPr/>
          <a:lstStyle/>
          <a:p>
            <a:pPr lvl="2"/>
            <a:r>
              <a:rPr lang="en-US" altLang="zh-TW"/>
              <a:t>Contents of catalog: </a:t>
            </a:r>
            <a:endParaRPr lang="en-US" altLang="zh-TW" sz="1800"/>
          </a:p>
          <a:p>
            <a:pPr lvl="3"/>
            <a:r>
              <a:rPr lang="en-US" altLang="zh-TW"/>
              <a:t>not only data regarding relations, indexes, users, etc, </a:t>
            </a:r>
          </a:p>
          <a:p>
            <a:pPr lvl="3"/>
            <a:r>
              <a:rPr lang="en-US" altLang="zh-TW"/>
              <a:t>but also all the necessary control information for independence.</a:t>
            </a:r>
          </a:p>
          <a:p>
            <a:pPr lvl="2"/>
            <a:r>
              <a:rPr lang="en-US" altLang="zh-TW"/>
              <a:t>Where and How ?</a:t>
            </a:r>
          </a:p>
          <a:p>
            <a:pPr lvl="3">
              <a:buFontTx/>
              <a:buNone/>
            </a:pPr>
            <a:r>
              <a:rPr lang="en-US" altLang="zh-TW"/>
              <a:t>1. </a:t>
            </a:r>
            <a:r>
              <a:rPr lang="en-US" altLang="zh-TW" b="1"/>
              <a:t>Centralized:</a:t>
            </a:r>
            <a:r>
              <a:rPr lang="en-US" altLang="zh-TW"/>
              <a:t> violate no reliance on a central site.</a:t>
            </a:r>
          </a:p>
          <a:p>
            <a:pPr lvl="3">
              <a:buFontTx/>
              <a:buNone/>
            </a:pPr>
            <a:r>
              <a:rPr lang="en-US" altLang="zh-TW"/>
              <a:t>2. </a:t>
            </a:r>
            <a:r>
              <a:rPr lang="en-US" altLang="zh-TW" b="1"/>
              <a:t>Fully replicated</a:t>
            </a:r>
            <a:r>
              <a:rPr lang="en-US" altLang="zh-TW"/>
              <a:t>: loss of local autonomy.</a:t>
            </a:r>
          </a:p>
          <a:p>
            <a:pPr lvl="3">
              <a:buFontTx/>
              <a:buNone/>
            </a:pPr>
            <a:r>
              <a:rPr lang="en-US" altLang="zh-TW"/>
              <a:t>3. </a:t>
            </a:r>
            <a:r>
              <a:rPr lang="en-US" altLang="zh-TW" b="1"/>
              <a:t>Partitioned</a:t>
            </a:r>
            <a:r>
              <a:rPr lang="en-US" altLang="zh-TW"/>
              <a:t>: nonlocal operations are very expensive.</a:t>
            </a:r>
          </a:p>
          <a:p>
            <a:pPr lvl="3">
              <a:buFontTx/>
              <a:buNone/>
            </a:pPr>
            <a:r>
              <a:rPr lang="en-US" altLang="zh-TW"/>
              <a:t>4. </a:t>
            </a:r>
            <a:r>
              <a:rPr lang="en-US" altLang="zh-TW" b="1"/>
              <a:t>Combination </a:t>
            </a:r>
            <a:r>
              <a:rPr lang="en-US" altLang="zh-TW"/>
              <a:t>of (1) and (3): violate no reliance on a central site.</a:t>
            </a:r>
          </a:p>
          <a:p>
            <a:pPr lvl="3">
              <a:buFontTx/>
              <a:buNone/>
            </a:pPr>
            <a:endParaRPr lang="en-US" altLang="zh-TW"/>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ctrTitle"/>
          </p:nvPr>
        </p:nvSpPr>
        <p:spPr>
          <a:xfrm>
            <a:off x="773113" y="2895600"/>
            <a:ext cx="7608887" cy="609600"/>
          </a:xfrm>
        </p:spPr>
        <p:txBody>
          <a:bodyPr/>
          <a:lstStyle/>
          <a:p>
            <a:r>
              <a:rPr lang="zh-TW" altLang="en-US" dirty="0" smtClean="0"/>
              <a:t>1</a:t>
            </a:r>
            <a:r>
              <a:rPr lang="en-US" altLang="zh-TW" dirty="0" smtClean="0"/>
              <a:t>6</a:t>
            </a:r>
            <a:r>
              <a:rPr lang="zh-TW" altLang="en-US" dirty="0" smtClean="0"/>
              <a:t>.</a:t>
            </a:r>
            <a:r>
              <a:rPr lang="zh-TW" altLang="en-US" dirty="0"/>
              <a:t>4 </a:t>
            </a:r>
            <a:r>
              <a:rPr lang="en-US" altLang="zh-TW" dirty="0"/>
              <a:t>Gateways</a:t>
            </a:r>
            <a:endParaRPr lang="zh-TW" altLang="en-US" dirty="0"/>
          </a:p>
        </p:txBody>
      </p:sp>
      <p:sp>
        <p:nvSpPr>
          <p:cNvPr id="35843" name="Rectangle 3"/>
          <p:cNvSpPr>
            <a:spLocks noGrp="1" noChangeArrowheads="1"/>
          </p:cNvSpPr>
          <p:nvPr>
            <p:ph type="subTitle" idx="1"/>
          </p:nvPr>
        </p:nvSpPr>
        <p:spPr/>
        <p:txBody>
          <a:bodyPr/>
          <a:lstStyle/>
          <a:p>
            <a:endParaRPr lang="zh-TW" altLang="en-US"/>
          </a:p>
        </p:txBody>
      </p:sp>
      <p:sp>
        <p:nvSpPr>
          <p:cNvPr id="2" name="投影片編號版面配置區 1"/>
          <p:cNvSpPr>
            <a:spLocks noGrp="1"/>
          </p:cNvSpPr>
          <p:nvPr>
            <p:ph type="sldNum" sz="quarter" idx="4"/>
          </p:nvPr>
        </p:nvSpPr>
        <p:spPr/>
        <p:txBody>
          <a:bodyPr/>
          <a:lstStyle/>
          <a:p>
            <a:r>
              <a:rPr lang="en-US" altLang="zh-TW" smtClean="0"/>
              <a:t>16-</a:t>
            </a:r>
            <a:fld id="{C8A54BE4-C114-4B57-A9F6-B8D54D44F4BB}" type="slidenum">
              <a:rPr lang="en-US" altLang="zh-TW" smtClean="0"/>
              <a:pPr/>
              <a:t>28</a:t>
            </a:fld>
            <a:endParaRPr lang="en-US" altLang="zh-TW"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ltLang="zh-TW"/>
              <a:t>Gateways</a:t>
            </a:r>
            <a:endParaRPr lang="zh-TW" altLang="en-US"/>
          </a:p>
        </p:txBody>
      </p:sp>
      <p:sp>
        <p:nvSpPr>
          <p:cNvPr id="36867" name="Rectangle 3"/>
          <p:cNvSpPr>
            <a:spLocks noGrp="1" noChangeArrowheads="1"/>
          </p:cNvSpPr>
          <p:nvPr>
            <p:ph type="body" idx="1"/>
          </p:nvPr>
        </p:nvSpPr>
        <p:spPr/>
        <p:txBody>
          <a:bodyPr/>
          <a:lstStyle/>
          <a:p>
            <a:pPr lvl="1"/>
            <a:r>
              <a:rPr lang="en-US" altLang="zh-TW"/>
              <a:t>DBMS independence</a:t>
            </a:r>
          </a:p>
          <a:p>
            <a:pPr lvl="1"/>
            <a:r>
              <a:rPr lang="en-US" altLang="zh-TW"/>
              <a:t>Suppose INGRES provides a "gateway", that "making ORACLE look like INGRES"</a:t>
            </a:r>
          </a:p>
          <a:p>
            <a:endParaRPr lang="zh-TW" altLang="en-US"/>
          </a:p>
        </p:txBody>
      </p:sp>
      <p:sp>
        <p:nvSpPr>
          <p:cNvPr id="36868" name="Rectangle 4"/>
          <p:cNvSpPr>
            <a:spLocks noChangeArrowheads="1"/>
          </p:cNvSpPr>
          <p:nvPr/>
        </p:nvSpPr>
        <p:spPr bwMode="auto">
          <a:xfrm>
            <a:off x="5629275" y="3055938"/>
            <a:ext cx="612775"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200" b="1">
                <a:latin typeface="Times New Roman" pitchFamily="18" charset="0"/>
                <a:ea typeface="新細明體" pitchFamily="18" charset="-120"/>
              </a:rPr>
              <a:t>GATE</a:t>
            </a:r>
          </a:p>
          <a:p>
            <a:pPr eaLnBrk="0" hangingPunct="0"/>
            <a:r>
              <a:rPr lang="en-US" altLang="zh-TW" sz="1200" b="1">
                <a:latin typeface="Times New Roman" pitchFamily="18" charset="0"/>
                <a:ea typeface="新細明體" pitchFamily="18" charset="-120"/>
              </a:rPr>
              <a:t>WAY</a:t>
            </a:r>
          </a:p>
        </p:txBody>
      </p:sp>
      <p:sp>
        <p:nvSpPr>
          <p:cNvPr id="36869" name="Rectangle 5"/>
          <p:cNvSpPr>
            <a:spLocks noChangeArrowheads="1"/>
          </p:cNvSpPr>
          <p:nvPr/>
        </p:nvSpPr>
        <p:spPr bwMode="auto">
          <a:xfrm>
            <a:off x="6445250" y="3049588"/>
            <a:ext cx="790575"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200">
                <a:latin typeface="Times New Roman" pitchFamily="18" charset="0"/>
                <a:ea typeface="新細明體" pitchFamily="18" charset="-120"/>
              </a:rPr>
              <a:t>ORACLE</a:t>
            </a:r>
          </a:p>
          <a:p>
            <a:pPr eaLnBrk="0" hangingPunct="0"/>
            <a:r>
              <a:rPr lang="en-US" altLang="zh-TW" sz="1200">
                <a:latin typeface="Times New Roman" pitchFamily="18" charset="0"/>
                <a:ea typeface="新細明體" pitchFamily="18" charset="-120"/>
              </a:rPr>
              <a:t>(SQL)</a:t>
            </a:r>
          </a:p>
        </p:txBody>
      </p:sp>
      <p:sp>
        <p:nvSpPr>
          <p:cNvPr id="36870" name="Rectangle 6"/>
          <p:cNvSpPr>
            <a:spLocks noChangeArrowheads="1"/>
          </p:cNvSpPr>
          <p:nvPr/>
        </p:nvSpPr>
        <p:spPr bwMode="auto">
          <a:xfrm>
            <a:off x="2708275" y="3087688"/>
            <a:ext cx="730250"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200">
                <a:latin typeface="Times New Roman" pitchFamily="18" charset="0"/>
                <a:ea typeface="新細明體" pitchFamily="18" charset="-120"/>
              </a:rPr>
              <a:t>INGRES</a:t>
            </a:r>
          </a:p>
          <a:p>
            <a:pPr eaLnBrk="0" hangingPunct="0"/>
            <a:r>
              <a:rPr lang="en-US" altLang="zh-TW" sz="1200">
                <a:latin typeface="Times New Roman" pitchFamily="18" charset="0"/>
                <a:ea typeface="新細明體" pitchFamily="18" charset="-120"/>
              </a:rPr>
              <a:t>(SQL)</a:t>
            </a:r>
          </a:p>
        </p:txBody>
      </p:sp>
      <p:sp>
        <p:nvSpPr>
          <p:cNvPr id="36871" name="Rectangle 7"/>
          <p:cNvSpPr>
            <a:spLocks noChangeArrowheads="1"/>
          </p:cNvSpPr>
          <p:nvPr/>
        </p:nvSpPr>
        <p:spPr bwMode="auto">
          <a:xfrm>
            <a:off x="3568700" y="3103563"/>
            <a:ext cx="7731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200">
                <a:latin typeface="Times New Roman" pitchFamily="18" charset="0"/>
                <a:ea typeface="新細明體" pitchFamily="18" charset="-120"/>
              </a:rPr>
              <a:t>INGRES/</a:t>
            </a:r>
          </a:p>
          <a:p>
            <a:pPr eaLnBrk="0" hangingPunct="0"/>
            <a:r>
              <a:rPr lang="en-US" altLang="zh-TW" sz="1200">
                <a:latin typeface="Times New Roman" pitchFamily="18" charset="0"/>
                <a:ea typeface="新細明體" pitchFamily="18" charset="-120"/>
              </a:rPr>
              <a:t>STAR</a:t>
            </a:r>
          </a:p>
        </p:txBody>
      </p:sp>
      <p:sp>
        <p:nvSpPr>
          <p:cNvPr id="36872" name="Rectangle 8"/>
          <p:cNvSpPr>
            <a:spLocks noChangeArrowheads="1"/>
          </p:cNvSpPr>
          <p:nvPr/>
        </p:nvSpPr>
        <p:spPr bwMode="auto">
          <a:xfrm>
            <a:off x="2600325" y="2990850"/>
            <a:ext cx="1782763" cy="6159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6873" name="Line 9"/>
          <p:cNvSpPr>
            <a:spLocks noChangeShapeType="1"/>
          </p:cNvSpPr>
          <p:nvPr/>
        </p:nvSpPr>
        <p:spPr bwMode="auto">
          <a:xfrm>
            <a:off x="3486150" y="3001963"/>
            <a:ext cx="0" cy="60483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6874" name="Rectangle 10"/>
          <p:cNvSpPr>
            <a:spLocks noChangeArrowheads="1"/>
          </p:cNvSpPr>
          <p:nvPr/>
        </p:nvSpPr>
        <p:spPr bwMode="auto">
          <a:xfrm>
            <a:off x="5495925" y="2971800"/>
            <a:ext cx="1782763" cy="6159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6875" name="Line 11"/>
          <p:cNvSpPr>
            <a:spLocks noChangeShapeType="1"/>
          </p:cNvSpPr>
          <p:nvPr/>
        </p:nvSpPr>
        <p:spPr bwMode="auto">
          <a:xfrm>
            <a:off x="6359525" y="2982913"/>
            <a:ext cx="0" cy="60483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nvGrpSpPr>
          <p:cNvPr id="36876" name="Group 12"/>
          <p:cNvGrpSpPr>
            <a:grpSpLocks/>
          </p:cNvGrpSpPr>
          <p:nvPr/>
        </p:nvGrpSpPr>
        <p:grpSpPr bwMode="auto">
          <a:xfrm>
            <a:off x="2627313" y="4338638"/>
            <a:ext cx="730250" cy="747712"/>
            <a:chOff x="992" y="2807"/>
            <a:chExt cx="460" cy="471"/>
          </a:xfrm>
        </p:grpSpPr>
        <p:grpSp>
          <p:nvGrpSpPr>
            <p:cNvPr id="36877" name="Group 13"/>
            <p:cNvGrpSpPr>
              <a:grpSpLocks/>
            </p:cNvGrpSpPr>
            <p:nvPr/>
          </p:nvGrpSpPr>
          <p:grpSpPr bwMode="auto">
            <a:xfrm>
              <a:off x="997" y="2807"/>
              <a:ext cx="452" cy="468"/>
              <a:chOff x="997" y="2807"/>
              <a:chExt cx="452" cy="468"/>
            </a:xfrm>
          </p:grpSpPr>
          <p:sp>
            <p:nvSpPr>
              <p:cNvPr id="36878" name="Rectangle 14"/>
              <p:cNvSpPr>
                <a:spLocks noChangeArrowheads="1"/>
              </p:cNvSpPr>
              <p:nvPr/>
            </p:nvSpPr>
            <p:spPr bwMode="auto">
              <a:xfrm>
                <a:off x="997" y="2894"/>
                <a:ext cx="452" cy="30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6879" name="Oval 15"/>
              <p:cNvSpPr>
                <a:spLocks noChangeArrowheads="1"/>
              </p:cNvSpPr>
              <p:nvPr/>
            </p:nvSpPr>
            <p:spPr bwMode="auto">
              <a:xfrm>
                <a:off x="997" y="2807"/>
                <a:ext cx="452" cy="187"/>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6880" name="Oval 16"/>
              <p:cNvSpPr>
                <a:spLocks noChangeArrowheads="1"/>
              </p:cNvSpPr>
              <p:nvPr/>
            </p:nvSpPr>
            <p:spPr bwMode="auto">
              <a:xfrm>
                <a:off x="1004" y="3139"/>
                <a:ext cx="438" cy="136"/>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6881" name="Oval 17"/>
              <p:cNvSpPr>
                <a:spLocks noChangeArrowheads="1"/>
              </p:cNvSpPr>
              <p:nvPr/>
            </p:nvSpPr>
            <p:spPr bwMode="auto">
              <a:xfrm>
                <a:off x="1007" y="3113"/>
                <a:ext cx="432" cy="130"/>
              </a:xfrm>
              <a:prstGeom prst="ellipse">
                <a:avLst/>
              </a:prstGeom>
              <a:solidFill>
                <a:schemeClr val="bg1"/>
              </a:solidFill>
              <a:ln>
                <a:noFill/>
              </a:ln>
              <a:effectLst/>
              <a:extLst>
                <a:ext uri="{91240B29-F687-4F45-9708-019B960494DF}">
                  <a14:hiddenLine xmlns:a14="http://schemas.microsoft.com/office/drawing/2010/main" w="12700" cmpd="tri">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36882" name="Rectangle 18"/>
            <p:cNvSpPr>
              <a:spLocks noChangeArrowheads="1"/>
            </p:cNvSpPr>
            <p:nvPr/>
          </p:nvSpPr>
          <p:spPr bwMode="auto">
            <a:xfrm>
              <a:off x="992" y="2992"/>
              <a:ext cx="460"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200">
                  <a:latin typeface="Times New Roman" pitchFamily="18" charset="0"/>
                  <a:ea typeface="新細明體" pitchFamily="18" charset="-120"/>
                </a:rPr>
                <a:t>INGRES</a:t>
              </a:r>
            </a:p>
            <a:p>
              <a:pPr eaLnBrk="0" hangingPunct="0"/>
              <a:r>
                <a:rPr lang="en-US" altLang="zh-TW" sz="1200">
                  <a:latin typeface="Times New Roman" pitchFamily="18" charset="0"/>
                  <a:ea typeface="新細明體" pitchFamily="18" charset="-120"/>
                </a:rPr>
                <a:t>database</a:t>
              </a:r>
            </a:p>
          </p:txBody>
        </p:sp>
      </p:grpSp>
      <p:grpSp>
        <p:nvGrpSpPr>
          <p:cNvPr id="36883" name="Group 19"/>
          <p:cNvGrpSpPr>
            <a:grpSpLocks/>
          </p:cNvGrpSpPr>
          <p:nvPr/>
        </p:nvGrpSpPr>
        <p:grpSpPr bwMode="auto">
          <a:xfrm>
            <a:off x="6442075" y="4352925"/>
            <a:ext cx="790575" cy="747713"/>
            <a:chOff x="3395" y="2816"/>
            <a:chExt cx="498" cy="471"/>
          </a:xfrm>
        </p:grpSpPr>
        <p:sp>
          <p:nvSpPr>
            <p:cNvPr id="36884" name="Rectangle 20"/>
            <p:cNvSpPr>
              <a:spLocks noChangeArrowheads="1"/>
            </p:cNvSpPr>
            <p:nvPr/>
          </p:nvSpPr>
          <p:spPr bwMode="auto">
            <a:xfrm>
              <a:off x="3418" y="2903"/>
              <a:ext cx="452" cy="30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6885" name="Oval 21"/>
            <p:cNvSpPr>
              <a:spLocks noChangeArrowheads="1"/>
            </p:cNvSpPr>
            <p:nvPr/>
          </p:nvSpPr>
          <p:spPr bwMode="auto">
            <a:xfrm>
              <a:off x="3418" y="2816"/>
              <a:ext cx="452" cy="187"/>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6886" name="Oval 22"/>
            <p:cNvSpPr>
              <a:spLocks noChangeArrowheads="1"/>
            </p:cNvSpPr>
            <p:nvPr/>
          </p:nvSpPr>
          <p:spPr bwMode="auto">
            <a:xfrm>
              <a:off x="3425" y="3148"/>
              <a:ext cx="438" cy="136"/>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6887" name="Oval 23"/>
            <p:cNvSpPr>
              <a:spLocks noChangeArrowheads="1"/>
            </p:cNvSpPr>
            <p:nvPr/>
          </p:nvSpPr>
          <p:spPr bwMode="auto">
            <a:xfrm>
              <a:off x="3428" y="3122"/>
              <a:ext cx="432" cy="130"/>
            </a:xfrm>
            <a:prstGeom prst="ellipse">
              <a:avLst/>
            </a:prstGeom>
            <a:solidFill>
              <a:schemeClr val="bg1"/>
            </a:solidFill>
            <a:ln>
              <a:noFill/>
            </a:ln>
            <a:effectLst/>
            <a:extLst>
              <a:ext uri="{91240B29-F687-4F45-9708-019B960494DF}">
                <a14:hiddenLine xmlns:a14="http://schemas.microsoft.com/office/drawing/2010/main" w="12700" cmpd="tri">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6888" name="Rectangle 24"/>
            <p:cNvSpPr>
              <a:spLocks noChangeArrowheads="1"/>
            </p:cNvSpPr>
            <p:nvPr/>
          </p:nvSpPr>
          <p:spPr bwMode="auto">
            <a:xfrm>
              <a:off x="3395" y="3001"/>
              <a:ext cx="498"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200">
                  <a:latin typeface="Times New Roman" pitchFamily="18" charset="0"/>
                  <a:ea typeface="新細明體" pitchFamily="18" charset="-120"/>
                </a:rPr>
                <a:t>ORACLE</a:t>
              </a:r>
            </a:p>
            <a:p>
              <a:pPr eaLnBrk="0" hangingPunct="0"/>
              <a:r>
                <a:rPr lang="en-US" altLang="zh-TW" sz="1200">
                  <a:latin typeface="Times New Roman" pitchFamily="18" charset="0"/>
                  <a:ea typeface="新細明體" pitchFamily="18" charset="-120"/>
                </a:rPr>
                <a:t>database</a:t>
              </a:r>
            </a:p>
          </p:txBody>
        </p:sp>
      </p:grpSp>
      <p:grpSp>
        <p:nvGrpSpPr>
          <p:cNvPr id="36889" name="Group 25"/>
          <p:cNvGrpSpPr>
            <a:grpSpLocks/>
          </p:cNvGrpSpPr>
          <p:nvPr/>
        </p:nvGrpSpPr>
        <p:grpSpPr bwMode="auto">
          <a:xfrm>
            <a:off x="1371600" y="2984500"/>
            <a:ext cx="787400" cy="1314450"/>
            <a:chOff x="201" y="1954"/>
            <a:chExt cx="496" cy="828"/>
          </a:xfrm>
        </p:grpSpPr>
        <p:graphicFrame>
          <p:nvGraphicFramePr>
            <p:cNvPr id="36890" name="Object 26">
              <a:hlinkClick r:id="" action="ppaction://ole?verb=0"/>
            </p:cNvPr>
            <p:cNvGraphicFramePr>
              <a:graphicFrameLocks/>
            </p:cNvGraphicFramePr>
            <p:nvPr/>
          </p:nvGraphicFramePr>
          <p:xfrm>
            <a:off x="235" y="1954"/>
            <a:ext cx="462" cy="470"/>
          </p:xfrm>
          <a:graphic>
            <a:graphicData uri="http://schemas.openxmlformats.org/presentationml/2006/ole">
              <mc:AlternateContent xmlns:mc="http://schemas.openxmlformats.org/markup-compatibility/2006">
                <mc:Choice xmlns:v="urn:schemas-microsoft-com:vml" Requires="v">
                  <p:oleObj spid="_x0000_s36908" name="Microsoft ClipArt Gallery" r:id="rId3" imgW="4714560" imgH="4806720" progId="MS_ClipArt_Gallery">
                    <p:embed/>
                  </p:oleObj>
                </mc:Choice>
                <mc:Fallback>
                  <p:oleObj name="Microsoft ClipArt Gallery" r:id="rId3" imgW="4714560" imgH="4806720" progId="MS_ClipArt_Gallery">
                    <p:embed/>
                    <p:pic>
                      <p:nvPicPr>
                        <p:cNvPr id="0" name="Object 2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5" y="1954"/>
                          <a:ext cx="462" cy="47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6891" name="Rectangle 27"/>
            <p:cNvSpPr>
              <a:spLocks noChangeArrowheads="1"/>
            </p:cNvSpPr>
            <p:nvPr/>
          </p:nvSpPr>
          <p:spPr bwMode="auto">
            <a:xfrm>
              <a:off x="201" y="2496"/>
              <a:ext cx="460"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200">
                  <a:latin typeface="Times New Roman" pitchFamily="18" charset="0"/>
                  <a:ea typeface="新細明體" pitchFamily="18" charset="-120"/>
                </a:rPr>
                <a:t>INGRES</a:t>
              </a:r>
            </a:p>
            <a:p>
              <a:pPr eaLnBrk="0" hangingPunct="0"/>
              <a:r>
                <a:rPr lang="en-US" altLang="zh-TW" sz="1200">
                  <a:latin typeface="Times New Roman" pitchFamily="18" charset="0"/>
                  <a:ea typeface="新細明體" pitchFamily="18" charset="-120"/>
                </a:rPr>
                <a:t>user</a:t>
              </a:r>
            </a:p>
          </p:txBody>
        </p:sp>
      </p:grpSp>
      <p:sp>
        <p:nvSpPr>
          <p:cNvPr id="36892" name="Line 28"/>
          <p:cNvSpPr>
            <a:spLocks noChangeShapeType="1"/>
          </p:cNvSpPr>
          <p:nvPr/>
        </p:nvSpPr>
        <p:spPr bwMode="auto">
          <a:xfrm>
            <a:off x="2074863" y="3235325"/>
            <a:ext cx="51276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6893" name="Line 29"/>
          <p:cNvSpPr>
            <a:spLocks noChangeShapeType="1"/>
          </p:cNvSpPr>
          <p:nvPr/>
        </p:nvSpPr>
        <p:spPr bwMode="auto">
          <a:xfrm>
            <a:off x="3005138" y="3630613"/>
            <a:ext cx="0" cy="6969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6894" name="Line 30"/>
          <p:cNvSpPr>
            <a:spLocks noChangeShapeType="1"/>
          </p:cNvSpPr>
          <p:nvPr/>
        </p:nvSpPr>
        <p:spPr bwMode="auto">
          <a:xfrm>
            <a:off x="6850063" y="3624263"/>
            <a:ext cx="0" cy="6969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6895" name="Rectangle 31"/>
          <p:cNvSpPr>
            <a:spLocks noChangeArrowheads="1"/>
          </p:cNvSpPr>
          <p:nvPr/>
        </p:nvSpPr>
        <p:spPr bwMode="auto">
          <a:xfrm>
            <a:off x="3702050" y="4562475"/>
            <a:ext cx="2286000" cy="3016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400">
                <a:latin typeface="Times New Roman" pitchFamily="18" charset="0"/>
                <a:ea typeface="新細明體" pitchFamily="18" charset="-120"/>
              </a:rPr>
              <a:t>distributed INGRES database</a:t>
            </a:r>
          </a:p>
        </p:txBody>
      </p:sp>
      <p:sp>
        <p:nvSpPr>
          <p:cNvPr id="36896" name="Rectangle 32"/>
          <p:cNvSpPr>
            <a:spLocks noChangeArrowheads="1"/>
          </p:cNvSpPr>
          <p:nvPr/>
        </p:nvSpPr>
        <p:spPr bwMode="auto">
          <a:xfrm>
            <a:off x="2374900" y="5368925"/>
            <a:ext cx="4916488" cy="3016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400">
                <a:latin typeface="Times New Roman" pitchFamily="18" charset="0"/>
                <a:ea typeface="新細明體" pitchFamily="18" charset="-120"/>
              </a:rPr>
              <a:t>Fig. 12.4: A hypothetical INGRES-provided gateway to ORACLE</a:t>
            </a:r>
          </a:p>
        </p:txBody>
      </p:sp>
      <p:sp>
        <p:nvSpPr>
          <p:cNvPr id="36897" name="Line 33"/>
          <p:cNvSpPr>
            <a:spLocks noChangeShapeType="1"/>
          </p:cNvSpPr>
          <p:nvPr/>
        </p:nvSpPr>
        <p:spPr bwMode="auto">
          <a:xfrm flipV="1">
            <a:off x="4395788" y="3092450"/>
            <a:ext cx="341312" cy="21748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6898" name="Line 34"/>
          <p:cNvSpPr>
            <a:spLocks noChangeShapeType="1"/>
          </p:cNvSpPr>
          <p:nvPr/>
        </p:nvSpPr>
        <p:spPr bwMode="auto">
          <a:xfrm>
            <a:off x="4749800" y="3105150"/>
            <a:ext cx="215900" cy="2159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6899" name="Line 35"/>
          <p:cNvSpPr>
            <a:spLocks noChangeShapeType="1"/>
          </p:cNvSpPr>
          <p:nvPr/>
        </p:nvSpPr>
        <p:spPr bwMode="auto">
          <a:xfrm flipV="1">
            <a:off x="4978400" y="3138488"/>
            <a:ext cx="501650" cy="1952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a:xfrm>
            <a:off x="773113" y="2819400"/>
            <a:ext cx="7772400" cy="762000"/>
          </a:xfrm>
        </p:spPr>
        <p:txBody>
          <a:bodyPr/>
          <a:lstStyle/>
          <a:p>
            <a:r>
              <a:rPr lang="en-US" altLang="zh-TW" sz="4000" dirty="0" smtClean="0"/>
              <a:t>16.1  </a:t>
            </a:r>
            <a:r>
              <a:rPr lang="en-US" altLang="zh-TW" sz="4000" dirty="0"/>
              <a:t>Introduction</a:t>
            </a:r>
            <a:endParaRPr lang="zh-TW" altLang="en-US" sz="4000" dirty="0"/>
          </a:p>
        </p:txBody>
      </p:sp>
      <p:sp>
        <p:nvSpPr>
          <p:cNvPr id="2" name="投影片編號版面配置區 1"/>
          <p:cNvSpPr>
            <a:spLocks noGrp="1"/>
          </p:cNvSpPr>
          <p:nvPr>
            <p:ph type="sldNum" sz="quarter" idx="4"/>
          </p:nvPr>
        </p:nvSpPr>
        <p:spPr/>
        <p:txBody>
          <a:bodyPr/>
          <a:lstStyle/>
          <a:p>
            <a:r>
              <a:rPr lang="en-US" altLang="zh-TW" smtClean="0"/>
              <a:t>16-</a:t>
            </a:r>
            <a:fld id="{C8A54BE4-C114-4B57-A9F6-B8D54D44F4BB}" type="slidenum">
              <a:rPr lang="en-US" altLang="zh-TW" smtClean="0"/>
              <a:pPr/>
              <a:t>3</a:t>
            </a:fld>
            <a:endParaRPr lang="en-US" altLang="zh-TW"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a:xfrm>
            <a:off x="773113" y="2781300"/>
            <a:ext cx="7772400" cy="723900"/>
          </a:xfrm>
        </p:spPr>
        <p:txBody>
          <a:bodyPr/>
          <a:lstStyle/>
          <a:p>
            <a:r>
              <a:rPr lang="zh-TW" altLang="en-US" sz="4000" dirty="0" smtClean="0"/>
              <a:t>1</a:t>
            </a:r>
            <a:r>
              <a:rPr lang="en-US" altLang="zh-TW" sz="4000" dirty="0" smtClean="0"/>
              <a:t>6</a:t>
            </a:r>
            <a:r>
              <a:rPr lang="zh-TW" altLang="en-US" sz="4000" dirty="0" smtClean="0"/>
              <a:t>.</a:t>
            </a:r>
            <a:r>
              <a:rPr lang="zh-TW" altLang="en-US" sz="4000" dirty="0"/>
              <a:t>5 </a:t>
            </a:r>
            <a:r>
              <a:rPr lang="en-US" altLang="zh-TW" sz="4000" dirty="0"/>
              <a:t>Client/Server Systems</a:t>
            </a:r>
            <a:endParaRPr lang="zh-TW" altLang="en-US" sz="4000" dirty="0"/>
          </a:p>
        </p:txBody>
      </p:sp>
      <p:sp>
        <p:nvSpPr>
          <p:cNvPr id="37891" name="Rectangle 3"/>
          <p:cNvSpPr>
            <a:spLocks noGrp="1" noChangeArrowheads="1"/>
          </p:cNvSpPr>
          <p:nvPr>
            <p:ph type="subTitle" idx="1"/>
          </p:nvPr>
        </p:nvSpPr>
        <p:spPr/>
        <p:txBody>
          <a:bodyPr/>
          <a:lstStyle/>
          <a:p>
            <a:endParaRPr lang="zh-TW" altLang="en-US"/>
          </a:p>
        </p:txBody>
      </p:sp>
      <p:sp>
        <p:nvSpPr>
          <p:cNvPr id="2" name="投影片編號版面配置區 1"/>
          <p:cNvSpPr>
            <a:spLocks noGrp="1"/>
          </p:cNvSpPr>
          <p:nvPr>
            <p:ph type="sldNum" sz="quarter" idx="4"/>
          </p:nvPr>
        </p:nvSpPr>
        <p:spPr/>
        <p:txBody>
          <a:bodyPr/>
          <a:lstStyle/>
          <a:p>
            <a:r>
              <a:rPr lang="en-US" altLang="zh-TW" smtClean="0"/>
              <a:t>16-</a:t>
            </a:r>
            <a:fld id="{C8A54BE4-C114-4B57-A9F6-B8D54D44F4BB}" type="slidenum">
              <a:rPr lang="en-US" altLang="zh-TW" smtClean="0"/>
              <a:pPr/>
              <a:t>30</a:t>
            </a:fld>
            <a:endParaRPr lang="en-US" altLang="zh-TW"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zh-TW"/>
              <a:t>Client/Server Architecture</a:t>
            </a:r>
            <a:endParaRPr lang="zh-TW" altLang="en-US"/>
          </a:p>
        </p:txBody>
      </p:sp>
      <p:sp>
        <p:nvSpPr>
          <p:cNvPr id="34819" name="Rectangle 3"/>
          <p:cNvSpPr>
            <a:spLocks noGrp="1" noChangeArrowheads="1"/>
          </p:cNvSpPr>
          <p:nvPr>
            <p:ph type="body" idx="1"/>
          </p:nvPr>
        </p:nvSpPr>
        <p:spPr>
          <a:xfrm>
            <a:off x="1295400" y="3429000"/>
            <a:ext cx="6934200" cy="2592388"/>
          </a:xfrm>
        </p:spPr>
        <p:txBody>
          <a:bodyPr/>
          <a:lstStyle/>
          <a:p>
            <a:pPr lvl="2"/>
            <a:r>
              <a:rPr lang="en-US" altLang="zh-TW" sz="1800"/>
              <a:t>some sites are client, and others are server sites</a:t>
            </a:r>
          </a:p>
          <a:p>
            <a:pPr lvl="2"/>
            <a:r>
              <a:rPr lang="en-US" altLang="zh-TW" sz="1800"/>
              <a:t>a great deal of commercial products</a:t>
            </a:r>
          </a:p>
          <a:p>
            <a:pPr lvl="2"/>
            <a:r>
              <a:rPr lang="en-US" altLang="zh-TW" sz="1800"/>
              <a:t>little in "true" </a:t>
            </a:r>
            <a:r>
              <a:rPr lang="en-US" altLang="zh-TW" sz="1800" u="sng"/>
              <a:t>general-purpose distributed system</a:t>
            </a:r>
            <a:r>
              <a:rPr lang="en-US" altLang="zh-TW" sz="1800"/>
              <a:t> (but long-term trend might be important)</a:t>
            </a:r>
          </a:p>
          <a:p>
            <a:pPr lvl="2"/>
            <a:r>
              <a:rPr lang="en-US" altLang="zh-TW" sz="1800"/>
              <a:t>client: application or front-end                                   </a:t>
            </a:r>
          </a:p>
          <a:p>
            <a:pPr lvl="2"/>
            <a:r>
              <a:rPr lang="en-US" altLang="zh-TW" sz="1800"/>
              <a:t>server: DBMS or backend</a:t>
            </a:r>
          </a:p>
          <a:p>
            <a:pPr lvl="2"/>
            <a:r>
              <a:rPr lang="en-US" altLang="zh-TW" sz="1800"/>
              <a:t>Several variations</a:t>
            </a:r>
            <a:endParaRPr lang="zh-TW" altLang="en-US" sz="1800"/>
          </a:p>
        </p:txBody>
      </p:sp>
      <p:grpSp>
        <p:nvGrpSpPr>
          <p:cNvPr id="34820" name="Group 4"/>
          <p:cNvGrpSpPr>
            <a:grpSpLocks/>
          </p:cNvGrpSpPr>
          <p:nvPr/>
        </p:nvGrpSpPr>
        <p:grpSpPr bwMode="auto">
          <a:xfrm>
            <a:off x="1289050" y="1673225"/>
            <a:ext cx="1082675" cy="536575"/>
            <a:chOff x="1446" y="993"/>
            <a:chExt cx="682" cy="338"/>
          </a:xfrm>
        </p:grpSpPr>
        <p:sp>
          <p:nvSpPr>
            <p:cNvPr id="34821" name="Rectangle 5"/>
            <p:cNvSpPr>
              <a:spLocks noChangeArrowheads="1"/>
            </p:cNvSpPr>
            <p:nvPr/>
          </p:nvSpPr>
          <p:spPr bwMode="auto">
            <a:xfrm>
              <a:off x="1446" y="993"/>
              <a:ext cx="682" cy="33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4822" name="AutoShape 6"/>
            <p:cNvSpPr>
              <a:spLocks noChangeArrowheads="1"/>
            </p:cNvSpPr>
            <p:nvPr/>
          </p:nvSpPr>
          <p:spPr bwMode="auto">
            <a:xfrm>
              <a:off x="1527" y="1062"/>
              <a:ext cx="520" cy="214"/>
            </a:xfrm>
            <a:prstGeom prst="roundRect">
              <a:avLst>
                <a:gd name="adj" fmla="val 12495"/>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grpSp>
        <p:nvGrpSpPr>
          <p:cNvPr id="34823" name="Group 7"/>
          <p:cNvGrpSpPr>
            <a:grpSpLocks/>
          </p:cNvGrpSpPr>
          <p:nvPr/>
        </p:nvGrpSpPr>
        <p:grpSpPr bwMode="auto">
          <a:xfrm>
            <a:off x="2889250" y="1684338"/>
            <a:ext cx="1082675" cy="536575"/>
            <a:chOff x="1448" y="1593"/>
            <a:chExt cx="682" cy="338"/>
          </a:xfrm>
        </p:grpSpPr>
        <p:sp>
          <p:nvSpPr>
            <p:cNvPr id="34824" name="Rectangle 8"/>
            <p:cNvSpPr>
              <a:spLocks noChangeArrowheads="1"/>
            </p:cNvSpPr>
            <p:nvPr/>
          </p:nvSpPr>
          <p:spPr bwMode="auto">
            <a:xfrm>
              <a:off x="1448" y="1593"/>
              <a:ext cx="682" cy="33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4825" name="Rectangle 9"/>
            <p:cNvSpPr>
              <a:spLocks noChangeArrowheads="1"/>
            </p:cNvSpPr>
            <p:nvPr/>
          </p:nvSpPr>
          <p:spPr bwMode="auto">
            <a:xfrm>
              <a:off x="1477" y="1689"/>
              <a:ext cx="606" cy="17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200">
                  <a:latin typeface="Times New Roman" pitchFamily="18" charset="0"/>
                  <a:ea typeface="新細明體" pitchFamily="18" charset="-120"/>
                </a:rPr>
                <a:t>Applications</a:t>
              </a:r>
            </a:p>
          </p:txBody>
        </p:sp>
        <p:sp>
          <p:nvSpPr>
            <p:cNvPr id="34826" name="Rectangle 10"/>
            <p:cNvSpPr>
              <a:spLocks noChangeArrowheads="1"/>
            </p:cNvSpPr>
            <p:nvPr/>
          </p:nvSpPr>
          <p:spPr bwMode="auto">
            <a:xfrm>
              <a:off x="1497" y="1652"/>
              <a:ext cx="565" cy="221"/>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grpSp>
        <p:nvGrpSpPr>
          <p:cNvPr id="34827" name="Group 11"/>
          <p:cNvGrpSpPr>
            <a:grpSpLocks/>
          </p:cNvGrpSpPr>
          <p:nvPr/>
        </p:nvGrpSpPr>
        <p:grpSpPr bwMode="auto">
          <a:xfrm>
            <a:off x="5632450" y="1676400"/>
            <a:ext cx="1082675" cy="536575"/>
            <a:chOff x="1450" y="2496"/>
            <a:chExt cx="682" cy="338"/>
          </a:xfrm>
        </p:grpSpPr>
        <p:sp>
          <p:nvSpPr>
            <p:cNvPr id="34828" name="Rectangle 12"/>
            <p:cNvSpPr>
              <a:spLocks noChangeArrowheads="1"/>
            </p:cNvSpPr>
            <p:nvPr/>
          </p:nvSpPr>
          <p:spPr bwMode="auto">
            <a:xfrm>
              <a:off x="1450" y="2496"/>
              <a:ext cx="682" cy="33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4829" name="Rectangle 13"/>
            <p:cNvSpPr>
              <a:spLocks noChangeArrowheads="1"/>
            </p:cNvSpPr>
            <p:nvPr/>
          </p:nvSpPr>
          <p:spPr bwMode="auto">
            <a:xfrm>
              <a:off x="1589" y="2592"/>
              <a:ext cx="385" cy="17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200">
                  <a:latin typeface="Times New Roman" pitchFamily="18" charset="0"/>
                  <a:ea typeface="新細明體" pitchFamily="18" charset="-120"/>
                </a:rPr>
                <a:t>DBMS</a:t>
              </a:r>
            </a:p>
          </p:txBody>
        </p:sp>
        <p:sp>
          <p:nvSpPr>
            <p:cNvPr id="34830" name="Rectangle 14"/>
            <p:cNvSpPr>
              <a:spLocks noChangeArrowheads="1"/>
            </p:cNvSpPr>
            <p:nvPr/>
          </p:nvSpPr>
          <p:spPr bwMode="auto">
            <a:xfrm>
              <a:off x="1501" y="2561"/>
              <a:ext cx="565" cy="221"/>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grpSp>
        <p:nvGrpSpPr>
          <p:cNvPr id="34831" name="Group 15"/>
          <p:cNvGrpSpPr>
            <a:grpSpLocks/>
          </p:cNvGrpSpPr>
          <p:nvPr/>
        </p:nvGrpSpPr>
        <p:grpSpPr bwMode="auto">
          <a:xfrm>
            <a:off x="7308850" y="1524000"/>
            <a:ext cx="615950" cy="841375"/>
            <a:chOff x="1578" y="3147"/>
            <a:chExt cx="388" cy="530"/>
          </a:xfrm>
        </p:grpSpPr>
        <p:sp>
          <p:nvSpPr>
            <p:cNvPr id="34832" name="Rectangle 16"/>
            <p:cNvSpPr>
              <a:spLocks noChangeArrowheads="1"/>
            </p:cNvSpPr>
            <p:nvPr/>
          </p:nvSpPr>
          <p:spPr bwMode="auto">
            <a:xfrm>
              <a:off x="1578" y="3246"/>
              <a:ext cx="388" cy="34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4833" name="Oval 17"/>
            <p:cNvSpPr>
              <a:spLocks noChangeArrowheads="1"/>
            </p:cNvSpPr>
            <p:nvPr/>
          </p:nvSpPr>
          <p:spPr bwMode="auto">
            <a:xfrm>
              <a:off x="1578" y="3147"/>
              <a:ext cx="388" cy="213"/>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4834" name="Oval 18"/>
            <p:cNvSpPr>
              <a:spLocks noChangeArrowheads="1"/>
            </p:cNvSpPr>
            <p:nvPr/>
          </p:nvSpPr>
          <p:spPr bwMode="auto">
            <a:xfrm>
              <a:off x="1584" y="3522"/>
              <a:ext cx="376" cy="155"/>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4835" name="Oval 19"/>
            <p:cNvSpPr>
              <a:spLocks noChangeArrowheads="1"/>
            </p:cNvSpPr>
            <p:nvPr/>
          </p:nvSpPr>
          <p:spPr bwMode="auto">
            <a:xfrm>
              <a:off x="1586" y="3493"/>
              <a:ext cx="372" cy="147"/>
            </a:xfrm>
            <a:prstGeom prst="ellipse">
              <a:avLst/>
            </a:prstGeom>
            <a:solidFill>
              <a:schemeClr val="bg1"/>
            </a:solidFill>
            <a:ln>
              <a:noFill/>
            </a:ln>
            <a:effectLst/>
            <a:extLst>
              <a:ext uri="{91240B29-F687-4F45-9708-019B960494DF}">
                <a14:hiddenLine xmlns:a14="http://schemas.microsoft.com/office/drawing/2010/main" w="12700" cmpd="tri">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grpSp>
        <p:nvGrpSpPr>
          <p:cNvPr id="34840" name="Group 24"/>
          <p:cNvGrpSpPr>
            <a:grpSpLocks/>
          </p:cNvGrpSpPr>
          <p:nvPr/>
        </p:nvGrpSpPr>
        <p:grpSpPr bwMode="auto">
          <a:xfrm>
            <a:off x="4516438" y="1752600"/>
            <a:ext cx="582612" cy="315913"/>
            <a:chOff x="1614" y="2096"/>
            <a:chExt cx="367" cy="199"/>
          </a:xfrm>
        </p:grpSpPr>
        <p:sp>
          <p:nvSpPr>
            <p:cNvPr id="34841" name="Line 25"/>
            <p:cNvSpPr>
              <a:spLocks noChangeShapeType="1"/>
            </p:cNvSpPr>
            <p:nvPr/>
          </p:nvSpPr>
          <p:spPr bwMode="auto">
            <a:xfrm flipV="1">
              <a:off x="1614" y="2177"/>
              <a:ext cx="57" cy="10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4842" name="Line 26"/>
            <p:cNvSpPr>
              <a:spLocks noChangeShapeType="1"/>
            </p:cNvSpPr>
            <p:nvPr/>
          </p:nvSpPr>
          <p:spPr bwMode="auto">
            <a:xfrm>
              <a:off x="1679" y="2185"/>
              <a:ext cx="143" cy="10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4843" name="Line 27"/>
            <p:cNvSpPr>
              <a:spLocks noChangeShapeType="1"/>
            </p:cNvSpPr>
            <p:nvPr/>
          </p:nvSpPr>
          <p:spPr bwMode="auto">
            <a:xfrm flipV="1">
              <a:off x="1830" y="2096"/>
              <a:ext cx="151" cy="19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34844" name="Rectangle 28"/>
          <p:cNvSpPr>
            <a:spLocks noChangeArrowheads="1"/>
          </p:cNvSpPr>
          <p:nvPr/>
        </p:nvSpPr>
        <p:spPr bwMode="auto">
          <a:xfrm>
            <a:off x="1981200" y="2517775"/>
            <a:ext cx="1263650" cy="3016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400">
                <a:latin typeface="Times New Roman" pitchFamily="18" charset="0"/>
                <a:ea typeface="新細明體" pitchFamily="18" charset="-120"/>
              </a:rPr>
              <a:t>Client machine</a:t>
            </a:r>
          </a:p>
        </p:txBody>
      </p:sp>
      <p:sp>
        <p:nvSpPr>
          <p:cNvPr id="34845" name="Rectangle 29"/>
          <p:cNvSpPr>
            <a:spLocks noChangeArrowheads="1"/>
          </p:cNvSpPr>
          <p:nvPr/>
        </p:nvSpPr>
        <p:spPr bwMode="auto">
          <a:xfrm>
            <a:off x="4267200" y="2362200"/>
            <a:ext cx="1176338" cy="5143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400">
                <a:latin typeface="Times New Roman" pitchFamily="18" charset="0"/>
                <a:ea typeface="新細明體" pitchFamily="18" charset="-120"/>
              </a:rPr>
              <a:t>Transparent</a:t>
            </a:r>
          </a:p>
          <a:p>
            <a:pPr algn="l" eaLnBrk="0" hangingPunct="0"/>
            <a:r>
              <a:rPr lang="en-US" altLang="zh-TW" sz="1400">
                <a:latin typeface="Times New Roman" pitchFamily="18" charset="0"/>
                <a:ea typeface="新細明體" pitchFamily="18" charset="-120"/>
              </a:rPr>
              <a:t>remote access</a:t>
            </a:r>
          </a:p>
        </p:txBody>
      </p:sp>
      <p:sp>
        <p:nvSpPr>
          <p:cNvPr id="34846" name="Rectangle 30"/>
          <p:cNvSpPr>
            <a:spLocks noChangeArrowheads="1"/>
          </p:cNvSpPr>
          <p:nvPr/>
        </p:nvSpPr>
        <p:spPr bwMode="auto">
          <a:xfrm>
            <a:off x="6248400" y="2514600"/>
            <a:ext cx="1292225" cy="3016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400">
                <a:latin typeface="Times New Roman" pitchFamily="18" charset="0"/>
                <a:ea typeface="新細明體" pitchFamily="18" charset="-120"/>
              </a:rPr>
              <a:t>Server machine</a:t>
            </a:r>
          </a:p>
        </p:txBody>
      </p:sp>
      <p:sp>
        <p:nvSpPr>
          <p:cNvPr id="34847" name="Rectangle 31"/>
          <p:cNvSpPr>
            <a:spLocks noChangeArrowheads="1"/>
          </p:cNvSpPr>
          <p:nvPr/>
        </p:nvSpPr>
        <p:spPr bwMode="auto">
          <a:xfrm>
            <a:off x="3028950" y="2895600"/>
            <a:ext cx="3600450" cy="3333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zh-TW" sz="1600" dirty="0">
                <a:latin typeface="Times New Roman" pitchFamily="18" charset="0"/>
                <a:ea typeface="新細明體" pitchFamily="18" charset="-120"/>
              </a:rPr>
              <a:t>Fig. </a:t>
            </a:r>
            <a:r>
              <a:rPr lang="en-US" altLang="zh-TW" sz="1600" dirty="0" smtClean="0">
                <a:latin typeface="Times New Roman" pitchFamily="18" charset="0"/>
                <a:ea typeface="新細明體" pitchFamily="18" charset="-120"/>
              </a:rPr>
              <a:t>16.5</a:t>
            </a:r>
            <a:r>
              <a:rPr lang="en-US" altLang="zh-TW" sz="1600" dirty="0">
                <a:latin typeface="Times New Roman" pitchFamily="18" charset="0"/>
                <a:ea typeface="新細明體" pitchFamily="18" charset="-120"/>
              </a:rPr>
              <a:t>: A client/server system</a:t>
            </a:r>
          </a:p>
        </p:txBody>
      </p:sp>
      <p:sp>
        <p:nvSpPr>
          <p:cNvPr id="34849" name="Line 33"/>
          <p:cNvSpPr>
            <a:spLocks noChangeShapeType="1"/>
          </p:cNvSpPr>
          <p:nvPr/>
        </p:nvSpPr>
        <p:spPr bwMode="auto">
          <a:xfrm>
            <a:off x="2436813" y="1979613"/>
            <a:ext cx="381000" cy="0"/>
          </a:xfrm>
          <a:prstGeom prst="line">
            <a:avLst/>
          </a:prstGeom>
          <a:noFill/>
          <a:ln w="25400">
            <a:solidFill>
              <a:schemeClr val="tx1"/>
            </a:solidFill>
            <a:miter lim="800000"/>
            <a:headEnd/>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zh-TW" altLang="en-US"/>
          </a:p>
        </p:txBody>
      </p:sp>
      <p:sp>
        <p:nvSpPr>
          <p:cNvPr id="34850" name="Line 34"/>
          <p:cNvSpPr>
            <a:spLocks noChangeShapeType="1"/>
          </p:cNvSpPr>
          <p:nvPr/>
        </p:nvSpPr>
        <p:spPr bwMode="auto">
          <a:xfrm>
            <a:off x="4038600" y="1981200"/>
            <a:ext cx="457200" cy="0"/>
          </a:xfrm>
          <a:prstGeom prst="line">
            <a:avLst/>
          </a:prstGeom>
          <a:noFill/>
          <a:ln w="25400">
            <a:solidFill>
              <a:schemeClr val="tx1"/>
            </a:solidFill>
            <a:miter lim="800000"/>
            <a:headEnd/>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zh-TW" altLang="en-US"/>
          </a:p>
        </p:txBody>
      </p:sp>
      <p:sp>
        <p:nvSpPr>
          <p:cNvPr id="34851" name="Line 35"/>
          <p:cNvSpPr>
            <a:spLocks noChangeShapeType="1"/>
          </p:cNvSpPr>
          <p:nvPr/>
        </p:nvSpPr>
        <p:spPr bwMode="auto">
          <a:xfrm>
            <a:off x="5105400" y="1981200"/>
            <a:ext cx="457200" cy="0"/>
          </a:xfrm>
          <a:prstGeom prst="line">
            <a:avLst/>
          </a:prstGeom>
          <a:noFill/>
          <a:ln w="25400">
            <a:solidFill>
              <a:schemeClr val="tx1"/>
            </a:solidFill>
            <a:miter lim="800000"/>
            <a:headEnd/>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zh-TW" altLang="en-US"/>
          </a:p>
        </p:txBody>
      </p:sp>
      <p:sp>
        <p:nvSpPr>
          <p:cNvPr id="34852" name="Line 36"/>
          <p:cNvSpPr>
            <a:spLocks noChangeShapeType="1"/>
          </p:cNvSpPr>
          <p:nvPr/>
        </p:nvSpPr>
        <p:spPr bwMode="auto">
          <a:xfrm>
            <a:off x="6781800" y="1981200"/>
            <a:ext cx="533400" cy="0"/>
          </a:xfrm>
          <a:prstGeom prst="line">
            <a:avLst/>
          </a:prstGeom>
          <a:noFill/>
          <a:ln w="25400">
            <a:solidFill>
              <a:schemeClr val="tx1"/>
            </a:solidFill>
            <a:miter lim="800000"/>
            <a:headEnd/>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zh-TW" alt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zh-TW"/>
              <a:t>Client/Server Systems</a:t>
            </a:r>
            <a:endParaRPr lang="zh-TW" altLang="en-US"/>
          </a:p>
        </p:txBody>
      </p:sp>
      <p:sp>
        <p:nvSpPr>
          <p:cNvPr id="38915" name="Rectangle 3"/>
          <p:cNvSpPr>
            <a:spLocks noGrp="1" noChangeArrowheads="1"/>
          </p:cNvSpPr>
          <p:nvPr>
            <p:ph type="body" idx="1"/>
          </p:nvPr>
        </p:nvSpPr>
        <p:spPr>
          <a:xfrm>
            <a:off x="685800" y="1371600"/>
            <a:ext cx="7773988" cy="4648200"/>
          </a:xfrm>
        </p:spPr>
        <p:txBody>
          <a:bodyPr/>
          <a:lstStyle/>
          <a:p>
            <a:pPr lvl="1"/>
            <a:r>
              <a:rPr lang="en-US" altLang="zh-TW" sz="1800" b="1"/>
              <a:t>Client/Server Standards</a:t>
            </a:r>
          </a:p>
          <a:p>
            <a:pPr lvl="2"/>
            <a:r>
              <a:rPr lang="en-US" altLang="zh-TW" sz="1800"/>
              <a:t>SQL/92 standard</a:t>
            </a:r>
          </a:p>
          <a:p>
            <a:pPr lvl="2"/>
            <a:r>
              <a:rPr lang="en-US" altLang="zh-TW" sz="1800"/>
              <a:t>ISO (International Organization for Standardization) </a:t>
            </a:r>
          </a:p>
          <a:p>
            <a:pPr lvl="2"/>
            <a:r>
              <a:rPr lang="en-US" altLang="zh-TW" sz="1800"/>
              <a:t>Remote Data Access standard: RDA.</a:t>
            </a:r>
          </a:p>
          <a:p>
            <a:pPr lvl="2"/>
            <a:r>
              <a:rPr lang="en-US" altLang="zh-TW" sz="1800"/>
              <a:t>Distributed Relational Database Architecture standard: DRDA.</a:t>
            </a:r>
          </a:p>
          <a:p>
            <a:pPr lvl="1"/>
            <a:r>
              <a:rPr lang="en-US" altLang="zh-TW" sz="1800" b="1"/>
              <a:t>Client/Server Application Programming</a:t>
            </a:r>
          </a:p>
          <a:p>
            <a:pPr lvl="2"/>
            <a:r>
              <a:rPr lang="en-US" altLang="zh-TW" sz="1800"/>
              <a:t>Stored procedure: a precompiled program that is stored at the server site.</a:t>
            </a:r>
          </a:p>
          <a:p>
            <a:pPr lvl="2"/>
            <a:r>
              <a:rPr lang="en-US" altLang="zh-TW" sz="1800"/>
              <a:t>invoked from the client by a remote procedure call (RPC).</a:t>
            </a:r>
          </a:p>
          <a:p>
            <a:pPr lvl="2"/>
            <a:r>
              <a:rPr lang="en-US" altLang="zh-TW" sz="1800"/>
              <a:t>one stored procedure can be shared by many clients.</a:t>
            </a:r>
          </a:p>
          <a:p>
            <a:pPr lvl="2"/>
            <a:r>
              <a:rPr lang="en-US" altLang="zh-TW" sz="1800"/>
              <a:t>optimization can be done at the precompiled time instead of at run time.</a:t>
            </a:r>
          </a:p>
          <a:p>
            <a:pPr lvl="2"/>
            <a:r>
              <a:rPr lang="en-US" altLang="zh-TW" sz="1800"/>
              <a:t>provide better security.</a:t>
            </a:r>
          </a:p>
          <a:p>
            <a:pPr lvl="2"/>
            <a:r>
              <a:rPr lang="en-US" altLang="zh-TW" sz="1800"/>
              <a:t>but, no standards in this area.</a:t>
            </a:r>
            <a:endParaRPr lang="zh-TW" altLang="en-US" sz="180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p:cNvSpPr txBox="1"/>
          <p:nvPr/>
        </p:nvSpPr>
        <p:spPr>
          <a:xfrm>
            <a:off x="1259633" y="2852936"/>
            <a:ext cx="6624736" cy="1200329"/>
          </a:xfrm>
          <a:prstGeom prst="rect">
            <a:avLst/>
          </a:prstGeom>
          <a:noFill/>
        </p:spPr>
        <p:txBody>
          <a:bodyPr wrap="square" rtlCol="0">
            <a:spAutoFit/>
          </a:bodyPr>
          <a:lstStyle/>
          <a:p>
            <a:r>
              <a:rPr lang="en-US" altLang="zh-TW" sz="7200" dirty="0"/>
              <a:t>e</a:t>
            </a:r>
            <a:r>
              <a:rPr lang="en-US" altLang="zh-TW" sz="7200" dirty="0" smtClean="0"/>
              <a:t>nd of </a:t>
            </a:r>
            <a:r>
              <a:rPr lang="en-US" altLang="zh-TW" sz="7200" smtClean="0"/>
              <a:t>unit </a:t>
            </a:r>
            <a:r>
              <a:rPr lang="en-US" altLang="zh-TW" sz="7200" smtClean="0"/>
              <a:t>16</a:t>
            </a:r>
            <a:endParaRPr lang="zh-TW" altLang="en-US" sz="7200" dirty="0"/>
          </a:p>
        </p:txBody>
      </p:sp>
    </p:spTree>
    <p:extLst>
      <p:ext uri="{BB962C8B-B14F-4D97-AF65-F5344CB8AC3E}">
        <p14:creationId xmlns:p14="http://schemas.microsoft.com/office/powerpoint/2010/main" val="2331331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zh-TW"/>
              <a:t>Distributed Database System</a:t>
            </a:r>
            <a:endParaRPr lang="zh-TW" altLang="en-US"/>
          </a:p>
        </p:txBody>
      </p:sp>
      <p:sp>
        <p:nvSpPr>
          <p:cNvPr id="10243" name="Rectangle 3"/>
          <p:cNvSpPr>
            <a:spLocks noGrp="1" noChangeArrowheads="1"/>
          </p:cNvSpPr>
          <p:nvPr>
            <p:ph type="body" idx="1"/>
          </p:nvPr>
        </p:nvSpPr>
        <p:spPr>
          <a:xfrm>
            <a:off x="685800" y="1371600"/>
            <a:ext cx="7772400" cy="4648200"/>
          </a:xfrm>
        </p:spPr>
        <p:txBody>
          <a:bodyPr/>
          <a:lstStyle/>
          <a:p>
            <a:pPr lvl="1">
              <a:lnSpc>
                <a:spcPct val="90000"/>
              </a:lnSpc>
            </a:pPr>
            <a:r>
              <a:rPr lang="en-US" altLang="zh-TW" sz="1800"/>
              <a:t>A system involving multiple sites connected together via communication network.</a:t>
            </a:r>
          </a:p>
          <a:p>
            <a:pPr lvl="1">
              <a:lnSpc>
                <a:spcPct val="60000"/>
              </a:lnSpc>
            </a:pPr>
            <a:r>
              <a:rPr lang="en-US" altLang="zh-TW" sz="1800"/>
              <a:t>User at any site can access data stored at any site.</a:t>
            </a:r>
          </a:p>
          <a:p>
            <a:pPr lvl="1">
              <a:lnSpc>
                <a:spcPct val="90000"/>
              </a:lnSpc>
            </a:pPr>
            <a:r>
              <a:rPr lang="en-US" altLang="zh-TW" sz="1800"/>
              <a:t>Each site is a database system in its own right: its own local database, local users, local DBMS, local DC manager.</a:t>
            </a:r>
          </a:p>
          <a:p>
            <a:endParaRPr lang="zh-TW" altLang="en-US" sz="1800"/>
          </a:p>
        </p:txBody>
      </p:sp>
      <p:graphicFrame>
        <p:nvGraphicFramePr>
          <p:cNvPr id="10244" name="Object 4">
            <a:hlinkClick r:id="" action="ppaction://ole?verb=0"/>
          </p:cNvPr>
          <p:cNvGraphicFramePr>
            <a:graphicFrameLocks/>
          </p:cNvGraphicFramePr>
          <p:nvPr/>
        </p:nvGraphicFramePr>
        <p:xfrm>
          <a:off x="2295525" y="3214688"/>
          <a:ext cx="701675" cy="439737"/>
        </p:xfrm>
        <a:graphic>
          <a:graphicData uri="http://schemas.openxmlformats.org/presentationml/2006/ole">
            <mc:AlternateContent xmlns:mc="http://schemas.openxmlformats.org/markup-compatibility/2006">
              <mc:Choice xmlns:v="urn:schemas-microsoft-com:vml" Requires="v">
                <p:oleObj spid="_x0000_s10380" name="Microsoft ClipArt Gallery" r:id="rId3" imgW="4714560" imgH="4806720" progId="MS_ClipArt_Gallery">
                  <p:embed/>
                </p:oleObj>
              </mc:Choice>
              <mc:Fallback>
                <p:oleObj name="Microsoft ClipArt Gallery" r:id="rId3" imgW="4714560" imgH="4806720" progId="MS_ClipArt_Gallery">
                  <p:embed/>
                  <p:pic>
                    <p:nvPicPr>
                      <p:cNvPr id="0" name="Object 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95525" y="3214688"/>
                        <a:ext cx="701675" cy="4397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45" name="Object 5">
            <a:hlinkClick r:id="" action="ppaction://ole?verb=0"/>
          </p:cNvPr>
          <p:cNvGraphicFramePr>
            <a:graphicFrameLocks/>
          </p:cNvGraphicFramePr>
          <p:nvPr/>
        </p:nvGraphicFramePr>
        <p:xfrm>
          <a:off x="2308225" y="3967163"/>
          <a:ext cx="703263" cy="439737"/>
        </p:xfrm>
        <a:graphic>
          <a:graphicData uri="http://schemas.openxmlformats.org/presentationml/2006/ole">
            <mc:AlternateContent xmlns:mc="http://schemas.openxmlformats.org/markup-compatibility/2006">
              <mc:Choice xmlns:v="urn:schemas-microsoft-com:vml" Requires="v">
                <p:oleObj spid="_x0000_s10381" name="Microsoft ClipArt Gallery" r:id="rId5" imgW="4714560" imgH="4806720" progId="MS_ClipArt_Gallery">
                  <p:embed/>
                </p:oleObj>
              </mc:Choice>
              <mc:Fallback>
                <p:oleObj name="Microsoft ClipArt Gallery" r:id="rId5" imgW="4714560" imgH="4806720" progId="MS_ClipArt_Gallery">
                  <p:embed/>
                  <p:pic>
                    <p:nvPicPr>
                      <p:cNvPr id="0" name="Object 5"/>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08225" y="3967163"/>
                        <a:ext cx="703263" cy="4397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46" name="Line 6"/>
          <p:cNvSpPr>
            <a:spLocks noChangeShapeType="1"/>
          </p:cNvSpPr>
          <p:nvPr/>
        </p:nvSpPr>
        <p:spPr bwMode="auto">
          <a:xfrm>
            <a:off x="3141663" y="3363913"/>
            <a:ext cx="0" cy="754062"/>
          </a:xfrm>
          <a:prstGeom prst="line">
            <a:avLst/>
          </a:prstGeom>
          <a:noFill/>
          <a:ln w="12700" cmpd="tri">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247" name="Line 7"/>
          <p:cNvSpPr>
            <a:spLocks noChangeShapeType="1"/>
          </p:cNvSpPr>
          <p:nvPr/>
        </p:nvSpPr>
        <p:spPr bwMode="auto">
          <a:xfrm>
            <a:off x="2901950" y="3359150"/>
            <a:ext cx="22225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248" name="Line 8"/>
          <p:cNvSpPr>
            <a:spLocks noChangeShapeType="1"/>
          </p:cNvSpPr>
          <p:nvPr/>
        </p:nvSpPr>
        <p:spPr bwMode="auto">
          <a:xfrm>
            <a:off x="2917825" y="4129088"/>
            <a:ext cx="22225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249" name="Rectangle 9"/>
          <p:cNvSpPr>
            <a:spLocks noChangeArrowheads="1"/>
          </p:cNvSpPr>
          <p:nvPr/>
        </p:nvSpPr>
        <p:spPr bwMode="auto">
          <a:xfrm>
            <a:off x="3414713" y="3508375"/>
            <a:ext cx="554037" cy="24765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r>
              <a:rPr lang="en-US" altLang="zh-TW" sz="1300">
                <a:latin typeface="Times New Roman" pitchFamily="18" charset="0"/>
                <a:ea typeface="新細明體" pitchFamily="18" charset="-120"/>
              </a:rPr>
              <a:t>DBMS</a:t>
            </a:r>
            <a:endParaRPr lang="en-US" altLang="zh-TW" sz="1600">
              <a:latin typeface="Times New Roman" pitchFamily="18" charset="0"/>
              <a:ea typeface="新細明體" pitchFamily="18" charset="-120"/>
            </a:endParaRPr>
          </a:p>
        </p:txBody>
      </p:sp>
      <p:sp>
        <p:nvSpPr>
          <p:cNvPr id="10250" name="Line 10"/>
          <p:cNvSpPr>
            <a:spLocks noChangeShapeType="1"/>
          </p:cNvSpPr>
          <p:nvPr/>
        </p:nvSpPr>
        <p:spPr bwMode="auto">
          <a:xfrm>
            <a:off x="3136900" y="3629025"/>
            <a:ext cx="27622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251" name="Line 11"/>
          <p:cNvSpPr>
            <a:spLocks noChangeShapeType="1"/>
          </p:cNvSpPr>
          <p:nvPr/>
        </p:nvSpPr>
        <p:spPr bwMode="auto">
          <a:xfrm>
            <a:off x="3684588" y="3763963"/>
            <a:ext cx="0" cy="11747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252" name="Oval 12"/>
          <p:cNvSpPr>
            <a:spLocks noChangeArrowheads="1"/>
          </p:cNvSpPr>
          <p:nvPr/>
        </p:nvSpPr>
        <p:spPr bwMode="auto">
          <a:xfrm>
            <a:off x="3371850" y="3902075"/>
            <a:ext cx="627063" cy="44450"/>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253" name="Line 13"/>
          <p:cNvSpPr>
            <a:spLocks noChangeShapeType="1"/>
          </p:cNvSpPr>
          <p:nvPr/>
        </p:nvSpPr>
        <p:spPr bwMode="auto">
          <a:xfrm>
            <a:off x="3375025" y="3941763"/>
            <a:ext cx="0" cy="2016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254" name="Line 14"/>
          <p:cNvSpPr>
            <a:spLocks noChangeShapeType="1"/>
          </p:cNvSpPr>
          <p:nvPr/>
        </p:nvSpPr>
        <p:spPr bwMode="auto">
          <a:xfrm>
            <a:off x="4017963" y="3949700"/>
            <a:ext cx="0" cy="20161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255" name="Arc 15"/>
          <p:cNvSpPr>
            <a:spLocks/>
          </p:cNvSpPr>
          <p:nvPr/>
        </p:nvSpPr>
        <p:spPr bwMode="auto">
          <a:xfrm>
            <a:off x="3382963" y="4148138"/>
            <a:ext cx="293687" cy="55562"/>
          </a:xfrm>
          <a:custGeom>
            <a:avLst/>
            <a:gdLst>
              <a:gd name="G0" fmla="+- 21600 0 0"/>
              <a:gd name="G1" fmla="+- 395 0 0"/>
              <a:gd name="G2" fmla="+- 21600 0 0"/>
              <a:gd name="T0" fmla="*/ 21487 w 21600"/>
              <a:gd name="T1" fmla="*/ 21995 h 21995"/>
              <a:gd name="T2" fmla="*/ 4 w 21600"/>
              <a:gd name="T3" fmla="*/ 0 h 21995"/>
              <a:gd name="T4" fmla="*/ 21600 w 21600"/>
              <a:gd name="T5" fmla="*/ 395 h 21995"/>
            </a:gdLst>
            <a:ahLst/>
            <a:cxnLst>
              <a:cxn ang="0">
                <a:pos x="T0" y="T1"/>
              </a:cxn>
              <a:cxn ang="0">
                <a:pos x="T2" y="T3"/>
              </a:cxn>
              <a:cxn ang="0">
                <a:pos x="T4" y="T5"/>
              </a:cxn>
            </a:cxnLst>
            <a:rect l="0" t="0" r="r" b="b"/>
            <a:pathLst>
              <a:path w="21600" h="21995" fill="none" extrusionOk="0">
                <a:moveTo>
                  <a:pt x="21487" y="21994"/>
                </a:moveTo>
                <a:cubicBezTo>
                  <a:pt x="9601" y="21932"/>
                  <a:pt x="0" y="12280"/>
                  <a:pt x="0" y="395"/>
                </a:cubicBezTo>
                <a:cubicBezTo>
                  <a:pt x="-1" y="263"/>
                  <a:pt x="1" y="131"/>
                  <a:pt x="3" y="-1"/>
                </a:cubicBezTo>
              </a:path>
              <a:path w="21600" h="21995" stroke="0" extrusionOk="0">
                <a:moveTo>
                  <a:pt x="21487" y="21994"/>
                </a:moveTo>
                <a:cubicBezTo>
                  <a:pt x="9601" y="21932"/>
                  <a:pt x="0" y="12280"/>
                  <a:pt x="0" y="395"/>
                </a:cubicBezTo>
                <a:cubicBezTo>
                  <a:pt x="-1" y="263"/>
                  <a:pt x="1" y="131"/>
                  <a:pt x="3" y="-1"/>
                </a:cubicBezTo>
                <a:lnTo>
                  <a:pt x="21600" y="395"/>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256" name="Arc 16"/>
          <p:cNvSpPr>
            <a:spLocks/>
          </p:cNvSpPr>
          <p:nvPr/>
        </p:nvSpPr>
        <p:spPr bwMode="auto">
          <a:xfrm>
            <a:off x="3684588" y="4154488"/>
            <a:ext cx="315912" cy="42862"/>
          </a:xfrm>
          <a:custGeom>
            <a:avLst/>
            <a:gdLst>
              <a:gd name="G0" fmla="+- 106 0 0"/>
              <a:gd name="G1" fmla="+- 522 0 0"/>
              <a:gd name="G2" fmla="+- 21600 0 0"/>
              <a:gd name="T0" fmla="*/ 21700 w 21706"/>
              <a:gd name="T1" fmla="*/ 0 h 22122"/>
              <a:gd name="T2" fmla="*/ 0 w 21706"/>
              <a:gd name="T3" fmla="*/ 22122 h 22122"/>
              <a:gd name="T4" fmla="*/ 106 w 21706"/>
              <a:gd name="T5" fmla="*/ 522 h 22122"/>
            </a:gdLst>
            <a:ahLst/>
            <a:cxnLst>
              <a:cxn ang="0">
                <a:pos x="T0" y="T1"/>
              </a:cxn>
              <a:cxn ang="0">
                <a:pos x="T2" y="T3"/>
              </a:cxn>
              <a:cxn ang="0">
                <a:pos x="T4" y="T5"/>
              </a:cxn>
            </a:cxnLst>
            <a:rect l="0" t="0" r="r" b="b"/>
            <a:pathLst>
              <a:path w="21706" h="22122" fill="none" extrusionOk="0">
                <a:moveTo>
                  <a:pt x="21699" y="0"/>
                </a:moveTo>
                <a:cubicBezTo>
                  <a:pt x="21703" y="173"/>
                  <a:pt x="21706" y="347"/>
                  <a:pt x="21706" y="522"/>
                </a:cubicBezTo>
                <a:cubicBezTo>
                  <a:pt x="21706" y="12451"/>
                  <a:pt x="12035" y="22122"/>
                  <a:pt x="106" y="22122"/>
                </a:cubicBezTo>
                <a:cubicBezTo>
                  <a:pt x="70" y="22122"/>
                  <a:pt x="35" y="22121"/>
                  <a:pt x="0" y="22121"/>
                </a:cubicBezTo>
              </a:path>
              <a:path w="21706" h="22122" stroke="0" extrusionOk="0">
                <a:moveTo>
                  <a:pt x="21699" y="0"/>
                </a:moveTo>
                <a:cubicBezTo>
                  <a:pt x="21703" y="173"/>
                  <a:pt x="21706" y="347"/>
                  <a:pt x="21706" y="522"/>
                </a:cubicBezTo>
                <a:cubicBezTo>
                  <a:pt x="21706" y="12451"/>
                  <a:pt x="12035" y="22122"/>
                  <a:pt x="106" y="22122"/>
                </a:cubicBezTo>
                <a:cubicBezTo>
                  <a:pt x="70" y="22122"/>
                  <a:pt x="35" y="22121"/>
                  <a:pt x="0" y="22121"/>
                </a:cubicBezTo>
                <a:lnTo>
                  <a:pt x="106" y="522"/>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nvGrpSpPr>
          <p:cNvPr id="10257" name="Group 17"/>
          <p:cNvGrpSpPr>
            <a:grpSpLocks/>
          </p:cNvGrpSpPr>
          <p:nvPr/>
        </p:nvGrpSpPr>
        <p:grpSpPr bwMode="auto">
          <a:xfrm>
            <a:off x="2222500" y="4622800"/>
            <a:ext cx="1722438" cy="1193800"/>
            <a:chOff x="805" y="4196"/>
            <a:chExt cx="1129" cy="1178"/>
          </a:xfrm>
        </p:grpSpPr>
        <p:graphicFrame>
          <p:nvGraphicFramePr>
            <p:cNvPr id="10258" name="Object 18">
              <a:hlinkClick r:id="" action="ppaction://ole?verb=0"/>
            </p:cNvPr>
            <p:cNvGraphicFramePr>
              <a:graphicFrameLocks/>
            </p:cNvGraphicFramePr>
            <p:nvPr/>
          </p:nvGraphicFramePr>
          <p:xfrm>
            <a:off x="805" y="4196"/>
            <a:ext cx="460" cy="435"/>
          </p:xfrm>
          <a:graphic>
            <a:graphicData uri="http://schemas.openxmlformats.org/presentationml/2006/ole">
              <mc:AlternateContent xmlns:mc="http://schemas.openxmlformats.org/markup-compatibility/2006">
                <mc:Choice xmlns:v="urn:schemas-microsoft-com:vml" Requires="v">
                  <p:oleObj spid="_x0000_s10382" name="Microsoft ClipArt Gallery" r:id="rId6" imgW="4714560" imgH="4806720" progId="MS_ClipArt_Gallery">
                    <p:embed/>
                  </p:oleObj>
                </mc:Choice>
                <mc:Fallback>
                  <p:oleObj name="Microsoft ClipArt Gallery" r:id="rId6" imgW="4714560" imgH="4806720" progId="MS_ClipArt_Gallery">
                    <p:embed/>
                    <p:pic>
                      <p:nvPicPr>
                        <p:cNvPr id="0" name="Object 18"/>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5" y="4196"/>
                          <a:ext cx="460" cy="43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59" name="Object 19">
              <a:hlinkClick r:id="" action="ppaction://ole?verb=0"/>
            </p:cNvPr>
            <p:cNvGraphicFramePr>
              <a:graphicFrameLocks/>
            </p:cNvGraphicFramePr>
            <p:nvPr/>
          </p:nvGraphicFramePr>
          <p:xfrm>
            <a:off x="814" y="4939"/>
            <a:ext cx="460" cy="435"/>
          </p:xfrm>
          <a:graphic>
            <a:graphicData uri="http://schemas.openxmlformats.org/presentationml/2006/ole">
              <mc:AlternateContent xmlns:mc="http://schemas.openxmlformats.org/markup-compatibility/2006">
                <mc:Choice xmlns:v="urn:schemas-microsoft-com:vml" Requires="v">
                  <p:oleObj spid="_x0000_s10383" name="Microsoft ClipArt Gallery" r:id="rId7" imgW="4714560" imgH="4806720" progId="MS_ClipArt_Gallery">
                    <p:embed/>
                  </p:oleObj>
                </mc:Choice>
                <mc:Fallback>
                  <p:oleObj name="Microsoft ClipArt Gallery" r:id="rId7" imgW="4714560" imgH="4806720" progId="MS_ClipArt_Gallery">
                    <p:embed/>
                    <p:pic>
                      <p:nvPicPr>
                        <p:cNvPr id="0" name="Object 19"/>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4" y="4939"/>
                          <a:ext cx="460" cy="43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60" name="Line 20"/>
            <p:cNvSpPr>
              <a:spLocks noChangeShapeType="1"/>
            </p:cNvSpPr>
            <p:nvPr/>
          </p:nvSpPr>
          <p:spPr bwMode="auto">
            <a:xfrm>
              <a:off x="1359" y="4342"/>
              <a:ext cx="0" cy="746"/>
            </a:xfrm>
            <a:prstGeom prst="line">
              <a:avLst/>
            </a:prstGeom>
            <a:noFill/>
            <a:ln w="12700" cmpd="tri">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261" name="Line 21"/>
            <p:cNvSpPr>
              <a:spLocks noChangeShapeType="1"/>
            </p:cNvSpPr>
            <p:nvPr/>
          </p:nvSpPr>
          <p:spPr bwMode="auto">
            <a:xfrm>
              <a:off x="1202" y="4338"/>
              <a:ext cx="147"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262" name="Line 22"/>
            <p:cNvSpPr>
              <a:spLocks noChangeShapeType="1"/>
            </p:cNvSpPr>
            <p:nvPr/>
          </p:nvSpPr>
          <p:spPr bwMode="auto">
            <a:xfrm>
              <a:off x="1212" y="5100"/>
              <a:ext cx="14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263" name="Rectangle 23"/>
            <p:cNvSpPr>
              <a:spLocks noChangeArrowheads="1"/>
            </p:cNvSpPr>
            <p:nvPr/>
          </p:nvSpPr>
          <p:spPr bwMode="auto">
            <a:xfrm>
              <a:off x="1538" y="4486"/>
              <a:ext cx="363" cy="245"/>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264" name="Line 24"/>
            <p:cNvSpPr>
              <a:spLocks noChangeShapeType="1"/>
            </p:cNvSpPr>
            <p:nvPr/>
          </p:nvSpPr>
          <p:spPr bwMode="auto">
            <a:xfrm>
              <a:off x="1357" y="4605"/>
              <a:ext cx="18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265" name="Line 25"/>
            <p:cNvSpPr>
              <a:spLocks noChangeShapeType="1"/>
            </p:cNvSpPr>
            <p:nvPr/>
          </p:nvSpPr>
          <p:spPr bwMode="auto">
            <a:xfrm>
              <a:off x="1716" y="4739"/>
              <a:ext cx="0" cy="11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266" name="Oval 26"/>
            <p:cNvSpPr>
              <a:spLocks noChangeArrowheads="1"/>
            </p:cNvSpPr>
            <p:nvPr/>
          </p:nvSpPr>
          <p:spPr bwMode="auto">
            <a:xfrm>
              <a:off x="1510" y="4875"/>
              <a:ext cx="412" cy="43"/>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267" name="Line 27"/>
            <p:cNvSpPr>
              <a:spLocks noChangeShapeType="1"/>
            </p:cNvSpPr>
            <p:nvPr/>
          </p:nvSpPr>
          <p:spPr bwMode="auto">
            <a:xfrm>
              <a:off x="1513" y="4914"/>
              <a:ext cx="0" cy="2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268" name="Line 28"/>
            <p:cNvSpPr>
              <a:spLocks noChangeShapeType="1"/>
            </p:cNvSpPr>
            <p:nvPr/>
          </p:nvSpPr>
          <p:spPr bwMode="auto">
            <a:xfrm>
              <a:off x="1934" y="4922"/>
              <a:ext cx="0" cy="2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269" name="Arc 29"/>
            <p:cNvSpPr>
              <a:spLocks/>
            </p:cNvSpPr>
            <p:nvPr/>
          </p:nvSpPr>
          <p:spPr bwMode="auto">
            <a:xfrm>
              <a:off x="1518" y="5118"/>
              <a:ext cx="192" cy="55"/>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270" name="Arc 30"/>
            <p:cNvSpPr>
              <a:spLocks/>
            </p:cNvSpPr>
            <p:nvPr/>
          </p:nvSpPr>
          <p:spPr bwMode="auto">
            <a:xfrm>
              <a:off x="1716" y="5124"/>
              <a:ext cx="206" cy="41"/>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grpSp>
        <p:nvGrpSpPr>
          <p:cNvPr id="10271" name="Group 31"/>
          <p:cNvGrpSpPr>
            <a:grpSpLocks/>
          </p:cNvGrpSpPr>
          <p:nvPr/>
        </p:nvGrpSpPr>
        <p:grpSpPr bwMode="auto">
          <a:xfrm>
            <a:off x="5226050" y="3165475"/>
            <a:ext cx="1843088" cy="1211263"/>
            <a:chOff x="2785" y="2732"/>
            <a:chExt cx="1209" cy="1196"/>
          </a:xfrm>
        </p:grpSpPr>
        <p:sp>
          <p:nvSpPr>
            <p:cNvPr id="10272" name="Line 32"/>
            <p:cNvSpPr>
              <a:spLocks noChangeShapeType="1"/>
            </p:cNvSpPr>
            <p:nvPr/>
          </p:nvSpPr>
          <p:spPr bwMode="auto">
            <a:xfrm>
              <a:off x="3347" y="2960"/>
              <a:ext cx="0" cy="745"/>
            </a:xfrm>
            <a:prstGeom prst="line">
              <a:avLst/>
            </a:prstGeom>
            <a:noFill/>
            <a:ln w="12700" cmpd="tri">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273" name="Line 33"/>
            <p:cNvSpPr>
              <a:spLocks noChangeShapeType="1"/>
            </p:cNvSpPr>
            <p:nvPr/>
          </p:nvSpPr>
          <p:spPr bwMode="auto">
            <a:xfrm flipH="1">
              <a:off x="3350" y="2956"/>
              <a:ext cx="16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274" name="Line 34"/>
            <p:cNvSpPr>
              <a:spLocks noChangeShapeType="1"/>
            </p:cNvSpPr>
            <p:nvPr/>
          </p:nvSpPr>
          <p:spPr bwMode="auto">
            <a:xfrm flipH="1">
              <a:off x="3340" y="3717"/>
              <a:ext cx="163"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275" name="Rectangle 35"/>
            <p:cNvSpPr>
              <a:spLocks noChangeArrowheads="1"/>
            </p:cNvSpPr>
            <p:nvPr/>
          </p:nvSpPr>
          <p:spPr bwMode="auto">
            <a:xfrm>
              <a:off x="2806" y="3103"/>
              <a:ext cx="362" cy="245"/>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276" name="Line 36"/>
            <p:cNvSpPr>
              <a:spLocks noChangeShapeType="1"/>
            </p:cNvSpPr>
            <p:nvPr/>
          </p:nvSpPr>
          <p:spPr bwMode="auto">
            <a:xfrm flipH="1">
              <a:off x="3162" y="3222"/>
              <a:ext cx="19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277" name="Line 37"/>
            <p:cNvSpPr>
              <a:spLocks noChangeShapeType="1"/>
            </p:cNvSpPr>
            <p:nvPr/>
          </p:nvSpPr>
          <p:spPr bwMode="auto">
            <a:xfrm>
              <a:off x="2991" y="3356"/>
              <a:ext cx="0" cy="11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278" name="Oval 38"/>
            <p:cNvSpPr>
              <a:spLocks noChangeArrowheads="1"/>
            </p:cNvSpPr>
            <p:nvPr/>
          </p:nvSpPr>
          <p:spPr bwMode="auto">
            <a:xfrm>
              <a:off x="2785" y="3492"/>
              <a:ext cx="412" cy="44"/>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279" name="Line 39"/>
            <p:cNvSpPr>
              <a:spLocks noChangeShapeType="1"/>
            </p:cNvSpPr>
            <p:nvPr/>
          </p:nvSpPr>
          <p:spPr bwMode="auto">
            <a:xfrm>
              <a:off x="3194" y="3531"/>
              <a:ext cx="0" cy="2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280" name="Line 40"/>
            <p:cNvSpPr>
              <a:spLocks noChangeShapeType="1"/>
            </p:cNvSpPr>
            <p:nvPr/>
          </p:nvSpPr>
          <p:spPr bwMode="auto">
            <a:xfrm>
              <a:off x="2787" y="3539"/>
              <a:ext cx="0" cy="2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281" name="Arc 41"/>
            <p:cNvSpPr>
              <a:spLocks/>
            </p:cNvSpPr>
            <p:nvPr/>
          </p:nvSpPr>
          <p:spPr bwMode="auto">
            <a:xfrm>
              <a:off x="2986" y="3736"/>
              <a:ext cx="204" cy="39"/>
            </a:xfrm>
            <a:custGeom>
              <a:avLst/>
              <a:gdLst>
                <a:gd name="G0" fmla="+- 0 0 0"/>
                <a:gd name="G1" fmla="+- 561 0 0"/>
                <a:gd name="G2" fmla="+- 21600 0 0"/>
                <a:gd name="T0" fmla="*/ 21593 w 21600"/>
                <a:gd name="T1" fmla="*/ 0 h 22161"/>
                <a:gd name="T2" fmla="*/ 0 w 21600"/>
                <a:gd name="T3" fmla="*/ 22161 h 22161"/>
                <a:gd name="T4" fmla="*/ 0 w 21600"/>
                <a:gd name="T5" fmla="*/ 561 h 22161"/>
              </a:gdLst>
              <a:ahLst/>
              <a:cxnLst>
                <a:cxn ang="0">
                  <a:pos x="T0" y="T1"/>
                </a:cxn>
                <a:cxn ang="0">
                  <a:pos x="T2" y="T3"/>
                </a:cxn>
                <a:cxn ang="0">
                  <a:pos x="T4" y="T5"/>
                </a:cxn>
              </a:cxnLst>
              <a:rect l="0" t="0" r="r" b="b"/>
              <a:pathLst>
                <a:path w="21600" h="22161" fill="none" extrusionOk="0">
                  <a:moveTo>
                    <a:pt x="21592" y="0"/>
                  </a:moveTo>
                  <a:cubicBezTo>
                    <a:pt x="21597" y="186"/>
                    <a:pt x="21600" y="373"/>
                    <a:pt x="21600" y="561"/>
                  </a:cubicBezTo>
                  <a:cubicBezTo>
                    <a:pt x="21600" y="12490"/>
                    <a:pt x="11929" y="22160"/>
                    <a:pt x="0" y="22161"/>
                  </a:cubicBezTo>
                </a:path>
                <a:path w="21600" h="22161" stroke="0" extrusionOk="0">
                  <a:moveTo>
                    <a:pt x="21592" y="0"/>
                  </a:moveTo>
                  <a:cubicBezTo>
                    <a:pt x="21597" y="186"/>
                    <a:pt x="21600" y="373"/>
                    <a:pt x="21600" y="561"/>
                  </a:cubicBezTo>
                  <a:cubicBezTo>
                    <a:pt x="21600" y="12490"/>
                    <a:pt x="11929" y="22160"/>
                    <a:pt x="0" y="22161"/>
                  </a:cubicBezTo>
                  <a:lnTo>
                    <a:pt x="0" y="561"/>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282" name="Arc 42"/>
            <p:cNvSpPr>
              <a:spLocks/>
            </p:cNvSpPr>
            <p:nvPr/>
          </p:nvSpPr>
          <p:spPr bwMode="auto">
            <a:xfrm>
              <a:off x="2786" y="3742"/>
              <a:ext cx="206" cy="42"/>
            </a:xfrm>
            <a:custGeom>
              <a:avLst/>
              <a:gdLst>
                <a:gd name="G0" fmla="+- 21600 0 0"/>
                <a:gd name="G1" fmla="+- 520 0 0"/>
                <a:gd name="G2" fmla="+- 21600 0 0"/>
                <a:gd name="T0" fmla="*/ 21600 w 21600"/>
                <a:gd name="T1" fmla="*/ 22120 h 22120"/>
                <a:gd name="T2" fmla="*/ 6 w 21600"/>
                <a:gd name="T3" fmla="*/ 0 h 22120"/>
                <a:gd name="T4" fmla="*/ 21600 w 21600"/>
                <a:gd name="T5" fmla="*/ 520 h 22120"/>
              </a:gdLst>
              <a:ahLst/>
              <a:cxnLst>
                <a:cxn ang="0">
                  <a:pos x="T0" y="T1"/>
                </a:cxn>
                <a:cxn ang="0">
                  <a:pos x="T2" y="T3"/>
                </a:cxn>
                <a:cxn ang="0">
                  <a:pos x="T4" y="T5"/>
                </a:cxn>
              </a:cxnLst>
              <a:rect l="0" t="0" r="r" b="b"/>
              <a:pathLst>
                <a:path w="21600" h="22120" fill="none" extrusionOk="0">
                  <a:moveTo>
                    <a:pt x="21600" y="22120"/>
                  </a:moveTo>
                  <a:cubicBezTo>
                    <a:pt x="9670" y="22120"/>
                    <a:pt x="0" y="12449"/>
                    <a:pt x="0" y="520"/>
                  </a:cubicBezTo>
                  <a:cubicBezTo>
                    <a:pt x="-1" y="346"/>
                    <a:pt x="2" y="173"/>
                    <a:pt x="6" y="0"/>
                  </a:cubicBezTo>
                </a:path>
                <a:path w="21600" h="22120" stroke="0" extrusionOk="0">
                  <a:moveTo>
                    <a:pt x="21600" y="22120"/>
                  </a:moveTo>
                  <a:cubicBezTo>
                    <a:pt x="9670" y="22120"/>
                    <a:pt x="0" y="12449"/>
                    <a:pt x="0" y="520"/>
                  </a:cubicBezTo>
                  <a:cubicBezTo>
                    <a:pt x="-1" y="346"/>
                    <a:pt x="2" y="173"/>
                    <a:pt x="6" y="0"/>
                  </a:cubicBezTo>
                  <a:lnTo>
                    <a:pt x="21600" y="52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aphicFrame>
          <p:nvGraphicFramePr>
            <p:cNvPr id="10283" name="Object 43">
              <a:hlinkClick r:id="" action="ppaction://ole?verb=0"/>
            </p:cNvPr>
            <p:cNvGraphicFramePr>
              <a:graphicFrameLocks/>
            </p:cNvGraphicFramePr>
            <p:nvPr/>
          </p:nvGraphicFramePr>
          <p:xfrm>
            <a:off x="3519" y="2732"/>
            <a:ext cx="475" cy="442"/>
          </p:xfrm>
          <a:graphic>
            <a:graphicData uri="http://schemas.openxmlformats.org/presentationml/2006/ole">
              <mc:AlternateContent xmlns:mc="http://schemas.openxmlformats.org/markup-compatibility/2006">
                <mc:Choice xmlns:v="urn:schemas-microsoft-com:vml" Requires="v">
                  <p:oleObj spid="_x0000_s10384" name="Microsoft ClipArt Gallery" r:id="rId8" imgW="6146640" imgH="5127480" progId="MS_ClipArt_Gallery">
                    <p:embed/>
                  </p:oleObj>
                </mc:Choice>
                <mc:Fallback>
                  <p:oleObj name="Microsoft ClipArt Gallery" r:id="rId8" imgW="6146640" imgH="5127480" progId="MS_ClipArt_Gallery">
                    <p:embed/>
                    <p:pic>
                      <p:nvPicPr>
                        <p:cNvPr id="0" name="Object 43"/>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519" y="2732"/>
                          <a:ext cx="475" cy="44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84" name="Object 44">
              <a:hlinkClick r:id="" action="ppaction://ole?verb=0"/>
            </p:cNvPr>
            <p:cNvGraphicFramePr>
              <a:graphicFrameLocks/>
            </p:cNvGraphicFramePr>
            <p:nvPr/>
          </p:nvGraphicFramePr>
          <p:xfrm>
            <a:off x="3507" y="3486"/>
            <a:ext cx="475" cy="442"/>
          </p:xfrm>
          <a:graphic>
            <a:graphicData uri="http://schemas.openxmlformats.org/presentationml/2006/ole">
              <mc:AlternateContent xmlns:mc="http://schemas.openxmlformats.org/markup-compatibility/2006">
                <mc:Choice xmlns:v="urn:schemas-microsoft-com:vml" Requires="v">
                  <p:oleObj spid="_x0000_s10385" name="Microsoft ClipArt Gallery" r:id="rId10" imgW="6146640" imgH="5127480" progId="MS_ClipArt_Gallery">
                    <p:embed/>
                  </p:oleObj>
                </mc:Choice>
                <mc:Fallback>
                  <p:oleObj name="Microsoft ClipArt Gallery" r:id="rId10" imgW="6146640" imgH="5127480" progId="MS_ClipArt_Gallery">
                    <p:embed/>
                    <p:pic>
                      <p:nvPicPr>
                        <p:cNvPr id="0" name="Object 44"/>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507" y="3486"/>
                          <a:ext cx="475" cy="44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pSp>
        <p:nvGrpSpPr>
          <p:cNvPr id="10285" name="Group 45"/>
          <p:cNvGrpSpPr>
            <a:grpSpLocks/>
          </p:cNvGrpSpPr>
          <p:nvPr/>
        </p:nvGrpSpPr>
        <p:grpSpPr bwMode="auto">
          <a:xfrm>
            <a:off x="5299075" y="4525963"/>
            <a:ext cx="1863725" cy="1212850"/>
            <a:chOff x="2838" y="4090"/>
            <a:chExt cx="1222" cy="1197"/>
          </a:xfrm>
        </p:grpSpPr>
        <p:grpSp>
          <p:nvGrpSpPr>
            <p:cNvPr id="10286" name="Group 46"/>
            <p:cNvGrpSpPr>
              <a:grpSpLocks/>
            </p:cNvGrpSpPr>
            <p:nvPr/>
          </p:nvGrpSpPr>
          <p:grpSpPr bwMode="auto">
            <a:xfrm>
              <a:off x="2838" y="4314"/>
              <a:ext cx="740" cy="835"/>
              <a:chOff x="2838" y="4314"/>
              <a:chExt cx="740" cy="835"/>
            </a:xfrm>
          </p:grpSpPr>
          <p:sp>
            <p:nvSpPr>
              <p:cNvPr id="10287" name="Line 47"/>
              <p:cNvSpPr>
                <a:spLocks noChangeShapeType="1"/>
              </p:cNvSpPr>
              <p:nvPr/>
            </p:nvSpPr>
            <p:spPr bwMode="auto">
              <a:xfrm>
                <a:off x="3413" y="4318"/>
                <a:ext cx="0" cy="746"/>
              </a:xfrm>
              <a:prstGeom prst="line">
                <a:avLst/>
              </a:prstGeom>
              <a:noFill/>
              <a:ln w="12700" cmpd="tri">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288" name="Line 48"/>
              <p:cNvSpPr>
                <a:spLocks noChangeShapeType="1"/>
              </p:cNvSpPr>
              <p:nvPr/>
            </p:nvSpPr>
            <p:spPr bwMode="auto">
              <a:xfrm flipH="1">
                <a:off x="3416" y="4314"/>
                <a:ext cx="16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289" name="Line 49"/>
              <p:cNvSpPr>
                <a:spLocks noChangeShapeType="1"/>
              </p:cNvSpPr>
              <p:nvPr/>
            </p:nvSpPr>
            <p:spPr bwMode="auto">
              <a:xfrm flipH="1">
                <a:off x="3406" y="5076"/>
                <a:ext cx="163"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290" name="Rectangle 50"/>
              <p:cNvSpPr>
                <a:spLocks noChangeArrowheads="1"/>
              </p:cNvSpPr>
              <p:nvPr/>
            </p:nvSpPr>
            <p:spPr bwMode="auto">
              <a:xfrm>
                <a:off x="2872" y="4461"/>
                <a:ext cx="362" cy="246"/>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291" name="Line 51"/>
              <p:cNvSpPr>
                <a:spLocks noChangeShapeType="1"/>
              </p:cNvSpPr>
              <p:nvPr/>
            </p:nvSpPr>
            <p:spPr bwMode="auto">
              <a:xfrm flipH="1">
                <a:off x="3228" y="4581"/>
                <a:ext cx="19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292" name="Line 52"/>
              <p:cNvSpPr>
                <a:spLocks noChangeShapeType="1"/>
              </p:cNvSpPr>
              <p:nvPr/>
            </p:nvSpPr>
            <p:spPr bwMode="auto">
              <a:xfrm>
                <a:off x="3057" y="4715"/>
                <a:ext cx="0" cy="11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293" name="Oval 53"/>
              <p:cNvSpPr>
                <a:spLocks noChangeArrowheads="1"/>
              </p:cNvSpPr>
              <p:nvPr/>
            </p:nvSpPr>
            <p:spPr bwMode="auto">
              <a:xfrm>
                <a:off x="2851" y="4851"/>
                <a:ext cx="412" cy="43"/>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294" name="Line 54"/>
              <p:cNvSpPr>
                <a:spLocks noChangeShapeType="1"/>
              </p:cNvSpPr>
              <p:nvPr/>
            </p:nvSpPr>
            <p:spPr bwMode="auto">
              <a:xfrm>
                <a:off x="3260" y="4889"/>
                <a:ext cx="0" cy="20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295" name="Line 55"/>
              <p:cNvSpPr>
                <a:spLocks noChangeShapeType="1"/>
              </p:cNvSpPr>
              <p:nvPr/>
            </p:nvSpPr>
            <p:spPr bwMode="auto">
              <a:xfrm>
                <a:off x="2838" y="4898"/>
                <a:ext cx="0" cy="2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296" name="Arc 56"/>
              <p:cNvSpPr>
                <a:spLocks/>
              </p:cNvSpPr>
              <p:nvPr/>
            </p:nvSpPr>
            <p:spPr bwMode="auto">
              <a:xfrm>
                <a:off x="3064" y="5094"/>
                <a:ext cx="192" cy="55"/>
              </a:xfrm>
              <a:custGeom>
                <a:avLst/>
                <a:gdLst>
                  <a:gd name="G0" fmla="+- 0 0 0"/>
                  <a:gd name="G1" fmla="+- 396 0 0"/>
                  <a:gd name="G2" fmla="+- 21600 0 0"/>
                  <a:gd name="T0" fmla="*/ 21596 w 21600"/>
                  <a:gd name="T1" fmla="*/ 0 h 21996"/>
                  <a:gd name="T2" fmla="*/ 0 w 21600"/>
                  <a:gd name="T3" fmla="*/ 21996 h 21996"/>
                  <a:gd name="T4" fmla="*/ 0 w 21600"/>
                  <a:gd name="T5" fmla="*/ 396 h 21996"/>
                </a:gdLst>
                <a:ahLst/>
                <a:cxnLst>
                  <a:cxn ang="0">
                    <a:pos x="T0" y="T1"/>
                  </a:cxn>
                  <a:cxn ang="0">
                    <a:pos x="T2" y="T3"/>
                  </a:cxn>
                  <a:cxn ang="0">
                    <a:pos x="T4" y="T5"/>
                  </a:cxn>
                </a:cxnLst>
                <a:rect l="0" t="0" r="r" b="b"/>
                <a:pathLst>
                  <a:path w="21600" h="21996" fill="none" extrusionOk="0">
                    <a:moveTo>
                      <a:pt x="21596" y="-1"/>
                    </a:moveTo>
                    <a:cubicBezTo>
                      <a:pt x="21598" y="131"/>
                      <a:pt x="21600" y="263"/>
                      <a:pt x="21600" y="396"/>
                    </a:cubicBezTo>
                    <a:cubicBezTo>
                      <a:pt x="21600" y="12325"/>
                      <a:pt x="11929" y="21995"/>
                      <a:pt x="0" y="21996"/>
                    </a:cubicBezTo>
                  </a:path>
                  <a:path w="21600" h="21996" stroke="0" extrusionOk="0">
                    <a:moveTo>
                      <a:pt x="21596" y="-1"/>
                    </a:moveTo>
                    <a:cubicBezTo>
                      <a:pt x="21598" y="131"/>
                      <a:pt x="21600" y="263"/>
                      <a:pt x="21600" y="396"/>
                    </a:cubicBezTo>
                    <a:cubicBezTo>
                      <a:pt x="21600" y="12325"/>
                      <a:pt x="11929" y="21995"/>
                      <a:pt x="0" y="21996"/>
                    </a:cubicBezTo>
                    <a:lnTo>
                      <a:pt x="0" y="396"/>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297" name="Arc 57"/>
              <p:cNvSpPr>
                <a:spLocks/>
              </p:cNvSpPr>
              <p:nvPr/>
            </p:nvSpPr>
            <p:spPr bwMode="auto">
              <a:xfrm>
                <a:off x="2852" y="5100"/>
                <a:ext cx="206" cy="41"/>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graphicFrame>
          <p:nvGraphicFramePr>
            <p:cNvPr id="10298" name="Object 58">
              <a:hlinkClick r:id="" action="ppaction://ole?verb=0"/>
            </p:cNvPr>
            <p:cNvGraphicFramePr>
              <a:graphicFrameLocks/>
            </p:cNvGraphicFramePr>
            <p:nvPr/>
          </p:nvGraphicFramePr>
          <p:xfrm>
            <a:off x="3585" y="4090"/>
            <a:ext cx="475" cy="442"/>
          </p:xfrm>
          <a:graphic>
            <a:graphicData uri="http://schemas.openxmlformats.org/presentationml/2006/ole">
              <mc:AlternateContent xmlns:mc="http://schemas.openxmlformats.org/markup-compatibility/2006">
                <mc:Choice xmlns:v="urn:schemas-microsoft-com:vml" Requires="v">
                  <p:oleObj spid="_x0000_s10386" name="Microsoft ClipArt Gallery" r:id="rId11" imgW="6146640" imgH="5127480" progId="MS_ClipArt_Gallery">
                    <p:embed/>
                  </p:oleObj>
                </mc:Choice>
                <mc:Fallback>
                  <p:oleObj name="Microsoft ClipArt Gallery" r:id="rId11" imgW="6146640" imgH="5127480" progId="MS_ClipArt_Gallery">
                    <p:embed/>
                    <p:pic>
                      <p:nvPicPr>
                        <p:cNvPr id="0" name="Object 58"/>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585" y="4090"/>
                          <a:ext cx="475" cy="44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99" name="Object 59">
              <a:hlinkClick r:id="" action="ppaction://ole?verb=0"/>
            </p:cNvPr>
            <p:cNvGraphicFramePr>
              <a:graphicFrameLocks/>
            </p:cNvGraphicFramePr>
            <p:nvPr/>
          </p:nvGraphicFramePr>
          <p:xfrm>
            <a:off x="3573" y="4845"/>
            <a:ext cx="475" cy="442"/>
          </p:xfrm>
          <a:graphic>
            <a:graphicData uri="http://schemas.openxmlformats.org/presentationml/2006/ole">
              <mc:AlternateContent xmlns:mc="http://schemas.openxmlformats.org/markup-compatibility/2006">
                <mc:Choice xmlns:v="urn:schemas-microsoft-com:vml" Requires="v">
                  <p:oleObj spid="_x0000_s10387" name="Microsoft ClipArt Gallery" r:id="rId12" imgW="6146640" imgH="5127480" progId="MS_ClipArt_Gallery">
                    <p:embed/>
                  </p:oleObj>
                </mc:Choice>
                <mc:Fallback>
                  <p:oleObj name="Microsoft ClipArt Gallery" r:id="rId12" imgW="6146640" imgH="5127480" progId="MS_ClipArt_Gallery">
                    <p:embed/>
                    <p:pic>
                      <p:nvPicPr>
                        <p:cNvPr id="0" name="Object 59"/>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573" y="4845"/>
                          <a:ext cx="475" cy="44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10300" name="Oval 60"/>
          <p:cNvSpPr>
            <a:spLocks noChangeArrowheads="1"/>
          </p:cNvSpPr>
          <p:nvPr/>
        </p:nvSpPr>
        <p:spPr bwMode="auto">
          <a:xfrm>
            <a:off x="3940175" y="4389438"/>
            <a:ext cx="1417638" cy="444500"/>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301" name="Rectangle 61"/>
          <p:cNvSpPr>
            <a:spLocks noChangeArrowheads="1"/>
          </p:cNvSpPr>
          <p:nvPr/>
        </p:nvSpPr>
        <p:spPr bwMode="auto">
          <a:xfrm>
            <a:off x="3976688" y="4475163"/>
            <a:ext cx="1403350" cy="3873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lnSpc>
                <a:spcPct val="70000"/>
              </a:lnSpc>
            </a:pPr>
            <a:r>
              <a:rPr lang="en-US" altLang="zh-TW" sz="1400" b="1">
                <a:latin typeface="Times New Roman" pitchFamily="18" charset="0"/>
                <a:ea typeface="新細明體" pitchFamily="18" charset="-120"/>
              </a:rPr>
              <a:t>Communication</a:t>
            </a:r>
          </a:p>
          <a:p>
            <a:pPr eaLnBrk="0" hangingPunct="0">
              <a:lnSpc>
                <a:spcPct val="70000"/>
              </a:lnSpc>
            </a:pPr>
            <a:r>
              <a:rPr lang="en-US" altLang="zh-TW" sz="1400" b="1">
                <a:latin typeface="Times New Roman" pitchFamily="18" charset="0"/>
                <a:ea typeface="新細明體" pitchFamily="18" charset="-120"/>
              </a:rPr>
              <a:t> Network</a:t>
            </a:r>
          </a:p>
        </p:txBody>
      </p:sp>
      <p:sp>
        <p:nvSpPr>
          <p:cNvPr id="10302" name="Arc 62"/>
          <p:cNvSpPr>
            <a:spLocks/>
          </p:cNvSpPr>
          <p:nvPr/>
        </p:nvSpPr>
        <p:spPr bwMode="auto">
          <a:xfrm>
            <a:off x="4749800" y="3648075"/>
            <a:ext cx="511175" cy="742950"/>
          </a:xfrm>
          <a:custGeom>
            <a:avLst/>
            <a:gdLst>
              <a:gd name="G0" fmla="+- 21600 0 0"/>
              <a:gd name="G1" fmla="+- 21600 0 0"/>
              <a:gd name="G2" fmla="+- 21600 0 0"/>
              <a:gd name="T0" fmla="*/ 0 w 21600"/>
              <a:gd name="T1" fmla="*/ 21600 h 21600"/>
              <a:gd name="T2" fmla="*/ 21530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697"/>
                  <a:pt x="9628" y="38"/>
                  <a:pt x="21530" y="0"/>
                </a:cubicBezTo>
              </a:path>
              <a:path w="21600" h="21600" stroke="0" extrusionOk="0">
                <a:moveTo>
                  <a:pt x="0" y="21600"/>
                </a:moveTo>
                <a:cubicBezTo>
                  <a:pt x="0" y="9697"/>
                  <a:pt x="9628" y="38"/>
                  <a:pt x="21530" y="0"/>
                </a:cubicBezTo>
                <a:lnTo>
                  <a:pt x="2160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303" name="Arc 63"/>
          <p:cNvSpPr>
            <a:spLocks/>
          </p:cNvSpPr>
          <p:nvPr/>
        </p:nvSpPr>
        <p:spPr bwMode="auto">
          <a:xfrm>
            <a:off x="3979863" y="3630613"/>
            <a:ext cx="554037" cy="760412"/>
          </a:xfrm>
          <a:custGeom>
            <a:avLst/>
            <a:gdLst>
              <a:gd name="G0" fmla="+- 68 0 0"/>
              <a:gd name="G1" fmla="+- 21600 0 0"/>
              <a:gd name="G2" fmla="+- 21600 0 0"/>
              <a:gd name="T0" fmla="*/ 0 w 21668"/>
              <a:gd name="T1" fmla="*/ 0 h 21600"/>
              <a:gd name="T2" fmla="*/ 21668 w 21668"/>
              <a:gd name="T3" fmla="*/ 21600 h 21600"/>
              <a:gd name="T4" fmla="*/ 68 w 21668"/>
              <a:gd name="T5" fmla="*/ 21600 h 21600"/>
            </a:gdLst>
            <a:ahLst/>
            <a:cxnLst>
              <a:cxn ang="0">
                <a:pos x="T0" y="T1"/>
              </a:cxn>
              <a:cxn ang="0">
                <a:pos x="T2" y="T3"/>
              </a:cxn>
              <a:cxn ang="0">
                <a:pos x="T4" y="T5"/>
              </a:cxn>
            </a:cxnLst>
            <a:rect l="0" t="0" r="r" b="b"/>
            <a:pathLst>
              <a:path w="21668" h="21600" fill="none" extrusionOk="0">
                <a:moveTo>
                  <a:pt x="0" y="0"/>
                </a:moveTo>
                <a:cubicBezTo>
                  <a:pt x="22" y="0"/>
                  <a:pt x="45" y="-1"/>
                  <a:pt x="68" y="0"/>
                </a:cubicBezTo>
                <a:cubicBezTo>
                  <a:pt x="11997" y="0"/>
                  <a:pt x="21668" y="9670"/>
                  <a:pt x="21668" y="21600"/>
                </a:cubicBezTo>
              </a:path>
              <a:path w="21668" h="21600" stroke="0" extrusionOk="0">
                <a:moveTo>
                  <a:pt x="0" y="0"/>
                </a:moveTo>
                <a:cubicBezTo>
                  <a:pt x="22" y="0"/>
                  <a:pt x="45" y="-1"/>
                  <a:pt x="68" y="0"/>
                </a:cubicBezTo>
                <a:cubicBezTo>
                  <a:pt x="11997" y="0"/>
                  <a:pt x="21668" y="9670"/>
                  <a:pt x="21668" y="21600"/>
                </a:cubicBezTo>
                <a:lnTo>
                  <a:pt x="68"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304" name="Arc 64"/>
          <p:cNvSpPr>
            <a:spLocks/>
          </p:cNvSpPr>
          <p:nvPr/>
        </p:nvSpPr>
        <p:spPr bwMode="auto">
          <a:xfrm>
            <a:off x="3892550" y="4830763"/>
            <a:ext cx="538163" cy="239712"/>
          </a:xfrm>
          <a:custGeom>
            <a:avLst/>
            <a:gdLst>
              <a:gd name="G0" fmla="+- 0 0 0"/>
              <a:gd name="G1" fmla="+- 92 0 0"/>
              <a:gd name="G2" fmla="+- 21600 0 0"/>
              <a:gd name="T0" fmla="*/ 21600 w 21600"/>
              <a:gd name="T1" fmla="*/ 0 h 21692"/>
              <a:gd name="T2" fmla="*/ 0 w 21600"/>
              <a:gd name="T3" fmla="*/ 21692 h 21692"/>
              <a:gd name="T4" fmla="*/ 0 w 21600"/>
              <a:gd name="T5" fmla="*/ 92 h 21692"/>
            </a:gdLst>
            <a:ahLst/>
            <a:cxnLst>
              <a:cxn ang="0">
                <a:pos x="T0" y="T1"/>
              </a:cxn>
              <a:cxn ang="0">
                <a:pos x="T2" y="T3"/>
              </a:cxn>
              <a:cxn ang="0">
                <a:pos x="T4" y="T5"/>
              </a:cxn>
            </a:cxnLst>
            <a:rect l="0" t="0" r="r" b="b"/>
            <a:pathLst>
              <a:path w="21600" h="21692" fill="none" extrusionOk="0">
                <a:moveTo>
                  <a:pt x="21599" y="0"/>
                </a:moveTo>
                <a:cubicBezTo>
                  <a:pt x="21599" y="30"/>
                  <a:pt x="21600" y="61"/>
                  <a:pt x="21600" y="92"/>
                </a:cubicBezTo>
                <a:cubicBezTo>
                  <a:pt x="21600" y="12021"/>
                  <a:pt x="11929" y="21691"/>
                  <a:pt x="0" y="21692"/>
                </a:cubicBezTo>
              </a:path>
              <a:path w="21600" h="21692" stroke="0" extrusionOk="0">
                <a:moveTo>
                  <a:pt x="21599" y="0"/>
                </a:moveTo>
                <a:cubicBezTo>
                  <a:pt x="21599" y="30"/>
                  <a:pt x="21600" y="61"/>
                  <a:pt x="21600" y="92"/>
                </a:cubicBezTo>
                <a:cubicBezTo>
                  <a:pt x="21600" y="12021"/>
                  <a:pt x="11929" y="21691"/>
                  <a:pt x="0" y="21692"/>
                </a:cubicBezTo>
                <a:lnTo>
                  <a:pt x="0" y="92"/>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305" name="Arc 65"/>
          <p:cNvSpPr>
            <a:spLocks/>
          </p:cNvSpPr>
          <p:nvPr/>
        </p:nvSpPr>
        <p:spPr bwMode="auto">
          <a:xfrm>
            <a:off x="4829175" y="4832350"/>
            <a:ext cx="527050" cy="231775"/>
          </a:xfrm>
          <a:custGeom>
            <a:avLst/>
            <a:gdLst>
              <a:gd name="G0" fmla="+- 21600 0 0"/>
              <a:gd name="G1" fmla="+- 94 0 0"/>
              <a:gd name="G2" fmla="+- 21600 0 0"/>
              <a:gd name="T0" fmla="*/ 21537 w 21600"/>
              <a:gd name="T1" fmla="*/ 21694 h 21694"/>
              <a:gd name="T2" fmla="*/ 0 w 21600"/>
              <a:gd name="T3" fmla="*/ 0 h 21694"/>
              <a:gd name="T4" fmla="*/ 21600 w 21600"/>
              <a:gd name="T5" fmla="*/ 94 h 21694"/>
            </a:gdLst>
            <a:ahLst/>
            <a:cxnLst>
              <a:cxn ang="0">
                <a:pos x="T0" y="T1"/>
              </a:cxn>
              <a:cxn ang="0">
                <a:pos x="T2" y="T3"/>
              </a:cxn>
              <a:cxn ang="0">
                <a:pos x="T4" y="T5"/>
              </a:cxn>
            </a:cxnLst>
            <a:rect l="0" t="0" r="r" b="b"/>
            <a:pathLst>
              <a:path w="21600" h="21694" fill="none" extrusionOk="0">
                <a:moveTo>
                  <a:pt x="21537" y="21693"/>
                </a:moveTo>
                <a:cubicBezTo>
                  <a:pt x="9632" y="21659"/>
                  <a:pt x="0" y="11998"/>
                  <a:pt x="0" y="94"/>
                </a:cubicBezTo>
                <a:cubicBezTo>
                  <a:pt x="-1" y="62"/>
                  <a:pt x="0" y="31"/>
                  <a:pt x="0" y="0"/>
                </a:cubicBezTo>
              </a:path>
              <a:path w="21600" h="21694" stroke="0" extrusionOk="0">
                <a:moveTo>
                  <a:pt x="21537" y="21693"/>
                </a:moveTo>
                <a:cubicBezTo>
                  <a:pt x="9632" y="21659"/>
                  <a:pt x="0" y="11998"/>
                  <a:pt x="0" y="94"/>
                </a:cubicBezTo>
                <a:cubicBezTo>
                  <a:pt x="-1" y="62"/>
                  <a:pt x="0" y="31"/>
                  <a:pt x="0" y="0"/>
                </a:cubicBezTo>
                <a:lnTo>
                  <a:pt x="21600" y="94"/>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306" name="Rectangle 66"/>
          <p:cNvSpPr>
            <a:spLocks noChangeArrowheads="1"/>
          </p:cNvSpPr>
          <p:nvPr/>
        </p:nvSpPr>
        <p:spPr bwMode="auto">
          <a:xfrm>
            <a:off x="2743200" y="5805488"/>
            <a:ext cx="4267200" cy="3333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eaLnBrk="0" hangingPunct="0"/>
            <a:r>
              <a:rPr lang="en-US" altLang="zh-TW" sz="1600" dirty="0">
                <a:latin typeface="Times New Roman" pitchFamily="18" charset="0"/>
                <a:ea typeface="新細明體" pitchFamily="18" charset="-120"/>
              </a:rPr>
              <a:t>Fig </a:t>
            </a:r>
            <a:r>
              <a:rPr lang="en-US" altLang="zh-TW" sz="1600" dirty="0" smtClean="0">
                <a:latin typeface="Times New Roman" pitchFamily="18" charset="0"/>
                <a:ea typeface="新細明體" pitchFamily="18" charset="-120"/>
              </a:rPr>
              <a:t>16.1</a:t>
            </a:r>
            <a:r>
              <a:rPr lang="en-US" altLang="zh-TW" sz="1600" dirty="0">
                <a:latin typeface="Times New Roman" pitchFamily="18" charset="0"/>
                <a:ea typeface="新細明體" pitchFamily="18" charset="-120"/>
              </a:rPr>
              <a:t>: A typical distributed database system</a:t>
            </a:r>
          </a:p>
        </p:txBody>
      </p:sp>
      <p:sp>
        <p:nvSpPr>
          <p:cNvPr id="10307" name="Rectangle 67"/>
          <p:cNvSpPr>
            <a:spLocks noChangeArrowheads="1"/>
          </p:cNvSpPr>
          <p:nvPr/>
        </p:nvSpPr>
        <p:spPr bwMode="auto">
          <a:xfrm>
            <a:off x="3413125" y="3938588"/>
            <a:ext cx="554038" cy="2476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r>
              <a:rPr lang="en-US" altLang="zh-TW" sz="1300">
                <a:latin typeface="Times New Roman" pitchFamily="18" charset="0"/>
                <a:ea typeface="新細明體" pitchFamily="18" charset="-120"/>
              </a:rPr>
              <a:t>database</a:t>
            </a:r>
            <a:endParaRPr lang="en-US" altLang="zh-TW" sz="1600">
              <a:latin typeface="Times New Roman" pitchFamily="18" charset="0"/>
              <a:ea typeface="新細明體" pitchFamily="18" charset="-120"/>
            </a:endParaRPr>
          </a:p>
        </p:txBody>
      </p:sp>
      <p:sp>
        <p:nvSpPr>
          <p:cNvPr id="10308" name="Rectangle 68"/>
          <p:cNvSpPr>
            <a:spLocks noChangeArrowheads="1"/>
          </p:cNvSpPr>
          <p:nvPr/>
        </p:nvSpPr>
        <p:spPr bwMode="auto">
          <a:xfrm>
            <a:off x="1843088" y="3068638"/>
            <a:ext cx="554037" cy="2476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r>
              <a:rPr lang="en-US" altLang="zh-TW" sz="1300">
                <a:latin typeface="Times New Roman" pitchFamily="18" charset="0"/>
                <a:ea typeface="新細明體" pitchFamily="18" charset="-120"/>
              </a:rPr>
              <a:t>User</a:t>
            </a:r>
            <a:endParaRPr lang="en-US" altLang="zh-TW" sz="1600">
              <a:latin typeface="Times New Roman" pitchFamily="18" charset="0"/>
              <a:ea typeface="新細明體" pitchFamily="18" charset="-120"/>
            </a:endParaRPr>
          </a:p>
        </p:txBody>
      </p:sp>
      <p:sp>
        <p:nvSpPr>
          <p:cNvPr id="10309" name="Rectangle 69"/>
          <p:cNvSpPr>
            <a:spLocks noChangeArrowheads="1"/>
          </p:cNvSpPr>
          <p:nvPr/>
        </p:nvSpPr>
        <p:spPr bwMode="auto">
          <a:xfrm>
            <a:off x="4035425" y="3524250"/>
            <a:ext cx="136525" cy="219075"/>
          </a:xfrm>
          <a:prstGeom prst="rect">
            <a:avLst/>
          </a:prstGeom>
          <a:solidFill>
            <a:schemeClr val="bg1"/>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310" name="Rectangle 70"/>
          <p:cNvSpPr>
            <a:spLocks noChangeArrowheads="1"/>
          </p:cNvSpPr>
          <p:nvPr/>
        </p:nvSpPr>
        <p:spPr bwMode="auto">
          <a:xfrm>
            <a:off x="5070475" y="3560763"/>
            <a:ext cx="136525" cy="219075"/>
          </a:xfrm>
          <a:prstGeom prst="rect">
            <a:avLst/>
          </a:prstGeom>
          <a:solidFill>
            <a:schemeClr val="bg1"/>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311" name="Rectangle 71"/>
          <p:cNvSpPr>
            <a:spLocks noChangeArrowheads="1"/>
          </p:cNvSpPr>
          <p:nvPr/>
        </p:nvSpPr>
        <p:spPr bwMode="auto">
          <a:xfrm>
            <a:off x="3952875" y="4938713"/>
            <a:ext cx="138113" cy="219075"/>
          </a:xfrm>
          <a:prstGeom prst="rect">
            <a:avLst/>
          </a:prstGeom>
          <a:solidFill>
            <a:schemeClr val="bg1"/>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312" name="Rectangle 72"/>
          <p:cNvSpPr>
            <a:spLocks noChangeArrowheads="1"/>
          </p:cNvSpPr>
          <p:nvPr/>
        </p:nvSpPr>
        <p:spPr bwMode="auto">
          <a:xfrm>
            <a:off x="5170488" y="4933950"/>
            <a:ext cx="136525" cy="217488"/>
          </a:xfrm>
          <a:prstGeom prst="rect">
            <a:avLst/>
          </a:prstGeom>
          <a:solidFill>
            <a:schemeClr val="bg1"/>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313" name="Rectangle 73"/>
          <p:cNvSpPr>
            <a:spLocks noChangeArrowheads="1"/>
          </p:cNvSpPr>
          <p:nvPr/>
        </p:nvSpPr>
        <p:spPr bwMode="auto">
          <a:xfrm>
            <a:off x="3733800" y="3124200"/>
            <a:ext cx="882650" cy="2365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lnSpc>
                <a:spcPct val="80000"/>
              </a:lnSpc>
            </a:pPr>
            <a:r>
              <a:rPr lang="en-US" altLang="zh-TW" sz="1300">
                <a:latin typeface="Times New Roman" pitchFamily="18" charset="0"/>
                <a:ea typeface="新細明體" pitchFamily="18" charset="-120"/>
              </a:rPr>
              <a:t>Communication</a:t>
            </a:r>
          </a:p>
          <a:p>
            <a:pPr eaLnBrk="0" hangingPunct="0">
              <a:lnSpc>
                <a:spcPct val="80000"/>
              </a:lnSpc>
            </a:pPr>
            <a:r>
              <a:rPr lang="en-US" altLang="zh-TW" sz="1300">
                <a:latin typeface="Times New Roman" pitchFamily="18" charset="0"/>
                <a:ea typeface="新細明體" pitchFamily="18" charset="-120"/>
              </a:rPr>
              <a:t>manager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zh-TW"/>
              <a:t>Distributed Database System </a:t>
            </a:r>
            <a:r>
              <a:rPr lang="en-US" altLang="zh-TW" sz="2000" b="0">
                <a:solidFill>
                  <a:schemeClr val="tx1"/>
                </a:solidFill>
                <a:ea typeface="新細明體" pitchFamily="18" charset="-120"/>
              </a:rPr>
              <a:t>(cont.)</a:t>
            </a:r>
            <a:endParaRPr lang="zh-TW" altLang="en-US" sz="2000" b="0">
              <a:solidFill>
                <a:schemeClr val="tx1"/>
              </a:solidFill>
              <a:ea typeface="新細明體" pitchFamily="18" charset="-120"/>
            </a:endParaRPr>
          </a:p>
        </p:txBody>
      </p:sp>
      <p:sp>
        <p:nvSpPr>
          <p:cNvPr id="11267" name="Rectangle 3"/>
          <p:cNvSpPr>
            <a:spLocks noGrp="1" noChangeArrowheads="1"/>
          </p:cNvSpPr>
          <p:nvPr>
            <p:ph type="body" idx="1"/>
          </p:nvPr>
        </p:nvSpPr>
        <p:spPr>
          <a:xfrm>
            <a:off x="838200" y="1371600"/>
            <a:ext cx="7924800" cy="4648200"/>
          </a:xfrm>
        </p:spPr>
        <p:txBody>
          <a:bodyPr/>
          <a:lstStyle/>
          <a:p>
            <a:pPr lvl="1"/>
            <a:r>
              <a:rPr lang="en-US" altLang="zh-TW"/>
              <a:t>Assumptions</a:t>
            </a:r>
          </a:p>
          <a:p>
            <a:pPr lvl="2"/>
            <a:r>
              <a:rPr lang="en-US" altLang="zh-TW" sz="1800"/>
              <a:t>The system is</a:t>
            </a:r>
            <a:r>
              <a:rPr lang="en-US" altLang="zh-TW" sz="1800" b="1"/>
              <a:t> </a:t>
            </a:r>
            <a:r>
              <a:rPr lang="en-US" altLang="zh-TW" sz="1800" b="1" u="sng"/>
              <a:t>homogeneous</a:t>
            </a:r>
            <a:r>
              <a:rPr lang="en-US" altLang="zh-TW" sz="1800"/>
              <a:t>, in the sense that each site is running its own copy of the same DBMS.</a:t>
            </a:r>
            <a:br>
              <a:rPr lang="en-US" altLang="zh-TW" sz="1800"/>
            </a:br>
            <a:r>
              <a:rPr lang="en-US" altLang="zh-TW" sz="1800"/>
              <a:t> (can be relaxed =&gt; </a:t>
            </a:r>
            <a:r>
              <a:rPr lang="en-US" altLang="zh-TW" sz="1800" b="1" u="sng"/>
              <a:t>heterogeneous</a:t>
            </a:r>
            <a:r>
              <a:rPr lang="en-US" altLang="zh-TW" sz="1800"/>
              <a:t> DBMS)</a:t>
            </a:r>
          </a:p>
          <a:p>
            <a:pPr lvl="2"/>
            <a:r>
              <a:rPr lang="en-US" altLang="zh-TW" sz="1800"/>
              <a:t>The communication network is </a:t>
            </a:r>
            <a:r>
              <a:rPr lang="en-US" altLang="zh-TW" sz="1800" b="1"/>
              <a:t>slow</a:t>
            </a:r>
            <a:r>
              <a:rPr lang="en-US" altLang="zh-TW" sz="1800"/>
              <a:t>: component sites are geographically dispersed.</a:t>
            </a:r>
            <a:endParaRPr lang="en-US" altLang="zh-TW"/>
          </a:p>
          <a:p>
            <a:pPr lvl="1"/>
            <a:r>
              <a:rPr lang="en-US" altLang="zh-TW"/>
              <a:t>Advantages</a:t>
            </a:r>
          </a:p>
          <a:p>
            <a:pPr lvl="2"/>
            <a:r>
              <a:rPr lang="en-US" altLang="zh-TW" sz="1800"/>
              <a:t>Enables the structure of database to mirror that of the enterprise.</a:t>
            </a:r>
          </a:p>
          <a:p>
            <a:pPr lvl="2"/>
            <a:r>
              <a:rPr lang="en-US" altLang="zh-TW" sz="1800"/>
              <a:t>Combines </a:t>
            </a:r>
            <a:r>
              <a:rPr lang="en-US" altLang="zh-TW" sz="1800" u="sng"/>
              <a:t>efficiency of processing</a:t>
            </a:r>
            <a:r>
              <a:rPr lang="en-US" altLang="zh-TW" sz="1800"/>
              <a:t> with </a:t>
            </a:r>
            <a:r>
              <a:rPr lang="en-US" altLang="zh-TW" sz="1800" u="sng"/>
              <a:t>increased accessibility</a:t>
            </a:r>
            <a:r>
              <a:rPr lang="en-US" altLang="zh-TW" sz="1800"/>
              <a:t>.</a:t>
            </a:r>
            <a:endParaRPr lang="en-US" altLang="zh-TW"/>
          </a:p>
          <a:p>
            <a:pPr lvl="1"/>
            <a:r>
              <a:rPr lang="en-US" altLang="zh-TW"/>
              <a:t>Disadvantage</a:t>
            </a:r>
          </a:p>
          <a:p>
            <a:pPr lvl="2"/>
            <a:r>
              <a:rPr lang="en-US" altLang="zh-TW" sz="1800"/>
              <a:t>Complex for implementation</a:t>
            </a:r>
            <a:endParaRPr lang="zh-TW" altLang="en-US" sz="18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zh-TW"/>
              <a:t>Distributed Database System </a:t>
            </a:r>
            <a:r>
              <a:rPr lang="en-US" altLang="zh-TW" sz="2000" b="0">
                <a:solidFill>
                  <a:schemeClr val="tx1"/>
                </a:solidFill>
                <a:ea typeface="新細明體" pitchFamily="18" charset="-120"/>
              </a:rPr>
              <a:t>(cont.)</a:t>
            </a:r>
            <a:endParaRPr lang="zh-TW" altLang="en-US" sz="2000" b="0">
              <a:solidFill>
                <a:schemeClr val="tx1"/>
              </a:solidFill>
              <a:ea typeface="新細明體" pitchFamily="18" charset="-120"/>
            </a:endParaRPr>
          </a:p>
        </p:txBody>
      </p:sp>
      <p:sp>
        <p:nvSpPr>
          <p:cNvPr id="12291" name="Rectangle 3"/>
          <p:cNvSpPr>
            <a:spLocks noGrp="1" noChangeArrowheads="1"/>
          </p:cNvSpPr>
          <p:nvPr>
            <p:ph type="body" idx="1"/>
          </p:nvPr>
        </p:nvSpPr>
        <p:spPr>
          <a:xfrm>
            <a:off x="914400" y="1371600"/>
            <a:ext cx="7239000" cy="4800600"/>
          </a:xfrm>
        </p:spPr>
        <p:txBody>
          <a:bodyPr/>
          <a:lstStyle/>
          <a:p>
            <a:pPr lvl="1">
              <a:lnSpc>
                <a:spcPct val="90000"/>
              </a:lnSpc>
            </a:pPr>
            <a:r>
              <a:rPr lang="en-US" altLang="zh-TW"/>
              <a:t>Sample Systems </a:t>
            </a:r>
          </a:p>
          <a:p>
            <a:pPr lvl="2">
              <a:lnSpc>
                <a:spcPct val="90000"/>
              </a:lnSpc>
            </a:pPr>
            <a:r>
              <a:rPr lang="en-US" altLang="zh-TW"/>
              <a:t>Prototypes</a:t>
            </a:r>
            <a:endParaRPr lang="en-US" altLang="zh-TW" sz="1800"/>
          </a:p>
          <a:p>
            <a:pPr lvl="3">
              <a:lnSpc>
                <a:spcPct val="90000"/>
              </a:lnSpc>
            </a:pPr>
            <a:r>
              <a:rPr lang="en-US" altLang="zh-TW"/>
              <a:t>SDD-1: Computer Corporation of America (CCA), </a:t>
            </a:r>
          </a:p>
          <a:p>
            <a:pPr lvl="3">
              <a:lnSpc>
                <a:spcPct val="70000"/>
              </a:lnSpc>
              <a:buFontTx/>
              <a:buNone/>
            </a:pPr>
            <a:r>
              <a:rPr lang="en-US" altLang="zh-TW"/>
              <a:t>                  late 1970s and early 1980s.</a:t>
            </a:r>
          </a:p>
          <a:p>
            <a:pPr lvl="3">
              <a:lnSpc>
                <a:spcPct val="90000"/>
              </a:lnSpc>
            </a:pPr>
            <a:r>
              <a:rPr lang="en-US" altLang="zh-TW"/>
              <a:t>R*: IBM, early 1980s</a:t>
            </a:r>
          </a:p>
          <a:p>
            <a:pPr lvl="3">
              <a:lnSpc>
                <a:spcPct val="90000"/>
              </a:lnSpc>
            </a:pPr>
            <a:r>
              <a:rPr lang="en-US" altLang="zh-TW"/>
              <a:t>Distributed INGRES: Berkeley, early 1980s.</a:t>
            </a:r>
          </a:p>
          <a:p>
            <a:pPr lvl="2">
              <a:lnSpc>
                <a:spcPct val="90000"/>
              </a:lnSpc>
            </a:pPr>
            <a:r>
              <a:rPr lang="en-US" altLang="zh-TW"/>
              <a:t>Commercial Products :</a:t>
            </a:r>
            <a:endParaRPr lang="en-US" altLang="zh-TW" sz="1800"/>
          </a:p>
          <a:p>
            <a:pPr lvl="3">
              <a:lnSpc>
                <a:spcPct val="90000"/>
              </a:lnSpc>
            </a:pPr>
            <a:r>
              <a:rPr lang="en-US" altLang="zh-TW"/>
              <a:t>INGRES / STAR: Relational Technology Inc.</a:t>
            </a:r>
          </a:p>
          <a:p>
            <a:pPr lvl="3">
              <a:lnSpc>
                <a:spcPct val="90000"/>
              </a:lnSpc>
            </a:pPr>
            <a:r>
              <a:rPr lang="en-US" altLang="zh-TW"/>
              <a:t>SQL*STAR: Oracle Corp.</a:t>
            </a:r>
          </a:p>
          <a:p>
            <a:pPr lvl="3">
              <a:lnSpc>
                <a:spcPct val="90000"/>
              </a:lnSpc>
            </a:pPr>
            <a:r>
              <a:rPr lang="en-US" altLang="zh-TW"/>
              <a:t>DB2 version 2 release 2: IBM</a:t>
            </a:r>
          </a:p>
          <a:p>
            <a:pPr lvl="3">
              <a:lnSpc>
                <a:spcPct val="90000"/>
              </a:lnSpc>
            </a:pPr>
            <a:r>
              <a:rPr lang="en-US" altLang="zh-TW"/>
              <a:t>SQL server: Microsoft</a:t>
            </a:r>
          </a:p>
          <a:p>
            <a:pPr lvl="1">
              <a:lnSpc>
                <a:spcPct val="190000"/>
              </a:lnSpc>
            </a:pPr>
            <a:r>
              <a:rPr lang="en-US" altLang="zh-TW"/>
              <a:t>A Fundamental Principle</a:t>
            </a:r>
            <a:r>
              <a:rPr lang="en-US" altLang="zh-TW" sz="1800"/>
              <a:t> </a:t>
            </a:r>
          </a:p>
          <a:p>
            <a:pPr lvl="2">
              <a:lnSpc>
                <a:spcPct val="80000"/>
              </a:lnSpc>
              <a:buFontTx/>
              <a:buNone/>
            </a:pPr>
            <a:r>
              <a:rPr lang="en-US" altLang="zh-TW" sz="2200"/>
              <a:t>       </a:t>
            </a:r>
            <a:r>
              <a:rPr lang="en-US" altLang="zh-TW"/>
              <a:t>To the user, a </a:t>
            </a:r>
            <a:r>
              <a:rPr lang="en-US" altLang="zh-TW" b="1"/>
              <a:t>distributed system</a:t>
            </a:r>
            <a:r>
              <a:rPr lang="en-US" altLang="zh-TW"/>
              <a:t> should look exactly like a </a:t>
            </a:r>
            <a:r>
              <a:rPr lang="en-US" altLang="zh-TW" b="1"/>
              <a:t>non-distributed system</a:t>
            </a:r>
            <a:r>
              <a:rPr lang="en-US" altLang="zh-TW"/>
              <a:t>.</a:t>
            </a:r>
          </a:p>
          <a:p>
            <a:pPr>
              <a:lnSpc>
                <a:spcPct val="90000"/>
              </a:lnSpc>
            </a:pPr>
            <a:endParaRPr lang="zh-TW" altLang="en-US" sz="20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4"/>
          <p:cNvSpPr>
            <a:spLocks noGrp="1" noChangeArrowheads="1"/>
          </p:cNvSpPr>
          <p:nvPr>
            <p:ph type="ctrTitle"/>
          </p:nvPr>
        </p:nvSpPr>
        <p:spPr>
          <a:xfrm>
            <a:off x="773113" y="2781300"/>
            <a:ext cx="7772400" cy="723900"/>
          </a:xfrm>
        </p:spPr>
        <p:txBody>
          <a:bodyPr/>
          <a:lstStyle/>
          <a:p>
            <a:r>
              <a:rPr lang="en-US" altLang="zh-TW" sz="4000" dirty="0" smtClean="0"/>
              <a:t>16.2 </a:t>
            </a:r>
            <a:r>
              <a:rPr lang="en-US" altLang="zh-TW" sz="4000" dirty="0"/>
              <a:t>The Twelve Objectives</a:t>
            </a:r>
            <a:endParaRPr lang="zh-TW" altLang="en-US" sz="4000" dirty="0"/>
          </a:p>
        </p:txBody>
      </p:sp>
      <p:sp>
        <p:nvSpPr>
          <p:cNvPr id="14341" name="Rectangle 5"/>
          <p:cNvSpPr>
            <a:spLocks noGrp="1" noChangeArrowheads="1"/>
          </p:cNvSpPr>
          <p:nvPr>
            <p:ph type="subTitle" idx="1"/>
          </p:nvPr>
        </p:nvSpPr>
        <p:spPr/>
        <p:txBody>
          <a:bodyPr/>
          <a:lstStyle/>
          <a:p>
            <a:endParaRPr lang="zh-TW" altLang="en-US"/>
          </a:p>
        </p:txBody>
      </p:sp>
      <p:sp>
        <p:nvSpPr>
          <p:cNvPr id="2" name="投影片編號版面配置區 1"/>
          <p:cNvSpPr>
            <a:spLocks noGrp="1"/>
          </p:cNvSpPr>
          <p:nvPr>
            <p:ph type="sldNum" sz="quarter" idx="4"/>
          </p:nvPr>
        </p:nvSpPr>
        <p:spPr/>
        <p:txBody>
          <a:bodyPr/>
          <a:lstStyle/>
          <a:p>
            <a:r>
              <a:rPr lang="en-US" altLang="zh-TW" smtClean="0"/>
              <a:t>16-</a:t>
            </a:r>
            <a:fld id="{C8A54BE4-C114-4B57-A9F6-B8D54D44F4BB}" type="slidenum">
              <a:rPr lang="en-US" altLang="zh-TW" smtClean="0"/>
              <a:pPr/>
              <a:t>7</a:t>
            </a:fld>
            <a:endParaRPr lang="en-US" altLang="zh-TW"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zh-TW"/>
              <a:t>The Twelve Objectives</a:t>
            </a:r>
            <a:endParaRPr lang="zh-TW" altLang="en-US"/>
          </a:p>
        </p:txBody>
      </p:sp>
      <p:sp>
        <p:nvSpPr>
          <p:cNvPr id="13315" name="Rectangle 3"/>
          <p:cNvSpPr>
            <a:spLocks noGrp="1" noChangeArrowheads="1"/>
          </p:cNvSpPr>
          <p:nvPr>
            <p:ph type="body" idx="1"/>
          </p:nvPr>
        </p:nvSpPr>
        <p:spPr>
          <a:xfrm>
            <a:off x="914400" y="1295400"/>
            <a:ext cx="7620000" cy="4800600"/>
          </a:xfrm>
        </p:spPr>
        <p:txBody>
          <a:bodyPr/>
          <a:lstStyle/>
          <a:p>
            <a:pPr lvl="1">
              <a:buFont typeface="Wingdings" pitchFamily="2" charset="2"/>
              <a:buNone/>
            </a:pPr>
            <a:r>
              <a:rPr lang="en-US" altLang="zh-TW" b="1"/>
              <a:t>1.</a:t>
            </a:r>
            <a:r>
              <a:rPr lang="en-US" altLang="zh-TW"/>
              <a:t> </a:t>
            </a:r>
            <a:r>
              <a:rPr lang="en-US" altLang="zh-TW" b="1"/>
              <a:t>Local Autonomy</a:t>
            </a:r>
          </a:p>
          <a:p>
            <a:pPr lvl="2"/>
            <a:r>
              <a:rPr lang="en-US" altLang="zh-TW" sz="1800"/>
              <a:t>all operations at a given site are controlled by that site, should not depend on other sites.</a:t>
            </a:r>
          </a:p>
          <a:p>
            <a:pPr lvl="2"/>
            <a:r>
              <a:rPr lang="en-US" altLang="zh-TW" sz="1800"/>
              <a:t>local data is locally owned and managed.</a:t>
            </a:r>
          </a:p>
          <a:p>
            <a:pPr lvl="2"/>
            <a:r>
              <a:rPr lang="en-US" altLang="zh-TW" sz="1800"/>
              <a:t>Not wholly achievable =&gt; sites should be autonomous to the maximum extend possible.</a:t>
            </a:r>
            <a:endParaRPr lang="en-US" altLang="zh-TW"/>
          </a:p>
          <a:p>
            <a:pPr lvl="1">
              <a:buFont typeface="Wingdings" pitchFamily="2" charset="2"/>
              <a:buNone/>
            </a:pPr>
            <a:r>
              <a:rPr lang="en-US" altLang="zh-TW" b="1"/>
              <a:t>2.</a:t>
            </a:r>
            <a:r>
              <a:rPr lang="en-US" altLang="zh-TW"/>
              <a:t> </a:t>
            </a:r>
            <a:r>
              <a:rPr lang="en-US" altLang="zh-TW" b="1"/>
              <a:t>No Reliance on a Central Site</a:t>
            </a:r>
            <a:r>
              <a:rPr lang="en-US" altLang="zh-TW"/>
              <a:t> </a:t>
            </a:r>
          </a:p>
          <a:p>
            <a:pPr lvl="2"/>
            <a:r>
              <a:rPr lang="en-US" altLang="zh-TW" sz="1800"/>
              <a:t>all sites must be treated as equals.</a:t>
            </a:r>
          </a:p>
          <a:p>
            <a:pPr lvl="2"/>
            <a:r>
              <a:rPr lang="en-US" altLang="zh-TW" sz="1800"/>
              <a:t>the central site may be bottleneck.</a:t>
            </a:r>
            <a:endParaRPr lang="en-US" altLang="zh-TW"/>
          </a:p>
          <a:p>
            <a:pPr lvl="1">
              <a:buFont typeface="Wingdings" pitchFamily="2" charset="2"/>
              <a:buNone/>
            </a:pPr>
            <a:r>
              <a:rPr lang="en-US" altLang="zh-TW" b="1"/>
              <a:t>3.</a:t>
            </a:r>
            <a:r>
              <a:rPr lang="en-US" altLang="zh-TW"/>
              <a:t> </a:t>
            </a:r>
            <a:r>
              <a:rPr lang="en-US" altLang="zh-TW" b="1"/>
              <a:t>Continuous Operation</a:t>
            </a:r>
          </a:p>
          <a:p>
            <a:pPr lvl="2"/>
            <a:r>
              <a:rPr lang="en-US" altLang="zh-TW" sz="1800"/>
              <a:t>Reliability</a:t>
            </a:r>
          </a:p>
          <a:p>
            <a:pPr lvl="2"/>
            <a:r>
              <a:rPr lang="en-US" altLang="zh-TW" sz="1800"/>
              <a:t>Availability</a:t>
            </a:r>
          </a:p>
          <a:p>
            <a:pPr lvl="2"/>
            <a:r>
              <a:rPr lang="en-US" altLang="zh-TW" sz="1800"/>
              <a:t>Never require the system to be shutdown to perform some function: e.g. add a new site.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zh-TW"/>
              <a:t>The Twelve Objectives </a:t>
            </a:r>
            <a:r>
              <a:rPr lang="en-US" altLang="zh-TW" sz="2000" b="0">
                <a:solidFill>
                  <a:schemeClr val="tx1"/>
                </a:solidFill>
                <a:ea typeface="新細明體" pitchFamily="18" charset="-120"/>
              </a:rPr>
              <a:t>(cont.)</a:t>
            </a:r>
            <a:endParaRPr lang="zh-TW" altLang="en-US" sz="2000" b="0">
              <a:solidFill>
                <a:schemeClr val="tx1"/>
              </a:solidFill>
              <a:ea typeface="新細明體" pitchFamily="18" charset="-120"/>
            </a:endParaRPr>
          </a:p>
        </p:txBody>
      </p:sp>
      <p:sp>
        <p:nvSpPr>
          <p:cNvPr id="16387" name="Rectangle 3"/>
          <p:cNvSpPr>
            <a:spLocks noGrp="1" noChangeArrowheads="1"/>
          </p:cNvSpPr>
          <p:nvPr>
            <p:ph type="body" idx="1"/>
          </p:nvPr>
        </p:nvSpPr>
        <p:spPr/>
        <p:txBody>
          <a:bodyPr/>
          <a:lstStyle/>
          <a:p>
            <a:pPr lvl="1">
              <a:lnSpc>
                <a:spcPct val="110000"/>
              </a:lnSpc>
              <a:buFont typeface="Wingdings" pitchFamily="2" charset="2"/>
              <a:buNone/>
            </a:pPr>
            <a:r>
              <a:rPr lang="en-US" altLang="zh-TW" b="1"/>
              <a:t>4.</a:t>
            </a:r>
            <a:r>
              <a:rPr lang="en-US" altLang="zh-TW"/>
              <a:t> </a:t>
            </a:r>
            <a:r>
              <a:rPr lang="en-US" altLang="zh-TW" b="1"/>
              <a:t>Location Independence</a:t>
            </a:r>
            <a:r>
              <a:rPr lang="en-US" altLang="zh-TW"/>
              <a:t> ( L</a:t>
            </a:r>
            <a:r>
              <a:rPr lang="en-US" altLang="zh-TW" u="sng"/>
              <a:t>ocation Transparency</a:t>
            </a:r>
            <a:r>
              <a:rPr lang="en-US" altLang="zh-TW"/>
              <a:t> )</a:t>
            </a:r>
          </a:p>
          <a:p>
            <a:pPr lvl="2">
              <a:lnSpc>
                <a:spcPct val="110000"/>
              </a:lnSpc>
            </a:pPr>
            <a:r>
              <a:rPr lang="en-US" altLang="zh-TW" sz="1800"/>
              <a:t>user should not need to know at which site the data is stored, but should be able to behave as if the entire database were stored at their own local site.</a:t>
            </a:r>
          </a:p>
          <a:p>
            <a:pPr lvl="2">
              <a:lnSpc>
                <a:spcPct val="110000"/>
              </a:lnSpc>
            </a:pPr>
            <a:r>
              <a:rPr lang="en-US" altLang="zh-TW" sz="1800"/>
              <a:t>a request for some remote data   =&gt;  system should find the data automatically.</a:t>
            </a:r>
          </a:p>
          <a:p>
            <a:pPr lvl="2">
              <a:lnSpc>
                <a:spcPct val="110000"/>
              </a:lnSpc>
            </a:pPr>
            <a:r>
              <a:rPr lang="en-US" altLang="zh-TW" sz="1800"/>
              <a:t> Advantages				</a:t>
            </a:r>
          </a:p>
          <a:p>
            <a:pPr lvl="3">
              <a:lnSpc>
                <a:spcPct val="110000"/>
              </a:lnSpc>
              <a:buFontTx/>
              <a:buNone/>
            </a:pPr>
            <a:r>
              <a:rPr lang="en-US" altLang="zh-TW"/>
              <a:t>&lt;1&gt; Simplify user programs and activities</a:t>
            </a:r>
          </a:p>
          <a:p>
            <a:pPr lvl="3">
              <a:lnSpc>
                <a:spcPct val="110000"/>
              </a:lnSpc>
              <a:buFontTx/>
              <a:buNone/>
            </a:pPr>
            <a:r>
              <a:rPr lang="en-US" altLang="zh-TW"/>
              <a:t>   &lt;e.g.&gt;</a:t>
            </a:r>
          </a:p>
          <a:p>
            <a:pPr lvl="3">
              <a:lnSpc>
                <a:spcPct val="110000"/>
              </a:lnSpc>
              <a:buFontTx/>
              <a:buNone/>
            </a:pPr>
            <a:endParaRPr lang="en-US" altLang="zh-TW"/>
          </a:p>
          <a:p>
            <a:pPr lvl="3">
              <a:lnSpc>
                <a:spcPct val="110000"/>
              </a:lnSpc>
              <a:buFontTx/>
              <a:buNone/>
            </a:pPr>
            <a:endParaRPr lang="en-US" altLang="zh-TW"/>
          </a:p>
          <a:p>
            <a:pPr lvl="3">
              <a:lnSpc>
                <a:spcPct val="110000"/>
              </a:lnSpc>
              <a:buFontTx/>
              <a:buNone/>
            </a:pPr>
            <a:endParaRPr lang="en-US" altLang="zh-TW"/>
          </a:p>
          <a:p>
            <a:pPr lvl="3">
              <a:lnSpc>
                <a:spcPct val="110000"/>
              </a:lnSpc>
              <a:buFontTx/>
              <a:buNone/>
            </a:pPr>
            <a:r>
              <a:rPr lang="en-US" altLang="zh-TW"/>
              <a:t>&lt;2&gt; allow data to be moved from one site to another at any time without invalidating any program or activities.</a:t>
            </a:r>
            <a:endParaRPr lang="zh-TW" altLang="en-US" sz="1300"/>
          </a:p>
        </p:txBody>
      </p:sp>
      <p:sp>
        <p:nvSpPr>
          <p:cNvPr id="16388" name="Rectangle 4"/>
          <p:cNvSpPr>
            <a:spLocks noChangeArrowheads="1"/>
          </p:cNvSpPr>
          <p:nvPr/>
        </p:nvSpPr>
        <p:spPr bwMode="auto">
          <a:xfrm>
            <a:off x="2955925" y="3933825"/>
            <a:ext cx="2157413" cy="939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zh-TW" sz="1400">
                <a:latin typeface="Times New Roman" pitchFamily="18" charset="0"/>
                <a:ea typeface="新細明體" pitchFamily="18" charset="-120"/>
              </a:rPr>
              <a:t>SELECT  S#</a:t>
            </a:r>
          </a:p>
          <a:p>
            <a:pPr algn="l" eaLnBrk="0" hangingPunct="0"/>
            <a:r>
              <a:rPr lang="en-US" altLang="zh-TW" sz="1400">
                <a:latin typeface="Times New Roman" pitchFamily="18" charset="0"/>
                <a:ea typeface="新細明體" pitchFamily="18" charset="-120"/>
              </a:rPr>
              <a:t>FROM      S</a:t>
            </a:r>
            <a:endParaRPr lang="en-US" altLang="zh-TW" sz="1400" b="1">
              <a:latin typeface="Times New Roman" pitchFamily="18" charset="0"/>
              <a:ea typeface="新細明體" pitchFamily="18" charset="-120"/>
            </a:endParaRPr>
          </a:p>
          <a:p>
            <a:pPr algn="l" eaLnBrk="0" hangingPunct="0"/>
            <a:r>
              <a:rPr lang="en-US" altLang="zh-TW" sz="1400" b="1">
                <a:latin typeface="Times New Roman" pitchFamily="18" charset="0"/>
                <a:ea typeface="新細明體" pitchFamily="18" charset="-120"/>
              </a:rPr>
              <a:t>AT  SITE   A</a:t>
            </a:r>
          </a:p>
          <a:p>
            <a:pPr algn="l" eaLnBrk="0" hangingPunct="0"/>
            <a:r>
              <a:rPr lang="en-US" altLang="zh-TW" sz="1400">
                <a:latin typeface="Times New Roman" pitchFamily="18" charset="0"/>
                <a:ea typeface="新細明體" pitchFamily="18" charset="-120"/>
              </a:rPr>
              <a:t>WHERE   SNAME = 'John'</a:t>
            </a:r>
          </a:p>
        </p:txBody>
      </p:sp>
      <p:sp>
        <p:nvSpPr>
          <p:cNvPr id="16391" name="AutoShape 7"/>
          <p:cNvSpPr>
            <a:spLocks noChangeArrowheads="1"/>
          </p:cNvSpPr>
          <p:nvPr/>
        </p:nvSpPr>
        <p:spPr bwMode="auto">
          <a:xfrm>
            <a:off x="6732588" y="3225800"/>
            <a:ext cx="152400" cy="152400"/>
          </a:xfrm>
          <a:prstGeom prst="flowChartConnector">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6392" name="AutoShape 8"/>
          <p:cNvSpPr>
            <a:spLocks noChangeArrowheads="1"/>
          </p:cNvSpPr>
          <p:nvPr/>
        </p:nvSpPr>
        <p:spPr bwMode="auto">
          <a:xfrm>
            <a:off x="7570788" y="3454400"/>
            <a:ext cx="152400" cy="152400"/>
          </a:xfrm>
          <a:prstGeom prst="flowChartConnector">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6393" name="AutoShape 9"/>
          <p:cNvSpPr>
            <a:spLocks noChangeArrowheads="1"/>
          </p:cNvSpPr>
          <p:nvPr/>
        </p:nvSpPr>
        <p:spPr bwMode="auto">
          <a:xfrm>
            <a:off x="6961188" y="4064000"/>
            <a:ext cx="152400" cy="152400"/>
          </a:xfrm>
          <a:prstGeom prst="flowChartConnector">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cxnSp>
        <p:nvCxnSpPr>
          <p:cNvPr id="16394" name="AutoShape 10"/>
          <p:cNvCxnSpPr>
            <a:cxnSpLocks noChangeShapeType="1"/>
            <a:stCxn id="16393" idx="6"/>
            <a:endCxn id="16392" idx="3"/>
          </p:cNvCxnSpPr>
          <p:nvPr/>
        </p:nvCxnSpPr>
        <p:spPr bwMode="auto">
          <a:xfrm flipV="1">
            <a:off x="7113588" y="3584575"/>
            <a:ext cx="479425" cy="555625"/>
          </a:xfrm>
          <a:prstGeom prst="straightConnector1">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395" name="AutoShape 11"/>
          <p:cNvCxnSpPr>
            <a:cxnSpLocks noChangeShapeType="1"/>
            <a:stCxn id="16393" idx="1"/>
            <a:endCxn id="16391" idx="4"/>
          </p:cNvCxnSpPr>
          <p:nvPr/>
        </p:nvCxnSpPr>
        <p:spPr bwMode="auto">
          <a:xfrm flipH="1" flipV="1">
            <a:off x="6808788" y="3378200"/>
            <a:ext cx="174625" cy="708025"/>
          </a:xfrm>
          <a:prstGeom prst="straightConnector1">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396" name="AutoShape 12"/>
          <p:cNvCxnSpPr>
            <a:cxnSpLocks noChangeShapeType="1"/>
            <a:stCxn id="16391" idx="6"/>
            <a:endCxn id="16392" idx="1"/>
          </p:cNvCxnSpPr>
          <p:nvPr/>
        </p:nvCxnSpPr>
        <p:spPr bwMode="auto">
          <a:xfrm>
            <a:off x="6884988" y="3302000"/>
            <a:ext cx="708025" cy="174625"/>
          </a:xfrm>
          <a:prstGeom prst="straightConnector1">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397" name="Text Box 13"/>
          <p:cNvSpPr txBox="1">
            <a:spLocks noChangeArrowheads="1"/>
          </p:cNvSpPr>
          <p:nvPr/>
        </p:nvSpPr>
        <p:spPr bwMode="auto">
          <a:xfrm>
            <a:off x="7570788" y="3270250"/>
            <a:ext cx="457200" cy="3365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zh-TW" sz="1600">
                <a:latin typeface="Times New Roman" pitchFamily="18" charset="0"/>
                <a:ea typeface="新細明體" pitchFamily="18" charset="-120"/>
              </a:rPr>
              <a:t>A</a:t>
            </a:r>
          </a:p>
        </p:txBody>
      </p:sp>
      <p:sp>
        <p:nvSpPr>
          <p:cNvPr id="16398" name="Text Box 14"/>
          <p:cNvSpPr txBox="1">
            <a:spLocks noChangeArrowheads="1"/>
          </p:cNvSpPr>
          <p:nvPr/>
        </p:nvSpPr>
        <p:spPr bwMode="auto">
          <a:xfrm>
            <a:off x="6656388" y="3956050"/>
            <a:ext cx="457200" cy="3365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zh-TW" sz="1600">
                <a:latin typeface="Times New Roman" pitchFamily="18" charset="0"/>
                <a:ea typeface="新細明體" pitchFamily="18" charset="-120"/>
              </a:rPr>
              <a:t>B</a:t>
            </a:r>
          </a:p>
        </p:txBody>
      </p:sp>
      <p:sp>
        <p:nvSpPr>
          <p:cNvPr id="16399" name="Text Box 15"/>
          <p:cNvSpPr txBox="1">
            <a:spLocks noChangeArrowheads="1"/>
          </p:cNvSpPr>
          <p:nvPr/>
        </p:nvSpPr>
        <p:spPr bwMode="auto">
          <a:xfrm>
            <a:off x="6427788" y="3041650"/>
            <a:ext cx="457200" cy="3365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zh-TW" sz="1600">
                <a:latin typeface="Times New Roman" pitchFamily="18" charset="0"/>
                <a:ea typeface="新細明體" pitchFamily="18" charset="-120"/>
              </a:rPr>
              <a:t>C</a:t>
            </a:r>
          </a:p>
        </p:txBody>
      </p:sp>
      <p:sp>
        <p:nvSpPr>
          <p:cNvPr id="16400" name="Line 16"/>
          <p:cNvSpPr>
            <a:spLocks noChangeShapeType="1"/>
          </p:cNvSpPr>
          <p:nvPr/>
        </p:nvSpPr>
        <p:spPr bwMode="auto">
          <a:xfrm flipV="1">
            <a:off x="2286000" y="4419600"/>
            <a:ext cx="2895600" cy="152400"/>
          </a:xfrm>
          <a:prstGeom prst="line">
            <a:avLst/>
          </a:prstGeom>
          <a:noFill/>
          <a:ln w="25400">
            <a:solidFill>
              <a:schemeClr val="folHlink"/>
            </a:solidFill>
            <a:miter lim="800000"/>
            <a:headEnd/>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zh-TW" altLang="en-US"/>
          </a:p>
        </p:txBody>
      </p:sp>
      <p:sp>
        <p:nvSpPr>
          <p:cNvPr id="16401" name="AutoShape 17"/>
          <p:cNvSpPr>
            <a:spLocks noChangeArrowheads="1"/>
          </p:cNvSpPr>
          <p:nvPr/>
        </p:nvSpPr>
        <p:spPr bwMode="auto">
          <a:xfrm>
            <a:off x="611188" y="1484313"/>
            <a:ext cx="720725" cy="288925"/>
          </a:xfrm>
          <a:prstGeom prst="star5">
            <a:avLst/>
          </a:prstGeom>
          <a:noFill/>
          <a:ln w="25400">
            <a:solidFill>
              <a:schemeClr val="folHlink"/>
            </a:solidFill>
            <a:miter lim="800000"/>
            <a:headEnd/>
            <a:tailEnd type="non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zh-TW"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pcUnit 1">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C80000"/>
      </a:folHlink>
    </a:clrScheme>
    <a:fontScheme name="cpcUnit 1">
      <a:majorFont>
        <a:latin typeface="Times New Roman"/>
        <a:ea typeface="華康行書體(P)"/>
        <a:cs typeface=""/>
      </a:majorFont>
      <a:minorFont>
        <a:latin typeface="Times New Roman"/>
        <a:ea typeface="華康行書體(P)"/>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chemeClr val="folHlink"/>
          </a:solidFill>
          <a:prstDash val="solid"/>
          <a:miter lim="800000"/>
          <a:headEnd type="none" w="med" len="med"/>
          <a:tailEnd type="non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1" lang="en-US" sz="1800" b="0" i="0" u="none" strike="noStrike" cap="none" normalizeH="0" baseline="0" smtClean="0">
            <a:ln>
              <a:noFill/>
            </a:ln>
            <a:solidFill>
              <a:schemeClr val="tx1"/>
            </a:solidFill>
            <a:effectLst/>
            <a:latin typeface="Arial" pitchFamily="34" charset="0"/>
            <a:ea typeface="標楷體" pitchFamily="65" charset="-120"/>
          </a:defRPr>
        </a:defPPr>
      </a:lstStyle>
    </a:spDef>
    <a:lnDef>
      <a:spPr bwMode="auto">
        <a:xfrm>
          <a:off x="0" y="0"/>
          <a:ext cx="1" cy="1"/>
        </a:xfrm>
        <a:custGeom>
          <a:avLst/>
          <a:gdLst/>
          <a:ahLst/>
          <a:cxnLst/>
          <a:rect l="0" t="0" r="0" b="0"/>
          <a:pathLst/>
        </a:custGeom>
        <a:noFill/>
        <a:ln w="25400" cap="flat" cmpd="sng" algn="ctr">
          <a:solidFill>
            <a:schemeClr val="folHlink"/>
          </a:solidFill>
          <a:prstDash val="solid"/>
          <a:miter lim="800000"/>
          <a:headEnd type="none" w="med" len="med"/>
          <a:tailEnd type="non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1" lang="en-US" sz="1800" b="0" i="0" u="none" strike="noStrike" cap="none" normalizeH="0" baseline="0" smtClean="0">
            <a:ln>
              <a:noFill/>
            </a:ln>
            <a:solidFill>
              <a:schemeClr val="tx1"/>
            </a:solidFill>
            <a:effectLst/>
            <a:latin typeface="Arial" pitchFamily="34" charset="0"/>
            <a:ea typeface="標楷體" pitchFamily="65" charset="-120"/>
          </a:defRPr>
        </a:defPPr>
      </a:lstStyle>
    </a:lnDef>
  </a:objectDefaults>
  <a:extraClrSchemeLst>
    <a:extraClrScheme>
      <a:clrScheme name="cpcUnit 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pcUnit 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pcUnit 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pcUnit 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pcUnit 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pcUnit 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pcUnit 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橫06am</Template>
  <TotalTime>743</TotalTime>
  <Words>2438</Words>
  <Application>Microsoft Office PowerPoint</Application>
  <PresentationFormat>如螢幕大小 (4:3)</PresentationFormat>
  <Paragraphs>488</Paragraphs>
  <Slides>33</Slides>
  <Notes>0</Notes>
  <HiddenSlides>0</HiddenSlides>
  <MMClips>0</MMClips>
  <ScaleCrop>false</ScaleCrop>
  <HeadingPairs>
    <vt:vector size="6" baseType="variant">
      <vt:variant>
        <vt:lpstr>佈景主題</vt:lpstr>
      </vt:variant>
      <vt:variant>
        <vt:i4>1</vt:i4>
      </vt:variant>
      <vt:variant>
        <vt:lpstr>內嵌 OLE 伺服程式</vt:lpstr>
      </vt:variant>
      <vt:variant>
        <vt:i4>1</vt:i4>
      </vt:variant>
      <vt:variant>
        <vt:lpstr>投影片標題</vt:lpstr>
      </vt:variant>
      <vt:variant>
        <vt:i4>33</vt:i4>
      </vt:variant>
    </vt:vector>
  </HeadingPairs>
  <TitlesOfParts>
    <vt:vector size="35" baseType="lpstr">
      <vt:lpstr>cpcUnit 1</vt:lpstr>
      <vt:lpstr>Microsoft ClipArt Gallery</vt:lpstr>
      <vt:lpstr>UNIT  16 Distributed Database</vt:lpstr>
      <vt:lpstr>Contents</vt:lpstr>
      <vt:lpstr>16.1  Introduction</vt:lpstr>
      <vt:lpstr>Distributed Database System</vt:lpstr>
      <vt:lpstr>Distributed Database System (cont.)</vt:lpstr>
      <vt:lpstr>Distributed Database System (cont.)</vt:lpstr>
      <vt:lpstr>16.2 The Twelve Objectives</vt:lpstr>
      <vt:lpstr>The Twelve Objectives</vt:lpstr>
      <vt:lpstr>The Twelve Objectives (cont.)</vt:lpstr>
      <vt:lpstr>The Twelve Objectives (cont.)</vt:lpstr>
      <vt:lpstr>The Twelve Objectives (cont.)</vt:lpstr>
      <vt:lpstr>The Twelve Objectives (cont.)</vt:lpstr>
      <vt:lpstr>The Twelve Objectives (cont.)</vt:lpstr>
      <vt:lpstr>The Twelve Objectives (cont.)</vt:lpstr>
      <vt:lpstr>16.3 Problems of Distributed Database Systems</vt:lpstr>
      <vt:lpstr>Basic Point: Network are slow !</vt:lpstr>
      <vt:lpstr>Query Processing: Example</vt:lpstr>
      <vt:lpstr>Query Processing: Example (cont.)</vt:lpstr>
      <vt:lpstr>Query Processing: Example (cont.)</vt:lpstr>
      <vt:lpstr>Query Processing: Example (cont.)</vt:lpstr>
      <vt:lpstr>Query Processing: Semijoin</vt:lpstr>
      <vt:lpstr>Query Processing: Semijoin (cont.)</vt:lpstr>
      <vt:lpstr>Update Propagation</vt:lpstr>
      <vt:lpstr>Concurrency</vt:lpstr>
      <vt:lpstr>Concurrency (cont.)</vt:lpstr>
      <vt:lpstr>Recovery</vt:lpstr>
      <vt:lpstr> Catalog Management </vt:lpstr>
      <vt:lpstr>16.4 Gateways</vt:lpstr>
      <vt:lpstr>Gateways</vt:lpstr>
      <vt:lpstr>16.5 Client/Server Systems</vt:lpstr>
      <vt:lpstr>Client/Server Architecture</vt:lpstr>
      <vt:lpstr>Client/Server Systems</vt:lpstr>
      <vt:lpstr>PowerPoint 簡報</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ndh</cp:lastModifiedBy>
  <cp:revision>58</cp:revision>
  <dcterms:created xsi:type="dcterms:W3CDTF">1601-01-01T00:00:00Z</dcterms:created>
  <dcterms:modified xsi:type="dcterms:W3CDTF">2013-08-27T09:55:20Z</dcterms:modified>
</cp:coreProperties>
</file>