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0"/>
  </p:notesMasterIdLst>
  <p:sldIdLst>
    <p:sldId id="256" r:id="rId2"/>
    <p:sldId id="259" r:id="rId3"/>
    <p:sldId id="258" r:id="rId4"/>
    <p:sldId id="260" r:id="rId5"/>
    <p:sldId id="261" r:id="rId6"/>
    <p:sldId id="262" r:id="rId7"/>
    <p:sldId id="257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5" r:id="rId21"/>
    <p:sldId id="283" r:id="rId22"/>
    <p:sldId id="278" r:id="rId23"/>
    <p:sldId id="280" r:id="rId24"/>
    <p:sldId id="284" r:id="rId25"/>
    <p:sldId id="282" r:id="rId26"/>
    <p:sldId id="286" r:id="rId27"/>
    <p:sldId id="281" r:id="rId28"/>
    <p:sldId id="285" r:id="rId29"/>
  </p:sldIdLst>
  <p:sldSz cx="9906000" cy="6858000" type="A4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  <a:srgbClr val="0000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/>
  </p:normalViewPr>
  <p:slideViewPr>
    <p:cSldViewPr showGuides="1">
      <p:cViewPr varScale="1">
        <p:scale>
          <a:sx n="88" d="100"/>
          <a:sy n="88" d="100"/>
        </p:scale>
        <p:origin x="-768" y="-9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en-US" altLang="zh-TW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 altLang="zh-TW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en-US" altLang="zh-TW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337E9D33-1FEC-4F2B-ABAA-2032502448EE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63596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2950" y="1981200"/>
            <a:ext cx="8420100" cy="11430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a typeface="新細明體" charset="-120"/>
              </a:defRPr>
            </a:lvl1pPr>
          </a:lstStyle>
          <a:p>
            <a:endParaRPr lang="en-US" altLang="zh-TW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384550" y="6248400"/>
            <a:ext cx="31369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742950" y="3657600"/>
            <a:ext cx="8420100" cy="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" name="投影片編號版面配置區 4"/>
          <p:cNvSpPr>
            <a:spLocks noGrp="1"/>
          </p:cNvSpPr>
          <p:nvPr>
            <p:ph type="sldNum" sz="quarter" idx="11"/>
          </p:nvPr>
        </p:nvSpPr>
        <p:spPr>
          <a:xfrm>
            <a:off x="7329264" y="6165304"/>
            <a:ext cx="2063750" cy="457200"/>
          </a:xfrm>
          <a:prstGeom prst="rect">
            <a:avLst/>
          </a:prstGeom>
        </p:spPr>
        <p:txBody>
          <a:bodyPr/>
          <a:lstStyle>
            <a:lvl1pPr algn="r">
              <a:defRPr sz="1400" b="0"/>
            </a:lvl1pPr>
          </a:lstStyle>
          <a:p>
            <a:r>
              <a:rPr lang="en-US" altLang="zh-TW" dirty="0" smtClean="0"/>
              <a:t>12</a:t>
            </a:r>
            <a:r>
              <a:rPr lang="zh-TW" altLang="en-US" dirty="0" smtClean="0"/>
              <a:t>-</a:t>
            </a:r>
            <a:fld id="{1DC4E56D-0688-4AD1-AC82-512AF3FDCF50}" type="slidenum">
              <a:rPr lang="zh-TW" altLang="en-US" smtClean="0"/>
              <a:pPr/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1647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23125" y="381000"/>
            <a:ext cx="2270125" cy="56388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12750" y="381000"/>
            <a:ext cx="6657975" cy="56388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9078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投影片編號版面配置區 4"/>
          <p:cNvSpPr txBox="1">
            <a:spLocks/>
          </p:cNvSpPr>
          <p:nvPr userDrawn="1"/>
        </p:nvSpPr>
        <p:spPr>
          <a:xfrm>
            <a:off x="7429500" y="6248400"/>
            <a:ext cx="206375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9pPr>
          </a:lstStyle>
          <a:p>
            <a:pPr algn="r"/>
            <a:r>
              <a:rPr lang="en-US" altLang="zh-TW" sz="1400" dirty="0" smtClean="0"/>
              <a:t>12</a:t>
            </a:r>
            <a:r>
              <a:rPr lang="zh-TW" altLang="en-US" sz="1400" dirty="0" smtClean="0"/>
              <a:t>-</a:t>
            </a:r>
            <a:fld id="{1DC4E56D-0688-4AD1-AC82-512AF3FDCF50}" type="slidenum">
              <a:rPr lang="zh-TW" altLang="en-US" sz="1400" smtClean="0"/>
              <a:pPr algn="r"/>
              <a:t>‹#›</a:t>
            </a:fld>
            <a:endParaRPr lang="en-US" altLang="zh-TW" sz="1400" dirty="0"/>
          </a:p>
        </p:txBody>
      </p:sp>
    </p:spTree>
    <p:extLst>
      <p:ext uri="{BB962C8B-B14F-4D97-AF65-F5344CB8AC3E}">
        <p14:creationId xmlns:p14="http://schemas.microsoft.com/office/powerpoint/2010/main" val="673956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1"/>
          </p:nvPr>
        </p:nvSpPr>
        <p:spPr>
          <a:xfrm>
            <a:off x="7429500" y="6248400"/>
            <a:ext cx="2063750" cy="457200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r>
              <a:rPr lang="en-US" altLang="zh-TW" dirty="0" smtClean="0"/>
              <a:t>12</a:t>
            </a:r>
            <a:r>
              <a:rPr lang="zh-TW" altLang="en-US" dirty="0" smtClean="0"/>
              <a:t>-</a:t>
            </a:r>
            <a:fld id="{1DC4E56D-0688-4AD1-AC82-512AF3FDCF50}" type="slidenum">
              <a:rPr lang="zh-TW" altLang="en-US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708944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12750" y="1371600"/>
            <a:ext cx="44640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29200" y="1371600"/>
            <a:ext cx="44640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5144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294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4367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4002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14820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投影片編號版面配置區 4"/>
          <p:cNvSpPr>
            <a:spLocks noGrp="1"/>
          </p:cNvSpPr>
          <p:nvPr>
            <p:ph type="sldNum" sz="quarter" idx="11"/>
          </p:nvPr>
        </p:nvSpPr>
        <p:spPr>
          <a:xfrm>
            <a:off x="7429500" y="6248400"/>
            <a:ext cx="2063750" cy="4572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US" altLang="zh-TW" smtClean="0"/>
              <a:t>12</a:t>
            </a:r>
            <a:r>
              <a:rPr lang="zh-TW" altLang="en-US" smtClean="0"/>
              <a:t>-</a:t>
            </a:r>
            <a:fld id="{1DC4E56D-0688-4AD1-AC82-512AF3FDCF50}" type="slidenum">
              <a:rPr lang="zh-TW" altLang="en-US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0407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8050" y="381000"/>
            <a:ext cx="81724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1371600"/>
            <a:ext cx="90805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>
            <a:off x="412750" y="1230313"/>
            <a:ext cx="9080500" cy="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412750" y="6172200"/>
            <a:ext cx="9163050" cy="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>
            <a:off x="412750" y="1230313"/>
            <a:ext cx="9080500" cy="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131" name="Text Box 11"/>
          <p:cNvSpPr txBox="1">
            <a:spLocks noChangeArrowheads="1"/>
          </p:cNvSpPr>
          <p:nvPr userDrawn="1"/>
        </p:nvSpPr>
        <p:spPr bwMode="auto">
          <a:xfrm>
            <a:off x="387350" y="6286500"/>
            <a:ext cx="29559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kumimoji="0" lang="en-US" altLang="zh-TW" sz="900" b="1" i="1"/>
              <a:t>Wei-Pang Yang, Information Management, NDHU</a:t>
            </a:r>
          </a:p>
        </p:txBody>
      </p:sp>
      <p:sp>
        <p:nvSpPr>
          <p:cNvPr id="10" name="投影片編號版面配置區 4"/>
          <p:cNvSpPr>
            <a:spLocks noGrp="1"/>
          </p:cNvSpPr>
          <p:nvPr>
            <p:ph type="sldNum" sz="quarter" idx="4"/>
          </p:nvPr>
        </p:nvSpPr>
        <p:spPr>
          <a:xfrm>
            <a:off x="7429500" y="6248400"/>
            <a:ext cx="2063750" cy="457200"/>
          </a:xfrm>
          <a:prstGeom prst="rect">
            <a:avLst/>
          </a:prstGeom>
        </p:spPr>
        <p:txBody>
          <a:bodyPr/>
          <a:lstStyle>
            <a:lvl1pPr algn="r">
              <a:defRPr sz="1600"/>
            </a:lvl1pPr>
          </a:lstStyle>
          <a:p>
            <a:r>
              <a:rPr lang="en-US" altLang="zh-TW" dirty="0" smtClean="0"/>
              <a:t>12</a:t>
            </a:r>
            <a:r>
              <a:rPr lang="zh-TW" altLang="en-US" dirty="0" smtClean="0"/>
              <a:t>-</a:t>
            </a:r>
            <a:fld id="{1DC4E56D-0688-4AD1-AC82-512AF3FDCF50}" type="slidenum">
              <a:rPr lang="zh-TW" altLang="en-US" smtClean="0"/>
              <a:pPr/>
              <a:t>‹#›</a:t>
            </a:fld>
            <a:endParaRPr lang="en-US" altLang="zh-TW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Times New Roman" pitchFamily="18" charset="0"/>
          <a:ea typeface="華康行書體(P)" pitchFamily="66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Times New Roman" pitchFamily="18" charset="0"/>
          <a:ea typeface="華康行書體(P)" pitchFamily="66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Times New Roman" pitchFamily="18" charset="0"/>
          <a:ea typeface="華康行書體(P)" pitchFamily="66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Times New Roman" pitchFamily="18" charset="0"/>
          <a:ea typeface="華康行書體(P)" pitchFamily="66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Times New Roman" pitchFamily="18" charset="0"/>
          <a:ea typeface="華康行書體(P)" pitchFamily="66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Times New Roman" pitchFamily="18" charset="0"/>
          <a:ea typeface="華康行書體(P)" pitchFamily="66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Times New Roman" pitchFamily="18" charset="0"/>
          <a:ea typeface="華康行書體(P)" pitchFamily="66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Times New Roman" pitchFamily="18" charset="0"/>
          <a:ea typeface="華康行書體(P)" pitchFamily="66" charset="-120"/>
        </a:defRPr>
      </a:lvl9pPr>
    </p:titleStyle>
    <p:bodyStyle>
      <a:lvl1pPr marL="342900" indent="-342900" algn="l" rtl="0" fontAlgn="base">
        <a:spcBef>
          <a:spcPct val="50000"/>
        </a:spcBef>
        <a:spcAft>
          <a:spcPct val="0"/>
        </a:spcAft>
        <a:buClr>
          <a:srgbClr val="009900"/>
        </a:buClr>
        <a:buSzPct val="80000"/>
        <a:buFont typeface="Wingdings" pitchFamily="2" charset="2"/>
        <a:buChar char="q"/>
        <a:defRPr kumimoji="1"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40000"/>
        </a:spcBef>
        <a:spcAft>
          <a:spcPct val="0"/>
        </a:spcAft>
        <a:buClr>
          <a:srgbClr val="009900"/>
        </a:buClr>
        <a:buSzPct val="110000"/>
        <a:buFont typeface="Wingdings" pitchFamily="2" charset="2"/>
        <a:buChar char="§"/>
        <a:defRPr kumimoji="1" sz="2000" b="1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FF00"/>
        </a:buClr>
        <a:buSzPct val="120000"/>
        <a:buChar char="•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9900"/>
        </a:buClr>
        <a:buSzPct val="110000"/>
        <a:buChar char="•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 descr="10%"/>
          <p:cNvSpPr>
            <a:spLocks noChangeArrowheads="1"/>
          </p:cNvSpPr>
          <p:nvPr/>
        </p:nvSpPr>
        <p:spPr bwMode="auto">
          <a:xfrm>
            <a:off x="577850" y="1066800"/>
            <a:ext cx="8947150" cy="28956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  <a:ln w="571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marL="114300" lvl="1" defTabSz="114300" eaLnBrk="0" hangingPunct="0">
              <a:tabLst>
                <a:tab pos="2641600" algn="l"/>
                <a:tab pos="2743200" algn="dec"/>
                <a:tab pos="2995613" algn="dec"/>
                <a:tab pos="3062288" algn="dec"/>
                <a:tab pos="3167063" algn="dec"/>
                <a:tab pos="3281363" algn="l"/>
                <a:tab pos="3371850" algn="l"/>
                <a:tab pos="3441700" algn="dec"/>
                <a:tab pos="3509963" algn="dec"/>
                <a:tab pos="3841750" algn="dec"/>
              </a:tabLst>
            </a:pPr>
            <a:endParaRPr lang="zh-TW" altLang="en-US" b="1">
              <a:ea typeface="新細明體" charset="-120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7850" y="1196752"/>
            <a:ext cx="8629650" cy="261324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TW" sz="4400" dirty="0" smtClean="0">
                <a:solidFill>
                  <a:schemeClr val="tx1"/>
                </a:solidFill>
                <a:latin typeface="+mn-lt"/>
                <a:ea typeface="新細明體" charset="-120"/>
              </a:rPr>
              <a:t>Unit  12</a:t>
            </a:r>
            <a:r>
              <a:rPr lang="en-US" altLang="zh-TW" sz="8000" b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新細明體" charset="-120"/>
              </a:rPr>
              <a:t/>
            </a:r>
            <a:br>
              <a:rPr lang="en-US" altLang="zh-TW" sz="8000" b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新細明體" charset="-120"/>
              </a:rPr>
            </a:br>
            <a:r>
              <a:rPr lang="en-US" altLang="zh-TW" sz="5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Database Recovery</a:t>
            </a:r>
            <a:endParaRPr lang="zh-TW" altLang="en-US" sz="5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ea typeface="新細明體" charset="-120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577850" y="1371600"/>
            <a:ext cx="899795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zh-TW" altLang="en-US" sz="4400" b="1">
                <a:ea typeface="新細明體" charset="-120"/>
              </a:rPr>
              <a:t/>
            </a:r>
            <a:br>
              <a:rPr lang="zh-TW" altLang="en-US" sz="4400" b="1">
                <a:ea typeface="新細明體" charset="-120"/>
              </a:rPr>
            </a:br>
            <a:r>
              <a:rPr lang="en-US" altLang="zh-TW" sz="5400" b="1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/>
            </a:r>
            <a:br>
              <a:rPr lang="en-US" altLang="zh-TW" sz="5400" b="1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</a:br>
            <a:endParaRPr lang="en-US" altLang="zh-TW" sz="5400" b="1">
              <a:effectLst>
                <a:outerShdw blurRad="38100" dist="38100" dir="2700000" algn="tl">
                  <a:srgbClr val="C0C0C0"/>
                </a:outerShdw>
              </a:effectLst>
              <a:ea typeface="新細明體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TW" smtClean="0"/>
              <a:t>12</a:t>
            </a:r>
            <a:r>
              <a:rPr lang="zh-TW" altLang="en-US" smtClean="0"/>
              <a:t>-</a:t>
            </a:r>
            <a:fld id="{1DC4E56D-0688-4AD1-AC82-512AF3FDCF50}" type="slidenum">
              <a:rPr lang="zh-TW" altLang="en-US" smtClean="0"/>
              <a:pPr/>
              <a:t>1</a:t>
            </a:fld>
            <a:endParaRPr lang="en-US" altLang="zh-TW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828" y="4221416"/>
            <a:ext cx="3096344" cy="2375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Transactions: </a:t>
            </a:r>
            <a:r>
              <a:rPr lang="en-US" altLang="zh-TW">
                <a:ea typeface="新細明體" charset="-120"/>
              </a:rPr>
              <a:t>Manager</a:t>
            </a:r>
            <a:endParaRPr lang="zh-TW" altLang="en-US">
              <a:ea typeface="新細明體" charset="-12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>
              <a:buFont typeface="Symbol" pitchFamily="18" charset="2"/>
              <a:buChar char="·"/>
            </a:pPr>
            <a:r>
              <a:rPr lang="en-US" altLang="zh-TW" sz="1700" b="1"/>
              <a:t> </a:t>
            </a:r>
            <a:r>
              <a:rPr lang="en-US" altLang="zh-TW" b="1"/>
              <a:t>Transaction cannot be nested:</a:t>
            </a:r>
          </a:p>
          <a:p>
            <a:pPr lvl="2">
              <a:buFont typeface="Symbol" pitchFamily="18" charset="2"/>
              <a:buChar char="·"/>
            </a:pPr>
            <a:endParaRPr lang="en-US" altLang="zh-TW" b="1"/>
          </a:p>
          <a:p>
            <a:pPr lvl="2">
              <a:buFont typeface="Symbol" pitchFamily="18" charset="2"/>
              <a:buChar char="·"/>
            </a:pPr>
            <a:endParaRPr lang="en-US" altLang="zh-TW" sz="1900"/>
          </a:p>
          <a:p>
            <a:pPr lvl="2">
              <a:buFont typeface="Symbol" pitchFamily="18" charset="2"/>
              <a:buChar char="·"/>
            </a:pPr>
            <a:endParaRPr lang="en-US" altLang="zh-TW" sz="1900"/>
          </a:p>
          <a:p>
            <a:pPr lvl="2">
              <a:buFont typeface="Symbol" pitchFamily="18" charset="2"/>
              <a:buChar char="·"/>
            </a:pPr>
            <a:endParaRPr lang="en-US" altLang="zh-TW" sz="1900"/>
          </a:p>
          <a:p>
            <a:pPr lvl="2">
              <a:buFont typeface="Symbol" pitchFamily="18" charset="2"/>
              <a:buChar char="·"/>
            </a:pPr>
            <a:endParaRPr lang="en-US" altLang="zh-TW" sz="1900"/>
          </a:p>
          <a:p>
            <a:pPr lvl="2" eaLnBrk="0" hangingPunct="0">
              <a:lnSpc>
                <a:spcPct val="120000"/>
              </a:lnSpc>
              <a:buSzTx/>
              <a:buFont typeface="Symbol" pitchFamily="18" charset="2"/>
              <a:buNone/>
            </a:pPr>
            <a:r>
              <a:rPr lang="zh-TW" altLang="en-US" sz="1800">
                <a:ea typeface="新細明體" charset="-120"/>
              </a:rPr>
              <a:t> </a:t>
            </a:r>
          </a:p>
          <a:p>
            <a:pPr lvl="2" eaLnBrk="0" hangingPunct="0">
              <a:lnSpc>
                <a:spcPct val="120000"/>
              </a:lnSpc>
              <a:buSzTx/>
              <a:buFont typeface="Symbol" pitchFamily="18" charset="2"/>
              <a:buChar char="·"/>
            </a:pPr>
            <a:r>
              <a:rPr lang="en-US" altLang="zh-TW" b="1">
                <a:ea typeface="新細明體" charset="-120"/>
              </a:rPr>
              <a:t>Transaction Manager:</a:t>
            </a:r>
            <a:r>
              <a:rPr lang="en-US" altLang="zh-TW" sz="1900" b="1">
                <a:ea typeface="新細明體" charset="-120"/>
              </a:rPr>
              <a:t/>
            </a:r>
            <a:br>
              <a:rPr lang="en-US" altLang="zh-TW" sz="1900" b="1">
                <a:ea typeface="新細明體" charset="-120"/>
              </a:rPr>
            </a:br>
            <a:r>
              <a:rPr lang="en-US" altLang="zh-TW" sz="1900" b="1">
                <a:ea typeface="新細明體" charset="-120"/>
              </a:rPr>
              <a:t>  </a:t>
            </a:r>
            <a:r>
              <a:rPr lang="en-US" altLang="zh-TW" sz="1800">
                <a:ea typeface="新細明體" charset="-120"/>
              </a:rPr>
              <a:t> Transaction should not be lost, or partially done, or done more than once</a:t>
            </a:r>
            <a:br>
              <a:rPr lang="en-US" altLang="zh-TW" sz="1800">
                <a:ea typeface="新細明體" charset="-120"/>
              </a:rPr>
            </a:br>
            <a:r>
              <a:rPr lang="en-US" altLang="zh-TW" sz="1800">
                <a:ea typeface="新細明體" charset="-120"/>
              </a:rPr>
              <a:t>   </a:t>
            </a:r>
            <a:r>
              <a:rPr lang="en-US" altLang="zh-TW" sz="1500">
                <a:ea typeface="新細明體" charset="-120"/>
              </a:rPr>
              <a:t> &lt;e.g.&gt; Consider the  CASCADE   example, </a:t>
            </a:r>
            <a:br>
              <a:rPr lang="en-US" altLang="zh-TW" sz="1500">
                <a:ea typeface="新細明體" charset="-120"/>
              </a:rPr>
            </a:br>
            <a:r>
              <a:rPr lang="en-US" altLang="zh-TW" sz="1500">
                <a:ea typeface="新細明體" charset="-120"/>
              </a:rPr>
              <a:t>                if the system crashed between two updates</a:t>
            </a:r>
            <a:br>
              <a:rPr lang="en-US" altLang="zh-TW" sz="1500">
                <a:ea typeface="新細明體" charset="-120"/>
              </a:rPr>
            </a:br>
            <a:r>
              <a:rPr lang="en-US" altLang="zh-TW" sz="1500">
                <a:ea typeface="新細明體" charset="-120"/>
              </a:rPr>
              <a:t>                 ==&gt; the first update must be </a:t>
            </a:r>
            <a:r>
              <a:rPr lang="en-US" altLang="zh-TW" sz="1500" b="1">
                <a:ea typeface="新細明體" charset="-120"/>
              </a:rPr>
              <a:t>undone</a:t>
            </a:r>
            <a:r>
              <a:rPr lang="en-US" altLang="zh-TW" sz="1500">
                <a:ea typeface="新細明體" charset="-120"/>
              </a:rPr>
              <a:t> !</a:t>
            </a:r>
            <a:endParaRPr lang="zh-TW" altLang="en-US" sz="2800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1849438" y="1371600"/>
            <a:ext cx="1809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endParaRPr lang="zh-TW" altLang="en-US" sz="1600" i="1">
              <a:ea typeface="新細明體" charset="-120"/>
            </a:endParaRPr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 flipV="1">
            <a:off x="2070100" y="2333625"/>
            <a:ext cx="5410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 flipV="1">
            <a:off x="3160713" y="2028825"/>
            <a:ext cx="4243387" cy="63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 flipV="1">
            <a:off x="4660900" y="2181225"/>
            <a:ext cx="1447800" cy="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>
            <a:off x="6108700" y="2333625"/>
            <a:ext cx="0" cy="57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370" name="Line 10"/>
          <p:cNvSpPr>
            <a:spLocks noChangeShapeType="1"/>
          </p:cNvSpPr>
          <p:nvPr/>
        </p:nvSpPr>
        <p:spPr bwMode="auto">
          <a:xfrm>
            <a:off x="4657725" y="2324100"/>
            <a:ext cx="0" cy="587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>
            <a:off x="3214688" y="2319338"/>
            <a:ext cx="0" cy="57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>
            <a:off x="6108700" y="2105025"/>
            <a:ext cx="0" cy="1349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373" name="Line 13"/>
          <p:cNvSpPr>
            <a:spLocks noChangeShapeType="1"/>
          </p:cNvSpPr>
          <p:nvPr/>
        </p:nvSpPr>
        <p:spPr bwMode="auto">
          <a:xfrm>
            <a:off x="3157538" y="2001838"/>
            <a:ext cx="0" cy="57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374" name="Line 14"/>
          <p:cNvSpPr>
            <a:spLocks noChangeShapeType="1"/>
          </p:cNvSpPr>
          <p:nvPr/>
        </p:nvSpPr>
        <p:spPr bwMode="auto">
          <a:xfrm>
            <a:off x="7404100" y="1952625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4124325" y="2135188"/>
            <a:ext cx="385763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zh-TW" sz="1000">
                <a:ea typeface="新細明體" charset="-120"/>
              </a:rPr>
              <a:t>Tx2</a:t>
            </a:r>
          </a:p>
        </p:txBody>
      </p:sp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2627313" y="1962150"/>
            <a:ext cx="385762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zh-TW" sz="1000">
                <a:ea typeface="新細明體" charset="-120"/>
              </a:rPr>
              <a:t>Tx1</a:t>
            </a:r>
          </a:p>
        </p:txBody>
      </p:sp>
      <p:sp>
        <p:nvSpPr>
          <p:cNvPr id="15377" name="Rectangle 17"/>
          <p:cNvSpPr>
            <a:spLocks noChangeArrowheads="1"/>
          </p:cNvSpPr>
          <p:nvPr/>
        </p:nvSpPr>
        <p:spPr bwMode="auto">
          <a:xfrm>
            <a:off x="1989138" y="1806575"/>
            <a:ext cx="449262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zh-TW" sz="1000">
                <a:ea typeface="新細明體" charset="-120"/>
              </a:rPr>
              <a:t>Time</a:t>
            </a:r>
          </a:p>
        </p:txBody>
      </p:sp>
      <p:sp>
        <p:nvSpPr>
          <p:cNvPr id="15378" name="Line 18"/>
          <p:cNvSpPr>
            <a:spLocks noChangeShapeType="1"/>
          </p:cNvSpPr>
          <p:nvPr/>
        </p:nvSpPr>
        <p:spPr bwMode="auto">
          <a:xfrm>
            <a:off x="2532063" y="1874838"/>
            <a:ext cx="10731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379" name="Rectangle 19"/>
          <p:cNvSpPr>
            <a:spLocks noChangeArrowheads="1"/>
          </p:cNvSpPr>
          <p:nvPr/>
        </p:nvSpPr>
        <p:spPr bwMode="auto">
          <a:xfrm>
            <a:off x="3079750" y="2376488"/>
            <a:ext cx="1077913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altLang="zh-TW" sz="1000">
                <a:ea typeface="新細明體" charset="-120"/>
              </a:rPr>
              <a:t>BEGIN</a:t>
            </a:r>
          </a:p>
          <a:p>
            <a:pPr algn="l" eaLnBrk="0" hangingPunct="0"/>
            <a:r>
              <a:rPr lang="en-US" altLang="zh-TW" sz="1000">
                <a:ea typeface="新細明體" charset="-120"/>
              </a:rPr>
              <a:t>TRANSACTION</a:t>
            </a:r>
          </a:p>
        </p:txBody>
      </p:sp>
      <p:sp>
        <p:nvSpPr>
          <p:cNvPr id="15380" name="Rectangle 20"/>
          <p:cNvSpPr>
            <a:spLocks noChangeArrowheads="1"/>
          </p:cNvSpPr>
          <p:nvPr/>
        </p:nvSpPr>
        <p:spPr bwMode="auto">
          <a:xfrm>
            <a:off x="4554538" y="2368550"/>
            <a:ext cx="1077912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altLang="zh-TW" sz="1000">
                <a:ea typeface="新細明體" charset="-120"/>
              </a:rPr>
              <a:t>BEGIN</a:t>
            </a:r>
          </a:p>
          <a:p>
            <a:pPr algn="l" eaLnBrk="0" hangingPunct="0"/>
            <a:r>
              <a:rPr lang="en-US" altLang="zh-TW" sz="1000">
                <a:ea typeface="新細明體" charset="-120"/>
              </a:rPr>
              <a:t>TRANSACTION</a:t>
            </a:r>
          </a:p>
        </p:txBody>
      </p:sp>
      <p:sp>
        <p:nvSpPr>
          <p:cNvPr id="15381" name="Rectangle 21"/>
          <p:cNvSpPr>
            <a:spLocks noChangeArrowheads="1"/>
          </p:cNvSpPr>
          <p:nvPr/>
        </p:nvSpPr>
        <p:spPr bwMode="auto">
          <a:xfrm>
            <a:off x="6032500" y="2409825"/>
            <a:ext cx="703263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zh-TW" sz="1000">
                <a:ea typeface="新細明體" charset="-120"/>
              </a:rPr>
              <a:t>COMMIT</a:t>
            </a:r>
          </a:p>
        </p:txBody>
      </p:sp>
      <p:sp>
        <p:nvSpPr>
          <p:cNvPr id="15382" name="Line 22"/>
          <p:cNvSpPr>
            <a:spLocks noChangeShapeType="1"/>
          </p:cNvSpPr>
          <p:nvPr/>
        </p:nvSpPr>
        <p:spPr bwMode="auto">
          <a:xfrm flipV="1">
            <a:off x="7404100" y="2333625"/>
            <a:ext cx="0" cy="209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383" name="Rectangle 23"/>
          <p:cNvSpPr>
            <a:spLocks noChangeArrowheads="1"/>
          </p:cNvSpPr>
          <p:nvPr/>
        </p:nvSpPr>
        <p:spPr bwMode="auto">
          <a:xfrm>
            <a:off x="7105650" y="2633663"/>
            <a:ext cx="51435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altLang="zh-TW" sz="1000">
                <a:ea typeface="新細明體" charset="-120"/>
              </a:rPr>
              <a:t>failure</a:t>
            </a:r>
          </a:p>
        </p:txBody>
      </p:sp>
      <p:sp>
        <p:nvSpPr>
          <p:cNvPr id="15384" name="Rectangle 24"/>
          <p:cNvSpPr>
            <a:spLocks noChangeArrowheads="1"/>
          </p:cNvSpPr>
          <p:nvPr/>
        </p:nvSpPr>
        <p:spPr bwMode="auto">
          <a:xfrm>
            <a:off x="1828800" y="2971800"/>
            <a:ext cx="3917950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lvl="1" algn="l" eaLnBrk="0" hangingPunct="0">
              <a:buFontTx/>
              <a:buChar char="•"/>
            </a:pPr>
            <a:r>
              <a:rPr lang="en-US" altLang="zh-TW">
                <a:ea typeface="新細明體" charset="-120"/>
              </a:rPr>
              <a:t> Does </a:t>
            </a:r>
            <a:r>
              <a:rPr lang="en-US" altLang="zh-TW" b="1">
                <a:ea typeface="新細明體" charset="-120"/>
              </a:rPr>
              <a:t>Tx2</a:t>
            </a:r>
            <a:r>
              <a:rPr lang="en-US" altLang="zh-TW">
                <a:ea typeface="新細明體" charset="-120"/>
              </a:rPr>
              <a:t> need to be rolled back ?</a:t>
            </a:r>
          </a:p>
        </p:txBody>
      </p:sp>
      <p:sp>
        <p:nvSpPr>
          <p:cNvPr id="15385" name="Line 25"/>
          <p:cNvSpPr>
            <a:spLocks noChangeShapeType="1"/>
          </p:cNvSpPr>
          <p:nvPr/>
        </p:nvSpPr>
        <p:spPr bwMode="auto">
          <a:xfrm>
            <a:off x="4668838" y="2133600"/>
            <a:ext cx="0" cy="1349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908050" y="533400"/>
            <a:ext cx="8172450" cy="685800"/>
          </a:xfrm>
        </p:spPr>
        <p:txBody>
          <a:bodyPr/>
          <a:lstStyle/>
          <a:p>
            <a:r>
              <a:rPr lang="en-US" altLang="zh-TW"/>
              <a:t>Transactions:</a:t>
            </a:r>
            <a:r>
              <a:rPr lang="en-US" altLang="zh-TW" i="1"/>
              <a:t> </a:t>
            </a:r>
            <a:r>
              <a:rPr lang="en-US" altLang="zh-TW"/>
              <a:t>Commit and  Rollback</a:t>
            </a:r>
            <a:endParaRPr lang="zh-TW" alt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altLang="zh-TW" sz="2800" b="1"/>
          </a:p>
          <a:p>
            <a:pPr lvl="2"/>
            <a:endParaRPr lang="en-US" altLang="zh-TW" sz="2800" b="1"/>
          </a:p>
          <a:p>
            <a:pPr lvl="2"/>
            <a:endParaRPr lang="en-US" altLang="zh-TW" sz="1600" b="1"/>
          </a:p>
          <a:p>
            <a:pPr lvl="2"/>
            <a:r>
              <a:rPr lang="en-US" altLang="zh-TW" b="1"/>
              <a:t>COMMIT:</a:t>
            </a:r>
          </a:p>
          <a:p>
            <a:pPr lvl="3"/>
            <a:r>
              <a:rPr lang="en-US" altLang="zh-TW" sz="1600"/>
              <a:t>signal successful end-of-transaction.</a:t>
            </a:r>
          </a:p>
          <a:p>
            <a:pPr lvl="3"/>
            <a:r>
              <a:rPr lang="en-US" altLang="zh-TW" sz="1600"/>
              <a:t>all updates made by that transaction can now be made permanent.  (e.g. buffer to disk)</a:t>
            </a:r>
            <a:endParaRPr lang="en-US" altLang="zh-TW" sz="1800" b="1"/>
          </a:p>
          <a:p>
            <a:pPr lvl="2"/>
            <a:r>
              <a:rPr lang="en-US" altLang="zh-TW" b="1"/>
              <a:t>ROLLBACK:</a:t>
            </a:r>
          </a:p>
          <a:p>
            <a:pPr lvl="3"/>
            <a:r>
              <a:rPr lang="en-US" altLang="zh-TW" sz="1600"/>
              <a:t>signal </a:t>
            </a:r>
            <a:r>
              <a:rPr lang="en-US" altLang="zh-TW" sz="1600" u="sng"/>
              <a:t>un</a:t>
            </a:r>
            <a:r>
              <a:rPr lang="en-US" altLang="zh-TW" sz="1600"/>
              <a:t>successful end-of-transaction. </a:t>
            </a:r>
          </a:p>
          <a:p>
            <a:pPr lvl="3"/>
            <a:r>
              <a:rPr lang="en-US" altLang="zh-TW" sz="1600"/>
              <a:t>the database may be in an inconsistent state.</a:t>
            </a:r>
          </a:p>
          <a:p>
            <a:pPr lvl="3"/>
            <a:r>
              <a:rPr lang="en-US" altLang="zh-TW" sz="1600"/>
              <a:t>all update made by that transaction so far must be  'rolled back or undone' </a:t>
            </a:r>
            <a:endParaRPr lang="en-US" altLang="zh-TW" sz="1800"/>
          </a:p>
          <a:p>
            <a:pPr lvl="2"/>
            <a:r>
              <a:rPr lang="en-US" altLang="zh-TW"/>
              <a:t>How to undone an update ?</a:t>
            </a:r>
          </a:p>
          <a:p>
            <a:pPr lvl="3"/>
            <a:r>
              <a:rPr lang="en-US" altLang="zh-TW" sz="1600"/>
              <a:t>system maintain a</a:t>
            </a:r>
            <a:r>
              <a:rPr lang="en-US" altLang="zh-TW" sz="1600" b="1"/>
              <a:t> </a:t>
            </a:r>
            <a:r>
              <a:rPr lang="en-US" altLang="zh-TW" sz="1600" b="1" u="sng"/>
              <a:t>log</a:t>
            </a:r>
            <a:r>
              <a:rPr lang="en-US" altLang="zh-TW" sz="1600"/>
              <a:t> or </a:t>
            </a:r>
            <a:r>
              <a:rPr lang="en-US" altLang="zh-TW" sz="1600" b="1" u="sng"/>
              <a:t>journal</a:t>
            </a:r>
            <a:r>
              <a:rPr lang="en-US" altLang="zh-TW" sz="1600"/>
              <a:t> on tape or disk on which details of all update are recorded.</a:t>
            </a:r>
            <a:endParaRPr lang="zh-TW" altLang="en-US" sz="1600"/>
          </a:p>
        </p:txBody>
      </p:sp>
      <p:grpSp>
        <p:nvGrpSpPr>
          <p:cNvPr id="16400" name="Group 16"/>
          <p:cNvGrpSpPr>
            <a:grpSpLocks/>
          </p:cNvGrpSpPr>
          <p:nvPr/>
        </p:nvGrpSpPr>
        <p:grpSpPr bwMode="auto">
          <a:xfrm>
            <a:off x="2800350" y="1600200"/>
            <a:ext cx="3832225" cy="914400"/>
            <a:chOff x="1764" y="1008"/>
            <a:chExt cx="2414" cy="576"/>
          </a:xfrm>
        </p:grpSpPr>
        <p:sp>
          <p:nvSpPr>
            <p:cNvPr id="16388" name="Line 4"/>
            <p:cNvSpPr>
              <a:spLocks noChangeShapeType="1"/>
            </p:cNvSpPr>
            <p:nvPr/>
          </p:nvSpPr>
          <p:spPr bwMode="auto">
            <a:xfrm>
              <a:off x="1764" y="1244"/>
              <a:ext cx="241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389" name="Rectangle 5"/>
            <p:cNvSpPr>
              <a:spLocks noChangeArrowheads="1"/>
            </p:cNvSpPr>
            <p:nvPr/>
          </p:nvSpPr>
          <p:spPr bwMode="auto">
            <a:xfrm>
              <a:off x="1911" y="1008"/>
              <a:ext cx="537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l" eaLnBrk="0" hangingPunct="0"/>
              <a:r>
                <a:rPr lang="en-US" altLang="zh-TW" sz="1200">
                  <a:ea typeface="新細明體" charset="-120"/>
                </a:rPr>
                <a:t>Begin Tx</a:t>
              </a:r>
            </a:p>
          </p:txBody>
        </p:sp>
        <p:sp>
          <p:nvSpPr>
            <p:cNvPr id="16390" name="Rectangle 6"/>
            <p:cNvSpPr>
              <a:spLocks noChangeArrowheads="1"/>
            </p:cNvSpPr>
            <p:nvPr/>
          </p:nvSpPr>
          <p:spPr bwMode="auto">
            <a:xfrm>
              <a:off x="2288" y="1413"/>
              <a:ext cx="376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altLang="zh-TW" sz="1200" i="1">
                  <a:ea typeface="新細明體" charset="-120"/>
                </a:rPr>
                <a:t>update</a:t>
              </a:r>
            </a:p>
          </p:txBody>
        </p:sp>
        <p:sp>
          <p:nvSpPr>
            <p:cNvPr id="16391" name="Rectangle 7"/>
            <p:cNvSpPr>
              <a:spLocks noChangeArrowheads="1"/>
            </p:cNvSpPr>
            <p:nvPr/>
          </p:nvSpPr>
          <p:spPr bwMode="auto">
            <a:xfrm>
              <a:off x="2787" y="1408"/>
              <a:ext cx="312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altLang="zh-TW" sz="1200" i="1">
                  <a:ea typeface="新細明體" charset="-120"/>
                </a:rPr>
                <a:t>write</a:t>
              </a:r>
            </a:p>
          </p:txBody>
        </p:sp>
        <p:sp>
          <p:nvSpPr>
            <p:cNvPr id="16392" name="Rectangle 8"/>
            <p:cNvSpPr>
              <a:spLocks noChangeArrowheads="1"/>
            </p:cNvSpPr>
            <p:nvPr/>
          </p:nvSpPr>
          <p:spPr bwMode="auto">
            <a:xfrm>
              <a:off x="3171" y="1043"/>
              <a:ext cx="450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altLang="zh-TW" sz="1200" b="1">
                  <a:ea typeface="新細明體" charset="-120"/>
                </a:rPr>
                <a:t>Commit</a:t>
              </a:r>
            </a:p>
          </p:txBody>
        </p:sp>
        <p:sp>
          <p:nvSpPr>
            <p:cNvPr id="16393" name="Rectangle 9"/>
            <p:cNvSpPr>
              <a:spLocks noChangeArrowheads="1"/>
            </p:cNvSpPr>
            <p:nvPr/>
          </p:nvSpPr>
          <p:spPr bwMode="auto">
            <a:xfrm>
              <a:off x="3744" y="1008"/>
              <a:ext cx="434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l" eaLnBrk="0" hangingPunct="0"/>
              <a:r>
                <a:rPr lang="en-US" altLang="zh-TW" sz="1200">
                  <a:ea typeface="新細明體" charset="-120"/>
                </a:rPr>
                <a:t>End Tx</a:t>
              </a:r>
            </a:p>
          </p:txBody>
        </p:sp>
        <p:sp>
          <p:nvSpPr>
            <p:cNvPr id="16394" name="Line 10"/>
            <p:cNvSpPr>
              <a:spLocks noChangeShapeType="1"/>
            </p:cNvSpPr>
            <p:nvPr/>
          </p:nvSpPr>
          <p:spPr bwMode="auto">
            <a:xfrm>
              <a:off x="1983" y="1212"/>
              <a:ext cx="1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395" name="Line 11"/>
            <p:cNvSpPr>
              <a:spLocks noChangeShapeType="1"/>
            </p:cNvSpPr>
            <p:nvPr/>
          </p:nvSpPr>
          <p:spPr bwMode="auto">
            <a:xfrm flipV="1">
              <a:off x="2445" y="1233"/>
              <a:ext cx="1" cy="2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396" name="Line 12"/>
            <p:cNvSpPr>
              <a:spLocks noChangeShapeType="1"/>
            </p:cNvSpPr>
            <p:nvPr/>
          </p:nvSpPr>
          <p:spPr bwMode="auto">
            <a:xfrm flipV="1">
              <a:off x="2930" y="1242"/>
              <a:ext cx="1" cy="2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397" name="Line 13"/>
            <p:cNvSpPr>
              <a:spLocks noChangeShapeType="1"/>
            </p:cNvSpPr>
            <p:nvPr/>
          </p:nvSpPr>
          <p:spPr bwMode="auto">
            <a:xfrm>
              <a:off x="3368" y="1207"/>
              <a:ext cx="1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398" name="Line 14"/>
            <p:cNvSpPr>
              <a:spLocks noChangeShapeType="1"/>
            </p:cNvSpPr>
            <p:nvPr/>
          </p:nvSpPr>
          <p:spPr bwMode="auto">
            <a:xfrm>
              <a:off x="3809" y="1208"/>
              <a:ext cx="1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991600" cy="609600"/>
          </a:xfrm>
        </p:spPr>
        <p:txBody>
          <a:bodyPr/>
          <a:lstStyle/>
          <a:p>
            <a:r>
              <a:rPr lang="en-US" altLang="zh-TW" sz="3200"/>
              <a:t>Transactions:</a:t>
            </a:r>
            <a:r>
              <a:rPr lang="en-US" altLang="zh-TW" sz="3200" i="1"/>
              <a:t> </a:t>
            </a:r>
            <a:r>
              <a:rPr lang="en-US" altLang="zh-TW" sz="3200"/>
              <a:t>Synchronization Point </a:t>
            </a:r>
            <a:r>
              <a:rPr lang="en-US" altLang="zh-TW" sz="2400"/>
              <a:t>(</a:t>
            </a:r>
            <a:r>
              <a:rPr lang="en-US" altLang="zh-TW" sz="2400">
                <a:solidFill>
                  <a:schemeClr val="folHlink"/>
                </a:solidFill>
              </a:rPr>
              <a:t>SynchPoint</a:t>
            </a:r>
            <a:r>
              <a:rPr lang="en-US" altLang="zh-TW" sz="2400"/>
              <a:t>)</a:t>
            </a:r>
            <a:endParaRPr lang="zh-TW" altLang="en-US" sz="240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en-US" altLang="zh-TW" sz="1800"/>
              <a:t>Represents the boundary between two consecutive transactions.</a:t>
            </a:r>
          </a:p>
          <a:p>
            <a:pPr lvl="2"/>
            <a:r>
              <a:rPr lang="en-US" altLang="zh-TW" sz="1800"/>
              <a:t>Corresponds to the end of logical unit of work.</a:t>
            </a:r>
          </a:p>
          <a:p>
            <a:pPr lvl="2"/>
            <a:r>
              <a:rPr lang="en-US" altLang="zh-TW" sz="1800"/>
              <a:t>A point at which the database is in a </a:t>
            </a:r>
            <a:r>
              <a:rPr lang="en-US" altLang="zh-TW" sz="1800" b="1" u="sng"/>
              <a:t>state of consistency</a:t>
            </a:r>
            <a:r>
              <a:rPr lang="en-US" altLang="zh-TW" sz="1800"/>
              <a:t>.</a:t>
            </a:r>
          </a:p>
          <a:p>
            <a:pPr lvl="2"/>
            <a:r>
              <a:rPr lang="en-US" altLang="zh-TW" sz="1800"/>
              <a:t>Established by COMMIT, ROLLBACK, and program initiation. </a:t>
            </a:r>
          </a:p>
          <a:p>
            <a:pPr lvl="2">
              <a:buFontTx/>
              <a:buNone/>
            </a:pPr>
            <a:endParaRPr lang="en-US" altLang="zh-TW" sz="1800"/>
          </a:p>
          <a:p>
            <a:pPr lvl="2">
              <a:buFontTx/>
              <a:buNone/>
            </a:pPr>
            <a:endParaRPr lang="en-US" altLang="zh-TW" sz="1800"/>
          </a:p>
          <a:p>
            <a:pPr lvl="2">
              <a:buFontTx/>
              <a:buNone/>
            </a:pPr>
            <a:endParaRPr lang="en-US" altLang="zh-TW" sz="1800"/>
          </a:p>
          <a:p>
            <a:pPr lvl="2">
              <a:buFontTx/>
              <a:buNone/>
            </a:pPr>
            <a:endParaRPr lang="en-US" altLang="zh-TW" sz="1800"/>
          </a:p>
          <a:p>
            <a:pPr lvl="2">
              <a:lnSpc>
                <a:spcPct val="160000"/>
              </a:lnSpc>
            </a:pPr>
            <a:r>
              <a:rPr lang="en-US" altLang="zh-TW" sz="1800"/>
              <a:t>When a </a:t>
            </a:r>
            <a:r>
              <a:rPr lang="en-US" altLang="zh-TW" sz="1800" b="1"/>
              <a:t>synchpoint</a:t>
            </a:r>
            <a:r>
              <a:rPr lang="en-US" altLang="zh-TW" sz="1800"/>
              <a:t> is established:</a:t>
            </a:r>
          </a:p>
          <a:p>
            <a:pPr lvl="3"/>
            <a:r>
              <a:rPr lang="en-US" altLang="zh-TW"/>
              <a:t>All updates since the previous </a:t>
            </a:r>
            <a:r>
              <a:rPr lang="en-US" altLang="zh-TW" b="1"/>
              <a:t>synchpoint</a:t>
            </a:r>
            <a:r>
              <a:rPr lang="en-US" altLang="zh-TW"/>
              <a:t> are committed </a:t>
            </a:r>
            <a:r>
              <a:rPr lang="en-US" altLang="zh-TW" sz="1800" b="1"/>
              <a:t>(COMMIT)</a:t>
            </a:r>
            <a:r>
              <a:rPr lang="en-US" altLang="zh-TW"/>
              <a:t> or undone </a:t>
            </a:r>
            <a:r>
              <a:rPr lang="en-US" altLang="zh-TW" sz="1800" b="1"/>
              <a:t>(ROLLBACK)</a:t>
            </a:r>
          </a:p>
          <a:p>
            <a:pPr lvl="3"/>
            <a:r>
              <a:rPr lang="en-US" altLang="zh-TW"/>
              <a:t>All database positioning is lost. (e.g. cursor).</a:t>
            </a:r>
          </a:p>
          <a:p>
            <a:pPr lvl="3"/>
            <a:r>
              <a:rPr lang="en-US" altLang="zh-TW"/>
              <a:t>All record locks are released.</a:t>
            </a:r>
            <a:endParaRPr lang="zh-TW" altLang="en-US"/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2200275" y="3403600"/>
            <a:ext cx="4732338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2132013" y="3429000"/>
            <a:ext cx="73501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zh-TW" sz="1200">
                <a:ea typeface="新細明體" charset="-120"/>
              </a:rPr>
              <a:t>program</a:t>
            </a:r>
          </a:p>
          <a:p>
            <a:pPr eaLnBrk="0" hangingPunct="0"/>
            <a:r>
              <a:rPr lang="en-US" altLang="zh-TW" sz="1200">
                <a:ea typeface="新細明體" charset="-120"/>
              </a:rPr>
              <a:t>initiation</a:t>
            </a: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2751138" y="3440113"/>
            <a:ext cx="12541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altLang="zh-TW" sz="1200">
                <a:ea typeface="新細明體" charset="-120"/>
              </a:rPr>
              <a:t>BEGIN</a:t>
            </a:r>
          </a:p>
          <a:p>
            <a:pPr algn="l" eaLnBrk="0" hangingPunct="0"/>
            <a:r>
              <a:rPr lang="en-US" altLang="zh-TW" sz="1200">
                <a:ea typeface="新細明體" charset="-120"/>
              </a:rPr>
              <a:t>TRANSACTION</a:t>
            </a: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3765550" y="3435350"/>
            <a:ext cx="806450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zh-TW" sz="1200">
                <a:ea typeface="新細明體" charset="-120"/>
              </a:rPr>
              <a:t>COMMIT</a:t>
            </a: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4511675" y="3440113"/>
            <a:ext cx="12541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altLang="zh-TW" sz="1200">
                <a:ea typeface="新細明體" charset="-120"/>
              </a:rPr>
              <a:t>BEGIN</a:t>
            </a:r>
          </a:p>
          <a:p>
            <a:pPr algn="l" eaLnBrk="0" hangingPunct="0"/>
            <a:r>
              <a:rPr lang="en-US" altLang="zh-TW" sz="1200">
                <a:ea typeface="新細明體" charset="-120"/>
              </a:rPr>
              <a:t>TRANSACTION</a:t>
            </a: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5583238" y="3424238"/>
            <a:ext cx="1001712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zh-TW" sz="1200">
                <a:ea typeface="新細明體" charset="-120"/>
              </a:rPr>
              <a:t>ROLLBACK</a:t>
            </a: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2187575" y="3355975"/>
            <a:ext cx="0" cy="777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>
            <a:off x="6935788" y="3349625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>
            <a:off x="5678488" y="3357563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4603750" y="3354388"/>
            <a:ext cx="0" cy="777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>
            <a:off x="3867150" y="3349625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2849563" y="335915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7424" name="Rectangle 16"/>
          <p:cNvSpPr>
            <a:spLocks noChangeArrowheads="1"/>
          </p:cNvSpPr>
          <p:nvPr/>
        </p:nvSpPr>
        <p:spPr bwMode="auto">
          <a:xfrm>
            <a:off x="6565900" y="3500438"/>
            <a:ext cx="88741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zh-TW" sz="1200">
                <a:ea typeface="新細明體" charset="-120"/>
              </a:rPr>
              <a:t>program</a:t>
            </a:r>
          </a:p>
          <a:p>
            <a:pPr eaLnBrk="0" hangingPunct="0"/>
            <a:r>
              <a:rPr lang="en-US" altLang="zh-TW" sz="1200">
                <a:ea typeface="新細明體" charset="-120"/>
              </a:rPr>
              <a:t>termination</a:t>
            </a:r>
          </a:p>
        </p:txBody>
      </p:sp>
      <p:sp>
        <p:nvSpPr>
          <p:cNvPr id="17425" name="Rectangle 17"/>
          <p:cNvSpPr>
            <a:spLocks noChangeArrowheads="1"/>
          </p:cNvSpPr>
          <p:nvPr/>
        </p:nvSpPr>
        <p:spPr bwMode="auto">
          <a:xfrm>
            <a:off x="2038350" y="2819400"/>
            <a:ext cx="10477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zh-TW" sz="1400" b="1">
                <a:solidFill>
                  <a:schemeClr val="folHlink"/>
                </a:solidFill>
                <a:ea typeface="新細明體" charset="-120"/>
              </a:rPr>
              <a:t>SynchPoint</a:t>
            </a:r>
          </a:p>
        </p:txBody>
      </p:sp>
      <p:sp>
        <p:nvSpPr>
          <p:cNvPr id="17426" name="Rectangle 18"/>
          <p:cNvSpPr>
            <a:spLocks noChangeArrowheads="1"/>
          </p:cNvSpPr>
          <p:nvPr/>
        </p:nvSpPr>
        <p:spPr bwMode="auto">
          <a:xfrm>
            <a:off x="3805238" y="2819400"/>
            <a:ext cx="10715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altLang="zh-TW" sz="1400" b="1">
                <a:solidFill>
                  <a:schemeClr val="folHlink"/>
                </a:solidFill>
                <a:ea typeface="新細明體" charset="-120"/>
              </a:rPr>
              <a:t>SynchPoint</a:t>
            </a:r>
          </a:p>
        </p:txBody>
      </p:sp>
      <p:sp>
        <p:nvSpPr>
          <p:cNvPr id="17427" name="Rectangle 19"/>
          <p:cNvSpPr>
            <a:spLocks noChangeArrowheads="1"/>
          </p:cNvSpPr>
          <p:nvPr/>
        </p:nvSpPr>
        <p:spPr bwMode="auto">
          <a:xfrm>
            <a:off x="5467350" y="2819400"/>
            <a:ext cx="10477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zh-TW" sz="1400" b="1">
                <a:solidFill>
                  <a:schemeClr val="folHlink"/>
                </a:solidFill>
                <a:ea typeface="新細明體" charset="-120"/>
              </a:rPr>
              <a:t>SynchPoint</a:t>
            </a:r>
          </a:p>
        </p:txBody>
      </p:sp>
      <p:sp>
        <p:nvSpPr>
          <p:cNvPr id="17428" name="Line 20"/>
          <p:cNvSpPr>
            <a:spLocks noChangeShapeType="1"/>
          </p:cNvSpPr>
          <p:nvPr/>
        </p:nvSpPr>
        <p:spPr bwMode="auto">
          <a:xfrm>
            <a:off x="2193925" y="3084513"/>
            <a:ext cx="0" cy="246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7429" name="Line 21"/>
          <p:cNvSpPr>
            <a:spLocks noChangeShapeType="1"/>
          </p:cNvSpPr>
          <p:nvPr/>
        </p:nvSpPr>
        <p:spPr bwMode="auto">
          <a:xfrm>
            <a:off x="3884613" y="3105150"/>
            <a:ext cx="0" cy="222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7430" name="Line 22"/>
          <p:cNvSpPr>
            <a:spLocks noChangeShapeType="1"/>
          </p:cNvSpPr>
          <p:nvPr/>
        </p:nvSpPr>
        <p:spPr bwMode="auto">
          <a:xfrm>
            <a:off x="5664200" y="3095625"/>
            <a:ext cx="0" cy="2270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7432" name="Text Box 24"/>
          <p:cNvSpPr txBox="1">
            <a:spLocks noChangeArrowheads="1"/>
          </p:cNvSpPr>
          <p:nvPr/>
        </p:nvSpPr>
        <p:spPr bwMode="auto">
          <a:xfrm>
            <a:off x="2743200" y="5513388"/>
            <a:ext cx="381000" cy="58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TW" altLang="en-US" sz="800" b="1">
                <a:ea typeface="新細明體" charset="-120"/>
              </a:rPr>
              <a:t>.</a:t>
            </a:r>
          </a:p>
          <a:p>
            <a:pPr eaLnBrk="0" hangingPunct="0">
              <a:spcBef>
                <a:spcPct val="50000"/>
              </a:spcBef>
            </a:pPr>
            <a:r>
              <a:rPr lang="zh-TW" altLang="en-US" sz="800" b="1">
                <a:ea typeface="新細明體" charset="-120"/>
              </a:rPr>
              <a:t>.</a:t>
            </a:r>
          </a:p>
          <a:p>
            <a:pPr eaLnBrk="0" hangingPunct="0">
              <a:spcBef>
                <a:spcPct val="50000"/>
              </a:spcBef>
            </a:pPr>
            <a:r>
              <a:rPr lang="zh-TW" altLang="en-US" sz="800" b="1">
                <a:ea typeface="新細明體" charset="-12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Types of </a:t>
            </a:r>
            <a:r>
              <a:rPr lang="en-US" altLang="zh-TW" sz="4000"/>
              <a:t>Transaction</a:t>
            </a:r>
            <a:r>
              <a:rPr lang="en-US" altLang="zh-TW"/>
              <a:t> Failure</a:t>
            </a:r>
            <a:endParaRPr lang="zh-TW" alt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1295400"/>
            <a:ext cx="9188450" cy="4876800"/>
          </a:xfrm>
        </p:spPr>
        <p:txBody>
          <a:bodyPr/>
          <a:lstStyle/>
          <a:p>
            <a:pPr marL="914400" lvl="1" indent="-457200">
              <a:lnSpc>
                <a:spcPct val="80000"/>
              </a:lnSpc>
              <a:buClr>
                <a:srgbClr val="669900"/>
              </a:buClr>
            </a:pPr>
            <a:r>
              <a:rPr lang="en-US" altLang="zh-TW" dirty="0"/>
              <a:t>Type 1 Transaction Failures:</a:t>
            </a:r>
            <a:endParaRPr lang="en-US" altLang="zh-TW" u="sng" dirty="0"/>
          </a:p>
          <a:p>
            <a:pPr marL="1752600" lvl="3" indent="-381000">
              <a:lnSpc>
                <a:spcPct val="80000"/>
              </a:lnSpc>
            </a:pPr>
            <a:r>
              <a:rPr lang="en-US" altLang="zh-TW" sz="1800" dirty="0"/>
              <a:t>detected by the application program itself. </a:t>
            </a:r>
          </a:p>
          <a:p>
            <a:pPr marL="2209800" lvl="4" indent="-381000">
              <a:lnSpc>
                <a:spcPct val="80000"/>
              </a:lnSpc>
              <a:buFontTx/>
              <a:buNone/>
            </a:pPr>
            <a:r>
              <a:rPr lang="en-US" altLang="zh-TW" sz="1600" dirty="0"/>
              <a:t>      e.g.  Insufficient Funds (balance &lt; 0)</a:t>
            </a:r>
          </a:p>
          <a:p>
            <a:pPr marL="1752600" lvl="3" indent="-381000">
              <a:lnSpc>
                <a:spcPct val="80000"/>
              </a:lnSpc>
            </a:pPr>
            <a:r>
              <a:rPr lang="en-US" altLang="zh-TW" sz="1800" dirty="0"/>
              <a:t>How to handle ? </a:t>
            </a:r>
          </a:p>
          <a:p>
            <a:pPr marL="2209800" lvl="4" indent="-381000">
              <a:lnSpc>
                <a:spcPct val="80000"/>
              </a:lnSpc>
              <a:buFontTx/>
              <a:buNone/>
            </a:pPr>
            <a:r>
              <a:rPr lang="en-US" altLang="zh-TW" sz="1600" dirty="0"/>
              <a:t>  Issue the ROLLBACK command after the detection. </a:t>
            </a:r>
            <a:r>
              <a:rPr lang="en-US" altLang="zh-TW" sz="1200" dirty="0"/>
              <a:t>(ref. </a:t>
            </a:r>
            <a:r>
              <a:rPr lang="en-US" altLang="zh-TW" sz="1200" dirty="0" smtClean="0"/>
              <a:t>p.12-7</a:t>
            </a:r>
            <a:r>
              <a:rPr lang="en-US" altLang="zh-TW" sz="1200" dirty="0"/>
              <a:t>)</a:t>
            </a:r>
            <a:endParaRPr lang="en-US" altLang="zh-TW" sz="1400" dirty="0"/>
          </a:p>
          <a:p>
            <a:pPr marL="914400" lvl="1" indent="-457200">
              <a:lnSpc>
                <a:spcPct val="120000"/>
              </a:lnSpc>
            </a:pPr>
            <a:r>
              <a:rPr lang="en-US" altLang="zh-TW" dirty="0"/>
              <a:t>Type2 Transaction Failures:</a:t>
            </a:r>
            <a:endParaRPr lang="en-US" altLang="zh-TW" u="sng" dirty="0"/>
          </a:p>
          <a:p>
            <a:pPr marL="1752600" lvl="3" indent="-381000">
              <a:lnSpc>
                <a:spcPct val="80000"/>
              </a:lnSpc>
            </a:pPr>
            <a:r>
              <a:rPr lang="en-US" altLang="zh-TW" sz="1800" dirty="0"/>
              <a:t>not explicitly handled by the application</a:t>
            </a:r>
          </a:p>
          <a:p>
            <a:pPr marL="2209800" lvl="4" indent="-381000">
              <a:lnSpc>
                <a:spcPct val="80000"/>
              </a:lnSpc>
              <a:buFontTx/>
              <a:buNone/>
            </a:pPr>
            <a:r>
              <a:rPr lang="en-US" altLang="zh-TW" sz="1600" dirty="0"/>
              <a:t>      e.g.  divide by zero, arithmetic overflow, ...</a:t>
            </a:r>
            <a:r>
              <a:rPr lang="en-US" altLang="zh-TW" dirty="0"/>
              <a:t> </a:t>
            </a:r>
          </a:p>
          <a:p>
            <a:pPr marL="914400" lvl="1" indent="-457200">
              <a:lnSpc>
                <a:spcPct val="120000"/>
              </a:lnSpc>
            </a:pPr>
            <a:r>
              <a:rPr lang="en-US" altLang="zh-TW" dirty="0"/>
              <a:t>System Failures (Soft crash): </a:t>
            </a:r>
          </a:p>
          <a:p>
            <a:pPr marL="1752600" lvl="3" indent="-381000">
              <a:lnSpc>
                <a:spcPct val="80000"/>
              </a:lnSpc>
            </a:pPr>
            <a:r>
              <a:rPr lang="en-US" altLang="zh-TW" sz="1800" dirty="0"/>
              <a:t>affect all transactions currently in progress, </a:t>
            </a:r>
          </a:p>
          <a:p>
            <a:pPr marL="1752600" lvl="3" indent="-381000">
              <a:lnSpc>
                <a:spcPct val="80000"/>
              </a:lnSpc>
            </a:pPr>
            <a:r>
              <a:rPr lang="en-US" altLang="zh-TW" sz="1800" dirty="0"/>
              <a:t>but do not damage the database. e.g.  CPU failure.</a:t>
            </a:r>
            <a:endParaRPr lang="en-US" altLang="zh-TW" dirty="0"/>
          </a:p>
          <a:p>
            <a:pPr marL="914400" lvl="1" indent="-457200">
              <a:lnSpc>
                <a:spcPct val="120000"/>
              </a:lnSpc>
            </a:pPr>
            <a:r>
              <a:rPr lang="en-US" altLang="zh-TW" dirty="0"/>
              <a:t>Media Failures (Hard crash): </a:t>
            </a:r>
          </a:p>
          <a:p>
            <a:pPr marL="1752600" lvl="3" indent="-381000">
              <a:lnSpc>
                <a:spcPct val="80000"/>
              </a:lnSpc>
            </a:pPr>
            <a:r>
              <a:rPr lang="en-US" altLang="zh-TW" sz="1800" dirty="0"/>
              <a:t>damage the database.</a:t>
            </a:r>
          </a:p>
          <a:p>
            <a:pPr marL="1752600" lvl="3" indent="-381000">
              <a:lnSpc>
                <a:spcPct val="80000"/>
              </a:lnSpc>
            </a:pPr>
            <a:r>
              <a:rPr lang="en-US" altLang="zh-TW" sz="1800" dirty="0"/>
              <a:t>affect all transactions currently using that portion.         </a:t>
            </a:r>
            <a:br>
              <a:rPr lang="en-US" altLang="zh-TW" sz="1800" dirty="0"/>
            </a:br>
            <a:r>
              <a:rPr lang="en-US" altLang="zh-TW" sz="1800" dirty="0"/>
              <a:t>     e.g. disk head crash.</a:t>
            </a:r>
            <a:endParaRPr lang="zh-TW" altLang="en-US" sz="1800" dirty="0"/>
          </a:p>
        </p:txBody>
      </p:sp>
      <p:sp>
        <p:nvSpPr>
          <p:cNvPr id="19460" name="AutoShape 4"/>
          <p:cNvSpPr>
            <a:spLocks/>
          </p:cNvSpPr>
          <p:nvPr/>
        </p:nvSpPr>
        <p:spPr bwMode="auto">
          <a:xfrm>
            <a:off x="7848600" y="1371600"/>
            <a:ext cx="152400" cy="1219200"/>
          </a:xfrm>
          <a:prstGeom prst="rightBrace">
            <a:avLst>
              <a:gd name="adj1" fmla="val 6666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7696200" y="1676400"/>
            <a:ext cx="1524000" cy="78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300">
                <a:ea typeface="新細明體" charset="-120"/>
              </a:rPr>
              <a:t> Application program </a:t>
            </a:r>
          </a:p>
          <a:p>
            <a:pPr eaLnBrk="0" hangingPunct="0">
              <a:spcBef>
                <a:spcPct val="50000"/>
              </a:spcBef>
            </a:pPr>
            <a:r>
              <a:rPr lang="zh-TW" altLang="en-US" sz="1300">
                <a:ea typeface="新細明體" charset="-120"/>
              </a:rPr>
              <a:t>處理</a:t>
            </a:r>
          </a:p>
        </p:txBody>
      </p:sp>
      <p:sp>
        <p:nvSpPr>
          <p:cNvPr id="19462" name="AutoShape 6"/>
          <p:cNvSpPr>
            <a:spLocks/>
          </p:cNvSpPr>
          <p:nvPr/>
        </p:nvSpPr>
        <p:spPr bwMode="auto">
          <a:xfrm>
            <a:off x="7848600" y="2971800"/>
            <a:ext cx="152400" cy="685800"/>
          </a:xfrm>
          <a:prstGeom prst="rightBrace">
            <a:avLst>
              <a:gd name="adj1" fmla="val 3750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7772400" y="3200400"/>
            <a:ext cx="106680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TW" altLang="en-US" sz="1300" dirty="0">
                <a:ea typeface="新細明體" charset="-120"/>
              </a:rPr>
              <a:t>§ </a:t>
            </a:r>
            <a:r>
              <a:rPr lang="en-US" altLang="zh-TW" sz="1300" dirty="0" smtClean="0">
                <a:ea typeface="新細明體" charset="-120"/>
              </a:rPr>
              <a:t>12</a:t>
            </a:r>
            <a:r>
              <a:rPr lang="zh-TW" altLang="en-US" sz="1300" dirty="0" smtClean="0">
                <a:ea typeface="新細明體" charset="-120"/>
              </a:rPr>
              <a:t>.</a:t>
            </a:r>
            <a:r>
              <a:rPr lang="zh-TW" altLang="en-US" sz="1300" dirty="0">
                <a:ea typeface="新細明體" charset="-120"/>
              </a:rPr>
              <a:t>3</a:t>
            </a:r>
          </a:p>
        </p:txBody>
      </p:sp>
      <p:sp>
        <p:nvSpPr>
          <p:cNvPr id="19465" name="AutoShape 9"/>
          <p:cNvSpPr>
            <a:spLocks/>
          </p:cNvSpPr>
          <p:nvPr/>
        </p:nvSpPr>
        <p:spPr bwMode="auto">
          <a:xfrm>
            <a:off x="7848600" y="3962400"/>
            <a:ext cx="152400" cy="762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7848600" y="4267200"/>
            <a:ext cx="91440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zh-TW" altLang="en-US" sz="1300" dirty="0">
                <a:ea typeface="新細明體" charset="-120"/>
              </a:rPr>
              <a:t>     § </a:t>
            </a:r>
            <a:r>
              <a:rPr lang="en-US" altLang="zh-TW" sz="1300" dirty="0" smtClean="0">
                <a:ea typeface="新細明體" charset="-120"/>
              </a:rPr>
              <a:t>12</a:t>
            </a:r>
            <a:r>
              <a:rPr lang="zh-TW" altLang="en-US" sz="1300" dirty="0" smtClean="0">
                <a:ea typeface="新細明體" charset="-120"/>
              </a:rPr>
              <a:t>.</a:t>
            </a:r>
            <a:r>
              <a:rPr lang="zh-TW" altLang="en-US" sz="1300" dirty="0">
                <a:ea typeface="新細明體" charset="-120"/>
              </a:rPr>
              <a:t>4</a:t>
            </a:r>
          </a:p>
        </p:txBody>
      </p:sp>
      <p:sp>
        <p:nvSpPr>
          <p:cNvPr id="19467" name="AutoShape 11"/>
          <p:cNvSpPr>
            <a:spLocks/>
          </p:cNvSpPr>
          <p:nvPr/>
        </p:nvSpPr>
        <p:spPr bwMode="auto">
          <a:xfrm>
            <a:off x="7924800" y="5105400"/>
            <a:ext cx="76200" cy="914400"/>
          </a:xfrm>
          <a:prstGeom prst="rightBrace">
            <a:avLst>
              <a:gd name="adj1" fmla="val 10000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7848600" y="5410200"/>
            <a:ext cx="106680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zh-TW" altLang="en-US" sz="1300" dirty="0" smtClean="0">
                <a:ea typeface="新細明體" charset="-120"/>
              </a:rPr>
              <a:t>     § </a:t>
            </a:r>
            <a:r>
              <a:rPr lang="en-US" altLang="zh-TW" sz="1300" dirty="0" smtClean="0">
                <a:ea typeface="新細明體" charset="-120"/>
              </a:rPr>
              <a:t>12.5</a:t>
            </a:r>
            <a:endParaRPr lang="zh-TW" altLang="en-US" sz="1300" dirty="0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429500" y="6248400"/>
            <a:ext cx="2063750" cy="457200"/>
          </a:xfrm>
        </p:spPr>
        <p:txBody>
          <a:bodyPr/>
          <a:lstStyle/>
          <a:p>
            <a:r>
              <a:rPr lang="en-US" altLang="zh-TW" dirty="0" smtClean="0"/>
              <a:t>12</a:t>
            </a:r>
            <a:r>
              <a:rPr lang="zh-TW" altLang="en-US" dirty="0" smtClean="0"/>
              <a:t>-</a:t>
            </a:r>
            <a:fld id="{217C9411-919B-4E57-A0E8-3F0F6A80A9D8}" type="slidenum">
              <a:rPr lang="zh-TW" altLang="en-US"/>
              <a:pPr/>
              <a:t>14</a:t>
            </a:fld>
            <a:endParaRPr lang="en-US" altLang="zh-TW" dirty="0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8504" y="2636838"/>
            <a:ext cx="8707884" cy="1143000"/>
          </a:xfrm>
        </p:spPr>
        <p:txBody>
          <a:bodyPr/>
          <a:lstStyle/>
          <a:p>
            <a:r>
              <a:rPr lang="en-US" altLang="zh-TW" sz="3500" dirty="0" smtClean="0"/>
              <a:t>12</a:t>
            </a:r>
            <a:r>
              <a:rPr lang="zh-TW" altLang="en-US" sz="3500" dirty="0" smtClean="0"/>
              <a:t>.</a:t>
            </a:r>
            <a:r>
              <a:rPr lang="zh-TW" altLang="en-US" sz="3500" dirty="0"/>
              <a:t>3 </a:t>
            </a:r>
            <a:r>
              <a:rPr lang="en-US" altLang="zh-TW" sz="3500" dirty="0"/>
              <a:t>Type 2 </a:t>
            </a:r>
            <a:r>
              <a:rPr lang="en-US" altLang="zh-TW" sz="3200" dirty="0"/>
              <a:t>Transaction Failures and Recovery</a:t>
            </a:r>
            <a:endParaRPr lang="zh-TW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866775" y="476672"/>
            <a:ext cx="8172450" cy="838200"/>
          </a:xfrm>
        </p:spPr>
        <p:txBody>
          <a:bodyPr/>
          <a:lstStyle/>
          <a:p>
            <a:r>
              <a:rPr lang="en-US" altLang="zh-TW" sz="3200" dirty="0"/>
              <a:t>Transaction Failures and Recovery</a:t>
            </a:r>
            <a:endParaRPr lang="zh-TW" altLang="en-US" sz="3200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altLang="zh-TW" dirty="0"/>
              <a:t>Transaction Failures: </a:t>
            </a:r>
          </a:p>
          <a:p>
            <a:pPr lvl="1">
              <a:buFont typeface="Wingdings" pitchFamily="2" charset="2"/>
              <a:buNone/>
            </a:pPr>
            <a:r>
              <a:rPr lang="en-US" altLang="zh-TW" b="0" i="1" dirty="0"/>
              <a:t>     </a:t>
            </a:r>
            <a:r>
              <a:rPr lang="en-US" altLang="zh-TW" b="0" dirty="0"/>
              <a:t>failures caused by unplanned, abnormal program termination</a:t>
            </a:r>
            <a:r>
              <a:rPr lang="en-US" altLang="zh-TW" dirty="0"/>
              <a:t>.</a:t>
            </a:r>
          </a:p>
          <a:p>
            <a:pPr lvl="2">
              <a:buFontTx/>
              <a:buNone/>
            </a:pPr>
            <a:r>
              <a:rPr lang="en-US" altLang="zh-TW" sz="1800" dirty="0"/>
              <a:t>&lt;e.g.&gt; arithmetic overflow </a:t>
            </a:r>
          </a:p>
          <a:p>
            <a:pPr lvl="2">
              <a:lnSpc>
                <a:spcPct val="70000"/>
              </a:lnSpc>
              <a:buFontTx/>
              <a:buNone/>
            </a:pPr>
            <a:r>
              <a:rPr lang="en-US" altLang="zh-TW" sz="1800" dirty="0"/>
              <a:t>           divided by zero</a:t>
            </a:r>
          </a:p>
          <a:p>
            <a:pPr lvl="2">
              <a:lnSpc>
                <a:spcPct val="70000"/>
              </a:lnSpc>
              <a:buFontTx/>
              <a:buNone/>
            </a:pPr>
            <a:r>
              <a:rPr lang="en-US" altLang="zh-TW" sz="1800" dirty="0"/>
              <a:t>           storage protection violation</a:t>
            </a:r>
          </a:p>
          <a:p>
            <a:pPr lvl="2">
              <a:lnSpc>
                <a:spcPct val="70000"/>
              </a:lnSpc>
              <a:buFontTx/>
              <a:buNone/>
            </a:pPr>
            <a:r>
              <a:rPr lang="en-US" altLang="zh-TW" sz="1800" dirty="0"/>
              <a:t>           log overflow...</a:t>
            </a:r>
          </a:p>
          <a:p>
            <a:pPr lvl="1">
              <a:lnSpc>
                <a:spcPct val="200000"/>
              </a:lnSpc>
            </a:pPr>
            <a:r>
              <a:rPr lang="en-US" altLang="zh-TW" dirty="0"/>
              <a:t>How to recover transaction failures ?</a:t>
            </a:r>
          </a:p>
          <a:p>
            <a:pPr lvl="2"/>
            <a:r>
              <a:rPr lang="en-US" altLang="zh-TW" dirty="0"/>
              <a:t>System force a </a:t>
            </a:r>
            <a:r>
              <a:rPr lang="en-US" altLang="zh-TW" u="sng" dirty="0"/>
              <a:t>rollback</a:t>
            </a:r>
            <a:r>
              <a:rPr lang="en-US" altLang="zh-TW" dirty="0"/>
              <a:t>.</a:t>
            </a:r>
          </a:p>
          <a:p>
            <a:pPr lvl="2"/>
            <a:r>
              <a:rPr lang="en-US" altLang="zh-TW" dirty="0"/>
              <a:t>the rollback is coordinated by </a:t>
            </a:r>
            <a:r>
              <a:rPr lang="en-US" altLang="zh-TW" b="1" dirty="0">
                <a:solidFill>
                  <a:schemeClr val="folHlink"/>
                </a:solidFill>
              </a:rPr>
              <a:t>Recovery Manager</a:t>
            </a:r>
            <a:r>
              <a:rPr lang="en-US" altLang="zh-TW" dirty="0">
                <a:solidFill>
                  <a:schemeClr val="folHlink"/>
                </a:solidFill>
              </a:rPr>
              <a:t>.</a:t>
            </a:r>
          </a:p>
          <a:p>
            <a:pPr lvl="2"/>
            <a:r>
              <a:rPr lang="en-US" altLang="zh-TW" dirty="0"/>
              <a:t>working </a:t>
            </a:r>
            <a:r>
              <a:rPr lang="en-US" altLang="zh-TW" u="sng" dirty="0"/>
              <a:t>backward</a:t>
            </a:r>
            <a:r>
              <a:rPr lang="en-US" altLang="zh-TW" dirty="0"/>
              <a:t> through the </a:t>
            </a:r>
            <a:r>
              <a:rPr lang="en-US" altLang="zh-TW" u="sng" dirty="0"/>
              <a:t>log</a:t>
            </a:r>
            <a:r>
              <a:rPr lang="en-US" altLang="zh-TW" dirty="0"/>
              <a:t> </a:t>
            </a:r>
            <a:endParaRPr lang="en-US" altLang="zh-TW" sz="1800" dirty="0"/>
          </a:p>
          <a:p>
            <a:pPr lvl="3"/>
            <a:r>
              <a:rPr lang="en-US" altLang="zh-TW" sz="1800" dirty="0"/>
              <a:t>to undo changes (replace new value by old value) </a:t>
            </a:r>
          </a:p>
          <a:p>
            <a:pPr lvl="3"/>
            <a:r>
              <a:rPr lang="en-US" altLang="zh-TW" sz="1800" dirty="0"/>
              <a:t>until the “</a:t>
            </a:r>
            <a:r>
              <a:rPr lang="en-US" altLang="zh-TW" sz="1800" b="1" dirty="0"/>
              <a:t>BEGIN TRANSACTION”</a:t>
            </a:r>
            <a:r>
              <a:rPr lang="en-US" altLang="zh-TW" sz="1800" dirty="0"/>
              <a:t> is encountered.</a:t>
            </a:r>
          </a:p>
          <a:p>
            <a:pPr lvl="2">
              <a:buFontTx/>
              <a:buNone/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33400"/>
            <a:ext cx="8172450" cy="609600"/>
          </a:xfrm>
        </p:spPr>
        <p:txBody>
          <a:bodyPr/>
          <a:lstStyle/>
          <a:p>
            <a:r>
              <a:rPr lang="en-US" altLang="zh-TW"/>
              <a:t>UNDO Logic and REDO Logic</a:t>
            </a:r>
            <a:endParaRPr lang="zh-TW" alt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295400"/>
            <a:ext cx="8242300" cy="4648200"/>
          </a:xfrm>
        </p:spPr>
        <p:txBody>
          <a:bodyPr/>
          <a:lstStyle/>
          <a:p>
            <a:pPr lvl="1">
              <a:lnSpc>
                <a:spcPct val="120000"/>
              </a:lnSpc>
            </a:pPr>
            <a:r>
              <a:rPr lang="en-US" altLang="zh-TW"/>
              <a:t>UNDO Logic</a:t>
            </a:r>
            <a:endParaRPr lang="en-US" altLang="zh-TW" b="0"/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altLang="zh-TW" sz="1600" b="0"/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altLang="zh-TW" sz="1600" b="0"/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altLang="zh-TW" sz="1600" b="0"/>
          </a:p>
          <a:p>
            <a:pPr lvl="1">
              <a:lnSpc>
                <a:spcPct val="130000"/>
              </a:lnSpc>
              <a:buFont typeface="Wingdings" pitchFamily="2" charset="2"/>
              <a:buNone/>
            </a:pPr>
            <a:r>
              <a:rPr lang="en-US" altLang="zh-TW" sz="1600" b="0"/>
              <a:t>          =&gt; </a:t>
            </a:r>
            <a:r>
              <a:rPr lang="en-US" altLang="zh-TW" sz="1600"/>
              <a:t>cause the rollback procedure to be restarted from the beginning.</a:t>
            </a:r>
          </a:p>
          <a:p>
            <a:pPr lvl="2">
              <a:lnSpc>
                <a:spcPct val="90000"/>
              </a:lnSpc>
              <a:buFontTx/>
              <a:buNone/>
            </a:pPr>
            <a:endParaRPr lang="en-US" altLang="zh-TW" sz="1800" b="1"/>
          </a:p>
          <a:p>
            <a:pPr lvl="2">
              <a:lnSpc>
                <a:spcPct val="90000"/>
              </a:lnSpc>
            </a:pPr>
            <a:r>
              <a:rPr lang="en-US" altLang="zh-TW" sz="1800" b="1"/>
              <a:t>Idempotent Property</a:t>
            </a:r>
            <a:r>
              <a:rPr lang="en-US" altLang="zh-TW" sz="1600"/>
              <a:t> : [Gray '78]</a:t>
            </a:r>
            <a:endParaRPr lang="en-US" altLang="zh-TW" sz="1600" b="1"/>
          </a:p>
          <a:p>
            <a:pPr lvl="3">
              <a:lnSpc>
                <a:spcPct val="170000"/>
              </a:lnSpc>
              <a:buFontTx/>
              <a:buNone/>
            </a:pPr>
            <a:r>
              <a:rPr lang="en-US" altLang="zh-TW" sz="1600" b="1"/>
              <a:t>UNDO ( UNDO ( UNDO ( ... ( x ) ) ) = UNDO ( x )</a:t>
            </a:r>
            <a:r>
              <a:rPr lang="en-US" altLang="zh-TW" sz="1600"/>
              <a:t>     for all x</a:t>
            </a:r>
          </a:p>
          <a:p>
            <a:pPr lvl="3">
              <a:lnSpc>
                <a:spcPct val="90000"/>
              </a:lnSpc>
              <a:buFontTx/>
              <a:buNone/>
            </a:pPr>
            <a:r>
              <a:rPr lang="en-US" altLang="zh-TW" sz="1600"/>
              <a:t>       i.e. undoing a given change any number of times is the same </a:t>
            </a:r>
            <a:br>
              <a:rPr lang="en-US" altLang="zh-TW" sz="1600"/>
            </a:br>
            <a:r>
              <a:rPr lang="en-US" altLang="zh-TW" sz="1600"/>
              <a:t>        as undoing it exactly once.</a:t>
            </a:r>
          </a:p>
          <a:p>
            <a:pPr lvl="2">
              <a:lnSpc>
                <a:spcPct val="90000"/>
              </a:lnSpc>
              <a:buFontTx/>
              <a:buNone/>
            </a:pPr>
            <a:endParaRPr lang="en-US" altLang="zh-TW" b="1"/>
          </a:p>
          <a:p>
            <a:pPr lvl="1">
              <a:lnSpc>
                <a:spcPct val="120000"/>
              </a:lnSpc>
            </a:pPr>
            <a:r>
              <a:rPr lang="en-US" altLang="zh-TW"/>
              <a:t>REDO Logic</a:t>
            </a:r>
            <a:br>
              <a:rPr lang="en-US" altLang="zh-TW"/>
            </a:br>
            <a:r>
              <a:rPr lang="en-US" altLang="zh-TW"/>
              <a:t>          </a:t>
            </a:r>
            <a:r>
              <a:rPr lang="en-US" altLang="zh-TW" sz="1600"/>
              <a:t>REDO (REDO (REDO (...(x))) = REDO (x)        </a:t>
            </a:r>
            <a:r>
              <a:rPr lang="en-US" altLang="zh-TW" sz="1600" b="0"/>
              <a:t>for all x</a:t>
            </a:r>
            <a:r>
              <a:rPr lang="en-US" altLang="zh-TW" sz="1400" b="0"/>
              <a:t>.</a:t>
            </a:r>
            <a:endParaRPr lang="en-US" altLang="zh-TW" sz="2200"/>
          </a:p>
          <a:p>
            <a:pPr lvl="2">
              <a:lnSpc>
                <a:spcPct val="90000"/>
              </a:lnSpc>
              <a:buFontTx/>
              <a:buNone/>
            </a:pPr>
            <a:endParaRPr lang="zh-TW" altLang="en-US" sz="1400"/>
          </a:p>
        </p:txBody>
      </p:sp>
      <p:grpSp>
        <p:nvGrpSpPr>
          <p:cNvPr id="22542" name="Group 14"/>
          <p:cNvGrpSpPr>
            <a:grpSpLocks/>
          </p:cNvGrpSpPr>
          <p:nvPr/>
        </p:nvGrpSpPr>
        <p:grpSpPr bwMode="auto">
          <a:xfrm>
            <a:off x="1809750" y="1600200"/>
            <a:ext cx="5962650" cy="1174750"/>
            <a:chOff x="1140" y="1008"/>
            <a:chExt cx="3756" cy="740"/>
          </a:xfrm>
        </p:grpSpPr>
        <p:sp>
          <p:nvSpPr>
            <p:cNvPr id="22533" name="Line 5"/>
            <p:cNvSpPr>
              <a:spLocks noChangeShapeType="1"/>
            </p:cNvSpPr>
            <p:nvPr/>
          </p:nvSpPr>
          <p:spPr bwMode="auto">
            <a:xfrm>
              <a:off x="1140" y="1282"/>
              <a:ext cx="37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2534" name="Line 6"/>
            <p:cNvSpPr>
              <a:spLocks noChangeShapeType="1"/>
            </p:cNvSpPr>
            <p:nvPr/>
          </p:nvSpPr>
          <p:spPr bwMode="auto">
            <a:xfrm>
              <a:off x="2593" y="1174"/>
              <a:ext cx="0" cy="1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2535" name="Line 7"/>
            <p:cNvSpPr>
              <a:spLocks noChangeShapeType="1"/>
            </p:cNvSpPr>
            <p:nvPr/>
          </p:nvSpPr>
          <p:spPr bwMode="auto">
            <a:xfrm>
              <a:off x="3836" y="1163"/>
              <a:ext cx="0" cy="1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2536" name="Rectangle 8"/>
            <p:cNvSpPr>
              <a:spLocks noChangeArrowheads="1"/>
            </p:cNvSpPr>
            <p:nvPr/>
          </p:nvSpPr>
          <p:spPr bwMode="auto">
            <a:xfrm>
              <a:off x="2987" y="1008"/>
              <a:ext cx="481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600">
                  <a:ea typeface="新細明體" charset="-120"/>
                </a:rPr>
                <a:t>UNDO</a:t>
              </a:r>
            </a:p>
          </p:txBody>
        </p:sp>
        <p:sp>
          <p:nvSpPr>
            <p:cNvPr id="22537" name="Line 9"/>
            <p:cNvSpPr>
              <a:spLocks noChangeShapeType="1"/>
            </p:cNvSpPr>
            <p:nvPr/>
          </p:nvSpPr>
          <p:spPr bwMode="auto">
            <a:xfrm>
              <a:off x="2589" y="1196"/>
              <a:ext cx="1230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2538" name="Line 10"/>
            <p:cNvSpPr>
              <a:spLocks noChangeShapeType="1"/>
            </p:cNvSpPr>
            <p:nvPr/>
          </p:nvSpPr>
          <p:spPr bwMode="auto">
            <a:xfrm flipV="1">
              <a:off x="2040" y="1277"/>
              <a:ext cx="0" cy="2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2539" name="Line 11"/>
            <p:cNvSpPr>
              <a:spLocks noChangeShapeType="1"/>
            </p:cNvSpPr>
            <p:nvPr/>
          </p:nvSpPr>
          <p:spPr bwMode="auto">
            <a:xfrm flipV="1">
              <a:off x="3233" y="1289"/>
              <a:ext cx="0" cy="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2540" name="Rectangle 12"/>
            <p:cNvSpPr>
              <a:spLocks noChangeArrowheads="1"/>
            </p:cNvSpPr>
            <p:nvPr/>
          </p:nvSpPr>
          <p:spPr bwMode="auto">
            <a:xfrm>
              <a:off x="1753" y="1535"/>
              <a:ext cx="450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600">
                  <a:ea typeface="新細明體" charset="-120"/>
                </a:rPr>
                <a:t>failure</a:t>
              </a:r>
            </a:p>
          </p:txBody>
        </p:sp>
        <p:sp>
          <p:nvSpPr>
            <p:cNvPr id="22541" name="Rectangle 13"/>
            <p:cNvSpPr>
              <a:spLocks noChangeArrowheads="1"/>
            </p:cNvSpPr>
            <p:nvPr/>
          </p:nvSpPr>
          <p:spPr bwMode="auto">
            <a:xfrm>
              <a:off x="2807" y="1538"/>
              <a:ext cx="760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600">
                  <a:ea typeface="新細明體" charset="-120"/>
                </a:rPr>
                <a:t>failure again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457200"/>
            <a:ext cx="8172450" cy="838200"/>
          </a:xfrm>
        </p:spPr>
        <p:txBody>
          <a:bodyPr/>
          <a:lstStyle/>
          <a:p>
            <a:r>
              <a:rPr lang="en-US" altLang="zh-TW"/>
              <a:t>Log</a:t>
            </a:r>
            <a:endParaRPr lang="zh-TW" alt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1371600"/>
            <a:ext cx="8731250" cy="34290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altLang="zh-TW"/>
              <a:t>On-line log (active log) v.s. Off-line log (archive log) :</a:t>
            </a:r>
          </a:p>
          <a:p>
            <a:pPr lvl="3">
              <a:lnSpc>
                <a:spcPct val="90000"/>
              </a:lnSpc>
            </a:pPr>
            <a:r>
              <a:rPr lang="en-US" altLang="zh-TW" sz="1800"/>
              <a:t>log data: 200 million byte/day  ==&gt; infeasible to be stored entirely on-line</a:t>
            </a:r>
          </a:p>
          <a:p>
            <a:pPr lvl="3">
              <a:lnSpc>
                <a:spcPct val="90000"/>
              </a:lnSpc>
            </a:pPr>
            <a:r>
              <a:rPr lang="en-US" altLang="zh-TW" sz="1800"/>
              <a:t>active log: stored on disk if full  ==&gt;  dump to tape  ==&gt;  archive log.</a:t>
            </a:r>
            <a:endParaRPr lang="en-US" altLang="zh-TW" sz="2400" b="1"/>
          </a:p>
          <a:p>
            <a:pPr lvl="1">
              <a:lnSpc>
                <a:spcPct val="90000"/>
              </a:lnSpc>
            </a:pPr>
            <a:r>
              <a:rPr lang="en-US" altLang="zh-TW"/>
              <a:t>Log Compression</a:t>
            </a:r>
            <a:endParaRPr lang="en-US" altLang="zh-TW" sz="1800"/>
          </a:p>
          <a:p>
            <a:pPr lvl="2">
              <a:lnSpc>
                <a:spcPct val="90000"/>
              </a:lnSpc>
            </a:pPr>
            <a:r>
              <a:rPr lang="en-US" altLang="zh-TW" sz="1800"/>
              <a:t>Archive log can be compressed</a:t>
            </a:r>
            <a:br>
              <a:rPr lang="en-US" altLang="zh-TW" sz="1800"/>
            </a:br>
            <a:r>
              <a:rPr lang="en-US" altLang="zh-TW" sz="1800"/>
              <a:t> =&gt; </a:t>
            </a:r>
            <a:r>
              <a:rPr lang="en-US" altLang="zh-TW" sz="1600"/>
              <a:t>reduce storage, and then increasing efficiency   </a:t>
            </a:r>
          </a:p>
          <a:p>
            <a:pPr lvl="2">
              <a:lnSpc>
                <a:spcPct val="90000"/>
              </a:lnSpc>
            </a:pPr>
            <a:r>
              <a:rPr lang="en-US" altLang="zh-TW" sz="1800"/>
              <a:t>How to compress archive log ?</a:t>
            </a:r>
          </a:p>
          <a:p>
            <a:pPr lvl="3">
              <a:lnSpc>
                <a:spcPct val="90000"/>
              </a:lnSpc>
            </a:pPr>
            <a:r>
              <a:rPr lang="en-US" altLang="zh-TW" sz="1600"/>
              <a:t>log records for transactions that failed to commit can be deleted (since they have been rolled back).</a:t>
            </a:r>
          </a:p>
          <a:p>
            <a:pPr lvl="3">
              <a:lnSpc>
                <a:spcPct val="90000"/>
              </a:lnSpc>
            </a:pPr>
            <a:r>
              <a:rPr lang="en-US" altLang="zh-TW" sz="1600"/>
              <a:t>old values are no longer needed for the transactions that did </a:t>
            </a:r>
            <a:r>
              <a:rPr lang="en-US" altLang="zh-TW" sz="1600" u="sng"/>
              <a:t>commit</a:t>
            </a:r>
            <a:r>
              <a:rPr lang="en-US" altLang="zh-TW" sz="1600"/>
              <a:t> (since they will never have to be undone).</a:t>
            </a:r>
          </a:p>
          <a:p>
            <a:pPr lvl="3">
              <a:lnSpc>
                <a:spcPct val="90000"/>
              </a:lnSpc>
            </a:pPr>
            <a:r>
              <a:rPr lang="en-US" altLang="zh-TW" sz="1600"/>
              <a:t>changes can be consolidated (only the final value is kept)</a:t>
            </a:r>
            <a:endParaRPr lang="zh-TW" altLang="en-US" sz="1600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705600" y="2895600"/>
            <a:ext cx="25146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altLang="zh-TW" sz="1200">
                <a:ea typeface="新細明體" charset="-120"/>
              </a:rPr>
              <a:t>Log: 100  –10  90  r</a:t>
            </a:r>
          </a:p>
          <a:p>
            <a:pPr algn="l" eaLnBrk="0" hangingPunct="0">
              <a:spcBef>
                <a:spcPct val="50000"/>
              </a:spcBef>
            </a:pPr>
            <a:r>
              <a:rPr lang="en-US" altLang="zh-TW" sz="1200">
                <a:ea typeface="新細明體" charset="-120"/>
              </a:rPr>
              <a:t>         100  -10  90  cancel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4038600" y="4267200"/>
            <a:ext cx="1676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TW" altLang="en-US" sz="1000">
                <a:solidFill>
                  <a:schemeClr val="folHlink"/>
                </a:solidFill>
                <a:ea typeface="新細明體" charset="-120"/>
              </a:rPr>
              <a:t>只可能做  </a:t>
            </a:r>
            <a:r>
              <a:rPr lang="en-US" altLang="zh-TW" sz="1400">
                <a:solidFill>
                  <a:schemeClr val="folHlink"/>
                </a:solidFill>
                <a:ea typeface="新細明體" charset="-120"/>
              </a:rPr>
              <a:t>redo</a:t>
            </a:r>
          </a:p>
        </p:txBody>
      </p:sp>
      <p:grpSp>
        <p:nvGrpSpPr>
          <p:cNvPr id="23595" name="Group 43"/>
          <p:cNvGrpSpPr>
            <a:grpSpLocks/>
          </p:cNvGrpSpPr>
          <p:nvPr/>
        </p:nvGrpSpPr>
        <p:grpSpPr bwMode="auto">
          <a:xfrm>
            <a:off x="1828800" y="5029200"/>
            <a:ext cx="6945313" cy="1123950"/>
            <a:chOff x="1152" y="3168"/>
            <a:chExt cx="4375" cy="708"/>
          </a:xfrm>
        </p:grpSpPr>
        <p:sp>
          <p:nvSpPr>
            <p:cNvPr id="23560" name="Rectangle 8"/>
            <p:cNvSpPr>
              <a:spLocks noChangeArrowheads="1"/>
            </p:cNvSpPr>
            <p:nvPr/>
          </p:nvSpPr>
          <p:spPr bwMode="auto">
            <a:xfrm>
              <a:off x="2370" y="3168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561" name="Rectangle 9"/>
            <p:cNvSpPr>
              <a:spLocks noChangeArrowheads="1"/>
            </p:cNvSpPr>
            <p:nvPr/>
          </p:nvSpPr>
          <p:spPr bwMode="auto">
            <a:xfrm>
              <a:off x="1152" y="3472"/>
              <a:ext cx="402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000">
                  <a:ea typeface="新細明體" charset="-120"/>
                </a:rPr>
                <a:t>program</a:t>
              </a:r>
            </a:p>
            <a:p>
              <a:pPr eaLnBrk="0" hangingPunct="0"/>
              <a:r>
                <a:rPr lang="en-US" altLang="zh-TW" sz="1000">
                  <a:ea typeface="新細明體" charset="-120"/>
                </a:rPr>
                <a:t>initiation</a:t>
              </a:r>
            </a:p>
          </p:txBody>
        </p:sp>
        <p:sp>
          <p:nvSpPr>
            <p:cNvPr id="23562" name="Rectangle 10"/>
            <p:cNvSpPr>
              <a:spLocks noChangeArrowheads="1"/>
            </p:cNvSpPr>
            <p:nvPr/>
          </p:nvSpPr>
          <p:spPr bwMode="auto">
            <a:xfrm>
              <a:off x="3096" y="3585"/>
              <a:ext cx="19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563" name="Line 11"/>
            <p:cNvSpPr>
              <a:spLocks noChangeShapeType="1"/>
            </p:cNvSpPr>
            <p:nvPr/>
          </p:nvSpPr>
          <p:spPr bwMode="auto">
            <a:xfrm flipV="1">
              <a:off x="1529" y="3539"/>
              <a:ext cx="211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564" name="Rectangle 12"/>
            <p:cNvSpPr>
              <a:spLocks noChangeArrowheads="1"/>
            </p:cNvSpPr>
            <p:nvPr/>
          </p:nvSpPr>
          <p:spPr bwMode="auto">
            <a:xfrm>
              <a:off x="1789" y="3580"/>
              <a:ext cx="679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altLang="zh-TW" sz="1000">
                  <a:ea typeface="新細明體" charset="-120"/>
                </a:rPr>
                <a:t>BEGIN</a:t>
              </a:r>
            </a:p>
            <a:p>
              <a:pPr algn="l" eaLnBrk="0" hangingPunct="0"/>
              <a:r>
                <a:rPr lang="en-US" altLang="zh-TW" sz="1000">
                  <a:ea typeface="新細明體" charset="-120"/>
                </a:rPr>
                <a:t>TRANSACTION</a:t>
              </a:r>
            </a:p>
          </p:txBody>
        </p:sp>
        <p:sp>
          <p:nvSpPr>
            <p:cNvPr id="23565" name="Rectangle 13"/>
            <p:cNvSpPr>
              <a:spLocks noChangeArrowheads="1"/>
            </p:cNvSpPr>
            <p:nvPr/>
          </p:nvSpPr>
          <p:spPr bwMode="auto">
            <a:xfrm>
              <a:off x="2237" y="3577"/>
              <a:ext cx="443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000">
                  <a:ea typeface="新細明體" charset="-120"/>
                </a:rPr>
                <a:t>COMMIT</a:t>
              </a:r>
            </a:p>
          </p:txBody>
        </p:sp>
        <p:sp>
          <p:nvSpPr>
            <p:cNvPr id="23566" name="Rectangle 14"/>
            <p:cNvSpPr>
              <a:spLocks noChangeArrowheads="1"/>
            </p:cNvSpPr>
            <p:nvPr/>
          </p:nvSpPr>
          <p:spPr bwMode="auto">
            <a:xfrm>
              <a:off x="2597" y="3570"/>
              <a:ext cx="679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altLang="zh-TW" sz="1000">
                  <a:ea typeface="新細明體" charset="-120"/>
                </a:rPr>
                <a:t>BEGIN</a:t>
              </a:r>
            </a:p>
            <a:p>
              <a:pPr algn="l" eaLnBrk="0" hangingPunct="0"/>
              <a:r>
                <a:rPr lang="en-US" altLang="zh-TW" sz="1000">
                  <a:ea typeface="新細明體" charset="-120"/>
                </a:rPr>
                <a:t>TRANSACTION</a:t>
              </a:r>
            </a:p>
          </p:txBody>
        </p:sp>
        <p:sp>
          <p:nvSpPr>
            <p:cNvPr id="23567" name="Rectangle 15"/>
            <p:cNvSpPr>
              <a:spLocks noChangeArrowheads="1"/>
            </p:cNvSpPr>
            <p:nvPr/>
          </p:nvSpPr>
          <p:spPr bwMode="auto">
            <a:xfrm>
              <a:off x="3075" y="3551"/>
              <a:ext cx="57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000">
                  <a:ea typeface="新細明體" charset="-120"/>
                </a:rPr>
                <a:t>ROLLBACK</a:t>
              </a:r>
            </a:p>
          </p:txBody>
        </p:sp>
        <p:sp>
          <p:nvSpPr>
            <p:cNvPr id="23568" name="Rectangle 16"/>
            <p:cNvSpPr>
              <a:spLocks noChangeArrowheads="1"/>
            </p:cNvSpPr>
            <p:nvPr/>
          </p:nvSpPr>
          <p:spPr bwMode="auto">
            <a:xfrm>
              <a:off x="1200" y="3216"/>
              <a:ext cx="282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000">
                  <a:ea typeface="新細明體" charset="-120"/>
                </a:rPr>
                <a:t>Time</a:t>
              </a:r>
            </a:p>
          </p:txBody>
        </p:sp>
        <p:sp>
          <p:nvSpPr>
            <p:cNvPr id="23569" name="Line 17"/>
            <p:cNvSpPr>
              <a:spLocks noChangeShapeType="1"/>
            </p:cNvSpPr>
            <p:nvPr/>
          </p:nvSpPr>
          <p:spPr bwMode="auto">
            <a:xfrm>
              <a:off x="3126" y="3473"/>
              <a:ext cx="0" cy="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570" name="Line 18"/>
            <p:cNvSpPr>
              <a:spLocks noChangeShapeType="1"/>
            </p:cNvSpPr>
            <p:nvPr/>
          </p:nvSpPr>
          <p:spPr bwMode="auto">
            <a:xfrm>
              <a:off x="2637" y="3478"/>
              <a:ext cx="0" cy="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571" name="Line 19"/>
            <p:cNvSpPr>
              <a:spLocks noChangeShapeType="1"/>
            </p:cNvSpPr>
            <p:nvPr/>
          </p:nvSpPr>
          <p:spPr bwMode="auto">
            <a:xfrm>
              <a:off x="2295" y="3466"/>
              <a:ext cx="0" cy="7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572" name="Line 20"/>
            <p:cNvSpPr>
              <a:spLocks noChangeShapeType="1"/>
            </p:cNvSpPr>
            <p:nvPr/>
          </p:nvSpPr>
          <p:spPr bwMode="auto">
            <a:xfrm>
              <a:off x="1831" y="3478"/>
              <a:ext cx="0" cy="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573" name="Line 21"/>
            <p:cNvSpPr>
              <a:spLocks noChangeShapeType="1"/>
            </p:cNvSpPr>
            <p:nvPr/>
          </p:nvSpPr>
          <p:spPr bwMode="auto">
            <a:xfrm>
              <a:off x="1248" y="3360"/>
              <a:ext cx="21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574" name="Rectangle 22"/>
            <p:cNvSpPr>
              <a:spLocks noChangeArrowheads="1"/>
            </p:cNvSpPr>
            <p:nvPr/>
          </p:nvSpPr>
          <p:spPr bwMode="auto">
            <a:xfrm>
              <a:off x="1936" y="3298"/>
              <a:ext cx="243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000">
                  <a:ea typeface="新細明體" charset="-120"/>
                </a:rPr>
                <a:t>Tx1</a:t>
              </a:r>
            </a:p>
          </p:txBody>
        </p:sp>
        <p:sp>
          <p:nvSpPr>
            <p:cNvPr id="23575" name="Rectangle 23"/>
            <p:cNvSpPr>
              <a:spLocks noChangeArrowheads="1"/>
            </p:cNvSpPr>
            <p:nvPr/>
          </p:nvSpPr>
          <p:spPr bwMode="auto">
            <a:xfrm>
              <a:off x="2771" y="3288"/>
              <a:ext cx="243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000">
                  <a:ea typeface="新細明體" charset="-120"/>
                </a:rPr>
                <a:t>Tx2</a:t>
              </a:r>
            </a:p>
          </p:txBody>
        </p:sp>
        <p:sp>
          <p:nvSpPr>
            <p:cNvPr id="23576" name="Line 24"/>
            <p:cNvSpPr>
              <a:spLocks noChangeShapeType="1"/>
            </p:cNvSpPr>
            <p:nvPr/>
          </p:nvSpPr>
          <p:spPr bwMode="auto">
            <a:xfrm flipH="1">
              <a:off x="1831" y="3358"/>
              <a:ext cx="1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577" name="Line 25"/>
            <p:cNvSpPr>
              <a:spLocks noChangeShapeType="1"/>
            </p:cNvSpPr>
            <p:nvPr/>
          </p:nvSpPr>
          <p:spPr bwMode="auto">
            <a:xfrm>
              <a:off x="2184" y="3358"/>
              <a:ext cx="14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23578" name="Group 26"/>
            <p:cNvGrpSpPr>
              <a:grpSpLocks/>
            </p:cNvGrpSpPr>
            <p:nvPr/>
          </p:nvGrpSpPr>
          <p:grpSpPr bwMode="auto">
            <a:xfrm>
              <a:off x="2632" y="3331"/>
              <a:ext cx="500" cy="0"/>
              <a:chOff x="1435" y="1131"/>
              <a:chExt cx="477" cy="0"/>
            </a:xfrm>
          </p:grpSpPr>
          <p:sp>
            <p:nvSpPr>
              <p:cNvPr id="23579" name="Line 27"/>
              <p:cNvSpPr>
                <a:spLocks noChangeShapeType="1"/>
              </p:cNvSpPr>
              <p:nvPr/>
            </p:nvSpPr>
            <p:spPr bwMode="auto">
              <a:xfrm flipH="1">
                <a:off x="1435" y="1131"/>
                <a:ext cx="16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3580" name="Line 28"/>
              <p:cNvSpPr>
                <a:spLocks noChangeShapeType="1"/>
              </p:cNvSpPr>
              <p:nvPr/>
            </p:nvSpPr>
            <p:spPr bwMode="auto">
              <a:xfrm>
                <a:off x="1736" y="1131"/>
                <a:ext cx="1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23581" name="Line 29"/>
            <p:cNvSpPr>
              <a:spLocks noChangeShapeType="1"/>
            </p:cNvSpPr>
            <p:nvPr/>
          </p:nvSpPr>
          <p:spPr bwMode="auto">
            <a:xfrm>
              <a:off x="3644" y="3539"/>
              <a:ext cx="17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582" name="Rectangle 30"/>
            <p:cNvSpPr>
              <a:spLocks noChangeArrowheads="1"/>
            </p:cNvSpPr>
            <p:nvPr/>
          </p:nvSpPr>
          <p:spPr bwMode="auto">
            <a:xfrm>
              <a:off x="3637" y="3577"/>
              <a:ext cx="678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altLang="zh-TW" sz="1000">
                  <a:ea typeface="新細明體" charset="-120"/>
                </a:rPr>
                <a:t>BEGIN</a:t>
              </a:r>
            </a:p>
            <a:p>
              <a:pPr algn="l" eaLnBrk="0" hangingPunct="0"/>
              <a:r>
                <a:rPr lang="en-US" altLang="zh-TW" sz="1000">
                  <a:ea typeface="新細明體" charset="-120"/>
                </a:rPr>
                <a:t>TRANSACTION</a:t>
              </a:r>
            </a:p>
          </p:txBody>
        </p:sp>
        <p:sp>
          <p:nvSpPr>
            <p:cNvPr id="23583" name="Rectangle 31"/>
            <p:cNvSpPr>
              <a:spLocks noChangeArrowheads="1"/>
            </p:cNvSpPr>
            <p:nvPr/>
          </p:nvSpPr>
          <p:spPr bwMode="auto">
            <a:xfrm>
              <a:off x="4234" y="3560"/>
              <a:ext cx="443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000">
                  <a:ea typeface="新細明體" charset="-120"/>
                </a:rPr>
                <a:t>COMMIT</a:t>
              </a:r>
            </a:p>
          </p:txBody>
        </p:sp>
        <p:sp>
          <p:nvSpPr>
            <p:cNvPr id="23584" name="Rectangle 32"/>
            <p:cNvSpPr>
              <a:spLocks noChangeArrowheads="1"/>
            </p:cNvSpPr>
            <p:nvPr/>
          </p:nvSpPr>
          <p:spPr bwMode="auto">
            <a:xfrm>
              <a:off x="5043" y="3554"/>
              <a:ext cx="484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zh-TW" altLang="en-US" sz="1000">
                  <a:ea typeface="新細明體" charset="-120"/>
                </a:rPr>
                <a:t>    </a:t>
              </a:r>
              <a:r>
                <a:rPr lang="en-US" altLang="zh-TW" sz="1000">
                  <a:ea typeface="新細明體" charset="-120"/>
                </a:rPr>
                <a:t>program</a:t>
              </a:r>
            </a:p>
            <a:p>
              <a:pPr eaLnBrk="0" hangingPunct="0"/>
              <a:r>
                <a:rPr lang="en-US" altLang="zh-TW" sz="1000">
                  <a:ea typeface="新細明體" charset="-120"/>
                </a:rPr>
                <a:t>termination</a:t>
              </a:r>
            </a:p>
          </p:txBody>
        </p:sp>
        <p:sp>
          <p:nvSpPr>
            <p:cNvPr id="23585" name="Line 33"/>
            <p:cNvSpPr>
              <a:spLocks noChangeShapeType="1"/>
            </p:cNvSpPr>
            <p:nvPr/>
          </p:nvSpPr>
          <p:spPr bwMode="auto">
            <a:xfrm>
              <a:off x="3644" y="3478"/>
              <a:ext cx="0" cy="8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586" name="Line 34"/>
            <p:cNvSpPr>
              <a:spLocks noChangeShapeType="1"/>
            </p:cNvSpPr>
            <p:nvPr/>
          </p:nvSpPr>
          <p:spPr bwMode="auto">
            <a:xfrm>
              <a:off x="5406" y="3478"/>
              <a:ext cx="0" cy="8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587" name="Line 35"/>
            <p:cNvSpPr>
              <a:spLocks noChangeShapeType="1"/>
            </p:cNvSpPr>
            <p:nvPr/>
          </p:nvSpPr>
          <p:spPr bwMode="auto">
            <a:xfrm>
              <a:off x="4248" y="3478"/>
              <a:ext cx="0" cy="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588" name="Rectangle 36"/>
            <p:cNvSpPr>
              <a:spLocks noChangeArrowheads="1"/>
            </p:cNvSpPr>
            <p:nvPr/>
          </p:nvSpPr>
          <p:spPr bwMode="auto">
            <a:xfrm>
              <a:off x="3812" y="3282"/>
              <a:ext cx="242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000">
                  <a:ea typeface="新細明體" charset="-120"/>
                </a:rPr>
                <a:t>Tx3</a:t>
              </a:r>
            </a:p>
          </p:txBody>
        </p:sp>
        <p:sp>
          <p:nvSpPr>
            <p:cNvPr id="23589" name="Line 37"/>
            <p:cNvSpPr>
              <a:spLocks noChangeShapeType="1"/>
            </p:cNvSpPr>
            <p:nvPr/>
          </p:nvSpPr>
          <p:spPr bwMode="auto">
            <a:xfrm flipH="1">
              <a:off x="3636" y="3339"/>
              <a:ext cx="19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590" name="Line 38"/>
            <p:cNvSpPr>
              <a:spLocks noChangeShapeType="1"/>
            </p:cNvSpPr>
            <p:nvPr/>
          </p:nvSpPr>
          <p:spPr bwMode="auto">
            <a:xfrm>
              <a:off x="4052" y="3326"/>
              <a:ext cx="21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591" name="Line 39"/>
            <p:cNvSpPr>
              <a:spLocks noChangeShapeType="1"/>
            </p:cNvSpPr>
            <p:nvPr/>
          </p:nvSpPr>
          <p:spPr bwMode="auto">
            <a:xfrm>
              <a:off x="1529" y="3478"/>
              <a:ext cx="0" cy="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592" name="Line 40"/>
            <p:cNvSpPr>
              <a:spLocks noChangeShapeType="1"/>
            </p:cNvSpPr>
            <p:nvPr/>
          </p:nvSpPr>
          <p:spPr bwMode="auto">
            <a:xfrm>
              <a:off x="1831" y="3539"/>
              <a:ext cx="453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593" name="Line 41"/>
            <p:cNvSpPr>
              <a:spLocks noChangeShapeType="1"/>
            </p:cNvSpPr>
            <p:nvPr/>
          </p:nvSpPr>
          <p:spPr bwMode="auto">
            <a:xfrm>
              <a:off x="2637" y="3539"/>
              <a:ext cx="503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594" name="Line 42"/>
            <p:cNvSpPr>
              <a:spLocks noChangeShapeType="1"/>
            </p:cNvSpPr>
            <p:nvPr/>
          </p:nvSpPr>
          <p:spPr bwMode="auto">
            <a:xfrm>
              <a:off x="3644" y="3539"/>
              <a:ext cx="604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Long Transaction</a:t>
            </a:r>
            <a:endParaRPr lang="zh-TW" alt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en-US" altLang="zh-TW"/>
              <a:t>Transaction is unit of work, and unit of recovery.</a:t>
            </a:r>
            <a:endParaRPr lang="en-US" altLang="zh-TW" sz="1800"/>
          </a:p>
          <a:p>
            <a:pPr lvl="3"/>
            <a:r>
              <a:rPr lang="en-US" altLang="zh-TW" sz="1800"/>
              <a:t>Transaction should be short.</a:t>
            </a:r>
          </a:p>
          <a:p>
            <a:pPr lvl="3">
              <a:buFontTx/>
              <a:buNone/>
            </a:pPr>
            <a:r>
              <a:rPr lang="en-US" altLang="zh-TW" sz="1800"/>
              <a:t>     =&gt; reduce the amount that has to be undone.</a:t>
            </a:r>
          </a:p>
          <a:p>
            <a:pPr lvl="2"/>
            <a:r>
              <a:rPr lang="en-US" altLang="zh-TW"/>
              <a:t>long transaction =&gt; subdivided into multiple transactions.</a:t>
            </a:r>
          </a:p>
          <a:p>
            <a:pPr lvl="3">
              <a:buFontTx/>
              <a:buNone/>
            </a:pPr>
            <a:r>
              <a:rPr lang="en-US" altLang="zh-TW" sz="1800"/>
              <a:t>&lt;e.g.&gt; T</a:t>
            </a:r>
            <a:r>
              <a:rPr lang="en-US" altLang="zh-TW" sz="1800" baseline="-25000"/>
              <a:t>1</a:t>
            </a:r>
            <a:r>
              <a:rPr lang="en-US" altLang="zh-TW" sz="1800"/>
              <a:t>: Update all supplier records, S.</a:t>
            </a:r>
          </a:p>
          <a:p>
            <a:pPr lvl="3">
              <a:buFontTx/>
              <a:buNone/>
            </a:pPr>
            <a:r>
              <a:rPr lang="en-US" altLang="zh-TW" sz="1800"/>
              <a:t>             </a:t>
            </a:r>
          </a:p>
          <a:p>
            <a:pPr lvl="3">
              <a:buFontTx/>
              <a:buNone/>
            </a:pPr>
            <a:r>
              <a:rPr lang="en-US" altLang="zh-TW" sz="1800"/>
              <a:t>           T</a:t>
            </a:r>
            <a:r>
              <a:rPr lang="en-US" altLang="zh-TW" sz="1800" baseline="-25000"/>
              <a:t>11</a:t>
            </a:r>
            <a:r>
              <a:rPr lang="en-US" altLang="zh-TW" sz="1800"/>
              <a:t>: Update all supplier records for supplier name is 'A%'.</a:t>
            </a:r>
          </a:p>
          <a:p>
            <a:pPr lvl="3">
              <a:buFontTx/>
              <a:buNone/>
            </a:pPr>
            <a:r>
              <a:rPr lang="en-US" altLang="zh-TW" sz="1800"/>
              <a:t>           T</a:t>
            </a:r>
            <a:r>
              <a:rPr lang="en-US" altLang="zh-TW" sz="1800" baseline="-25000"/>
              <a:t>12</a:t>
            </a:r>
            <a:r>
              <a:rPr lang="en-US" altLang="zh-TW" sz="1800"/>
              <a:t>: Update all supplier records for supplier name is 'B%'.</a:t>
            </a:r>
          </a:p>
          <a:p>
            <a:pPr lvl="3">
              <a:buFontTx/>
              <a:buNone/>
            </a:pPr>
            <a:endParaRPr lang="en-US" altLang="zh-TW" sz="1800"/>
          </a:p>
          <a:p>
            <a:pPr lvl="3">
              <a:buFontTx/>
              <a:buNone/>
            </a:pPr>
            <a:endParaRPr lang="en-US" altLang="zh-TW" sz="1800"/>
          </a:p>
          <a:p>
            <a:pPr lvl="3">
              <a:buFontTx/>
              <a:buNone/>
            </a:pPr>
            <a:r>
              <a:rPr lang="en-US" altLang="zh-TW" sz="1800"/>
              <a:t>           T</a:t>
            </a:r>
            <a:r>
              <a:rPr lang="en-US" altLang="zh-TW" sz="1800" baseline="-25000"/>
              <a:t>1,26</a:t>
            </a:r>
            <a:r>
              <a:rPr lang="en-US" altLang="zh-TW" sz="1800"/>
              <a:t>: Update all supplier records for supplier name is 'Z%'.</a:t>
            </a:r>
          </a:p>
          <a:p>
            <a:endParaRPr lang="zh-TW" altLang="en-US"/>
          </a:p>
        </p:txBody>
      </p:sp>
      <p:sp>
        <p:nvSpPr>
          <p:cNvPr id="24580" name="AutoShape 4"/>
          <p:cNvSpPr>
            <a:spLocks noChangeArrowheads="1"/>
          </p:cNvSpPr>
          <p:nvPr/>
        </p:nvSpPr>
        <p:spPr bwMode="auto">
          <a:xfrm rot="16200000" flipH="1">
            <a:off x="3736975" y="3257550"/>
            <a:ext cx="330200" cy="215900"/>
          </a:xfrm>
          <a:prstGeom prst="rightArrow">
            <a:avLst>
              <a:gd name="adj1" fmla="val 50000"/>
              <a:gd name="adj2" fmla="val 76478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3794125" y="4191000"/>
            <a:ext cx="244475" cy="78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10000"/>
              </a:spcBef>
            </a:pPr>
            <a:r>
              <a:rPr lang="zh-TW" altLang="en-US" sz="2000" i="1">
                <a:ea typeface="新細明體" charset="-120"/>
              </a:rPr>
              <a:t>.</a:t>
            </a:r>
          </a:p>
          <a:p>
            <a:pPr eaLnBrk="0" hangingPunct="0">
              <a:lnSpc>
                <a:spcPct val="70000"/>
              </a:lnSpc>
              <a:spcBef>
                <a:spcPct val="10000"/>
              </a:spcBef>
            </a:pPr>
            <a:r>
              <a:rPr lang="zh-TW" altLang="en-US" sz="2000" i="1">
                <a:ea typeface="新細明體" charset="-120"/>
              </a:rPr>
              <a:t>.</a:t>
            </a:r>
          </a:p>
          <a:p>
            <a:pPr eaLnBrk="0" hangingPunct="0">
              <a:lnSpc>
                <a:spcPct val="70000"/>
              </a:lnSpc>
              <a:spcBef>
                <a:spcPct val="10000"/>
              </a:spcBef>
            </a:pPr>
            <a:r>
              <a:rPr lang="zh-TW" altLang="en-US" sz="2000" i="1">
                <a:ea typeface="新細明體" charset="-12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429500" y="6248400"/>
            <a:ext cx="2063750" cy="457200"/>
          </a:xfrm>
        </p:spPr>
        <p:txBody>
          <a:bodyPr/>
          <a:lstStyle/>
          <a:p>
            <a:r>
              <a:rPr lang="en-US" altLang="zh-TW" dirty="0" smtClean="0"/>
              <a:t>12</a:t>
            </a:r>
            <a:r>
              <a:rPr lang="zh-TW" altLang="en-US" dirty="0" smtClean="0"/>
              <a:t>-</a:t>
            </a:r>
            <a:fld id="{FD79E221-1638-49B1-B4EE-330260B372D2}" type="slidenum">
              <a:rPr lang="zh-TW" altLang="en-US"/>
              <a:pPr/>
              <a:t>19</a:t>
            </a:fld>
            <a:endParaRPr lang="en-US" altLang="zh-TW" dirty="0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00100" y="2590800"/>
            <a:ext cx="8420100" cy="1143000"/>
          </a:xfrm>
        </p:spPr>
        <p:txBody>
          <a:bodyPr/>
          <a:lstStyle/>
          <a:p>
            <a:r>
              <a:rPr lang="en-US" altLang="zh-TW" dirty="0" smtClean="0"/>
              <a:t>12</a:t>
            </a:r>
            <a:r>
              <a:rPr lang="zh-TW" altLang="en-US" dirty="0" smtClean="0"/>
              <a:t>.</a:t>
            </a:r>
            <a:r>
              <a:rPr lang="zh-TW" altLang="en-US" dirty="0"/>
              <a:t>4 </a:t>
            </a:r>
            <a:r>
              <a:rPr lang="en-US" altLang="zh-TW" sz="3600" dirty="0"/>
              <a:t>System Failures and Recovery</a:t>
            </a:r>
            <a:endParaRPr lang="zh-TW" altLang="en-US" sz="2800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866775" y="332656"/>
            <a:ext cx="8172450" cy="838200"/>
          </a:xfrm>
        </p:spPr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  <a:ea typeface="新細明體" charset="-120"/>
              </a:rPr>
              <a:t>Contents</a:t>
            </a:r>
            <a:endParaRPr lang="zh-TW" altLang="en-US" dirty="0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2720" y="1340768"/>
            <a:ext cx="6454775" cy="2448272"/>
          </a:xfrm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0"/>
              </a:spcBef>
              <a:buClr>
                <a:srgbClr val="00FF00"/>
              </a:buClr>
            </a:pPr>
            <a:r>
              <a:rPr lang="zh-TW" altLang="en-US" sz="1800" dirty="0"/>
              <a:t> </a:t>
            </a:r>
            <a:r>
              <a:rPr lang="en-US" altLang="zh-TW" dirty="0" smtClean="0"/>
              <a:t>12</a:t>
            </a:r>
            <a:r>
              <a:rPr lang="zh-TW" altLang="en-US" dirty="0" smtClean="0"/>
              <a:t>.</a:t>
            </a:r>
            <a:r>
              <a:rPr lang="zh-TW" altLang="en-US" dirty="0"/>
              <a:t>1 </a:t>
            </a:r>
            <a:r>
              <a:rPr lang="en-US" altLang="zh-TW" dirty="0"/>
              <a:t>Introduction</a:t>
            </a:r>
          </a:p>
          <a:p>
            <a:pPr eaLnBrk="0" hangingPunct="0">
              <a:lnSpc>
                <a:spcPct val="150000"/>
              </a:lnSpc>
              <a:spcBef>
                <a:spcPct val="0"/>
              </a:spcBef>
              <a:buClr>
                <a:srgbClr val="00FF00"/>
              </a:buClr>
            </a:pPr>
            <a:r>
              <a:rPr lang="zh-TW" altLang="en-US" dirty="0"/>
              <a:t> </a:t>
            </a:r>
            <a:r>
              <a:rPr lang="en-US" altLang="zh-TW" dirty="0" smtClean="0"/>
              <a:t>12</a:t>
            </a:r>
            <a:r>
              <a:rPr lang="zh-TW" altLang="en-US" dirty="0" smtClean="0"/>
              <a:t>.</a:t>
            </a:r>
            <a:r>
              <a:rPr lang="zh-TW" altLang="en-US" dirty="0"/>
              <a:t>2 </a:t>
            </a:r>
            <a:r>
              <a:rPr lang="en-US" altLang="zh-TW" dirty="0"/>
              <a:t>Transactions</a:t>
            </a:r>
          </a:p>
          <a:p>
            <a:pPr eaLnBrk="0" hangingPunct="0">
              <a:lnSpc>
                <a:spcPct val="150000"/>
              </a:lnSpc>
              <a:spcBef>
                <a:spcPct val="0"/>
              </a:spcBef>
              <a:buClr>
                <a:srgbClr val="00FF00"/>
              </a:buClr>
            </a:pPr>
            <a:r>
              <a:rPr lang="zh-TW" altLang="en-US" dirty="0"/>
              <a:t> </a:t>
            </a:r>
            <a:r>
              <a:rPr lang="en-US" altLang="zh-TW" dirty="0" smtClean="0"/>
              <a:t>12</a:t>
            </a:r>
            <a:r>
              <a:rPr lang="zh-TW" altLang="en-US" dirty="0" smtClean="0"/>
              <a:t>.</a:t>
            </a:r>
            <a:r>
              <a:rPr lang="zh-TW" altLang="en-US" dirty="0"/>
              <a:t>3 </a:t>
            </a:r>
            <a:r>
              <a:rPr lang="en-US" altLang="zh-TW" dirty="0"/>
              <a:t>Transaction Failures and Recovery</a:t>
            </a:r>
          </a:p>
          <a:p>
            <a:pPr eaLnBrk="0" hangingPunct="0">
              <a:lnSpc>
                <a:spcPct val="150000"/>
              </a:lnSpc>
              <a:spcBef>
                <a:spcPct val="0"/>
              </a:spcBef>
              <a:buClr>
                <a:srgbClr val="00FF00"/>
              </a:buClr>
            </a:pPr>
            <a:r>
              <a:rPr lang="zh-TW" altLang="en-US" dirty="0"/>
              <a:t> </a:t>
            </a:r>
            <a:r>
              <a:rPr lang="en-US" altLang="zh-TW" dirty="0" smtClean="0"/>
              <a:t>12</a:t>
            </a:r>
            <a:r>
              <a:rPr lang="zh-TW" altLang="en-US" dirty="0" smtClean="0"/>
              <a:t>.</a:t>
            </a:r>
            <a:r>
              <a:rPr lang="zh-TW" altLang="en-US" dirty="0"/>
              <a:t>4 </a:t>
            </a:r>
            <a:r>
              <a:rPr lang="en-US" altLang="zh-TW" dirty="0"/>
              <a:t>System Failures and Recovery</a:t>
            </a:r>
          </a:p>
          <a:p>
            <a:pPr eaLnBrk="0" hangingPunct="0">
              <a:lnSpc>
                <a:spcPct val="150000"/>
              </a:lnSpc>
              <a:spcBef>
                <a:spcPct val="0"/>
              </a:spcBef>
              <a:buClr>
                <a:srgbClr val="00FF00"/>
              </a:buClr>
            </a:pPr>
            <a:r>
              <a:rPr lang="zh-TW" altLang="en-US" dirty="0"/>
              <a:t> </a:t>
            </a:r>
            <a:r>
              <a:rPr lang="en-US" altLang="zh-TW" dirty="0" smtClean="0"/>
              <a:t>12</a:t>
            </a:r>
            <a:r>
              <a:rPr lang="zh-TW" altLang="en-US" dirty="0" smtClean="0"/>
              <a:t>.</a:t>
            </a:r>
            <a:r>
              <a:rPr lang="zh-TW" altLang="en-US" dirty="0"/>
              <a:t>5 </a:t>
            </a:r>
            <a:r>
              <a:rPr lang="en-US" altLang="zh-TW" dirty="0"/>
              <a:t>Media Failures and Recovery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584" y="3901818"/>
            <a:ext cx="8145463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/>
              <a:t>System Failures and Recovery</a:t>
            </a:r>
            <a:endParaRPr lang="zh-TW" altLang="en-US" sz="320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295400"/>
            <a:ext cx="7772400" cy="4648200"/>
          </a:xfrm>
        </p:spPr>
        <p:txBody>
          <a:bodyPr/>
          <a:lstStyle/>
          <a:p>
            <a:pPr lvl="1">
              <a:lnSpc>
                <a:spcPct val="120000"/>
              </a:lnSpc>
            </a:pPr>
            <a:r>
              <a:rPr lang="en-US" altLang="zh-TW"/>
              <a:t>Critical point</a:t>
            </a:r>
            <a:r>
              <a:rPr lang="en-US" altLang="zh-TW" sz="1800"/>
              <a:t> : contents of </a:t>
            </a:r>
            <a:r>
              <a:rPr lang="en-US" altLang="zh-TW" sz="1800" u="sng"/>
              <a:t>main storage</a:t>
            </a:r>
            <a:r>
              <a:rPr lang="en-US" altLang="zh-TW" sz="1800"/>
              <a:t> are lost, in particular, the database buffers are lost. </a:t>
            </a:r>
            <a:r>
              <a:rPr lang="en-US" altLang="zh-TW" sz="1800">
                <a:solidFill>
                  <a:schemeClr val="folHlink"/>
                </a:solidFill>
              </a:rPr>
              <a:t>e.g.  CPU failure.</a:t>
            </a:r>
          </a:p>
          <a:p>
            <a:pPr lvl="1">
              <a:lnSpc>
                <a:spcPct val="80000"/>
              </a:lnSpc>
            </a:pPr>
            <a:r>
              <a:rPr lang="en-US" altLang="zh-TW"/>
              <a:t>How to recover ?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altLang="zh-TW" sz="1800"/>
              <a:t>(1) UNDO the transactions in progress at the time of failure.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altLang="zh-TW" sz="1800"/>
              <a:t>(2) REDO the transactions that successfully complete but did not write   </a:t>
            </a:r>
            <a:br>
              <a:rPr lang="en-US" altLang="zh-TW" sz="1800"/>
            </a:br>
            <a:r>
              <a:rPr lang="en-US" altLang="zh-TW" sz="1800"/>
              <a:t>  to the physical disk.</a:t>
            </a:r>
          </a:p>
          <a:p>
            <a:pPr lvl="2">
              <a:lnSpc>
                <a:spcPct val="80000"/>
              </a:lnSpc>
              <a:buFontTx/>
              <a:buNone/>
            </a:pPr>
            <a:endParaRPr lang="en-US" altLang="zh-TW" sz="1200"/>
          </a:p>
          <a:p>
            <a:pPr lvl="1">
              <a:lnSpc>
                <a:spcPct val="80000"/>
              </a:lnSpc>
            </a:pPr>
            <a:r>
              <a:rPr lang="zh-TW" altLang="en-US" b="0">
                <a:ea typeface="新細明體" charset="-120"/>
              </a:rPr>
              <a:t>&lt;</a:t>
            </a:r>
            <a:r>
              <a:rPr lang="en-US" altLang="zh-TW" b="0">
                <a:ea typeface="新細明體" charset="-120"/>
              </a:rPr>
              <a:t>e.g.&gt;</a:t>
            </a:r>
            <a:r>
              <a:rPr lang="en-US" altLang="zh-TW" sz="1800"/>
              <a:t> </a:t>
            </a:r>
            <a:endParaRPr lang="zh-TW" altLang="en-US" sz="1800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7543800" y="236220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400">
                <a:ea typeface="新細明體" charset="-120"/>
              </a:rPr>
              <a:t>e.g. </a:t>
            </a:r>
            <a:r>
              <a:rPr lang="en-US" altLang="zh-TW" sz="1400">
                <a:solidFill>
                  <a:schemeClr val="folHlink"/>
                </a:solidFill>
                <a:ea typeface="新細明體" charset="-120"/>
              </a:rPr>
              <a:t>T</a:t>
            </a:r>
            <a:r>
              <a:rPr lang="en-US" altLang="zh-TW" sz="1400" baseline="-25000">
                <a:solidFill>
                  <a:schemeClr val="folHlink"/>
                </a:solidFill>
                <a:ea typeface="新細明體" charset="-120"/>
              </a:rPr>
              <a:t>3 </a:t>
            </a:r>
            <a:r>
              <a:rPr lang="en-US" altLang="zh-TW" sz="1400">
                <a:solidFill>
                  <a:schemeClr val="folHlink"/>
                </a:solidFill>
                <a:ea typeface="新細明體" charset="-120"/>
              </a:rPr>
              <a:t>,T</a:t>
            </a:r>
            <a:r>
              <a:rPr lang="en-US" altLang="zh-TW" sz="1400" baseline="-25000">
                <a:solidFill>
                  <a:schemeClr val="folHlink"/>
                </a:solidFill>
                <a:ea typeface="新細明體" charset="-120"/>
              </a:rPr>
              <a:t>5</a:t>
            </a:r>
            <a:endParaRPr lang="en-US" altLang="zh-TW" sz="1400">
              <a:solidFill>
                <a:schemeClr val="folHlink"/>
              </a:solidFill>
              <a:ea typeface="新細明體" charset="-120"/>
            </a:endParaRPr>
          </a:p>
        </p:txBody>
      </p:sp>
      <p:grpSp>
        <p:nvGrpSpPr>
          <p:cNvPr id="25665" name="Group 65"/>
          <p:cNvGrpSpPr>
            <a:grpSpLocks/>
          </p:cNvGrpSpPr>
          <p:nvPr/>
        </p:nvGrpSpPr>
        <p:grpSpPr bwMode="auto">
          <a:xfrm>
            <a:off x="1628775" y="3657600"/>
            <a:ext cx="8069263" cy="2090738"/>
            <a:chOff x="1026" y="2304"/>
            <a:chExt cx="5083" cy="1317"/>
          </a:xfrm>
        </p:grpSpPr>
        <p:sp>
          <p:nvSpPr>
            <p:cNvPr id="25639" name="Rectangle 39"/>
            <p:cNvSpPr>
              <a:spLocks noChangeArrowheads="1"/>
            </p:cNvSpPr>
            <p:nvPr/>
          </p:nvSpPr>
          <p:spPr bwMode="auto">
            <a:xfrm>
              <a:off x="2452" y="2304"/>
              <a:ext cx="217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i="1">
                  <a:ea typeface="新細明體" charset="-120"/>
                </a:rPr>
                <a:t>tc</a:t>
              </a:r>
            </a:p>
          </p:txBody>
        </p:sp>
        <p:sp>
          <p:nvSpPr>
            <p:cNvPr id="25640" name="Rectangle 40"/>
            <p:cNvSpPr>
              <a:spLocks noChangeArrowheads="1"/>
            </p:cNvSpPr>
            <p:nvPr/>
          </p:nvSpPr>
          <p:spPr bwMode="auto">
            <a:xfrm>
              <a:off x="3866" y="2304"/>
              <a:ext cx="195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i="1">
                  <a:ea typeface="新細明體" charset="-120"/>
                </a:rPr>
                <a:t>tf</a:t>
              </a:r>
            </a:p>
          </p:txBody>
        </p:sp>
        <p:sp>
          <p:nvSpPr>
            <p:cNvPr id="25641" name="Line 41"/>
            <p:cNvSpPr>
              <a:spLocks noChangeShapeType="1"/>
            </p:cNvSpPr>
            <p:nvPr/>
          </p:nvSpPr>
          <p:spPr bwMode="auto">
            <a:xfrm>
              <a:off x="1547" y="2522"/>
              <a:ext cx="339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5642" name="Line 42"/>
            <p:cNvSpPr>
              <a:spLocks noChangeShapeType="1"/>
            </p:cNvSpPr>
            <p:nvPr/>
          </p:nvSpPr>
          <p:spPr bwMode="auto">
            <a:xfrm>
              <a:off x="2548" y="2496"/>
              <a:ext cx="0" cy="8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5643" name="Line 43"/>
            <p:cNvSpPr>
              <a:spLocks noChangeShapeType="1"/>
            </p:cNvSpPr>
            <p:nvPr/>
          </p:nvSpPr>
          <p:spPr bwMode="auto">
            <a:xfrm flipH="1">
              <a:off x="3940" y="2495"/>
              <a:ext cx="15" cy="96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5644" name="Line 44"/>
            <p:cNvSpPr>
              <a:spLocks noChangeShapeType="1"/>
            </p:cNvSpPr>
            <p:nvPr/>
          </p:nvSpPr>
          <p:spPr bwMode="auto">
            <a:xfrm flipV="1">
              <a:off x="1764" y="2699"/>
              <a:ext cx="49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5645" name="Line 45"/>
            <p:cNvSpPr>
              <a:spLocks noChangeShapeType="1"/>
            </p:cNvSpPr>
            <p:nvPr/>
          </p:nvSpPr>
          <p:spPr bwMode="auto">
            <a:xfrm flipV="1">
              <a:off x="2116" y="2832"/>
              <a:ext cx="76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5646" name="Line 46"/>
            <p:cNvSpPr>
              <a:spLocks noChangeShapeType="1"/>
            </p:cNvSpPr>
            <p:nvPr/>
          </p:nvSpPr>
          <p:spPr bwMode="auto">
            <a:xfrm>
              <a:off x="2356" y="2976"/>
              <a:ext cx="1584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5647" name="Line 47"/>
            <p:cNvSpPr>
              <a:spLocks noChangeShapeType="1"/>
            </p:cNvSpPr>
            <p:nvPr/>
          </p:nvSpPr>
          <p:spPr bwMode="auto">
            <a:xfrm>
              <a:off x="2788" y="3120"/>
              <a:ext cx="7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5648" name="Line 48"/>
            <p:cNvSpPr>
              <a:spLocks noChangeShapeType="1"/>
            </p:cNvSpPr>
            <p:nvPr/>
          </p:nvSpPr>
          <p:spPr bwMode="auto">
            <a:xfrm>
              <a:off x="2260" y="2640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5649" name="Line 49"/>
            <p:cNvSpPr>
              <a:spLocks noChangeShapeType="1"/>
            </p:cNvSpPr>
            <p:nvPr/>
          </p:nvSpPr>
          <p:spPr bwMode="auto">
            <a:xfrm>
              <a:off x="2116" y="2784"/>
              <a:ext cx="0" cy="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5650" name="Line 50"/>
            <p:cNvSpPr>
              <a:spLocks noChangeShapeType="1"/>
            </p:cNvSpPr>
            <p:nvPr/>
          </p:nvSpPr>
          <p:spPr bwMode="auto">
            <a:xfrm>
              <a:off x="2884" y="2784"/>
              <a:ext cx="0" cy="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5651" name="Line 51"/>
            <p:cNvSpPr>
              <a:spLocks noChangeShapeType="1"/>
            </p:cNvSpPr>
            <p:nvPr/>
          </p:nvSpPr>
          <p:spPr bwMode="auto">
            <a:xfrm>
              <a:off x="2356" y="2928"/>
              <a:ext cx="0" cy="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5652" name="Line 52"/>
            <p:cNvSpPr>
              <a:spLocks noChangeShapeType="1"/>
            </p:cNvSpPr>
            <p:nvPr/>
          </p:nvSpPr>
          <p:spPr bwMode="auto">
            <a:xfrm>
              <a:off x="2788" y="3072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5653" name="Line 53"/>
            <p:cNvSpPr>
              <a:spLocks noChangeShapeType="1"/>
            </p:cNvSpPr>
            <p:nvPr/>
          </p:nvSpPr>
          <p:spPr bwMode="auto">
            <a:xfrm>
              <a:off x="3172" y="3264"/>
              <a:ext cx="0" cy="8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5654" name="Rectangle 54"/>
            <p:cNvSpPr>
              <a:spLocks noChangeArrowheads="1"/>
            </p:cNvSpPr>
            <p:nvPr/>
          </p:nvSpPr>
          <p:spPr bwMode="auto">
            <a:xfrm>
              <a:off x="1026" y="2440"/>
              <a:ext cx="418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>
                  <a:ea typeface="新細明體" charset="-120"/>
                </a:rPr>
                <a:t>Time</a:t>
              </a:r>
            </a:p>
          </p:txBody>
        </p:sp>
        <p:sp>
          <p:nvSpPr>
            <p:cNvPr id="25655" name="Rectangle 55"/>
            <p:cNvSpPr>
              <a:spLocks noChangeArrowheads="1"/>
            </p:cNvSpPr>
            <p:nvPr/>
          </p:nvSpPr>
          <p:spPr bwMode="auto">
            <a:xfrm>
              <a:off x="1438" y="2565"/>
              <a:ext cx="274" cy="8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>
                  <a:ea typeface="新細明體" charset="-120"/>
                </a:rPr>
                <a:t>T1</a:t>
              </a:r>
            </a:p>
            <a:p>
              <a:pPr eaLnBrk="0" hangingPunct="0"/>
              <a:r>
                <a:rPr lang="en-US" altLang="zh-TW">
                  <a:ea typeface="新細明體" charset="-120"/>
                </a:rPr>
                <a:t>T2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US" altLang="zh-TW">
                  <a:ea typeface="新細明體" charset="-120"/>
                </a:rPr>
                <a:t>T3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US" altLang="zh-TW">
                  <a:ea typeface="新細明體" charset="-120"/>
                </a:rPr>
                <a:t>T4</a:t>
              </a:r>
            </a:p>
            <a:p>
              <a:pPr eaLnBrk="0" hangingPunct="0"/>
              <a:r>
                <a:rPr lang="en-US" altLang="zh-TW">
                  <a:ea typeface="新細明體" charset="-120"/>
                </a:rPr>
                <a:t>T5</a:t>
              </a:r>
            </a:p>
          </p:txBody>
        </p:sp>
        <p:sp>
          <p:nvSpPr>
            <p:cNvPr id="25656" name="Rectangle 56"/>
            <p:cNvSpPr>
              <a:spLocks noChangeArrowheads="1"/>
            </p:cNvSpPr>
            <p:nvPr/>
          </p:nvSpPr>
          <p:spPr bwMode="auto">
            <a:xfrm>
              <a:off x="2159" y="3336"/>
              <a:ext cx="782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>
                  <a:ea typeface="新細明體" charset="-120"/>
                </a:rPr>
                <a:t>check point</a:t>
              </a:r>
            </a:p>
          </p:txBody>
        </p:sp>
        <p:sp>
          <p:nvSpPr>
            <p:cNvPr id="25657" name="Rectangle 57"/>
            <p:cNvSpPr>
              <a:spLocks noChangeArrowheads="1"/>
            </p:cNvSpPr>
            <p:nvPr/>
          </p:nvSpPr>
          <p:spPr bwMode="auto">
            <a:xfrm>
              <a:off x="3503" y="3392"/>
              <a:ext cx="927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>
                  <a:ea typeface="新細明體" charset="-120"/>
                </a:rPr>
                <a:t>system failure</a:t>
              </a:r>
            </a:p>
          </p:txBody>
        </p:sp>
        <p:sp>
          <p:nvSpPr>
            <p:cNvPr id="25658" name="Rectangle 58"/>
            <p:cNvSpPr>
              <a:spLocks noChangeArrowheads="1"/>
            </p:cNvSpPr>
            <p:nvPr/>
          </p:nvSpPr>
          <p:spPr bwMode="auto">
            <a:xfrm>
              <a:off x="4372" y="2640"/>
              <a:ext cx="1737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600">
                  <a:ea typeface="新細明體" charset="-120"/>
                </a:rPr>
                <a:t>T1: </a:t>
              </a:r>
              <a:r>
                <a:rPr lang="en-US" altLang="zh-TW" sz="1400">
                  <a:ea typeface="新細明體" charset="-120"/>
                </a:rPr>
                <a:t>no need to be undone or redone</a:t>
              </a:r>
            </a:p>
          </p:txBody>
        </p:sp>
        <p:sp>
          <p:nvSpPr>
            <p:cNvPr id="25659" name="Rectangle 59"/>
            <p:cNvSpPr>
              <a:spLocks noChangeArrowheads="1"/>
            </p:cNvSpPr>
            <p:nvPr/>
          </p:nvSpPr>
          <p:spPr bwMode="auto">
            <a:xfrm>
              <a:off x="4228" y="2880"/>
              <a:ext cx="1400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altLang="zh-TW">
                  <a:ea typeface="新細明體" charset="-120"/>
                </a:rPr>
                <a:t>    </a:t>
              </a:r>
              <a:r>
                <a:rPr lang="en-US" altLang="zh-TW" sz="1600">
                  <a:ea typeface="新細明體" charset="-120"/>
                </a:rPr>
                <a:t>T2, T4: </a:t>
              </a:r>
              <a:r>
                <a:rPr lang="en-US" altLang="zh-TW" sz="1400">
                  <a:ea typeface="新細明體" charset="-120"/>
                </a:rPr>
                <a:t>must be redone</a:t>
              </a:r>
            </a:p>
            <a:p>
              <a:pPr algn="l" eaLnBrk="0" hangingPunct="0"/>
              <a:r>
                <a:rPr lang="en-US" altLang="zh-TW" sz="1600">
                  <a:ea typeface="新細明體" charset="-120"/>
                </a:rPr>
                <a:t>    </a:t>
              </a:r>
              <a:r>
                <a:rPr lang="en-US" altLang="zh-TW" sz="600">
                  <a:ea typeface="新細明體" charset="-120"/>
                </a:rPr>
                <a:t> </a:t>
              </a:r>
            </a:p>
            <a:p>
              <a:pPr algn="l" eaLnBrk="0" hangingPunct="0">
                <a:lnSpc>
                  <a:spcPct val="50000"/>
                </a:lnSpc>
              </a:pPr>
              <a:r>
                <a:rPr lang="en-US" altLang="zh-TW" sz="1600">
                  <a:ea typeface="新細明體" charset="-120"/>
                </a:rPr>
                <a:t>     </a:t>
              </a:r>
              <a:r>
                <a:rPr lang="en-US" altLang="zh-TW" sz="1600">
                  <a:solidFill>
                    <a:schemeClr val="folHlink"/>
                  </a:solidFill>
                  <a:ea typeface="新細明體" charset="-120"/>
                </a:rPr>
                <a:t>T3, T5: </a:t>
              </a:r>
              <a:r>
                <a:rPr lang="en-US" altLang="zh-TW" sz="1400">
                  <a:solidFill>
                    <a:schemeClr val="folHlink"/>
                  </a:solidFill>
                  <a:ea typeface="新細明體" charset="-120"/>
                </a:rPr>
                <a:t>must be undone</a:t>
              </a:r>
            </a:p>
          </p:txBody>
        </p:sp>
        <p:sp>
          <p:nvSpPr>
            <p:cNvPr id="25660" name="Rectangle 60"/>
            <p:cNvSpPr>
              <a:spLocks noChangeArrowheads="1"/>
            </p:cNvSpPr>
            <p:nvPr/>
          </p:nvSpPr>
          <p:spPr bwMode="auto">
            <a:xfrm>
              <a:off x="4008" y="2780"/>
              <a:ext cx="199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zh-TW" altLang="en-US" sz="2400">
                  <a:ea typeface="新細明體" charset="-120"/>
                </a:rPr>
                <a:t>?</a:t>
              </a:r>
              <a:endParaRPr lang="zh-TW" altLang="en-US" sz="3200">
                <a:ea typeface="新細明體" charset="-120"/>
              </a:endParaRPr>
            </a:p>
          </p:txBody>
        </p:sp>
        <p:sp>
          <p:nvSpPr>
            <p:cNvPr id="25661" name="Rectangle 61"/>
            <p:cNvSpPr>
              <a:spLocks noChangeArrowheads="1"/>
            </p:cNvSpPr>
            <p:nvPr/>
          </p:nvSpPr>
          <p:spPr bwMode="auto">
            <a:xfrm>
              <a:off x="4008" y="3120"/>
              <a:ext cx="199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zh-TW" altLang="en-US" sz="2400">
                  <a:ea typeface="新細明體" charset="-120"/>
                </a:rPr>
                <a:t>?</a:t>
              </a:r>
            </a:p>
          </p:txBody>
        </p:sp>
        <p:sp>
          <p:nvSpPr>
            <p:cNvPr id="25662" name="Line 62"/>
            <p:cNvSpPr>
              <a:spLocks noChangeShapeType="1"/>
            </p:cNvSpPr>
            <p:nvPr/>
          </p:nvSpPr>
          <p:spPr bwMode="auto">
            <a:xfrm flipH="1">
              <a:off x="1540" y="2448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5663" name="Line 63"/>
            <p:cNvSpPr>
              <a:spLocks noChangeShapeType="1"/>
            </p:cNvSpPr>
            <p:nvPr/>
          </p:nvSpPr>
          <p:spPr bwMode="auto">
            <a:xfrm>
              <a:off x="3172" y="3312"/>
              <a:ext cx="77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5664" name="Line 64"/>
            <p:cNvSpPr>
              <a:spLocks noChangeShapeType="1"/>
            </p:cNvSpPr>
            <p:nvPr/>
          </p:nvSpPr>
          <p:spPr bwMode="auto">
            <a:xfrm>
              <a:off x="3508" y="3072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/>
              <a:t>System Failures and Recovery</a:t>
            </a:r>
            <a:endParaRPr lang="zh-TW" altLang="en-US" sz="320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686800" cy="4648200"/>
          </a:xfrm>
        </p:spPr>
        <p:txBody>
          <a:bodyPr/>
          <a:lstStyle/>
          <a:p>
            <a:pPr lvl="1"/>
            <a:r>
              <a:rPr lang="en-US" altLang="zh-TW"/>
              <a:t>How does the system know:  </a:t>
            </a:r>
            <a:r>
              <a:rPr lang="en-US" altLang="zh-TW" sz="1800"/>
              <a:t>which transaction to redo and which to undo?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altLang="zh-TW" sz="1800" b="1"/>
              <a:t>&lt;1&gt; Taking a </a:t>
            </a:r>
            <a:r>
              <a:rPr lang="en-US" altLang="zh-TW" sz="1800" b="1" u="sng"/>
              <a:t>check point</a:t>
            </a:r>
            <a:r>
              <a:rPr lang="en-US" altLang="zh-TW" sz="1800" b="1"/>
              <a:t>:</a:t>
            </a:r>
          </a:p>
          <a:p>
            <a:pPr lvl="3">
              <a:lnSpc>
                <a:spcPct val="80000"/>
              </a:lnSpc>
              <a:spcBef>
                <a:spcPct val="35000"/>
              </a:spcBef>
            </a:pPr>
            <a:r>
              <a:rPr lang="en-US" altLang="zh-TW" sz="1800"/>
              <a:t>at certain prescribed intervals </a:t>
            </a:r>
          </a:p>
          <a:p>
            <a:pPr lvl="3">
              <a:lnSpc>
                <a:spcPct val="80000"/>
              </a:lnSpc>
              <a:spcBef>
                <a:spcPct val="35000"/>
              </a:spcBef>
            </a:pPr>
            <a:r>
              <a:rPr lang="en-US" altLang="zh-TW" sz="1800"/>
              <a:t>involves:</a:t>
            </a:r>
          </a:p>
          <a:p>
            <a:pPr lvl="3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n-US" altLang="zh-TW" sz="1800"/>
              <a:t>   (1) writing the contents of the database buffers out to the physical </a:t>
            </a:r>
            <a:br>
              <a:rPr lang="en-US" altLang="zh-TW" sz="1800"/>
            </a:br>
            <a:r>
              <a:rPr lang="en-US" altLang="zh-TW" sz="1800"/>
              <a:t>    database. e.g. disk</a:t>
            </a:r>
          </a:p>
          <a:p>
            <a:pPr lvl="3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n-US" altLang="zh-TW" sz="1800"/>
              <a:t>   (2) writing a special checkpoint record (contains a list of transactions     </a:t>
            </a:r>
            <a:br>
              <a:rPr lang="en-US" altLang="zh-TW" sz="1800"/>
            </a:br>
            <a:r>
              <a:rPr lang="en-US" altLang="zh-TW" sz="1800"/>
              <a:t>     which are in progress)  e.g. {T2, T3} in progress</a:t>
            </a:r>
            <a:endParaRPr lang="zh-TW" altLang="en-US" sz="1800"/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8153400" y="68580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400">
                <a:ea typeface="新細明體" charset="-120"/>
              </a:rPr>
              <a:t>e.g. T</a:t>
            </a:r>
            <a:r>
              <a:rPr lang="en-US" altLang="zh-TW" sz="1400" baseline="-25000">
                <a:ea typeface="新細明體" charset="-120"/>
              </a:rPr>
              <a:t>3 </a:t>
            </a:r>
            <a:r>
              <a:rPr lang="en-US" altLang="zh-TW" sz="1400">
                <a:ea typeface="新細明體" charset="-120"/>
              </a:rPr>
              <a:t>,T</a:t>
            </a:r>
            <a:r>
              <a:rPr lang="en-US" altLang="zh-TW" sz="1400" baseline="-25000">
                <a:ea typeface="新細明體" charset="-120"/>
              </a:rPr>
              <a:t>5</a:t>
            </a:r>
            <a:endParaRPr lang="en-US" altLang="zh-TW" sz="1400">
              <a:ea typeface="新細明體" charset="-120"/>
            </a:endParaRP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8458200" y="251460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400">
                <a:ea typeface="新細明體" charset="-120"/>
              </a:rPr>
              <a:t>e.g. T</a:t>
            </a:r>
            <a:r>
              <a:rPr lang="en-US" altLang="zh-TW" sz="1400" baseline="-25000">
                <a:ea typeface="新細明體" charset="-120"/>
              </a:rPr>
              <a:t>1</a:t>
            </a:r>
            <a:endParaRPr lang="en-US" altLang="zh-TW" sz="1400">
              <a:ea typeface="新細明體" charset="-120"/>
            </a:endParaRPr>
          </a:p>
        </p:txBody>
      </p:sp>
      <p:grpSp>
        <p:nvGrpSpPr>
          <p:cNvPr id="35876" name="Group 36"/>
          <p:cNvGrpSpPr>
            <a:grpSpLocks/>
          </p:cNvGrpSpPr>
          <p:nvPr/>
        </p:nvGrpSpPr>
        <p:grpSpPr bwMode="auto">
          <a:xfrm>
            <a:off x="831850" y="3810000"/>
            <a:ext cx="8936038" cy="2090738"/>
            <a:chOff x="524" y="2400"/>
            <a:chExt cx="5629" cy="1317"/>
          </a:xfrm>
        </p:grpSpPr>
        <p:sp>
          <p:nvSpPr>
            <p:cNvPr id="35847" name="Rectangle 7"/>
            <p:cNvSpPr>
              <a:spLocks noChangeArrowheads="1"/>
            </p:cNvSpPr>
            <p:nvPr/>
          </p:nvSpPr>
          <p:spPr bwMode="auto">
            <a:xfrm>
              <a:off x="524" y="2417"/>
              <a:ext cx="525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zh-TW" altLang="en-US" sz="2000">
                  <a:ea typeface="新細明體" charset="-120"/>
                </a:rPr>
                <a:t>&lt;</a:t>
              </a:r>
              <a:r>
                <a:rPr lang="en-US" altLang="zh-TW" sz="2000">
                  <a:ea typeface="新細明體" charset="-120"/>
                </a:rPr>
                <a:t>e.g.&gt;</a:t>
              </a:r>
            </a:p>
          </p:txBody>
        </p:sp>
        <p:sp>
          <p:nvSpPr>
            <p:cNvPr id="35848" name="Rectangle 8"/>
            <p:cNvSpPr>
              <a:spLocks noChangeArrowheads="1"/>
            </p:cNvSpPr>
            <p:nvPr/>
          </p:nvSpPr>
          <p:spPr bwMode="auto">
            <a:xfrm>
              <a:off x="2496" y="2400"/>
              <a:ext cx="217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i="1">
                  <a:ea typeface="新細明體" charset="-120"/>
                </a:rPr>
                <a:t>tc</a:t>
              </a:r>
            </a:p>
          </p:txBody>
        </p:sp>
        <p:sp>
          <p:nvSpPr>
            <p:cNvPr id="35849" name="Rectangle 9"/>
            <p:cNvSpPr>
              <a:spLocks noChangeArrowheads="1"/>
            </p:cNvSpPr>
            <p:nvPr/>
          </p:nvSpPr>
          <p:spPr bwMode="auto">
            <a:xfrm>
              <a:off x="3910" y="2400"/>
              <a:ext cx="195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i="1">
                  <a:ea typeface="新細明體" charset="-120"/>
                </a:rPr>
                <a:t>tf</a:t>
              </a:r>
            </a:p>
          </p:txBody>
        </p:sp>
        <p:sp>
          <p:nvSpPr>
            <p:cNvPr id="35850" name="Line 10"/>
            <p:cNvSpPr>
              <a:spLocks noChangeShapeType="1"/>
            </p:cNvSpPr>
            <p:nvPr/>
          </p:nvSpPr>
          <p:spPr bwMode="auto">
            <a:xfrm>
              <a:off x="1591" y="2618"/>
              <a:ext cx="339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851" name="Line 11"/>
            <p:cNvSpPr>
              <a:spLocks noChangeShapeType="1"/>
            </p:cNvSpPr>
            <p:nvPr/>
          </p:nvSpPr>
          <p:spPr bwMode="auto">
            <a:xfrm>
              <a:off x="2592" y="2592"/>
              <a:ext cx="0" cy="8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852" name="Line 12"/>
            <p:cNvSpPr>
              <a:spLocks noChangeShapeType="1"/>
            </p:cNvSpPr>
            <p:nvPr/>
          </p:nvSpPr>
          <p:spPr bwMode="auto">
            <a:xfrm flipH="1">
              <a:off x="3984" y="2591"/>
              <a:ext cx="15" cy="96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853" name="Line 13"/>
            <p:cNvSpPr>
              <a:spLocks noChangeShapeType="1"/>
            </p:cNvSpPr>
            <p:nvPr/>
          </p:nvSpPr>
          <p:spPr bwMode="auto">
            <a:xfrm flipV="1">
              <a:off x="1808" y="2795"/>
              <a:ext cx="49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854" name="Line 14"/>
            <p:cNvSpPr>
              <a:spLocks noChangeShapeType="1"/>
            </p:cNvSpPr>
            <p:nvPr/>
          </p:nvSpPr>
          <p:spPr bwMode="auto">
            <a:xfrm flipV="1">
              <a:off x="2160" y="2928"/>
              <a:ext cx="76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855" name="Line 15"/>
            <p:cNvSpPr>
              <a:spLocks noChangeShapeType="1"/>
            </p:cNvSpPr>
            <p:nvPr/>
          </p:nvSpPr>
          <p:spPr bwMode="auto">
            <a:xfrm>
              <a:off x="2400" y="3072"/>
              <a:ext cx="1584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856" name="Line 16"/>
            <p:cNvSpPr>
              <a:spLocks noChangeShapeType="1"/>
            </p:cNvSpPr>
            <p:nvPr/>
          </p:nvSpPr>
          <p:spPr bwMode="auto">
            <a:xfrm>
              <a:off x="2832" y="3216"/>
              <a:ext cx="7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857" name="Line 17"/>
            <p:cNvSpPr>
              <a:spLocks noChangeShapeType="1"/>
            </p:cNvSpPr>
            <p:nvPr/>
          </p:nvSpPr>
          <p:spPr bwMode="auto">
            <a:xfrm>
              <a:off x="2304" y="2736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858" name="Line 18"/>
            <p:cNvSpPr>
              <a:spLocks noChangeShapeType="1"/>
            </p:cNvSpPr>
            <p:nvPr/>
          </p:nvSpPr>
          <p:spPr bwMode="auto">
            <a:xfrm>
              <a:off x="2160" y="2880"/>
              <a:ext cx="0" cy="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859" name="Line 19"/>
            <p:cNvSpPr>
              <a:spLocks noChangeShapeType="1"/>
            </p:cNvSpPr>
            <p:nvPr/>
          </p:nvSpPr>
          <p:spPr bwMode="auto">
            <a:xfrm>
              <a:off x="2928" y="2880"/>
              <a:ext cx="0" cy="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860" name="Line 20"/>
            <p:cNvSpPr>
              <a:spLocks noChangeShapeType="1"/>
            </p:cNvSpPr>
            <p:nvPr/>
          </p:nvSpPr>
          <p:spPr bwMode="auto">
            <a:xfrm>
              <a:off x="2400" y="3024"/>
              <a:ext cx="0" cy="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861" name="Line 21"/>
            <p:cNvSpPr>
              <a:spLocks noChangeShapeType="1"/>
            </p:cNvSpPr>
            <p:nvPr/>
          </p:nvSpPr>
          <p:spPr bwMode="auto">
            <a:xfrm>
              <a:off x="2832" y="3168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862" name="Line 22"/>
            <p:cNvSpPr>
              <a:spLocks noChangeShapeType="1"/>
            </p:cNvSpPr>
            <p:nvPr/>
          </p:nvSpPr>
          <p:spPr bwMode="auto">
            <a:xfrm>
              <a:off x="3216" y="3360"/>
              <a:ext cx="0" cy="8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863" name="Rectangle 23"/>
            <p:cNvSpPr>
              <a:spLocks noChangeArrowheads="1"/>
            </p:cNvSpPr>
            <p:nvPr/>
          </p:nvSpPr>
          <p:spPr bwMode="auto">
            <a:xfrm>
              <a:off x="1070" y="2536"/>
              <a:ext cx="418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>
                  <a:ea typeface="新細明體" charset="-120"/>
                </a:rPr>
                <a:t>Time</a:t>
              </a:r>
            </a:p>
          </p:txBody>
        </p:sp>
        <p:sp>
          <p:nvSpPr>
            <p:cNvPr id="35864" name="Rectangle 24"/>
            <p:cNvSpPr>
              <a:spLocks noChangeArrowheads="1"/>
            </p:cNvSpPr>
            <p:nvPr/>
          </p:nvSpPr>
          <p:spPr bwMode="auto">
            <a:xfrm>
              <a:off x="1482" y="2661"/>
              <a:ext cx="274" cy="8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>
                  <a:ea typeface="新細明體" charset="-120"/>
                </a:rPr>
                <a:t>T1</a:t>
              </a:r>
            </a:p>
            <a:p>
              <a:pPr eaLnBrk="0" hangingPunct="0"/>
              <a:r>
                <a:rPr lang="en-US" altLang="zh-TW">
                  <a:ea typeface="新細明體" charset="-120"/>
                </a:rPr>
                <a:t>T2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US" altLang="zh-TW">
                  <a:ea typeface="新細明體" charset="-120"/>
                </a:rPr>
                <a:t>T3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US" altLang="zh-TW">
                  <a:ea typeface="新細明體" charset="-120"/>
                </a:rPr>
                <a:t>T4</a:t>
              </a:r>
            </a:p>
            <a:p>
              <a:pPr eaLnBrk="0" hangingPunct="0"/>
              <a:r>
                <a:rPr lang="en-US" altLang="zh-TW">
                  <a:ea typeface="新細明體" charset="-120"/>
                </a:rPr>
                <a:t>T5</a:t>
              </a:r>
            </a:p>
          </p:txBody>
        </p:sp>
        <p:sp>
          <p:nvSpPr>
            <p:cNvPr id="35866" name="Rectangle 26"/>
            <p:cNvSpPr>
              <a:spLocks noChangeArrowheads="1"/>
            </p:cNvSpPr>
            <p:nvPr/>
          </p:nvSpPr>
          <p:spPr bwMode="auto">
            <a:xfrm>
              <a:off x="2203" y="3432"/>
              <a:ext cx="782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>
                  <a:ea typeface="新細明體" charset="-120"/>
                </a:rPr>
                <a:t>check point</a:t>
              </a:r>
            </a:p>
          </p:txBody>
        </p:sp>
        <p:sp>
          <p:nvSpPr>
            <p:cNvPr id="35867" name="Rectangle 27"/>
            <p:cNvSpPr>
              <a:spLocks noChangeArrowheads="1"/>
            </p:cNvSpPr>
            <p:nvPr/>
          </p:nvSpPr>
          <p:spPr bwMode="auto">
            <a:xfrm>
              <a:off x="3547" y="3488"/>
              <a:ext cx="927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>
                  <a:ea typeface="新細明體" charset="-120"/>
                </a:rPr>
                <a:t>system failure</a:t>
              </a:r>
            </a:p>
          </p:txBody>
        </p:sp>
        <p:sp>
          <p:nvSpPr>
            <p:cNvPr id="35868" name="Rectangle 28"/>
            <p:cNvSpPr>
              <a:spLocks noChangeArrowheads="1"/>
            </p:cNvSpPr>
            <p:nvPr/>
          </p:nvSpPr>
          <p:spPr bwMode="auto">
            <a:xfrm>
              <a:off x="4416" y="2736"/>
              <a:ext cx="1737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600">
                  <a:ea typeface="新細明體" charset="-120"/>
                </a:rPr>
                <a:t>T1: </a:t>
              </a:r>
              <a:r>
                <a:rPr lang="en-US" altLang="zh-TW" sz="1400">
                  <a:ea typeface="新細明體" charset="-120"/>
                </a:rPr>
                <a:t>no need to be undone or redone</a:t>
              </a:r>
            </a:p>
          </p:txBody>
        </p:sp>
        <p:sp>
          <p:nvSpPr>
            <p:cNvPr id="35869" name="Rectangle 29"/>
            <p:cNvSpPr>
              <a:spLocks noChangeArrowheads="1"/>
            </p:cNvSpPr>
            <p:nvPr/>
          </p:nvSpPr>
          <p:spPr bwMode="auto">
            <a:xfrm>
              <a:off x="4272" y="2976"/>
              <a:ext cx="1400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altLang="zh-TW">
                  <a:ea typeface="新細明體" charset="-120"/>
                </a:rPr>
                <a:t>    </a:t>
              </a:r>
              <a:r>
                <a:rPr lang="en-US" altLang="zh-TW" sz="1600">
                  <a:ea typeface="新細明體" charset="-120"/>
                </a:rPr>
                <a:t>T2, T4: </a:t>
              </a:r>
              <a:r>
                <a:rPr lang="en-US" altLang="zh-TW" sz="1400">
                  <a:ea typeface="新細明體" charset="-120"/>
                </a:rPr>
                <a:t>must be redone</a:t>
              </a:r>
            </a:p>
            <a:p>
              <a:pPr algn="l" eaLnBrk="0" hangingPunct="0"/>
              <a:r>
                <a:rPr lang="en-US" altLang="zh-TW" sz="1600">
                  <a:ea typeface="新細明體" charset="-120"/>
                </a:rPr>
                <a:t>    </a:t>
              </a:r>
              <a:r>
                <a:rPr lang="en-US" altLang="zh-TW" sz="600">
                  <a:ea typeface="新細明體" charset="-120"/>
                </a:rPr>
                <a:t> </a:t>
              </a:r>
            </a:p>
            <a:p>
              <a:pPr algn="l" eaLnBrk="0" hangingPunct="0">
                <a:lnSpc>
                  <a:spcPct val="50000"/>
                </a:lnSpc>
              </a:pPr>
              <a:r>
                <a:rPr lang="en-US" altLang="zh-TW" sz="1600">
                  <a:ea typeface="新細明體" charset="-120"/>
                </a:rPr>
                <a:t>     </a:t>
              </a:r>
              <a:r>
                <a:rPr lang="en-US" altLang="zh-TW" sz="1600">
                  <a:solidFill>
                    <a:schemeClr val="folHlink"/>
                  </a:solidFill>
                  <a:ea typeface="新細明體" charset="-120"/>
                </a:rPr>
                <a:t>T3, T5: </a:t>
              </a:r>
              <a:r>
                <a:rPr lang="en-US" altLang="zh-TW" sz="1400">
                  <a:solidFill>
                    <a:schemeClr val="folHlink"/>
                  </a:solidFill>
                  <a:ea typeface="新細明體" charset="-120"/>
                </a:rPr>
                <a:t>must be undone</a:t>
              </a:r>
            </a:p>
          </p:txBody>
        </p:sp>
        <p:sp>
          <p:nvSpPr>
            <p:cNvPr id="35870" name="Rectangle 30"/>
            <p:cNvSpPr>
              <a:spLocks noChangeArrowheads="1"/>
            </p:cNvSpPr>
            <p:nvPr/>
          </p:nvSpPr>
          <p:spPr bwMode="auto">
            <a:xfrm>
              <a:off x="4052" y="2876"/>
              <a:ext cx="199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zh-TW" altLang="en-US" sz="2400">
                  <a:ea typeface="新細明體" charset="-120"/>
                </a:rPr>
                <a:t>?</a:t>
              </a:r>
              <a:endParaRPr lang="zh-TW" altLang="en-US" sz="3200">
                <a:ea typeface="新細明體" charset="-120"/>
              </a:endParaRPr>
            </a:p>
          </p:txBody>
        </p:sp>
        <p:sp>
          <p:nvSpPr>
            <p:cNvPr id="35871" name="Rectangle 31"/>
            <p:cNvSpPr>
              <a:spLocks noChangeArrowheads="1"/>
            </p:cNvSpPr>
            <p:nvPr/>
          </p:nvSpPr>
          <p:spPr bwMode="auto">
            <a:xfrm>
              <a:off x="4052" y="3216"/>
              <a:ext cx="199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zh-TW" altLang="en-US" sz="2400">
                  <a:ea typeface="新細明體" charset="-120"/>
                </a:rPr>
                <a:t>?</a:t>
              </a:r>
            </a:p>
          </p:txBody>
        </p:sp>
        <p:sp>
          <p:nvSpPr>
            <p:cNvPr id="35872" name="Line 32"/>
            <p:cNvSpPr>
              <a:spLocks noChangeShapeType="1"/>
            </p:cNvSpPr>
            <p:nvPr/>
          </p:nvSpPr>
          <p:spPr bwMode="auto">
            <a:xfrm flipH="1">
              <a:off x="1584" y="2544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873" name="Line 33"/>
            <p:cNvSpPr>
              <a:spLocks noChangeShapeType="1"/>
            </p:cNvSpPr>
            <p:nvPr/>
          </p:nvSpPr>
          <p:spPr bwMode="auto">
            <a:xfrm>
              <a:off x="3216" y="3408"/>
              <a:ext cx="77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874" name="Line 34"/>
            <p:cNvSpPr>
              <a:spLocks noChangeShapeType="1"/>
            </p:cNvSpPr>
            <p:nvPr/>
          </p:nvSpPr>
          <p:spPr bwMode="auto">
            <a:xfrm>
              <a:off x="3552" y="3168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/>
              <a:t>System Failures and Recovery </a:t>
            </a:r>
            <a:r>
              <a:rPr lang="en-US" altLang="zh-TW" sz="2000" b="0">
                <a:solidFill>
                  <a:schemeClr val="tx1"/>
                </a:solidFill>
                <a:ea typeface="新細明體" charset="-120"/>
              </a:rPr>
              <a:t>(cont.)</a:t>
            </a:r>
            <a:endParaRPr lang="zh-TW" altLang="en-US" sz="2000" b="0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96850" y="1268760"/>
            <a:ext cx="9080500" cy="4648200"/>
          </a:xfrm>
        </p:spPr>
        <p:txBody>
          <a:bodyPr/>
          <a:lstStyle/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1600" b="0" dirty="0"/>
              <a:t>&lt;2&gt; </a:t>
            </a:r>
            <a:r>
              <a:rPr lang="en-US" altLang="zh-TW" sz="1600" b="0" dirty="0"/>
              <a:t>Decide undo and redo list</a:t>
            </a:r>
          </a:p>
          <a:p>
            <a:pPr lvl="1">
              <a:lnSpc>
                <a:spcPct val="40000"/>
              </a:lnSpc>
              <a:buFont typeface="Wingdings" pitchFamily="2" charset="2"/>
              <a:buNone/>
            </a:pPr>
            <a:r>
              <a:rPr lang="en-US" altLang="zh-TW" sz="1600" b="0" dirty="0"/>
              <a:t>        Decide the </a:t>
            </a:r>
            <a:r>
              <a:rPr lang="en-US" altLang="zh-TW" sz="1600" b="0" u="sng" dirty="0"/>
              <a:t>undo list</a:t>
            </a:r>
            <a:r>
              <a:rPr lang="en-US" altLang="zh-TW" sz="1600" b="0" dirty="0"/>
              <a:t> and </a:t>
            </a:r>
            <a:r>
              <a:rPr lang="en-US" altLang="zh-TW" sz="1600" b="0" u="sng" dirty="0"/>
              <a:t>redo list</a:t>
            </a:r>
            <a:r>
              <a:rPr lang="en-US" altLang="zh-TW" sz="1600" b="0" dirty="0"/>
              <a:t> by the following procedure :</a:t>
            </a:r>
            <a:endParaRPr lang="en-US" altLang="zh-TW" sz="1400" dirty="0"/>
          </a:p>
          <a:p>
            <a:pPr lvl="2">
              <a:lnSpc>
                <a:spcPct val="90000"/>
              </a:lnSpc>
              <a:buFontTx/>
              <a:buNone/>
            </a:pPr>
            <a:r>
              <a:rPr lang="en-US" altLang="zh-TW" sz="1600" b="1" u="sng" dirty="0"/>
              <a:t>STEP1</a:t>
            </a:r>
            <a:r>
              <a:rPr lang="en-US" altLang="zh-TW" sz="1600" b="1" dirty="0"/>
              <a:t>: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altLang="zh-TW" sz="1600" dirty="0"/>
              <a:t>	UNDO-list = list of transactions given in the checkpoint record = {T2, T3}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altLang="zh-TW" sz="1600" dirty="0"/>
              <a:t>    REDO-list = { }</a:t>
            </a:r>
            <a:endParaRPr lang="en-US" altLang="zh-TW" sz="1600" b="1" dirty="0"/>
          </a:p>
          <a:p>
            <a:pPr lvl="2">
              <a:lnSpc>
                <a:spcPct val="90000"/>
              </a:lnSpc>
              <a:buFontTx/>
              <a:buNone/>
            </a:pPr>
            <a:r>
              <a:rPr lang="en-US" altLang="zh-TW" sz="1600" b="1" u="sng" dirty="0"/>
              <a:t>STEP2</a:t>
            </a:r>
            <a:r>
              <a:rPr lang="en-US" altLang="zh-TW" sz="1600" b="1" dirty="0"/>
              <a:t>:</a:t>
            </a:r>
            <a:r>
              <a:rPr lang="en-US" altLang="zh-TW" sz="1600" dirty="0"/>
              <a:t> 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altLang="zh-TW" sz="1600" dirty="0"/>
              <a:t>    Search </a:t>
            </a:r>
            <a:r>
              <a:rPr lang="en-US" altLang="zh-TW" sz="1600" b="1" u="sng" dirty="0"/>
              <a:t>forward</a:t>
            </a:r>
            <a:r>
              <a:rPr lang="en-US" altLang="zh-TW" sz="1600" dirty="0"/>
              <a:t> through the log, starting from the checkpoint, to the end of log:</a:t>
            </a:r>
          </a:p>
          <a:p>
            <a:pPr lvl="3">
              <a:lnSpc>
                <a:spcPct val="90000"/>
              </a:lnSpc>
            </a:pPr>
            <a:r>
              <a:rPr lang="en-US" altLang="zh-TW" sz="1600" dirty="0"/>
              <a:t>if a 'BEGIN TRANSACTION' is found =&gt; add to UNDO-list  {T2, T3, </a:t>
            </a:r>
            <a:r>
              <a:rPr lang="en-US" altLang="zh-TW" sz="1600" dirty="0">
                <a:solidFill>
                  <a:srgbClr val="000099"/>
                </a:solidFill>
              </a:rPr>
              <a:t>T4, T5</a:t>
            </a:r>
            <a:r>
              <a:rPr lang="en-US" altLang="zh-TW" sz="1600" dirty="0"/>
              <a:t>}</a:t>
            </a:r>
          </a:p>
          <a:p>
            <a:pPr lvl="3">
              <a:lnSpc>
                <a:spcPct val="90000"/>
              </a:lnSpc>
            </a:pPr>
            <a:r>
              <a:rPr lang="en-US" altLang="zh-TW" sz="1600" dirty="0"/>
              <a:t>if a 'COMMIT' is found =&gt; remove from UNDO-list to REDO-list</a:t>
            </a:r>
          </a:p>
          <a:p>
            <a:pPr lvl="3">
              <a:lnSpc>
                <a:spcPct val="90000"/>
              </a:lnSpc>
              <a:buFontTx/>
              <a:buNone/>
            </a:pPr>
            <a:r>
              <a:rPr lang="en-US" altLang="zh-TW" sz="1600" dirty="0"/>
              <a:t>     UNDO-list = {T3, T5}</a:t>
            </a:r>
          </a:p>
          <a:p>
            <a:pPr lvl="3">
              <a:lnSpc>
                <a:spcPct val="90000"/>
              </a:lnSpc>
              <a:buFontTx/>
              <a:buNone/>
            </a:pPr>
            <a:r>
              <a:rPr lang="en-US" altLang="zh-TW" sz="1600" dirty="0"/>
              <a:t>     REDO-list =  {T2, T4}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1600" b="0" dirty="0"/>
              <a:t>&lt;3&gt; </a:t>
            </a:r>
            <a:r>
              <a:rPr lang="en-US" altLang="zh-TW" sz="1600" b="0" dirty="0" smtClean="0"/>
              <a:t>Undo</a:t>
            </a:r>
            <a:r>
              <a:rPr lang="en-US" altLang="zh-TW" sz="1600" b="0" dirty="0" smtClean="0"/>
              <a:t>: </a:t>
            </a:r>
            <a:r>
              <a:rPr lang="en-US" altLang="zh-TW" sz="1600" b="0" dirty="0" smtClean="0"/>
              <a:t>System </a:t>
            </a:r>
            <a:r>
              <a:rPr lang="en-US" altLang="zh-TW" sz="1600" b="0" dirty="0"/>
              <a:t>works </a:t>
            </a:r>
            <a:r>
              <a:rPr lang="en-US" altLang="zh-TW" sz="1600" u="sng" dirty="0"/>
              <a:t>backward</a:t>
            </a:r>
            <a:r>
              <a:rPr lang="en-US" altLang="zh-TW" sz="1600" dirty="0"/>
              <a:t> </a:t>
            </a:r>
            <a:r>
              <a:rPr lang="en-US" altLang="zh-TW" sz="1600" b="0" dirty="0"/>
              <a:t>through the log,</a:t>
            </a:r>
            <a:r>
              <a:rPr lang="en-US" altLang="zh-TW" sz="1600" dirty="0"/>
              <a:t> </a:t>
            </a:r>
            <a:r>
              <a:rPr lang="en-US" altLang="zh-TW" sz="1600" u="sng" dirty="0"/>
              <a:t>undoing</a:t>
            </a:r>
            <a:r>
              <a:rPr lang="en-US" altLang="zh-TW" sz="1600" dirty="0"/>
              <a:t> </a:t>
            </a:r>
            <a:r>
              <a:rPr lang="en-US" altLang="zh-TW" sz="1600" b="0" dirty="0"/>
              <a:t> the UNDO-List.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1600" b="0" dirty="0"/>
              <a:t>&lt;4&gt; </a:t>
            </a:r>
            <a:r>
              <a:rPr lang="en-US" altLang="zh-TW" sz="1600" b="0" dirty="0" smtClean="0"/>
              <a:t>Redo</a:t>
            </a:r>
            <a:r>
              <a:rPr lang="en-US" altLang="zh-TW" sz="1600" dirty="0" smtClean="0"/>
              <a:t>: </a:t>
            </a:r>
            <a:r>
              <a:rPr lang="en-US" altLang="zh-TW" sz="1600" b="0" dirty="0" smtClean="0"/>
              <a:t>System </a:t>
            </a:r>
            <a:r>
              <a:rPr lang="en-US" altLang="zh-TW" sz="1600" b="0" dirty="0"/>
              <a:t>then works</a:t>
            </a:r>
            <a:r>
              <a:rPr lang="en-US" altLang="zh-TW" sz="1600" dirty="0"/>
              <a:t> </a:t>
            </a:r>
            <a:r>
              <a:rPr lang="en-US" altLang="zh-TW" sz="1600" u="sng" dirty="0"/>
              <a:t>forward</a:t>
            </a:r>
            <a:r>
              <a:rPr lang="en-US" altLang="zh-TW" sz="1600" dirty="0"/>
              <a:t> </a:t>
            </a:r>
            <a:r>
              <a:rPr lang="en-US" altLang="zh-TW" sz="1600" b="0" dirty="0"/>
              <a:t>through the log, </a:t>
            </a:r>
            <a:r>
              <a:rPr lang="en-US" altLang="zh-TW" sz="1600" u="sng" dirty="0"/>
              <a:t>redoing</a:t>
            </a:r>
            <a:r>
              <a:rPr lang="en-US" altLang="zh-TW" sz="1600" b="0" dirty="0"/>
              <a:t> the REDO-List</a:t>
            </a:r>
            <a:endParaRPr lang="en-US" altLang="zh-TW" sz="1600" dirty="0"/>
          </a:p>
          <a:p>
            <a:pPr>
              <a:lnSpc>
                <a:spcPct val="90000"/>
              </a:lnSpc>
            </a:pPr>
            <a:endParaRPr lang="zh-TW" altLang="en-US" sz="1400" dirty="0"/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3656856" y="3573008"/>
            <a:ext cx="190500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TW" altLang="en-US" sz="1400" b="1" dirty="0">
                <a:solidFill>
                  <a:schemeClr val="folHlink"/>
                </a:solidFill>
                <a:ea typeface="新細明體" charset="-120"/>
              </a:rPr>
              <a:t>做一半的，要</a:t>
            </a:r>
            <a:r>
              <a:rPr lang="en-US" altLang="zh-TW" sz="1400" b="1" dirty="0">
                <a:solidFill>
                  <a:schemeClr val="folHlink"/>
                </a:solidFill>
                <a:ea typeface="新細明體" charset="-120"/>
              </a:rPr>
              <a:t>undo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3689446" y="3836760"/>
            <a:ext cx="320040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TW" altLang="en-US" sz="1400" b="1">
                <a:solidFill>
                  <a:schemeClr val="folHlink"/>
                </a:solidFill>
                <a:ea typeface="新細明體" charset="-120"/>
              </a:rPr>
              <a:t>應該已做完，不確定有無 </a:t>
            </a:r>
            <a:r>
              <a:rPr lang="en-US" altLang="zh-TW" sz="1400" b="1">
                <a:solidFill>
                  <a:schemeClr val="folHlink"/>
                </a:solidFill>
                <a:ea typeface="新細明體" charset="-120"/>
              </a:rPr>
              <a:t>write to disk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967" y="4850634"/>
            <a:ext cx="6545358" cy="145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Write-Ahead Log Protocol</a:t>
            </a:r>
            <a:endParaRPr lang="zh-TW" alt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8077200" cy="4648200"/>
          </a:xfrm>
        </p:spPr>
        <p:txBody>
          <a:bodyPr/>
          <a:lstStyle/>
          <a:p>
            <a:pPr lvl="1"/>
            <a:r>
              <a:rPr lang="en-US" altLang="zh-TW"/>
              <a:t>Write-Ahead Log Protocol </a:t>
            </a:r>
            <a:r>
              <a:rPr lang="en-US" altLang="zh-TW" sz="1800"/>
              <a:t> (i.e.  Log first protocol)</a:t>
            </a:r>
            <a:endParaRPr lang="en-US" altLang="zh-TW">
              <a:latin typeface="Comic Sans MS" pitchFamily="66" charset="0"/>
            </a:endParaRPr>
          </a:p>
          <a:p>
            <a:pPr lvl="2">
              <a:buFontTx/>
              <a:buNone/>
            </a:pPr>
            <a:r>
              <a:rPr lang="en-US" altLang="zh-TW" sz="1800" b="1">
                <a:latin typeface="Comic Sans MS" pitchFamily="66" charset="0"/>
              </a:rPr>
              <a:t>Note</a:t>
            </a:r>
            <a:r>
              <a:rPr lang="en-US" altLang="zh-TW" sz="1600">
                <a:latin typeface="Comic Sans MS" pitchFamily="66" charset="0"/>
              </a:rPr>
              <a:t>:</a:t>
            </a:r>
            <a:r>
              <a:rPr lang="en-US" altLang="zh-TW" sz="1600"/>
              <a:t> </a:t>
            </a:r>
            <a:r>
              <a:rPr lang="en-US" altLang="zh-TW" sz="1600" b="1"/>
              <a:t>'write a change to database</a:t>
            </a:r>
            <a:r>
              <a:rPr lang="en-US" altLang="zh-TW" sz="1600"/>
              <a:t>' and </a:t>
            </a:r>
            <a:r>
              <a:rPr lang="en-US" altLang="zh-TW" sz="1600" b="1"/>
              <a:t>'write the log record to log</a:t>
            </a:r>
            <a:r>
              <a:rPr lang="en-US" altLang="zh-TW" sz="1600"/>
              <a:t>' are two </a:t>
            </a:r>
            <a:br>
              <a:rPr lang="en-US" altLang="zh-TW" sz="1600"/>
            </a:br>
            <a:r>
              <a:rPr lang="en-US" altLang="zh-TW" sz="1600"/>
              <a:t>        distinct operations</a:t>
            </a:r>
            <a:br>
              <a:rPr lang="en-US" altLang="zh-TW" sz="1600"/>
            </a:br>
            <a:r>
              <a:rPr lang="en-US" altLang="zh-TW" sz="1600"/>
              <a:t>   =&gt; </a:t>
            </a:r>
            <a:r>
              <a:rPr lang="en-US" altLang="zh-TW" sz="1600" b="1"/>
              <a:t>failure</a:t>
            </a:r>
            <a:r>
              <a:rPr lang="en-US" altLang="zh-TW" sz="1600"/>
              <a:t> may occur between them!</a:t>
            </a:r>
          </a:p>
          <a:p>
            <a:pPr lvl="2"/>
            <a:r>
              <a:rPr lang="en-US" altLang="zh-TW" sz="1800"/>
              <a:t>Before writing a record to physical database, the </a:t>
            </a:r>
            <a:r>
              <a:rPr lang="en-US" altLang="zh-TW" sz="1800" b="1"/>
              <a:t>log</a:t>
            </a:r>
            <a:r>
              <a:rPr lang="en-US" altLang="zh-TW" sz="1800"/>
              <a:t> record  must first be written to physical log.</a:t>
            </a:r>
          </a:p>
          <a:p>
            <a:pPr lvl="2"/>
            <a:r>
              <a:rPr lang="en-US" altLang="zh-TW" sz="1800"/>
              <a:t>Before committing a transaction, all </a:t>
            </a:r>
            <a:r>
              <a:rPr lang="en-US" altLang="zh-TW" sz="1800" b="1"/>
              <a:t>log</a:t>
            </a:r>
            <a:r>
              <a:rPr lang="en-US" altLang="zh-TW" sz="1800"/>
              <a:t> records must first be written to physical log.</a:t>
            </a:r>
          </a:p>
          <a:p>
            <a:endParaRPr lang="zh-TW" altLang="en-US" sz="1800"/>
          </a:p>
        </p:txBody>
      </p:sp>
      <p:grpSp>
        <p:nvGrpSpPr>
          <p:cNvPr id="30724" name="Group 4"/>
          <p:cNvGrpSpPr>
            <a:grpSpLocks/>
          </p:cNvGrpSpPr>
          <p:nvPr/>
        </p:nvGrpSpPr>
        <p:grpSpPr bwMode="auto">
          <a:xfrm>
            <a:off x="1143000" y="4191000"/>
            <a:ext cx="2395538" cy="1489075"/>
            <a:chOff x="912" y="2400"/>
            <a:chExt cx="2882" cy="1003"/>
          </a:xfrm>
        </p:grpSpPr>
        <p:sp>
          <p:nvSpPr>
            <p:cNvPr id="30725" name="Line 5"/>
            <p:cNvSpPr>
              <a:spLocks noChangeShapeType="1"/>
            </p:cNvSpPr>
            <p:nvPr/>
          </p:nvSpPr>
          <p:spPr bwMode="auto">
            <a:xfrm>
              <a:off x="912" y="2666"/>
              <a:ext cx="2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726" name="Line 6"/>
            <p:cNvSpPr>
              <a:spLocks noChangeShapeType="1"/>
            </p:cNvSpPr>
            <p:nvPr/>
          </p:nvSpPr>
          <p:spPr bwMode="auto">
            <a:xfrm>
              <a:off x="2181" y="2640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727" name="Rectangle 7"/>
            <p:cNvSpPr>
              <a:spLocks noChangeArrowheads="1"/>
            </p:cNvSpPr>
            <p:nvPr/>
          </p:nvSpPr>
          <p:spPr bwMode="auto">
            <a:xfrm>
              <a:off x="3059" y="2400"/>
              <a:ext cx="735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600">
                  <a:ea typeface="新細明體" charset="-120"/>
                </a:rPr>
                <a:t>Time</a:t>
              </a:r>
            </a:p>
          </p:txBody>
        </p:sp>
        <p:sp>
          <p:nvSpPr>
            <p:cNvPr id="30728" name="Rectangle 8"/>
            <p:cNvSpPr>
              <a:spLocks noChangeArrowheads="1"/>
            </p:cNvSpPr>
            <p:nvPr/>
          </p:nvSpPr>
          <p:spPr bwMode="auto">
            <a:xfrm>
              <a:off x="1829" y="2422"/>
              <a:ext cx="777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600">
                  <a:ea typeface="新細明體" charset="-120"/>
                </a:rPr>
                <a:t>Write</a:t>
              </a:r>
            </a:p>
          </p:txBody>
        </p:sp>
        <p:grpSp>
          <p:nvGrpSpPr>
            <p:cNvPr id="30729" name="Group 9"/>
            <p:cNvGrpSpPr>
              <a:grpSpLocks/>
            </p:cNvGrpSpPr>
            <p:nvPr/>
          </p:nvGrpSpPr>
          <p:grpSpPr bwMode="auto">
            <a:xfrm>
              <a:off x="2304" y="2976"/>
              <a:ext cx="370" cy="174"/>
              <a:chOff x="2205" y="3845"/>
              <a:chExt cx="408" cy="225"/>
            </a:xfrm>
          </p:grpSpPr>
          <p:sp>
            <p:nvSpPr>
              <p:cNvPr id="30730" name="Line 10"/>
              <p:cNvSpPr>
                <a:spLocks noChangeShapeType="1"/>
              </p:cNvSpPr>
              <p:nvPr/>
            </p:nvSpPr>
            <p:spPr bwMode="auto">
              <a:xfrm>
                <a:off x="2255" y="3845"/>
                <a:ext cx="3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0731" name="Line 11"/>
              <p:cNvSpPr>
                <a:spLocks noChangeShapeType="1"/>
              </p:cNvSpPr>
              <p:nvPr/>
            </p:nvSpPr>
            <p:spPr bwMode="auto">
              <a:xfrm>
                <a:off x="2255" y="4070"/>
                <a:ext cx="35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0732" name="Arc 12"/>
              <p:cNvSpPr>
                <a:spLocks/>
              </p:cNvSpPr>
              <p:nvPr/>
            </p:nvSpPr>
            <p:spPr bwMode="auto">
              <a:xfrm>
                <a:off x="2205" y="3845"/>
                <a:ext cx="51" cy="125"/>
              </a:xfrm>
              <a:custGeom>
                <a:avLst/>
                <a:gdLst>
                  <a:gd name="G0" fmla="+- 21600 0 0"/>
                  <a:gd name="G1" fmla="+- 21596 0 0"/>
                  <a:gd name="G2" fmla="+- 21600 0 0"/>
                  <a:gd name="T0" fmla="*/ 0 w 21600"/>
                  <a:gd name="T1" fmla="*/ 21596 h 21596"/>
                  <a:gd name="T2" fmla="*/ 21172 w 21600"/>
                  <a:gd name="T3" fmla="*/ 0 h 21596"/>
                  <a:gd name="T4" fmla="*/ 21600 w 21600"/>
                  <a:gd name="T5" fmla="*/ 21596 h 215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596" fill="none" extrusionOk="0">
                    <a:moveTo>
                      <a:pt x="0" y="21596"/>
                    </a:moveTo>
                    <a:cubicBezTo>
                      <a:pt x="0" y="9833"/>
                      <a:pt x="9411" y="233"/>
                      <a:pt x="21172" y="0"/>
                    </a:cubicBezTo>
                  </a:path>
                  <a:path w="21600" h="21596" stroke="0" extrusionOk="0">
                    <a:moveTo>
                      <a:pt x="0" y="21596"/>
                    </a:moveTo>
                    <a:cubicBezTo>
                      <a:pt x="0" y="9833"/>
                      <a:pt x="9411" y="233"/>
                      <a:pt x="21172" y="0"/>
                    </a:cubicBezTo>
                    <a:lnTo>
                      <a:pt x="21600" y="21596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0733" name="Arc 13"/>
              <p:cNvSpPr>
                <a:spLocks/>
              </p:cNvSpPr>
              <p:nvPr/>
            </p:nvSpPr>
            <p:spPr bwMode="auto">
              <a:xfrm>
                <a:off x="2209" y="3946"/>
                <a:ext cx="47" cy="121"/>
              </a:xfrm>
              <a:custGeom>
                <a:avLst/>
                <a:gdLst>
                  <a:gd name="G0" fmla="+- 21600 0 0"/>
                  <a:gd name="G1" fmla="+- 181 0 0"/>
                  <a:gd name="G2" fmla="+- 21600 0 0"/>
                  <a:gd name="T0" fmla="*/ 21600 w 21600"/>
                  <a:gd name="T1" fmla="*/ 21781 h 21781"/>
                  <a:gd name="T2" fmla="*/ 1 w 21600"/>
                  <a:gd name="T3" fmla="*/ 0 h 21781"/>
                  <a:gd name="T4" fmla="*/ 21600 w 21600"/>
                  <a:gd name="T5" fmla="*/ 181 h 21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781" fill="none" extrusionOk="0">
                    <a:moveTo>
                      <a:pt x="21600" y="21781"/>
                    </a:moveTo>
                    <a:cubicBezTo>
                      <a:pt x="9670" y="21781"/>
                      <a:pt x="0" y="12110"/>
                      <a:pt x="0" y="181"/>
                    </a:cubicBezTo>
                    <a:cubicBezTo>
                      <a:pt x="-1" y="120"/>
                      <a:pt x="0" y="60"/>
                      <a:pt x="0" y="-1"/>
                    </a:cubicBezTo>
                  </a:path>
                  <a:path w="21600" h="21781" stroke="0" extrusionOk="0">
                    <a:moveTo>
                      <a:pt x="21600" y="21781"/>
                    </a:moveTo>
                    <a:cubicBezTo>
                      <a:pt x="9670" y="21781"/>
                      <a:pt x="0" y="12110"/>
                      <a:pt x="0" y="181"/>
                    </a:cubicBezTo>
                    <a:cubicBezTo>
                      <a:pt x="-1" y="120"/>
                      <a:pt x="0" y="60"/>
                      <a:pt x="0" y="-1"/>
                    </a:cubicBezTo>
                    <a:lnTo>
                      <a:pt x="21600" y="181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grpSp>
            <p:nvGrpSpPr>
              <p:cNvPr id="30734" name="Group 14"/>
              <p:cNvGrpSpPr>
                <a:grpSpLocks/>
              </p:cNvGrpSpPr>
              <p:nvPr/>
            </p:nvGrpSpPr>
            <p:grpSpPr bwMode="auto">
              <a:xfrm>
                <a:off x="2562" y="3846"/>
                <a:ext cx="51" cy="220"/>
                <a:chOff x="2562" y="3846"/>
                <a:chExt cx="51" cy="220"/>
              </a:xfrm>
            </p:grpSpPr>
            <p:sp>
              <p:nvSpPr>
                <p:cNvPr id="30735" name="Arc 15"/>
                <p:cNvSpPr>
                  <a:spLocks/>
                </p:cNvSpPr>
                <p:nvPr/>
              </p:nvSpPr>
              <p:spPr bwMode="auto">
                <a:xfrm>
                  <a:off x="2562" y="3846"/>
                  <a:ext cx="51" cy="125"/>
                </a:xfrm>
                <a:custGeom>
                  <a:avLst/>
                  <a:gdLst>
                    <a:gd name="G0" fmla="+- 21600 0 0"/>
                    <a:gd name="G1" fmla="+- 21596 0 0"/>
                    <a:gd name="G2" fmla="+- 21600 0 0"/>
                    <a:gd name="T0" fmla="*/ 0 w 21600"/>
                    <a:gd name="T1" fmla="*/ 21596 h 21596"/>
                    <a:gd name="T2" fmla="*/ 21172 w 21600"/>
                    <a:gd name="T3" fmla="*/ 0 h 21596"/>
                    <a:gd name="T4" fmla="*/ 21600 w 21600"/>
                    <a:gd name="T5" fmla="*/ 21596 h 215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596" fill="none" extrusionOk="0">
                      <a:moveTo>
                        <a:pt x="0" y="21596"/>
                      </a:moveTo>
                      <a:cubicBezTo>
                        <a:pt x="0" y="9833"/>
                        <a:pt x="9411" y="233"/>
                        <a:pt x="21172" y="0"/>
                      </a:cubicBezTo>
                    </a:path>
                    <a:path w="21600" h="21596" stroke="0" extrusionOk="0">
                      <a:moveTo>
                        <a:pt x="0" y="21596"/>
                      </a:moveTo>
                      <a:cubicBezTo>
                        <a:pt x="0" y="9833"/>
                        <a:pt x="9411" y="233"/>
                        <a:pt x="21172" y="0"/>
                      </a:cubicBezTo>
                      <a:lnTo>
                        <a:pt x="21600" y="2159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0736" name="Arc 16"/>
                <p:cNvSpPr>
                  <a:spLocks/>
                </p:cNvSpPr>
                <p:nvPr/>
              </p:nvSpPr>
              <p:spPr bwMode="auto">
                <a:xfrm>
                  <a:off x="2565" y="3947"/>
                  <a:ext cx="47" cy="119"/>
                </a:xfrm>
                <a:custGeom>
                  <a:avLst/>
                  <a:gdLst>
                    <a:gd name="G0" fmla="+- 21600 0 0"/>
                    <a:gd name="G1" fmla="+- 0 0 0"/>
                    <a:gd name="G2" fmla="+- 21600 0 0"/>
                    <a:gd name="T0" fmla="*/ 21600 w 21600"/>
                    <a:gd name="T1" fmla="*/ 21600 h 21600"/>
                    <a:gd name="T2" fmla="*/ 0 w 21600"/>
                    <a:gd name="T3" fmla="*/ 0 h 21600"/>
                    <a:gd name="T4" fmla="*/ 21600 w 21600"/>
                    <a:gd name="T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21600"/>
                      </a:moveTo>
                      <a:cubicBezTo>
                        <a:pt x="9670" y="21600"/>
                        <a:pt x="0" y="11929"/>
                        <a:pt x="0" y="0"/>
                      </a:cubicBezTo>
                    </a:path>
                    <a:path w="21600" h="21600" stroke="0" extrusionOk="0">
                      <a:moveTo>
                        <a:pt x="21600" y="21600"/>
                      </a:moveTo>
                      <a:cubicBezTo>
                        <a:pt x="9670" y="21600"/>
                        <a:pt x="0" y="11929"/>
                        <a:pt x="0" y="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</p:grpSp>
        <p:grpSp>
          <p:nvGrpSpPr>
            <p:cNvPr id="30737" name="Group 17"/>
            <p:cNvGrpSpPr>
              <a:grpSpLocks/>
            </p:cNvGrpSpPr>
            <p:nvPr/>
          </p:nvGrpSpPr>
          <p:grpSpPr bwMode="auto">
            <a:xfrm>
              <a:off x="1680" y="3024"/>
              <a:ext cx="204" cy="137"/>
              <a:chOff x="1553" y="3894"/>
              <a:chExt cx="225" cy="178"/>
            </a:xfrm>
          </p:grpSpPr>
          <p:sp>
            <p:nvSpPr>
              <p:cNvPr id="30738" name="Line 18"/>
              <p:cNvSpPr>
                <a:spLocks noChangeShapeType="1"/>
              </p:cNvSpPr>
              <p:nvPr/>
            </p:nvSpPr>
            <p:spPr bwMode="auto">
              <a:xfrm>
                <a:off x="1580" y="3894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0739" name="Line 19"/>
              <p:cNvSpPr>
                <a:spLocks noChangeShapeType="1"/>
              </p:cNvSpPr>
              <p:nvPr/>
            </p:nvSpPr>
            <p:spPr bwMode="auto">
              <a:xfrm>
                <a:off x="1580" y="4072"/>
                <a:ext cx="19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0740" name="Arc 20"/>
              <p:cNvSpPr>
                <a:spLocks/>
              </p:cNvSpPr>
              <p:nvPr/>
            </p:nvSpPr>
            <p:spPr bwMode="auto">
              <a:xfrm>
                <a:off x="1553" y="3895"/>
                <a:ext cx="27" cy="98"/>
              </a:xfrm>
              <a:custGeom>
                <a:avLst/>
                <a:gdLst>
                  <a:gd name="G0" fmla="+- 21600 0 0"/>
                  <a:gd name="G1" fmla="+- 21585 0 0"/>
                  <a:gd name="G2" fmla="+- 21600 0 0"/>
                  <a:gd name="T0" fmla="*/ 0 w 21600"/>
                  <a:gd name="T1" fmla="*/ 21585 h 21585"/>
                  <a:gd name="T2" fmla="*/ 20785 w 21600"/>
                  <a:gd name="T3" fmla="*/ 0 h 21585"/>
                  <a:gd name="T4" fmla="*/ 21600 w 21600"/>
                  <a:gd name="T5" fmla="*/ 21585 h 21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585" fill="none" extrusionOk="0">
                    <a:moveTo>
                      <a:pt x="0" y="21585"/>
                    </a:moveTo>
                    <a:cubicBezTo>
                      <a:pt x="0" y="9972"/>
                      <a:pt x="9181" y="438"/>
                      <a:pt x="20785" y="0"/>
                    </a:cubicBezTo>
                  </a:path>
                  <a:path w="21600" h="21585" stroke="0" extrusionOk="0">
                    <a:moveTo>
                      <a:pt x="0" y="21585"/>
                    </a:moveTo>
                    <a:cubicBezTo>
                      <a:pt x="0" y="9972"/>
                      <a:pt x="9181" y="438"/>
                      <a:pt x="20785" y="0"/>
                    </a:cubicBezTo>
                    <a:lnTo>
                      <a:pt x="21600" y="21585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0741" name="Arc 21"/>
              <p:cNvSpPr>
                <a:spLocks/>
              </p:cNvSpPr>
              <p:nvPr/>
            </p:nvSpPr>
            <p:spPr bwMode="auto">
              <a:xfrm>
                <a:off x="1555" y="3975"/>
                <a:ext cx="25" cy="94"/>
              </a:xfrm>
              <a:custGeom>
                <a:avLst/>
                <a:gdLst>
                  <a:gd name="G0" fmla="+- 21600 0 0"/>
                  <a:gd name="G1" fmla="+- 226 0 0"/>
                  <a:gd name="G2" fmla="+- 21600 0 0"/>
                  <a:gd name="T0" fmla="*/ 20714 w 21600"/>
                  <a:gd name="T1" fmla="*/ 21808 h 21808"/>
                  <a:gd name="T2" fmla="*/ 1 w 21600"/>
                  <a:gd name="T3" fmla="*/ 0 h 21808"/>
                  <a:gd name="T4" fmla="*/ 21600 w 21600"/>
                  <a:gd name="T5" fmla="*/ 226 h 218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808" fill="none" extrusionOk="0">
                    <a:moveTo>
                      <a:pt x="20714" y="21807"/>
                    </a:moveTo>
                    <a:cubicBezTo>
                      <a:pt x="9139" y="21332"/>
                      <a:pt x="0" y="11810"/>
                      <a:pt x="0" y="226"/>
                    </a:cubicBezTo>
                    <a:cubicBezTo>
                      <a:pt x="-1" y="150"/>
                      <a:pt x="0" y="75"/>
                      <a:pt x="1" y="0"/>
                    </a:cubicBezTo>
                  </a:path>
                  <a:path w="21600" h="21808" stroke="0" extrusionOk="0">
                    <a:moveTo>
                      <a:pt x="20714" y="21807"/>
                    </a:moveTo>
                    <a:cubicBezTo>
                      <a:pt x="9139" y="21332"/>
                      <a:pt x="0" y="11810"/>
                      <a:pt x="0" y="226"/>
                    </a:cubicBezTo>
                    <a:cubicBezTo>
                      <a:pt x="-1" y="150"/>
                      <a:pt x="0" y="75"/>
                      <a:pt x="1" y="0"/>
                    </a:cubicBezTo>
                    <a:lnTo>
                      <a:pt x="21600" y="226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grpSp>
            <p:nvGrpSpPr>
              <p:cNvPr id="30742" name="Group 22"/>
              <p:cNvGrpSpPr>
                <a:grpSpLocks/>
              </p:cNvGrpSpPr>
              <p:nvPr/>
            </p:nvGrpSpPr>
            <p:grpSpPr bwMode="auto">
              <a:xfrm>
                <a:off x="1751" y="3896"/>
                <a:ext cx="27" cy="172"/>
                <a:chOff x="1751" y="3896"/>
                <a:chExt cx="27" cy="172"/>
              </a:xfrm>
            </p:grpSpPr>
            <p:sp>
              <p:nvSpPr>
                <p:cNvPr id="30743" name="Arc 23"/>
                <p:cNvSpPr>
                  <a:spLocks/>
                </p:cNvSpPr>
                <p:nvPr/>
              </p:nvSpPr>
              <p:spPr bwMode="auto">
                <a:xfrm>
                  <a:off x="1751" y="3896"/>
                  <a:ext cx="27" cy="98"/>
                </a:xfrm>
                <a:custGeom>
                  <a:avLst/>
                  <a:gdLst>
                    <a:gd name="G0" fmla="+- 21600 0 0"/>
                    <a:gd name="G1" fmla="+- 21585 0 0"/>
                    <a:gd name="G2" fmla="+- 21600 0 0"/>
                    <a:gd name="T0" fmla="*/ 0 w 21600"/>
                    <a:gd name="T1" fmla="*/ 21585 h 21585"/>
                    <a:gd name="T2" fmla="*/ 20785 w 21600"/>
                    <a:gd name="T3" fmla="*/ 0 h 21585"/>
                    <a:gd name="T4" fmla="*/ 21600 w 21600"/>
                    <a:gd name="T5" fmla="*/ 21585 h 215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585" fill="none" extrusionOk="0">
                      <a:moveTo>
                        <a:pt x="0" y="21585"/>
                      </a:moveTo>
                      <a:cubicBezTo>
                        <a:pt x="0" y="9972"/>
                        <a:pt x="9181" y="438"/>
                        <a:pt x="20785" y="0"/>
                      </a:cubicBezTo>
                    </a:path>
                    <a:path w="21600" h="21585" stroke="0" extrusionOk="0">
                      <a:moveTo>
                        <a:pt x="0" y="21585"/>
                      </a:moveTo>
                      <a:cubicBezTo>
                        <a:pt x="0" y="9972"/>
                        <a:pt x="9181" y="438"/>
                        <a:pt x="20785" y="0"/>
                      </a:cubicBezTo>
                      <a:lnTo>
                        <a:pt x="21600" y="2158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0744" name="Arc 24"/>
                <p:cNvSpPr>
                  <a:spLocks/>
                </p:cNvSpPr>
                <p:nvPr/>
              </p:nvSpPr>
              <p:spPr bwMode="auto">
                <a:xfrm>
                  <a:off x="1753" y="3975"/>
                  <a:ext cx="25" cy="93"/>
                </a:xfrm>
                <a:custGeom>
                  <a:avLst/>
                  <a:gdLst>
                    <a:gd name="G0" fmla="+- 21600 0 0"/>
                    <a:gd name="G1" fmla="+- 0 0 0"/>
                    <a:gd name="G2" fmla="+- 21600 0 0"/>
                    <a:gd name="T0" fmla="*/ 20719 w 21600"/>
                    <a:gd name="T1" fmla="*/ 21582 h 21582"/>
                    <a:gd name="T2" fmla="*/ 0 w 21600"/>
                    <a:gd name="T3" fmla="*/ 0 h 21582"/>
                    <a:gd name="T4" fmla="*/ 21600 w 21600"/>
                    <a:gd name="T5" fmla="*/ 0 h 215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582" fill="none" extrusionOk="0">
                      <a:moveTo>
                        <a:pt x="20718" y="21582"/>
                      </a:moveTo>
                      <a:cubicBezTo>
                        <a:pt x="9142" y="21109"/>
                        <a:pt x="0" y="11586"/>
                        <a:pt x="0" y="0"/>
                      </a:cubicBezTo>
                    </a:path>
                    <a:path w="21600" h="21582" stroke="0" extrusionOk="0">
                      <a:moveTo>
                        <a:pt x="20718" y="21582"/>
                      </a:moveTo>
                      <a:cubicBezTo>
                        <a:pt x="9142" y="21109"/>
                        <a:pt x="0" y="11586"/>
                        <a:pt x="0" y="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</p:grpSp>
        <p:sp>
          <p:nvSpPr>
            <p:cNvPr id="30745" name="Line 25"/>
            <p:cNvSpPr>
              <a:spLocks noChangeShapeType="1"/>
            </p:cNvSpPr>
            <p:nvPr/>
          </p:nvSpPr>
          <p:spPr bwMode="auto">
            <a:xfrm>
              <a:off x="2208" y="2736"/>
              <a:ext cx="194" cy="2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746" name="Line 26"/>
            <p:cNvSpPr>
              <a:spLocks noChangeShapeType="1"/>
            </p:cNvSpPr>
            <p:nvPr/>
          </p:nvSpPr>
          <p:spPr bwMode="auto">
            <a:xfrm flipH="1">
              <a:off x="1837" y="2758"/>
              <a:ext cx="331" cy="2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747" name="Rectangle 27"/>
            <p:cNvSpPr>
              <a:spLocks noChangeArrowheads="1"/>
            </p:cNvSpPr>
            <p:nvPr/>
          </p:nvSpPr>
          <p:spPr bwMode="auto">
            <a:xfrm>
              <a:off x="1525" y="3178"/>
              <a:ext cx="531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600">
                  <a:ea typeface="新細明體" charset="-120"/>
                </a:rPr>
                <a:t>log</a:t>
              </a:r>
            </a:p>
          </p:txBody>
        </p:sp>
        <p:sp>
          <p:nvSpPr>
            <p:cNvPr id="30748" name="Rectangle 28"/>
            <p:cNvSpPr>
              <a:spLocks noChangeArrowheads="1"/>
            </p:cNvSpPr>
            <p:nvPr/>
          </p:nvSpPr>
          <p:spPr bwMode="auto">
            <a:xfrm>
              <a:off x="2003" y="3178"/>
              <a:ext cx="1062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600">
                  <a:ea typeface="新細明體" charset="-120"/>
                </a:rPr>
                <a:t>database</a:t>
              </a:r>
            </a:p>
          </p:txBody>
        </p:sp>
      </p:grpSp>
      <p:grpSp>
        <p:nvGrpSpPr>
          <p:cNvPr id="30769" name="Group 49"/>
          <p:cNvGrpSpPr>
            <a:grpSpLocks/>
          </p:cNvGrpSpPr>
          <p:nvPr/>
        </p:nvGrpSpPr>
        <p:grpSpPr bwMode="auto">
          <a:xfrm>
            <a:off x="4038600" y="4267200"/>
            <a:ext cx="5486400" cy="1476375"/>
            <a:chOff x="2544" y="2688"/>
            <a:chExt cx="3456" cy="930"/>
          </a:xfrm>
        </p:grpSpPr>
        <p:sp>
          <p:nvSpPr>
            <p:cNvPr id="30749" name="Line 29"/>
            <p:cNvSpPr>
              <a:spLocks noChangeShapeType="1"/>
            </p:cNvSpPr>
            <p:nvPr/>
          </p:nvSpPr>
          <p:spPr bwMode="auto">
            <a:xfrm flipV="1">
              <a:off x="2544" y="3120"/>
              <a:ext cx="34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750" name="Line 30"/>
            <p:cNvSpPr>
              <a:spLocks noChangeShapeType="1"/>
            </p:cNvSpPr>
            <p:nvPr/>
          </p:nvSpPr>
          <p:spPr bwMode="auto">
            <a:xfrm>
              <a:off x="3259" y="3113"/>
              <a:ext cx="0" cy="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751" name="Rectangle 31"/>
            <p:cNvSpPr>
              <a:spLocks noChangeArrowheads="1"/>
            </p:cNvSpPr>
            <p:nvPr/>
          </p:nvSpPr>
          <p:spPr bwMode="auto">
            <a:xfrm>
              <a:off x="3792" y="3408"/>
              <a:ext cx="385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600">
                  <a:ea typeface="新細明體" charset="-120"/>
                </a:rPr>
                <a:t>Time</a:t>
              </a:r>
            </a:p>
          </p:txBody>
        </p:sp>
        <p:sp>
          <p:nvSpPr>
            <p:cNvPr id="30752" name="Rectangle 32"/>
            <p:cNvSpPr>
              <a:spLocks noChangeArrowheads="1"/>
            </p:cNvSpPr>
            <p:nvPr/>
          </p:nvSpPr>
          <p:spPr bwMode="auto">
            <a:xfrm>
              <a:off x="3120" y="3120"/>
              <a:ext cx="619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400">
                  <a:ea typeface="新細明體" charset="-120"/>
                </a:rPr>
                <a:t>Write db</a:t>
              </a:r>
            </a:p>
          </p:txBody>
        </p:sp>
        <p:sp>
          <p:nvSpPr>
            <p:cNvPr id="30754" name="Line 34"/>
            <p:cNvSpPr>
              <a:spLocks noChangeShapeType="1"/>
            </p:cNvSpPr>
            <p:nvPr/>
          </p:nvSpPr>
          <p:spPr bwMode="auto">
            <a:xfrm>
              <a:off x="3504" y="3504"/>
              <a:ext cx="27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755" name="Line 35"/>
            <p:cNvSpPr>
              <a:spLocks noChangeShapeType="1"/>
            </p:cNvSpPr>
            <p:nvPr/>
          </p:nvSpPr>
          <p:spPr bwMode="auto">
            <a:xfrm>
              <a:off x="5424" y="2832"/>
              <a:ext cx="0" cy="56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756" name="Rectangle 36"/>
            <p:cNvSpPr>
              <a:spLocks noChangeArrowheads="1"/>
            </p:cNvSpPr>
            <p:nvPr/>
          </p:nvSpPr>
          <p:spPr bwMode="auto">
            <a:xfrm>
              <a:off x="5040" y="3360"/>
              <a:ext cx="619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600">
                  <a:ea typeface="新細明體" charset="-120"/>
                </a:rPr>
                <a:t>Commit</a:t>
              </a:r>
            </a:p>
          </p:txBody>
        </p:sp>
        <p:sp>
          <p:nvSpPr>
            <p:cNvPr id="30757" name="Line 37"/>
            <p:cNvSpPr>
              <a:spLocks noChangeShapeType="1"/>
            </p:cNvSpPr>
            <p:nvPr/>
          </p:nvSpPr>
          <p:spPr bwMode="auto">
            <a:xfrm>
              <a:off x="3078" y="2989"/>
              <a:ext cx="0" cy="1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758" name="Rectangle 38"/>
            <p:cNvSpPr>
              <a:spLocks noChangeArrowheads="1"/>
            </p:cNvSpPr>
            <p:nvPr/>
          </p:nvSpPr>
          <p:spPr bwMode="auto">
            <a:xfrm>
              <a:off x="2544" y="2784"/>
              <a:ext cx="619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400">
                  <a:ea typeface="新細明體" charset="-120"/>
                </a:rPr>
                <a:t>Write log</a:t>
              </a:r>
            </a:p>
          </p:txBody>
        </p:sp>
        <p:sp>
          <p:nvSpPr>
            <p:cNvPr id="30759" name="Line 39"/>
            <p:cNvSpPr>
              <a:spLocks noChangeShapeType="1"/>
            </p:cNvSpPr>
            <p:nvPr/>
          </p:nvSpPr>
          <p:spPr bwMode="auto">
            <a:xfrm>
              <a:off x="4229" y="3113"/>
              <a:ext cx="0" cy="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760" name="Rectangle 40"/>
            <p:cNvSpPr>
              <a:spLocks noChangeArrowheads="1"/>
            </p:cNvSpPr>
            <p:nvPr/>
          </p:nvSpPr>
          <p:spPr bwMode="auto">
            <a:xfrm>
              <a:off x="4039" y="3127"/>
              <a:ext cx="619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400">
                  <a:ea typeface="新細明體" charset="-120"/>
                </a:rPr>
                <a:t>Write db</a:t>
              </a:r>
            </a:p>
          </p:txBody>
        </p:sp>
        <p:sp>
          <p:nvSpPr>
            <p:cNvPr id="30761" name="Line 41"/>
            <p:cNvSpPr>
              <a:spLocks noChangeShapeType="1"/>
            </p:cNvSpPr>
            <p:nvPr/>
          </p:nvSpPr>
          <p:spPr bwMode="auto">
            <a:xfrm>
              <a:off x="4049" y="2984"/>
              <a:ext cx="0" cy="1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762" name="Rectangle 42"/>
            <p:cNvSpPr>
              <a:spLocks noChangeArrowheads="1"/>
            </p:cNvSpPr>
            <p:nvPr/>
          </p:nvSpPr>
          <p:spPr bwMode="auto">
            <a:xfrm>
              <a:off x="3504" y="2736"/>
              <a:ext cx="619" cy="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lnSpc>
                  <a:spcPct val="120000"/>
                </a:lnSpc>
              </a:pPr>
              <a:r>
                <a:rPr lang="en-US" altLang="zh-TW" sz="1400">
                  <a:ea typeface="新細明體" charset="-120"/>
                </a:rPr>
                <a:t>Write log</a:t>
              </a:r>
            </a:p>
          </p:txBody>
        </p:sp>
        <p:sp>
          <p:nvSpPr>
            <p:cNvPr id="30766" name="Line 46"/>
            <p:cNvSpPr>
              <a:spLocks noChangeShapeType="1"/>
            </p:cNvSpPr>
            <p:nvPr/>
          </p:nvSpPr>
          <p:spPr bwMode="auto">
            <a:xfrm flipH="1">
              <a:off x="5241" y="2984"/>
              <a:ext cx="8" cy="1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767" name="Rectangle 47"/>
            <p:cNvSpPr>
              <a:spLocks noChangeArrowheads="1"/>
            </p:cNvSpPr>
            <p:nvPr/>
          </p:nvSpPr>
          <p:spPr bwMode="auto">
            <a:xfrm>
              <a:off x="4608" y="2688"/>
              <a:ext cx="763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US" altLang="zh-TW" sz="1400">
                  <a:ea typeface="新細明體" charset="-120"/>
                </a:rPr>
                <a:t>Write Commit log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Write-Ahead Log Protocol </a:t>
            </a:r>
            <a:r>
              <a:rPr lang="en-US" altLang="zh-TW" sz="1800" b="0"/>
              <a:t>(cont.)</a:t>
            </a:r>
            <a:endParaRPr lang="zh-TW" altLang="en-US" sz="1800" b="0"/>
          </a:p>
        </p:txBody>
      </p:sp>
      <p:grpSp>
        <p:nvGrpSpPr>
          <p:cNvPr id="36912" name="Group 48"/>
          <p:cNvGrpSpPr>
            <a:grpSpLocks/>
          </p:cNvGrpSpPr>
          <p:nvPr/>
        </p:nvGrpSpPr>
        <p:grpSpPr bwMode="auto">
          <a:xfrm>
            <a:off x="1295400" y="1905000"/>
            <a:ext cx="8247063" cy="1965325"/>
            <a:chOff x="726" y="2400"/>
            <a:chExt cx="5475" cy="1335"/>
          </a:xfrm>
        </p:grpSpPr>
        <p:sp>
          <p:nvSpPr>
            <p:cNvPr id="36913" name="Rectangle 49"/>
            <p:cNvSpPr>
              <a:spLocks noChangeArrowheads="1"/>
            </p:cNvSpPr>
            <p:nvPr/>
          </p:nvSpPr>
          <p:spPr bwMode="auto">
            <a:xfrm>
              <a:off x="726" y="2417"/>
              <a:ext cx="120" cy="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endParaRPr lang="en-US" altLang="zh-TW" sz="2000">
                <a:ea typeface="新細明體" charset="-120"/>
              </a:endParaRPr>
            </a:p>
          </p:txBody>
        </p:sp>
        <p:sp>
          <p:nvSpPr>
            <p:cNvPr id="36914" name="Rectangle 50"/>
            <p:cNvSpPr>
              <a:spLocks noChangeArrowheads="1"/>
            </p:cNvSpPr>
            <p:nvPr/>
          </p:nvSpPr>
          <p:spPr bwMode="auto">
            <a:xfrm>
              <a:off x="2489" y="2400"/>
              <a:ext cx="230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i="1">
                  <a:ea typeface="新細明體" charset="-120"/>
                </a:rPr>
                <a:t>tc</a:t>
              </a:r>
            </a:p>
          </p:txBody>
        </p:sp>
        <p:sp>
          <p:nvSpPr>
            <p:cNvPr id="36915" name="Rectangle 51"/>
            <p:cNvSpPr>
              <a:spLocks noChangeArrowheads="1"/>
            </p:cNvSpPr>
            <p:nvPr/>
          </p:nvSpPr>
          <p:spPr bwMode="auto">
            <a:xfrm>
              <a:off x="3906" y="2400"/>
              <a:ext cx="204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i="1">
                  <a:ea typeface="新細明體" charset="-120"/>
                </a:rPr>
                <a:t>tf</a:t>
              </a:r>
            </a:p>
          </p:txBody>
        </p:sp>
        <p:sp>
          <p:nvSpPr>
            <p:cNvPr id="36916" name="Line 52"/>
            <p:cNvSpPr>
              <a:spLocks noChangeShapeType="1"/>
            </p:cNvSpPr>
            <p:nvPr/>
          </p:nvSpPr>
          <p:spPr bwMode="auto">
            <a:xfrm>
              <a:off x="1591" y="2618"/>
              <a:ext cx="339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6917" name="Line 53"/>
            <p:cNvSpPr>
              <a:spLocks noChangeShapeType="1"/>
            </p:cNvSpPr>
            <p:nvPr/>
          </p:nvSpPr>
          <p:spPr bwMode="auto">
            <a:xfrm>
              <a:off x="2592" y="2592"/>
              <a:ext cx="0" cy="8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6918" name="Line 54"/>
            <p:cNvSpPr>
              <a:spLocks noChangeShapeType="1"/>
            </p:cNvSpPr>
            <p:nvPr/>
          </p:nvSpPr>
          <p:spPr bwMode="auto">
            <a:xfrm flipH="1">
              <a:off x="3984" y="2591"/>
              <a:ext cx="15" cy="96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6919" name="Line 55"/>
            <p:cNvSpPr>
              <a:spLocks noChangeShapeType="1"/>
            </p:cNvSpPr>
            <p:nvPr/>
          </p:nvSpPr>
          <p:spPr bwMode="auto">
            <a:xfrm flipV="1">
              <a:off x="1808" y="2795"/>
              <a:ext cx="49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6920" name="Line 56"/>
            <p:cNvSpPr>
              <a:spLocks noChangeShapeType="1"/>
            </p:cNvSpPr>
            <p:nvPr/>
          </p:nvSpPr>
          <p:spPr bwMode="auto">
            <a:xfrm flipV="1">
              <a:off x="2160" y="2928"/>
              <a:ext cx="76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6921" name="Line 57"/>
            <p:cNvSpPr>
              <a:spLocks noChangeShapeType="1"/>
            </p:cNvSpPr>
            <p:nvPr/>
          </p:nvSpPr>
          <p:spPr bwMode="auto">
            <a:xfrm>
              <a:off x="2400" y="3072"/>
              <a:ext cx="1584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6922" name="Line 58"/>
            <p:cNvSpPr>
              <a:spLocks noChangeShapeType="1"/>
            </p:cNvSpPr>
            <p:nvPr/>
          </p:nvSpPr>
          <p:spPr bwMode="auto">
            <a:xfrm>
              <a:off x="2832" y="3216"/>
              <a:ext cx="7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6923" name="Line 59"/>
            <p:cNvSpPr>
              <a:spLocks noChangeShapeType="1"/>
            </p:cNvSpPr>
            <p:nvPr/>
          </p:nvSpPr>
          <p:spPr bwMode="auto">
            <a:xfrm>
              <a:off x="2304" y="2736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6924" name="Line 60"/>
            <p:cNvSpPr>
              <a:spLocks noChangeShapeType="1"/>
            </p:cNvSpPr>
            <p:nvPr/>
          </p:nvSpPr>
          <p:spPr bwMode="auto">
            <a:xfrm>
              <a:off x="2160" y="2880"/>
              <a:ext cx="0" cy="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6925" name="Line 61"/>
            <p:cNvSpPr>
              <a:spLocks noChangeShapeType="1"/>
            </p:cNvSpPr>
            <p:nvPr/>
          </p:nvSpPr>
          <p:spPr bwMode="auto">
            <a:xfrm>
              <a:off x="2928" y="2880"/>
              <a:ext cx="0" cy="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6926" name="Line 62"/>
            <p:cNvSpPr>
              <a:spLocks noChangeShapeType="1"/>
            </p:cNvSpPr>
            <p:nvPr/>
          </p:nvSpPr>
          <p:spPr bwMode="auto">
            <a:xfrm>
              <a:off x="2400" y="3024"/>
              <a:ext cx="0" cy="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6927" name="Line 63"/>
            <p:cNvSpPr>
              <a:spLocks noChangeShapeType="1"/>
            </p:cNvSpPr>
            <p:nvPr/>
          </p:nvSpPr>
          <p:spPr bwMode="auto">
            <a:xfrm>
              <a:off x="2832" y="3168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6928" name="Line 64"/>
            <p:cNvSpPr>
              <a:spLocks noChangeShapeType="1"/>
            </p:cNvSpPr>
            <p:nvPr/>
          </p:nvSpPr>
          <p:spPr bwMode="auto">
            <a:xfrm>
              <a:off x="3216" y="3360"/>
              <a:ext cx="0" cy="8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6929" name="Rectangle 65"/>
            <p:cNvSpPr>
              <a:spLocks noChangeArrowheads="1"/>
            </p:cNvSpPr>
            <p:nvPr/>
          </p:nvSpPr>
          <p:spPr bwMode="auto">
            <a:xfrm>
              <a:off x="1059" y="2536"/>
              <a:ext cx="441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>
                  <a:ea typeface="新細明體" charset="-120"/>
                </a:rPr>
                <a:t>Time</a:t>
              </a:r>
            </a:p>
          </p:txBody>
        </p:sp>
        <p:sp>
          <p:nvSpPr>
            <p:cNvPr id="36930" name="Rectangle 66"/>
            <p:cNvSpPr>
              <a:spLocks noChangeArrowheads="1"/>
            </p:cNvSpPr>
            <p:nvPr/>
          </p:nvSpPr>
          <p:spPr bwMode="auto">
            <a:xfrm>
              <a:off x="1475" y="2661"/>
              <a:ext cx="289" cy="9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>
                  <a:ea typeface="新細明體" charset="-120"/>
                </a:rPr>
                <a:t>T1</a:t>
              </a:r>
            </a:p>
            <a:p>
              <a:pPr eaLnBrk="0" hangingPunct="0"/>
              <a:r>
                <a:rPr lang="en-US" altLang="zh-TW">
                  <a:ea typeface="新細明體" charset="-120"/>
                </a:rPr>
                <a:t>T2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US" altLang="zh-TW">
                  <a:ea typeface="新細明體" charset="-120"/>
                </a:rPr>
                <a:t>T3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US" altLang="zh-TW">
                  <a:ea typeface="新細明體" charset="-120"/>
                </a:rPr>
                <a:t>T4</a:t>
              </a:r>
            </a:p>
            <a:p>
              <a:pPr eaLnBrk="0" hangingPunct="0"/>
              <a:r>
                <a:rPr lang="en-US" altLang="zh-TW">
                  <a:ea typeface="新細明體" charset="-120"/>
                </a:rPr>
                <a:t>T5</a:t>
              </a:r>
            </a:p>
          </p:txBody>
        </p:sp>
        <p:sp>
          <p:nvSpPr>
            <p:cNvPr id="36931" name="Rectangle 67"/>
            <p:cNvSpPr>
              <a:spLocks noChangeArrowheads="1"/>
            </p:cNvSpPr>
            <p:nvPr/>
          </p:nvSpPr>
          <p:spPr bwMode="auto">
            <a:xfrm>
              <a:off x="2182" y="3432"/>
              <a:ext cx="825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>
                  <a:ea typeface="新細明體" charset="-120"/>
                </a:rPr>
                <a:t>check point</a:t>
              </a:r>
            </a:p>
          </p:txBody>
        </p:sp>
        <p:sp>
          <p:nvSpPr>
            <p:cNvPr id="36932" name="Rectangle 68"/>
            <p:cNvSpPr>
              <a:spLocks noChangeArrowheads="1"/>
            </p:cNvSpPr>
            <p:nvPr/>
          </p:nvSpPr>
          <p:spPr bwMode="auto">
            <a:xfrm>
              <a:off x="3523" y="3488"/>
              <a:ext cx="976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>
                  <a:ea typeface="新細明體" charset="-120"/>
                </a:rPr>
                <a:t>system failure</a:t>
              </a:r>
            </a:p>
          </p:txBody>
        </p:sp>
        <p:sp>
          <p:nvSpPr>
            <p:cNvPr id="36933" name="Rectangle 69"/>
            <p:cNvSpPr>
              <a:spLocks noChangeArrowheads="1"/>
            </p:cNvSpPr>
            <p:nvPr/>
          </p:nvSpPr>
          <p:spPr bwMode="auto">
            <a:xfrm>
              <a:off x="4370" y="2737"/>
              <a:ext cx="1831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600">
                  <a:ea typeface="新細明體" charset="-120"/>
                </a:rPr>
                <a:t>T1: </a:t>
              </a:r>
              <a:r>
                <a:rPr lang="en-US" altLang="zh-TW" sz="1400">
                  <a:ea typeface="新細明體" charset="-120"/>
                </a:rPr>
                <a:t>no need to be undone or redone</a:t>
              </a:r>
            </a:p>
          </p:txBody>
        </p:sp>
        <p:sp>
          <p:nvSpPr>
            <p:cNvPr id="36934" name="Rectangle 70"/>
            <p:cNvSpPr>
              <a:spLocks noChangeArrowheads="1"/>
            </p:cNvSpPr>
            <p:nvPr/>
          </p:nvSpPr>
          <p:spPr bwMode="auto">
            <a:xfrm>
              <a:off x="4272" y="2976"/>
              <a:ext cx="1476" cy="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altLang="zh-TW">
                  <a:ea typeface="新細明體" charset="-120"/>
                </a:rPr>
                <a:t>    </a:t>
              </a:r>
              <a:r>
                <a:rPr lang="en-US" altLang="zh-TW" sz="1600">
                  <a:ea typeface="新細明體" charset="-120"/>
                </a:rPr>
                <a:t>T2, T4: </a:t>
              </a:r>
              <a:r>
                <a:rPr lang="en-US" altLang="zh-TW" sz="1400">
                  <a:ea typeface="新細明體" charset="-120"/>
                </a:rPr>
                <a:t>must be redone</a:t>
              </a:r>
            </a:p>
            <a:p>
              <a:pPr algn="l" eaLnBrk="0" hangingPunct="0"/>
              <a:r>
                <a:rPr lang="en-US" altLang="zh-TW" sz="1600">
                  <a:ea typeface="新細明體" charset="-120"/>
                </a:rPr>
                <a:t>    </a:t>
              </a:r>
              <a:r>
                <a:rPr lang="en-US" altLang="zh-TW" sz="600">
                  <a:ea typeface="新細明體" charset="-120"/>
                </a:rPr>
                <a:t> </a:t>
              </a:r>
            </a:p>
            <a:p>
              <a:pPr algn="l" eaLnBrk="0" hangingPunct="0">
                <a:lnSpc>
                  <a:spcPct val="50000"/>
                </a:lnSpc>
              </a:pPr>
              <a:r>
                <a:rPr lang="en-US" altLang="zh-TW" sz="1600">
                  <a:ea typeface="新細明體" charset="-120"/>
                </a:rPr>
                <a:t>     </a:t>
              </a:r>
              <a:r>
                <a:rPr lang="en-US" altLang="zh-TW" sz="1600">
                  <a:solidFill>
                    <a:schemeClr val="folHlink"/>
                  </a:solidFill>
                  <a:ea typeface="新細明體" charset="-120"/>
                </a:rPr>
                <a:t>T3, T5: </a:t>
              </a:r>
              <a:r>
                <a:rPr lang="en-US" altLang="zh-TW" sz="1400">
                  <a:solidFill>
                    <a:schemeClr val="folHlink"/>
                  </a:solidFill>
                  <a:ea typeface="新細明體" charset="-120"/>
                </a:rPr>
                <a:t>must be undone</a:t>
              </a:r>
            </a:p>
          </p:txBody>
        </p:sp>
        <p:sp>
          <p:nvSpPr>
            <p:cNvPr id="36935" name="Rectangle 71"/>
            <p:cNvSpPr>
              <a:spLocks noChangeArrowheads="1"/>
            </p:cNvSpPr>
            <p:nvPr/>
          </p:nvSpPr>
          <p:spPr bwMode="auto">
            <a:xfrm>
              <a:off x="4046" y="2876"/>
              <a:ext cx="210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zh-TW" altLang="en-US" sz="2400">
                  <a:ea typeface="新細明體" charset="-120"/>
                </a:rPr>
                <a:t>?</a:t>
              </a:r>
              <a:endParaRPr lang="zh-TW" altLang="en-US" sz="3200">
                <a:ea typeface="新細明體" charset="-120"/>
              </a:endParaRPr>
            </a:p>
          </p:txBody>
        </p:sp>
        <p:sp>
          <p:nvSpPr>
            <p:cNvPr id="36936" name="Rectangle 72"/>
            <p:cNvSpPr>
              <a:spLocks noChangeArrowheads="1"/>
            </p:cNvSpPr>
            <p:nvPr/>
          </p:nvSpPr>
          <p:spPr bwMode="auto">
            <a:xfrm>
              <a:off x="4046" y="3217"/>
              <a:ext cx="210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zh-TW" altLang="en-US" sz="2400">
                  <a:ea typeface="新細明體" charset="-120"/>
                </a:rPr>
                <a:t>?</a:t>
              </a:r>
            </a:p>
          </p:txBody>
        </p:sp>
        <p:sp>
          <p:nvSpPr>
            <p:cNvPr id="36937" name="Line 73"/>
            <p:cNvSpPr>
              <a:spLocks noChangeShapeType="1"/>
            </p:cNvSpPr>
            <p:nvPr/>
          </p:nvSpPr>
          <p:spPr bwMode="auto">
            <a:xfrm flipH="1">
              <a:off x="1584" y="2544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6938" name="Line 74"/>
            <p:cNvSpPr>
              <a:spLocks noChangeShapeType="1"/>
            </p:cNvSpPr>
            <p:nvPr/>
          </p:nvSpPr>
          <p:spPr bwMode="auto">
            <a:xfrm>
              <a:off x="3216" y="3408"/>
              <a:ext cx="77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6939" name="Line 75"/>
            <p:cNvSpPr>
              <a:spLocks noChangeShapeType="1"/>
            </p:cNvSpPr>
            <p:nvPr/>
          </p:nvSpPr>
          <p:spPr bwMode="auto">
            <a:xfrm>
              <a:off x="3552" y="3168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36980" name="Rectangle 116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8077200" cy="4648200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lvl="1">
              <a:spcBef>
                <a:spcPct val="0"/>
              </a:spcBef>
              <a:buClr>
                <a:srgbClr val="00FF00"/>
              </a:buClr>
              <a:buSzTx/>
            </a:pPr>
            <a:r>
              <a:rPr lang="en-US" altLang="zh-TW"/>
              <a:t>Why log need to write ahead? </a:t>
            </a:r>
            <a:r>
              <a:rPr lang="en-US" altLang="zh-TW" b="0"/>
              <a:t>(Think!)</a:t>
            </a:r>
          </a:p>
        </p:txBody>
      </p:sp>
      <p:grpSp>
        <p:nvGrpSpPr>
          <p:cNvPr id="36982" name="Group 118"/>
          <p:cNvGrpSpPr>
            <a:grpSpLocks/>
          </p:cNvGrpSpPr>
          <p:nvPr/>
        </p:nvGrpSpPr>
        <p:grpSpPr bwMode="auto">
          <a:xfrm>
            <a:off x="2286000" y="4114800"/>
            <a:ext cx="6172200" cy="1944688"/>
            <a:chOff x="1488" y="2519"/>
            <a:chExt cx="3888" cy="1225"/>
          </a:xfrm>
        </p:grpSpPr>
        <p:grpSp>
          <p:nvGrpSpPr>
            <p:cNvPr id="36957" name="Group 93"/>
            <p:cNvGrpSpPr>
              <a:grpSpLocks/>
            </p:cNvGrpSpPr>
            <p:nvPr/>
          </p:nvGrpSpPr>
          <p:grpSpPr bwMode="auto">
            <a:xfrm>
              <a:off x="1488" y="2688"/>
              <a:ext cx="3888" cy="930"/>
              <a:chOff x="2544" y="2688"/>
              <a:chExt cx="3456" cy="930"/>
            </a:xfrm>
          </p:grpSpPr>
          <p:sp>
            <p:nvSpPr>
              <p:cNvPr id="36958" name="Line 94"/>
              <p:cNvSpPr>
                <a:spLocks noChangeShapeType="1"/>
              </p:cNvSpPr>
              <p:nvPr/>
            </p:nvSpPr>
            <p:spPr bwMode="auto">
              <a:xfrm flipV="1">
                <a:off x="2544" y="3120"/>
                <a:ext cx="345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6959" name="Line 95"/>
              <p:cNvSpPr>
                <a:spLocks noChangeShapeType="1"/>
              </p:cNvSpPr>
              <p:nvPr/>
            </p:nvSpPr>
            <p:spPr bwMode="auto">
              <a:xfrm>
                <a:off x="3259" y="3113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6960" name="Rectangle 96"/>
              <p:cNvSpPr>
                <a:spLocks noChangeArrowheads="1"/>
              </p:cNvSpPr>
              <p:nvPr/>
            </p:nvSpPr>
            <p:spPr bwMode="auto">
              <a:xfrm>
                <a:off x="3813" y="3408"/>
                <a:ext cx="343" cy="2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altLang="zh-TW" sz="1600">
                    <a:ea typeface="新細明體" charset="-120"/>
                  </a:rPr>
                  <a:t>Time</a:t>
                </a:r>
              </a:p>
            </p:txBody>
          </p:sp>
          <p:sp>
            <p:nvSpPr>
              <p:cNvPr id="36961" name="Rectangle 97"/>
              <p:cNvSpPr>
                <a:spLocks noChangeArrowheads="1"/>
              </p:cNvSpPr>
              <p:nvPr/>
            </p:nvSpPr>
            <p:spPr bwMode="auto">
              <a:xfrm>
                <a:off x="3120" y="3120"/>
                <a:ext cx="619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/>
                <a:r>
                  <a:rPr lang="en-US" altLang="zh-TW" sz="1400">
                    <a:ea typeface="新細明體" charset="-120"/>
                  </a:rPr>
                  <a:t>Write db</a:t>
                </a:r>
              </a:p>
            </p:txBody>
          </p:sp>
          <p:sp>
            <p:nvSpPr>
              <p:cNvPr id="36962" name="Line 98"/>
              <p:cNvSpPr>
                <a:spLocks noChangeShapeType="1"/>
              </p:cNvSpPr>
              <p:nvPr/>
            </p:nvSpPr>
            <p:spPr bwMode="auto">
              <a:xfrm>
                <a:off x="3504" y="3504"/>
                <a:ext cx="27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6963" name="Line 99"/>
              <p:cNvSpPr>
                <a:spLocks noChangeShapeType="1"/>
              </p:cNvSpPr>
              <p:nvPr/>
            </p:nvSpPr>
            <p:spPr bwMode="auto">
              <a:xfrm>
                <a:off x="5424" y="2832"/>
                <a:ext cx="0" cy="567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6964" name="Rectangle 100"/>
              <p:cNvSpPr>
                <a:spLocks noChangeArrowheads="1"/>
              </p:cNvSpPr>
              <p:nvPr/>
            </p:nvSpPr>
            <p:spPr bwMode="auto">
              <a:xfrm>
                <a:off x="5040" y="3360"/>
                <a:ext cx="619" cy="2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/>
                <a:r>
                  <a:rPr lang="en-US" altLang="zh-TW" sz="1600">
                    <a:ea typeface="新細明體" charset="-120"/>
                  </a:rPr>
                  <a:t>Commit</a:t>
                </a:r>
              </a:p>
            </p:txBody>
          </p:sp>
          <p:sp>
            <p:nvSpPr>
              <p:cNvPr id="36965" name="Line 101"/>
              <p:cNvSpPr>
                <a:spLocks noChangeShapeType="1"/>
              </p:cNvSpPr>
              <p:nvPr/>
            </p:nvSpPr>
            <p:spPr bwMode="auto">
              <a:xfrm>
                <a:off x="3078" y="2989"/>
                <a:ext cx="0" cy="13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6966" name="Rectangle 102"/>
              <p:cNvSpPr>
                <a:spLocks noChangeArrowheads="1"/>
              </p:cNvSpPr>
              <p:nvPr/>
            </p:nvSpPr>
            <p:spPr bwMode="auto">
              <a:xfrm>
                <a:off x="2544" y="2784"/>
                <a:ext cx="619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/>
                <a:r>
                  <a:rPr lang="en-US" altLang="zh-TW" sz="1400">
                    <a:ea typeface="新細明體" charset="-120"/>
                  </a:rPr>
                  <a:t>Write log</a:t>
                </a:r>
              </a:p>
            </p:txBody>
          </p:sp>
          <p:sp>
            <p:nvSpPr>
              <p:cNvPr id="36967" name="Line 103"/>
              <p:cNvSpPr>
                <a:spLocks noChangeShapeType="1"/>
              </p:cNvSpPr>
              <p:nvPr/>
            </p:nvSpPr>
            <p:spPr bwMode="auto">
              <a:xfrm>
                <a:off x="4229" y="3113"/>
                <a:ext cx="0" cy="5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6968" name="Rectangle 104"/>
              <p:cNvSpPr>
                <a:spLocks noChangeArrowheads="1"/>
              </p:cNvSpPr>
              <p:nvPr/>
            </p:nvSpPr>
            <p:spPr bwMode="auto">
              <a:xfrm>
                <a:off x="4039" y="3127"/>
                <a:ext cx="619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/>
                <a:r>
                  <a:rPr lang="en-US" altLang="zh-TW" sz="1400">
                    <a:ea typeface="新細明體" charset="-120"/>
                  </a:rPr>
                  <a:t>Write db</a:t>
                </a:r>
              </a:p>
            </p:txBody>
          </p:sp>
          <p:sp>
            <p:nvSpPr>
              <p:cNvPr id="36969" name="Line 105"/>
              <p:cNvSpPr>
                <a:spLocks noChangeShapeType="1"/>
              </p:cNvSpPr>
              <p:nvPr/>
            </p:nvSpPr>
            <p:spPr bwMode="auto">
              <a:xfrm>
                <a:off x="4049" y="2984"/>
                <a:ext cx="0" cy="12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6970" name="Rectangle 106"/>
              <p:cNvSpPr>
                <a:spLocks noChangeArrowheads="1"/>
              </p:cNvSpPr>
              <p:nvPr/>
            </p:nvSpPr>
            <p:spPr bwMode="auto">
              <a:xfrm>
                <a:off x="3504" y="2736"/>
                <a:ext cx="619" cy="2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>
                  <a:lnSpc>
                    <a:spcPct val="120000"/>
                  </a:lnSpc>
                </a:pPr>
                <a:r>
                  <a:rPr lang="en-US" altLang="zh-TW" sz="1400">
                    <a:ea typeface="新細明體" charset="-120"/>
                  </a:rPr>
                  <a:t>Write log</a:t>
                </a:r>
              </a:p>
            </p:txBody>
          </p:sp>
          <p:sp>
            <p:nvSpPr>
              <p:cNvPr id="36971" name="Line 107"/>
              <p:cNvSpPr>
                <a:spLocks noChangeShapeType="1"/>
              </p:cNvSpPr>
              <p:nvPr/>
            </p:nvSpPr>
            <p:spPr bwMode="auto">
              <a:xfrm flipH="1">
                <a:off x="5241" y="2984"/>
                <a:ext cx="8" cy="13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6972" name="Rectangle 108"/>
              <p:cNvSpPr>
                <a:spLocks noChangeArrowheads="1"/>
              </p:cNvSpPr>
              <p:nvPr/>
            </p:nvSpPr>
            <p:spPr bwMode="auto">
              <a:xfrm>
                <a:off x="4608" y="2688"/>
                <a:ext cx="763" cy="2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>
                  <a:lnSpc>
                    <a:spcPct val="90000"/>
                  </a:lnSpc>
                </a:pPr>
                <a:r>
                  <a:rPr lang="en-US" altLang="zh-TW" sz="1400">
                    <a:ea typeface="新細明體" charset="-120"/>
                  </a:rPr>
                  <a:t>Write Commit log</a:t>
                </a:r>
              </a:p>
            </p:txBody>
          </p:sp>
        </p:grpSp>
        <p:sp>
          <p:nvSpPr>
            <p:cNvPr id="36973" name="Line 109"/>
            <p:cNvSpPr>
              <a:spLocks noChangeShapeType="1"/>
            </p:cNvSpPr>
            <p:nvPr/>
          </p:nvSpPr>
          <p:spPr bwMode="auto">
            <a:xfrm>
              <a:off x="1872" y="2688"/>
              <a:ext cx="0" cy="1056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36974" name="Line 110"/>
            <p:cNvSpPr>
              <a:spLocks noChangeShapeType="1"/>
            </p:cNvSpPr>
            <p:nvPr/>
          </p:nvSpPr>
          <p:spPr bwMode="auto">
            <a:xfrm>
              <a:off x="2208" y="2688"/>
              <a:ext cx="0" cy="1056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36975" name="Line 111"/>
            <p:cNvSpPr>
              <a:spLocks noChangeShapeType="1"/>
            </p:cNvSpPr>
            <p:nvPr/>
          </p:nvSpPr>
          <p:spPr bwMode="auto">
            <a:xfrm>
              <a:off x="2496" y="2688"/>
              <a:ext cx="0" cy="1056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36976" name="Line 112"/>
            <p:cNvSpPr>
              <a:spLocks noChangeShapeType="1"/>
            </p:cNvSpPr>
            <p:nvPr/>
          </p:nvSpPr>
          <p:spPr bwMode="auto">
            <a:xfrm>
              <a:off x="4608" y="2640"/>
              <a:ext cx="0" cy="1056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36977" name="Text Box 113"/>
            <p:cNvSpPr txBox="1">
              <a:spLocks noChangeArrowheads="1"/>
            </p:cNvSpPr>
            <p:nvPr/>
          </p:nvSpPr>
          <p:spPr bwMode="auto">
            <a:xfrm>
              <a:off x="1780" y="2519"/>
              <a:ext cx="37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TW" sz="1200"/>
                <a:t>Case 1</a:t>
              </a:r>
            </a:p>
          </p:txBody>
        </p:sp>
        <p:sp>
          <p:nvSpPr>
            <p:cNvPr id="36981" name="Text Box 117"/>
            <p:cNvSpPr txBox="1">
              <a:spLocks noChangeArrowheads="1"/>
            </p:cNvSpPr>
            <p:nvPr/>
          </p:nvSpPr>
          <p:spPr bwMode="auto">
            <a:xfrm>
              <a:off x="4656" y="2592"/>
              <a:ext cx="375" cy="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40000"/>
                </a:lnSpc>
              </a:pPr>
              <a:r>
                <a:rPr lang="en-US" altLang="zh-TW" sz="1200"/>
                <a:t>Case 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429500" y="6248400"/>
            <a:ext cx="2063750" cy="457200"/>
          </a:xfrm>
        </p:spPr>
        <p:txBody>
          <a:bodyPr/>
          <a:lstStyle/>
          <a:p>
            <a:r>
              <a:rPr lang="en-US" altLang="zh-TW" dirty="0" smtClean="0"/>
              <a:t>12</a:t>
            </a:r>
            <a:r>
              <a:rPr lang="zh-TW" altLang="en-US" dirty="0" smtClean="0"/>
              <a:t>-</a:t>
            </a:r>
            <a:fld id="{1E9B1E99-A9B3-46D0-9B65-F801295FBCDF}" type="slidenum">
              <a:rPr lang="zh-TW" altLang="en-US"/>
              <a:pPr/>
              <a:t>25</a:t>
            </a:fld>
            <a:endParaRPr lang="en-US" altLang="zh-TW" dirty="0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2950" y="2636912"/>
            <a:ext cx="8420100" cy="1143000"/>
          </a:xfrm>
        </p:spPr>
        <p:txBody>
          <a:bodyPr/>
          <a:lstStyle/>
          <a:p>
            <a:r>
              <a:rPr lang="en-US" altLang="zh-TW" sz="3900" dirty="0" smtClean="0"/>
              <a:t>12</a:t>
            </a:r>
            <a:r>
              <a:rPr lang="zh-TW" altLang="en-US" sz="3900" dirty="0" smtClean="0"/>
              <a:t>.</a:t>
            </a:r>
            <a:r>
              <a:rPr lang="zh-TW" altLang="en-US" sz="3900" dirty="0"/>
              <a:t>5 </a:t>
            </a:r>
            <a:r>
              <a:rPr lang="en-US" altLang="zh-TW" sz="3900" dirty="0"/>
              <a:t>Media Failures and Recovery</a:t>
            </a:r>
            <a:endParaRPr lang="zh-TW" altLang="en-US" sz="3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Types of </a:t>
            </a:r>
            <a:r>
              <a:rPr lang="en-US" altLang="zh-TW" sz="4000"/>
              <a:t>Transaction</a:t>
            </a:r>
            <a:r>
              <a:rPr lang="en-US" altLang="zh-TW"/>
              <a:t> Failure</a:t>
            </a:r>
            <a:endParaRPr lang="zh-TW" alt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1295400"/>
            <a:ext cx="9188450" cy="4876800"/>
          </a:xfrm>
        </p:spPr>
        <p:txBody>
          <a:bodyPr/>
          <a:lstStyle/>
          <a:p>
            <a:pPr marL="914400" lvl="1" indent="-457200">
              <a:lnSpc>
                <a:spcPct val="80000"/>
              </a:lnSpc>
              <a:buClr>
                <a:srgbClr val="669900"/>
              </a:buClr>
            </a:pPr>
            <a:r>
              <a:rPr lang="en-US" altLang="zh-TW" dirty="0"/>
              <a:t>Type 1 Transaction Failures:</a:t>
            </a:r>
            <a:endParaRPr lang="en-US" altLang="zh-TW" u="sng" dirty="0"/>
          </a:p>
          <a:p>
            <a:pPr marL="1752600" lvl="3" indent="-381000">
              <a:lnSpc>
                <a:spcPct val="80000"/>
              </a:lnSpc>
            </a:pPr>
            <a:r>
              <a:rPr lang="en-US" altLang="zh-TW" sz="1800" dirty="0"/>
              <a:t>detected by the application program itself. </a:t>
            </a:r>
          </a:p>
          <a:p>
            <a:pPr marL="2209800" lvl="4" indent="-381000">
              <a:lnSpc>
                <a:spcPct val="80000"/>
              </a:lnSpc>
              <a:buFontTx/>
              <a:buNone/>
            </a:pPr>
            <a:r>
              <a:rPr lang="en-US" altLang="zh-TW" sz="1600" dirty="0"/>
              <a:t>      e.g.  Insufficient Funds (balance &lt; 0)</a:t>
            </a:r>
          </a:p>
          <a:p>
            <a:pPr marL="1752600" lvl="3" indent="-381000">
              <a:lnSpc>
                <a:spcPct val="80000"/>
              </a:lnSpc>
            </a:pPr>
            <a:r>
              <a:rPr lang="en-US" altLang="zh-TW" sz="1800" dirty="0"/>
              <a:t>How to handle ? </a:t>
            </a:r>
          </a:p>
          <a:p>
            <a:pPr marL="2209800" lvl="4" indent="-381000">
              <a:lnSpc>
                <a:spcPct val="80000"/>
              </a:lnSpc>
              <a:buFontTx/>
              <a:buNone/>
            </a:pPr>
            <a:r>
              <a:rPr lang="en-US" altLang="zh-TW" sz="1600" dirty="0"/>
              <a:t>  Issue the ROLLBACK command after the detection. </a:t>
            </a:r>
            <a:r>
              <a:rPr lang="en-US" altLang="zh-TW" sz="1200" dirty="0"/>
              <a:t>(ref. </a:t>
            </a:r>
            <a:r>
              <a:rPr lang="en-US" altLang="zh-TW" sz="1200" dirty="0" smtClean="0"/>
              <a:t>p.12-7</a:t>
            </a:r>
            <a:r>
              <a:rPr lang="en-US" altLang="zh-TW" sz="1200" dirty="0"/>
              <a:t>)</a:t>
            </a:r>
            <a:endParaRPr lang="en-US" altLang="zh-TW" sz="1400" dirty="0"/>
          </a:p>
          <a:p>
            <a:pPr marL="914400" lvl="1" indent="-457200">
              <a:lnSpc>
                <a:spcPct val="120000"/>
              </a:lnSpc>
            </a:pPr>
            <a:r>
              <a:rPr lang="en-US" altLang="zh-TW" dirty="0"/>
              <a:t>Type2 Transaction Failures:</a:t>
            </a:r>
            <a:endParaRPr lang="en-US" altLang="zh-TW" u="sng" dirty="0"/>
          </a:p>
          <a:p>
            <a:pPr marL="1752600" lvl="3" indent="-381000">
              <a:lnSpc>
                <a:spcPct val="80000"/>
              </a:lnSpc>
            </a:pPr>
            <a:r>
              <a:rPr lang="en-US" altLang="zh-TW" sz="1800" dirty="0"/>
              <a:t>not explicitly handled by the application</a:t>
            </a:r>
          </a:p>
          <a:p>
            <a:pPr marL="2209800" lvl="4" indent="-381000">
              <a:lnSpc>
                <a:spcPct val="80000"/>
              </a:lnSpc>
              <a:buFontTx/>
              <a:buNone/>
            </a:pPr>
            <a:r>
              <a:rPr lang="en-US" altLang="zh-TW" sz="1600" dirty="0"/>
              <a:t>      e.g.  divide by zero, arithmetic overflow, ...</a:t>
            </a:r>
            <a:r>
              <a:rPr lang="en-US" altLang="zh-TW" dirty="0"/>
              <a:t> </a:t>
            </a:r>
          </a:p>
          <a:p>
            <a:pPr marL="914400" lvl="1" indent="-457200">
              <a:lnSpc>
                <a:spcPct val="120000"/>
              </a:lnSpc>
            </a:pPr>
            <a:r>
              <a:rPr lang="en-US" altLang="zh-TW" dirty="0"/>
              <a:t>System Failures (Soft crash): </a:t>
            </a:r>
          </a:p>
          <a:p>
            <a:pPr marL="1752600" lvl="3" indent="-381000">
              <a:lnSpc>
                <a:spcPct val="80000"/>
              </a:lnSpc>
            </a:pPr>
            <a:r>
              <a:rPr lang="en-US" altLang="zh-TW" sz="1800" dirty="0"/>
              <a:t>affect all transactions currently in progress, </a:t>
            </a:r>
          </a:p>
          <a:p>
            <a:pPr marL="1752600" lvl="3" indent="-381000">
              <a:lnSpc>
                <a:spcPct val="80000"/>
              </a:lnSpc>
            </a:pPr>
            <a:r>
              <a:rPr lang="en-US" altLang="zh-TW" sz="1800" dirty="0"/>
              <a:t>but do not damage the database. e.g.  CPU failure.</a:t>
            </a:r>
            <a:endParaRPr lang="en-US" altLang="zh-TW" dirty="0"/>
          </a:p>
          <a:p>
            <a:pPr marL="914400" lvl="1" indent="-457200">
              <a:lnSpc>
                <a:spcPct val="120000"/>
              </a:lnSpc>
            </a:pPr>
            <a:r>
              <a:rPr lang="en-US" altLang="zh-TW" dirty="0"/>
              <a:t>Media Failures (Hard crash): </a:t>
            </a:r>
          </a:p>
          <a:p>
            <a:pPr marL="1752600" lvl="3" indent="-381000">
              <a:lnSpc>
                <a:spcPct val="80000"/>
              </a:lnSpc>
            </a:pPr>
            <a:r>
              <a:rPr lang="en-US" altLang="zh-TW" sz="1800" dirty="0"/>
              <a:t>damage the database.</a:t>
            </a:r>
          </a:p>
          <a:p>
            <a:pPr marL="1752600" lvl="3" indent="-381000">
              <a:lnSpc>
                <a:spcPct val="80000"/>
              </a:lnSpc>
            </a:pPr>
            <a:r>
              <a:rPr lang="en-US" altLang="zh-TW" sz="1800" dirty="0"/>
              <a:t>affect all transactions currently using that portion.         </a:t>
            </a:r>
            <a:br>
              <a:rPr lang="en-US" altLang="zh-TW" sz="1800" dirty="0"/>
            </a:br>
            <a:r>
              <a:rPr lang="en-US" altLang="zh-TW" sz="1800" dirty="0"/>
              <a:t>     e.g. disk head crash.</a:t>
            </a:r>
            <a:endParaRPr lang="zh-TW" altLang="en-US" sz="1800" dirty="0"/>
          </a:p>
        </p:txBody>
      </p:sp>
      <p:sp>
        <p:nvSpPr>
          <p:cNvPr id="19460" name="AutoShape 4"/>
          <p:cNvSpPr>
            <a:spLocks/>
          </p:cNvSpPr>
          <p:nvPr/>
        </p:nvSpPr>
        <p:spPr bwMode="auto">
          <a:xfrm>
            <a:off x="7848600" y="1371600"/>
            <a:ext cx="152400" cy="1219200"/>
          </a:xfrm>
          <a:prstGeom prst="rightBrace">
            <a:avLst>
              <a:gd name="adj1" fmla="val 6666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7696200" y="1676400"/>
            <a:ext cx="1524000" cy="78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300">
                <a:ea typeface="新細明體" charset="-120"/>
              </a:rPr>
              <a:t> Application program </a:t>
            </a:r>
          </a:p>
          <a:p>
            <a:pPr eaLnBrk="0" hangingPunct="0">
              <a:spcBef>
                <a:spcPct val="50000"/>
              </a:spcBef>
            </a:pPr>
            <a:r>
              <a:rPr lang="zh-TW" altLang="en-US" sz="1300">
                <a:ea typeface="新細明體" charset="-120"/>
              </a:rPr>
              <a:t>處理</a:t>
            </a:r>
          </a:p>
        </p:txBody>
      </p:sp>
      <p:sp>
        <p:nvSpPr>
          <p:cNvPr id="19462" name="AutoShape 6"/>
          <p:cNvSpPr>
            <a:spLocks/>
          </p:cNvSpPr>
          <p:nvPr/>
        </p:nvSpPr>
        <p:spPr bwMode="auto">
          <a:xfrm>
            <a:off x="7848600" y="2971800"/>
            <a:ext cx="152400" cy="685800"/>
          </a:xfrm>
          <a:prstGeom prst="rightBrace">
            <a:avLst>
              <a:gd name="adj1" fmla="val 3750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7772400" y="3200400"/>
            <a:ext cx="106680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TW" altLang="en-US" sz="1300" dirty="0">
                <a:ea typeface="新細明體" charset="-120"/>
              </a:rPr>
              <a:t>§ </a:t>
            </a:r>
            <a:r>
              <a:rPr lang="en-US" altLang="zh-TW" sz="1300" dirty="0" smtClean="0">
                <a:ea typeface="新細明體" charset="-120"/>
              </a:rPr>
              <a:t>12</a:t>
            </a:r>
            <a:r>
              <a:rPr lang="zh-TW" altLang="en-US" sz="1300" dirty="0" smtClean="0">
                <a:ea typeface="新細明體" charset="-120"/>
              </a:rPr>
              <a:t>.</a:t>
            </a:r>
            <a:r>
              <a:rPr lang="zh-TW" altLang="en-US" sz="1300" dirty="0">
                <a:ea typeface="新細明體" charset="-120"/>
              </a:rPr>
              <a:t>3</a:t>
            </a:r>
          </a:p>
        </p:txBody>
      </p:sp>
      <p:sp>
        <p:nvSpPr>
          <p:cNvPr id="19465" name="AutoShape 9"/>
          <p:cNvSpPr>
            <a:spLocks/>
          </p:cNvSpPr>
          <p:nvPr/>
        </p:nvSpPr>
        <p:spPr bwMode="auto">
          <a:xfrm>
            <a:off x="7848600" y="3962400"/>
            <a:ext cx="152400" cy="762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7848600" y="4267200"/>
            <a:ext cx="91440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zh-TW" altLang="en-US" sz="1300" dirty="0">
                <a:ea typeface="新細明體" charset="-120"/>
              </a:rPr>
              <a:t>     § </a:t>
            </a:r>
            <a:r>
              <a:rPr lang="en-US" altLang="zh-TW" sz="1300" dirty="0" smtClean="0">
                <a:ea typeface="新細明體" charset="-120"/>
              </a:rPr>
              <a:t>12</a:t>
            </a:r>
            <a:r>
              <a:rPr lang="zh-TW" altLang="en-US" sz="1300" dirty="0" smtClean="0">
                <a:ea typeface="新細明體" charset="-120"/>
              </a:rPr>
              <a:t>.</a:t>
            </a:r>
            <a:r>
              <a:rPr lang="zh-TW" altLang="en-US" sz="1300" dirty="0">
                <a:ea typeface="新細明體" charset="-120"/>
              </a:rPr>
              <a:t>4</a:t>
            </a:r>
          </a:p>
        </p:txBody>
      </p:sp>
      <p:sp>
        <p:nvSpPr>
          <p:cNvPr id="19467" name="AutoShape 11"/>
          <p:cNvSpPr>
            <a:spLocks/>
          </p:cNvSpPr>
          <p:nvPr/>
        </p:nvSpPr>
        <p:spPr bwMode="auto">
          <a:xfrm>
            <a:off x="7924800" y="5105400"/>
            <a:ext cx="76200" cy="914400"/>
          </a:xfrm>
          <a:prstGeom prst="rightBrace">
            <a:avLst>
              <a:gd name="adj1" fmla="val 10000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7848600" y="5410200"/>
            <a:ext cx="106680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zh-TW" altLang="en-US" sz="1300" dirty="0" smtClean="0">
                <a:ea typeface="新細明體" charset="-120"/>
              </a:rPr>
              <a:t>     § </a:t>
            </a:r>
            <a:r>
              <a:rPr lang="en-US" altLang="zh-TW" sz="1300" dirty="0" smtClean="0">
                <a:ea typeface="新細明體" charset="-120"/>
              </a:rPr>
              <a:t>12.5</a:t>
            </a:r>
            <a:endParaRPr lang="zh-TW" altLang="en-US" sz="1300" dirty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1454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400"/>
              <a:t>Media Failures and Recovery</a:t>
            </a:r>
            <a:endParaRPr lang="zh-TW" altLang="en-US" sz="340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378450" cy="4648200"/>
          </a:xfrm>
        </p:spPr>
        <p:txBody>
          <a:bodyPr/>
          <a:lstStyle/>
          <a:p>
            <a:pPr lvl="1">
              <a:lnSpc>
                <a:spcPct val="90000"/>
              </a:lnSpc>
              <a:spcBef>
                <a:spcPct val="100000"/>
              </a:spcBef>
            </a:pPr>
            <a:r>
              <a:rPr lang="en-US" altLang="zh-TW"/>
              <a:t>Critical point:</a:t>
            </a:r>
          </a:p>
          <a:p>
            <a:pPr lvl="2">
              <a:lnSpc>
                <a:spcPct val="70000"/>
              </a:lnSpc>
              <a:spcBef>
                <a:spcPct val="30000"/>
              </a:spcBef>
              <a:buFontTx/>
              <a:buNone/>
            </a:pPr>
            <a:r>
              <a:rPr lang="en-US" altLang="zh-TW" sz="1800"/>
              <a:t>    Some portion of the </a:t>
            </a:r>
            <a:r>
              <a:rPr lang="en-US" altLang="zh-TW" sz="1800" b="1"/>
              <a:t>secondary storage</a:t>
            </a:r>
            <a:r>
              <a:rPr lang="en-US" altLang="zh-TW" sz="1800"/>
              <a:t> is</a:t>
            </a:r>
            <a:br>
              <a:rPr lang="en-US" altLang="zh-TW" sz="1800"/>
            </a:br>
            <a:r>
              <a:rPr lang="en-US" altLang="zh-TW" sz="1800"/>
              <a:t> damaged. </a:t>
            </a:r>
            <a:endParaRPr lang="en-US" altLang="zh-TW" b="1"/>
          </a:p>
          <a:p>
            <a:pPr lvl="1">
              <a:lnSpc>
                <a:spcPct val="180000"/>
              </a:lnSpc>
            </a:pPr>
            <a:r>
              <a:rPr lang="en-US" altLang="zh-TW"/>
              <a:t>How to recover?</a:t>
            </a:r>
          </a:p>
          <a:p>
            <a:pPr lvl="2">
              <a:buFontTx/>
              <a:buNone/>
            </a:pPr>
            <a:r>
              <a:rPr lang="en-US" altLang="zh-TW" sz="1800"/>
              <a:t>(1) load the database to new device from the </a:t>
            </a:r>
            <a:br>
              <a:rPr lang="en-US" altLang="zh-TW" sz="1800"/>
            </a:br>
            <a:r>
              <a:rPr lang="en-US" altLang="zh-TW" sz="1800"/>
              <a:t>   most recent </a:t>
            </a:r>
            <a:r>
              <a:rPr lang="en-US" altLang="zh-TW" sz="1800" b="1"/>
              <a:t>archive copy </a:t>
            </a:r>
            <a:r>
              <a:rPr lang="en-US" altLang="zh-TW" sz="1800"/>
              <a:t>(old DB.)</a:t>
            </a:r>
          </a:p>
          <a:p>
            <a:pPr lvl="2">
              <a:buFontTx/>
              <a:buNone/>
            </a:pPr>
            <a:r>
              <a:rPr lang="en-US" altLang="zh-TW" sz="1800"/>
              <a:t>(2) use the log (both active and archive) to </a:t>
            </a:r>
            <a:br>
              <a:rPr lang="en-US" altLang="zh-TW" sz="1800"/>
            </a:br>
            <a:r>
              <a:rPr lang="en-US" altLang="zh-TW" sz="1800"/>
              <a:t>   </a:t>
            </a:r>
            <a:r>
              <a:rPr lang="en-US" altLang="zh-TW" sz="1800" b="1"/>
              <a:t>redo</a:t>
            </a:r>
            <a:r>
              <a:rPr lang="en-US" altLang="zh-TW" sz="1800"/>
              <a:t> all the transactions that are </a:t>
            </a:r>
            <a:br>
              <a:rPr lang="en-US" altLang="zh-TW" sz="1800"/>
            </a:br>
            <a:r>
              <a:rPr lang="en-US" altLang="zh-TW" sz="1800"/>
              <a:t>   completed since that dump was taken.</a:t>
            </a:r>
            <a:endParaRPr lang="en-US" altLang="zh-TW" b="1">
              <a:latin typeface="Monotype Corsiva" pitchFamily="66" charset="0"/>
            </a:endParaRPr>
          </a:p>
          <a:p>
            <a:pPr lvl="2">
              <a:buFontTx/>
              <a:buNone/>
            </a:pPr>
            <a:r>
              <a:rPr lang="en-US" altLang="zh-TW" b="1">
                <a:latin typeface="Monotype Corsiva" pitchFamily="66" charset="0"/>
              </a:rPr>
              <a:t>Note:</a:t>
            </a:r>
            <a:r>
              <a:rPr lang="en-US" altLang="zh-TW" sz="1800"/>
              <a:t> Assume</a:t>
            </a:r>
            <a:r>
              <a:rPr lang="en-US" altLang="zh-TW" sz="1800" b="1"/>
              <a:t> log</a:t>
            </a:r>
            <a:r>
              <a:rPr lang="en-US" altLang="zh-TW" sz="1800"/>
              <a:t> dose not fail.</a:t>
            </a:r>
          </a:p>
          <a:p>
            <a:pPr lvl="2">
              <a:lnSpc>
                <a:spcPct val="40000"/>
              </a:lnSpc>
              <a:buFontTx/>
              <a:buNone/>
            </a:pPr>
            <a:r>
              <a:rPr lang="en-US" altLang="zh-TW" sz="1800"/>
              <a:t>           (Duplex log to avoid log failure.)	</a:t>
            </a:r>
          </a:p>
          <a:p>
            <a:endParaRPr lang="zh-TW" altLang="en-US" sz="1800"/>
          </a:p>
        </p:txBody>
      </p:sp>
      <p:grpSp>
        <p:nvGrpSpPr>
          <p:cNvPr id="31748" name="Group 4"/>
          <p:cNvGrpSpPr>
            <a:grpSpLocks/>
          </p:cNvGrpSpPr>
          <p:nvPr/>
        </p:nvGrpSpPr>
        <p:grpSpPr bwMode="auto">
          <a:xfrm>
            <a:off x="6324600" y="2057400"/>
            <a:ext cx="2667000" cy="2971800"/>
            <a:chOff x="1392" y="3360"/>
            <a:chExt cx="1680" cy="1872"/>
          </a:xfrm>
        </p:grpSpPr>
        <p:sp>
          <p:nvSpPr>
            <p:cNvPr id="31749" name="AutoShape 5"/>
            <p:cNvSpPr>
              <a:spLocks noChangeArrowheads="1"/>
            </p:cNvSpPr>
            <p:nvPr/>
          </p:nvSpPr>
          <p:spPr bwMode="auto">
            <a:xfrm>
              <a:off x="2496" y="3552"/>
              <a:ext cx="288" cy="192"/>
            </a:xfrm>
            <a:prstGeom prst="flowChartMagneticTap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1750" name="AutoShape 6"/>
            <p:cNvSpPr>
              <a:spLocks noChangeArrowheads="1"/>
            </p:cNvSpPr>
            <p:nvPr/>
          </p:nvSpPr>
          <p:spPr bwMode="auto">
            <a:xfrm>
              <a:off x="1728" y="3552"/>
              <a:ext cx="336" cy="192"/>
            </a:xfrm>
            <a:prstGeom prst="flowChartOnlineStorag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1751" name="AutoShape 7"/>
            <p:cNvSpPr>
              <a:spLocks noChangeArrowheads="1"/>
            </p:cNvSpPr>
            <p:nvPr/>
          </p:nvSpPr>
          <p:spPr bwMode="auto">
            <a:xfrm>
              <a:off x="2064" y="4128"/>
              <a:ext cx="480" cy="192"/>
            </a:xfrm>
            <a:prstGeom prst="flowChartProcess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1752" name="AutoShape 8"/>
            <p:cNvSpPr>
              <a:spLocks noChangeArrowheads="1"/>
            </p:cNvSpPr>
            <p:nvPr/>
          </p:nvSpPr>
          <p:spPr bwMode="auto">
            <a:xfrm>
              <a:off x="1728" y="4656"/>
              <a:ext cx="384" cy="336"/>
            </a:xfrm>
            <a:prstGeom prst="flowChartOnlineStorag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1753" name="AutoShape 9"/>
            <p:cNvSpPr>
              <a:spLocks noChangeArrowheads="1"/>
            </p:cNvSpPr>
            <p:nvPr/>
          </p:nvSpPr>
          <p:spPr bwMode="auto">
            <a:xfrm>
              <a:off x="2496" y="4656"/>
              <a:ext cx="432" cy="336"/>
            </a:xfrm>
            <a:prstGeom prst="flowChartDocumen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1754" name="Line 10"/>
            <p:cNvSpPr>
              <a:spLocks noChangeShapeType="1"/>
            </p:cNvSpPr>
            <p:nvPr/>
          </p:nvSpPr>
          <p:spPr bwMode="auto">
            <a:xfrm>
              <a:off x="2016" y="3792"/>
              <a:ext cx="192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1755" name="Line 11"/>
            <p:cNvSpPr>
              <a:spLocks noChangeShapeType="1"/>
            </p:cNvSpPr>
            <p:nvPr/>
          </p:nvSpPr>
          <p:spPr bwMode="auto">
            <a:xfrm flipH="1">
              <a:off x="2400" y="3792"/>
              <a:ext cx="192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1756" name="Line 12"/>
            <p:cNvSpPr>
              <a:spLocks noChangeShapeType="1"/>
            </p:cNvSpPr>
            <p:nvPr/>
          </p:nvSpPr>
          <p:spPr bwMode="auto">
            <a:xfrm flipH="1">
              <a:off x="2016" y="4368"/>
              <a:ext cx="24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1757" name="Line 13"/>
            <p:cNvSpPr>
              <a:spLocks noChangeShapeType="1"/>
            </p:cNvSpPr>
            <p:nvPr/>
          </p:nvSpPr>
          <p:spPr bwMode="auto">
            <a:xfrm>
              <a:off x="2352" y="4368"/>
              <a:ext cx="24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1758" name="Text Box 14"/>
            <p:cNvSpPr txBox="1">
              <a:spLocks noChangeArrowheads="1"/>
            </p:cNvSpPr>
            <p:nvPr/>
          </p:nvSpPr>
          <p:spPr bwMode="auto">
            <a:xfrm>
              <a:off x="1392" y="3360"/>
              <a:ext cx="48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TW" sz="1400">
                  <a:ea typeface="新細明體" charset="-120"/>
                </a:rPr>
                <a:t>Old DB</a:t>
              </a:r>
            </a:p>
          </p:txBody>
        </p:sp>
        <p:sp>
          <p:nvSpPr>
            <p:cNvPr id="31759" name="Text Box 15"/>
            <p:cNvSpPr txBox="1">
              <a:spLocks noChangeArrowheads="1"/>
            </p:cNvSpPr>
            <p:nvPr/>
          </p:nvSpPr>
          <p:spPr bwMode="auto">
            <a:xfrm>
              <a:off x="2448" y="3360"/>
              <a:ext cx="48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TW" sz="1400">
                  <a:ea typeface="新細明體" charset="-120"/>
                </a:rPr>
                <a:t>log</a:t>
              </a:r>
            </a:p>
          </p:txBody>
        </p:sp>
        <p:sp>
          <p:nvSpPr>
            <p:cNvPr id="31760" name="Text Box 16"/>
            <p:cNvSpPr txBox="1">
              <a:spLocks noChangeArrowheads="1"/>
            </p:cNvSpPr>
            <p:nvPr/>
          </p:nvSpPr>
          <p:spPr bwMode="auto">
            <a:xfrm>
              <a:off x="1392" y="5040"/>
              <a:ext cx="62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TW" sz="1400">
                  <a:ea typeface="新細明體" charset="-120"/>
                </a:rPr>
                <a:t>New DB</a:t>
              </a:r>
            </a:p>
          </p:txBody>
        </p:sp>
        <p:sp>
          <p:nvSpPr>
            <p:cNvPr id="31761" name="Text Box 17"/>
            <p:cNvSpPr txBox="1">
              <a:spLocks noChangeArrowheads="1"/>
            </p:cNvSpPr>
            <p:nvPr/>
          </p:nvSpPr>
          <p:spPr bwMode="auto">
            <a:xfrm>
              <a:off x="2448" y="4992"/>
              <a:ext cx="62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TW" sz="1400">
                  <a:ea typeface="新細明體" charset="-120"/>
                </a:rPr>
                <a:t>Report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364602" y="2852936"/>
            <a:ext cx="71767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7200" dirty="0"/>
              <a:t>e</a:t>
            </a:r>
            <a:r>
              <a:rPr lang="en-US" altLang="zh-TW" sz="7200" dirty="0" smtClean="0"/>
              <a:t>nd of </a:t>
            </a:r>
            <a:r>
              <a:rPr lang="en-US" altLang="zh-TW" sz="7200" smtClean="0"/>
              <a:t>unit 12</a:t>
            </a:r>
            <a:endParaRPr lang="zh-TW" altLang="en-US" sz="7200" dirty="0"/>
          </a:p>
        </p:txBody>
      </p:sp>
    </p:spTree>
    <p:extLst>
      <p:ext uri="{BB962C8B-B14F-4D97-AF65-F5344CB8AC3E}">
        <p14:creationId xmlns:p14="http://schemas.microsoft.com/office/powerpoint/2010/main" val="233133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429500" y="6248400"/>
            <a:ext cx="2063750" cy="457200"/>
          </a:xfrm>
        </p:spPr>
        <p:txBody>
          <a:bodyPr/>
          <a:lstStyle/>
          <a:p>
            <a:r>
              <a:rPr lang="en-US" altLang="zh-TW" dirty="0" smtClean="0"/>
              <a:t>12</a:t>
            </a:r>
            <a:r>
              <a:rPr lang="zh-TW" altLang="en-US" dirty="0" smtClean="0"/>
              <a:t>-</a:t>
            </a:r>
            <a:fld id="{151AC29E-DD32-467D-B135-CEE530C068FB}" type="slidenum">
              <a:rPr lang="zh-TW" altLang="en-US"/>
              <a:pPr/>
              <a:t>3</a:t>
            </a:fld>
            <a:endParaRPr lang="en-US" altLang="zh-TW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667000"/>
            <a:ext cx="8420100" cy="1143000"/>
          </a:xfrm>
        </p:spPr>
        <p:txBody>
          <a:bodyPr/>
          <a:lstStyle/>
          <a:p>
            <a:r>
              <a:rPr lang="en-US" altLang="zh-TW" dirty="0" smtClean="0"/>
              <a:t>12</a:t>
            </a:r>
            <a:r>
              <a:rPr lang="zh-TW" altLang="en-US" dirty="0" smtClean="0"/>
              <a:t>.</a:t>
            </a:r>
            <a:r>
              <a:rPr lang="zh-TW" altLang="en-US" dirty="0"/>
              <a:t>1 </a:t>
            </a:r>
            <a:r>
              <a:rPr lang="en-US" altLang="zh-TW" dirty="0"/>
              <a:t>Introduction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Database Recovery: Introduction</a:t>
            </a:r>
            <a:endParaRPr lang="zh-TW" alt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0388" y="1371600"/>
            <a:ext cx="5256212" cy="4648200"/>
          </a:xfrm>
        </p:spPr>
        <p:txBody>
          <a:bodyPr/>
          <a:lstStyle/>
          <a:p>
            <a:pPr lvl="1"/>
            <a:r>
              <a:rPr lang="en-US" altLang="zh-TW" dirty="0"/>
              <a:t>The Problem of Database Recovery</a:t>
            </a:r>
          </a:p>
          <a:p>
            <a:pPr lvl="2"/>
            <a:r>
              <a:rPr lang="en-US" altLang="zh-TW" dirty="0"/>
              <a:t>To restore the database to a </a:t>
            </a:r>
            <a:r>
              <a:rPr lang="en-US" altLang="zh-TW" b="1" u="sng" dirty="0"/>
              <a:t>state</a:t>
            </a:r>
            <a:r>
              <a:rPr lang="en-US" altLang="zh-TW" dirty="0"/>
              <a:t> that is known to be </a:t>
            </a:r>
            <a:r>
              <a:rPr lang="en-US" altLang="zh-TW" b="1" u="sng" dirty="0"/>
              <a:t>correct</a:t>
            </a:r>
            <a:r>
              <a:rPr lang="en-US" altLang="zh-TW" b="1" dirty="0"/>
              <a:t> </a:t>
            </a:r>
            <a:r>
              <a:rPr lang="en-US" altLang="zh-TW" dirty="0"/>
              <a:t>after some </a:t>
            </a:r>
            <a:r>
              <a:rPr lang="en-US" altLang="zh-TW" dirty="0" smtClean="0"/>
              <a:t>failures.</a:t>
            </a:r>
            <a:endParaRPr lang="en-US" altLang="zh-TW" dirty="0"/>
          </a:p>
          <a:p>
            <a:pPr lvl="1"/>
            <a:r>
              <a:rPr lang="en-US" altLang="zh-TW" dirty="0"/>
              <a:t>Possible Failures</a:t>
            </a:r>
          </a:p>
          <a:p>
            <a:pPr lvl="2"/>
            <a:r>
              <a:rPr lang="en-US" altLang="zh-TW" dirty="0"/>
              <a:t> programming errors, e.g. divide by  0, </a:t>
            </a:r>
            <a:br>
              <a:rPr lang="en-US" altLang="zh-TW" dirty="0"/>
            </a:br>
            <a:r>
              <a:rPr lang="en-US" altLang="zh-TW" dirty="0"/>
              <a:t> </a:t>
            </a:r>
            <a:r>
              <a:rPr lang="en-US" altLang="zh-TW" sz="1600" dirty="0">
                <a:latin typeface="Arial Narrow" pitchFamily="34" charset="0"/>
              </a:rPr>
              <a:t>QTY </a:t>
            </a:r>
            <a:r>
              <a:rPr lang="en-US" altLang="zh-TW" sz="1600" dirty="0"/>
              <a:t>&lt; 0</a:t>
            </a:r>
          </a:p>
          <a:p>
            <a:pPr lvl="2"/>
            <a:r>
              <a:rPr lang="en-US" altLang="zh-TW" dirty="0"/>
              <a:t> hardware errors, e.g. disk crashed</a:t>
            </a:r>
          </a:p>
          <a:p>
            <a:pPr lvl="2"/>
            <a:r>
              <a:rPr lang="en-US" altLang="zh-TW" dirty="0"/>
              <a:t> operator errors, e.g. mounting a </a:t>
            </a:r>
            <a:br>
              <a:rPr lang="en-US" altLang="zh-TW" dirty="0"/>
            </a:br>
            <a:r>
              <a:rPr lang="en-US" altLang="zh-TW" dirty="0"/>
              <a:t> wrong tape</a:t>
            </a:r>
          </a:p>
          <a:p>
            <a:pPr lvl="2"/>
            <a:r>
              <a:rPr lang="en-US" altLang="zh-TW" dirty="0"/>
              <a:t> power supply, fire, ... </a:t>
            </a:r>
          </a:p>
          <a:p>
            <a:pPr lvl="1">
              <a:lnSpc>
                <a:spcPct val="90000"/>
              </a:lnSpc>
            </a:pPr>
            <a:r>
              <a:rPr lang="en-US" altLang="zh-TW" dirty="0"/>
              <a:t>Principle of Recovery: </a:t>
            </a:r>
            <a:br>
              <a:rPr lang="en-US" altLang="zh-TW" dirty="0"/>
            </a:br>
            <a:r>
              <a:rPr lang="en-US" altLang="zh-TW" dirty="0"/>
              <a:t>     </a:t>
            </a:r>
            <a:r>
              <a:rPr lang="en-US" altLang="zh-TW" b="0" dirty="0"/>
              <a:t>Backup is necessary</a:t>
            </a:r>
          </a:p>
          <a:p>
            <a:endParaRPr lang="zh-TW" altLang="en-US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863" y="1341438"/>
            <a:ext cx="2838450" cy="467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Database Recovery </a:t>
            </a:r>
            <a:r>
              <a:rPr lang="en-US" altLang="zh-TW" sz="2000" b="0">
                <a:solidFill>
                  <a:schemeClr val="tx1"/>
                </a:solidFill>
                <a:ea typeface="新細明體" charset="-120"/>
              </a:rPr>
              <a:t>(cont.)</a:t>
            </a:r>
            <a:endParaRPr lang="zh-TW" altLang="en-US" sz="2000" b="0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010400" cy="4648200"/>
          </a:xfrm>
        </p:spPr>
        <p:txBody>
          <a:bodyPr/>
          <a:lstStyle/>
          <a:p>
            <a:pPr lvl="1">
              <a:lnSpc>
                <a:spcPct val="80000"/>
              </a:lnSpc>
            </a:pPr>
            <a:r>
              <a:rPr lang="en-US" altLang="zh-TW" sz="2400"/>
              <a:t>Basic approach</a:t>
            </a:r>
          </a:p>
          <a:p>
            <a:pPr lvl="2">
              <a:buFontTx/>
              <a:buNone/>
            </a:pPr>
            <a:r>
              <a:rPr lang="en-US" altLang="zh-TW"/>
              <a:t>1. Dump database periodically.</a:t>
            </a:r>
          </a:p>
          <a:p>
            <a:pPr lvl="2">
              <a:buFontTx/>
              <a:buNone/>
            </a:pPr>
            <a:r>
              <a:rPr lang="en-US" altLang="zh-TW"/>
              <a:t>2. Write a </a:t>
            </a:r>
            <a:r>
              <a:rPr lang="en-US" altLang="zh-TW" u="sng"/>
              <a:t>log record</a:t>
            </a:r>
            <a:r>
              <a:rPr lang="en-US" altLang="zh-TW"/>
              <a:t> for every change.                                            </a:t>
            </a:r>
            <a:br>
              <a:rPr lang="en-US" altLang="zh-TW"/>
            </a:br>
            <a:r>
              <a:rPr lang="en-US" altLang="zh-TW"/>
              <a:t>  e.g. </a:t>
            </a:r>
            <a:r>
              <a:rPr lang="en-US" altLang="zh-TW" sz="1800"/>
              <a:t>E#, old_value, new_value</a:t>
            </a:r>
            <a:r>
              <a:rPr lang="en-US" altLang="zh-TW"/>
              <a:t>, …</a:t>
            </a:r>
          </a:p>
          <a:p>
            <a:pPr lvl="2">
              <a:buFontTx/>
              <a:buNone/>
            </a:pPr>
            <a:r>
              <a:rPr lang="en-US" altLang="zh-TW"/>
              <a:t>3. If a failure occurs:                           </a:t>
            </a:r>
          </a:p>
          <a:p>
            <a:pPr lvl="3">
              <a:buFontTx/>
              <a:buNone/>
            </a:pPr>
            <a:r>
              <a:rPr lang="en-US" altLang="zh-TW" u="sng"/>
              <a:t>CASE1</a:t>
            </a:r>
            <a:r>
              <a:rPr lang="en-US" altLang="zh-TW"/>
              <a:t> : DB is damaged </a:t>
            </a:r>
            <a:br>
              <a:rPr lang="en-US" altLang="zh-TW"/>
            </a:br>
            <a:r>
              <a:rPr lang="en-US" altLang="zh-TW"/>
              <a:t>   ==&gt;  archive copy + redo log  =  current DB.                                    </a:t>
            </a:r>
          </a:p>
          <a:p>
            <a:pPr lvl="3">
              <a:buFontTx/>
              <a:buNone/>
            </a:pPr>
            <a:r>
              <a:rPr lang="en-US" altLang="zh-TW" u="sng"/>
              <a:t>CASE2</a:t>
            </a:r>
            <a:r>
              <a:rPr lang="en-US" altLang="zh-TW"/>
              <a:t> : DB is not damaged but contents </a:t>
            </a:r>
            <a:r>
              <a:rPr lang="en-US" altLang="zh-TW" u="sng"/>
              <a:t>unreliable</a:t>
            </a:r>
            <a:r>
              <a:rPr lang="en-US" altLang="zh-TW"/>
              <a:t> </a:t>
            </a:r>
            <a:br>
              <a:rPr lang="en-US" altLang="zh-TW"/>
            </a:br>
            <a:r>
              <a:rPr lang="en-US" altLang="zh-TW"/>
              <a:t>   ==&gt;   </a:t>
            </a:r>
            <a:r>
              <a:rPr lang="en-US" altLang="zh-TW" u="sng"/>
              <a:t>undo</a:t>
            </a:r>
            <a:r>
              <a:rPr lang="en-US" altLang="zh-TW"/>
              <a:t> some log.</a:t>
            </a:r>
          </a:p>
          <a:p>
            <a:endParaRPr lang="zh-TW" altLang="en-US"/>
          </a:p>
        </p:txBody>
      </p:sp>
      <p:sp>
        <p:nvSpPr>
          <p:cNvPr id="12292" name="Oval 4"/>
          <p:cNvSpPr>
            <a:spLocks noChangeArrowheads="1"/>
          </p:cNvSpPr>
          <p:nvPr/>
        </p:nvSpPr>
        <p:spPr bwMode="auto">
          <a:xfrm>
            <a:off x="8066088" y="1649413"/>
            <a:ext cx="433387" cy="3302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8515350" y="1600200"/>
            <a:ext cx="460375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zh-TW" altLang="en-US" sz="1200" i="1">
                <a:ea typeface="新細明體" charset="-120"/>
              </a:rPr>
              <a:t>8:00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7966075" y="2336800"/>
            <a:ext cx="668338" cy="3143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zh-TW" sz="1400">
                <a:ea typeface="新細明體" charset="-120"/>
              </a:rPr>
              <a:t>update</a:t>
            </a:r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>
            <a:off x="8310563" y="1992313"/>
            <a:ext cx="0" cy="33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296" name="Oval 8"/>
          <p:cNvSpPr>
            <a:spLocks noChangeArrowheads="1"/>
          </p:cNvSpPr>
          <p:nvPr/>
        </p:nvSpPr>
        <p:spPr bwMode="auto">
          <a:xfrm>
            <a:off x="7519988" y="3116263"/>
            <a:ext cx="433387" cy="3302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 flipH="1">
            <a:off x="7767638" y="2667000"/>
            <a:ext cx="538162" cy="422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8570913" y="3113088"/>
            <a:ext cx="407987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zh-TW" sz="1400">
                <a:ea typeface="新細明體" charset="-120"/>
              </a:rPr>
              <a:t>log</a:t>
            </a:r>
          </a:p>
        </p:txBody>
      </p:sp>
      <p:grpSp>
        <p:nvGrpSpPr>
          <p:cNvPr id="12299" name="Group 11"/>
          <p:cNvGrpSpPr>
            <a:grpSpLocks/>
          </p:cNvGrpSpPr>
          <p:nvPr/>
        </p:nvGrpSpPr>
        <p:grpSpPr bwMode="auto">
          <a:xfrm>
            <a:off x="8548688" y="3151188"/>
            <a:ext cx="495300" cy="214312"/>
            <a:chOff x="3678" y="4185"/>
            <a:chExt cx="312" cy="163"/>
          </a:xfrm>
        </p:grpSpPr>
        <p:sp>
          <p:nvSpPr>
            <p:cNvPr id="12300" name="Line 12"/>
            <p:cNvSpPr>
              <a:spLocks noChangeShapeType="1"/>
            </p:cNvSpPr>
            <p:nvPr/>
          </p:nvSpPr>
          <p:spPr bwMode="auto">
            <a:xfrm>
              <a:off x="3700" y="4185"/>
              <a:ext cx="28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301" name="Line 13"/>
            <p:cNvSpPr>
              <a:spLocks noChangeShapeType="1"/>
            </p:cNvSpPr>
            <p:nvPr/>
          </p:nvSpPr>
          <p:spPr bwMode="auto">
            <a:xfrm>
              <a:off x="3698" y="4348"/>
              <a:ext cx="28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12302" name="Group 14"/>
            <p:cNvGrpSpPr>
              <a:grpSpLocks/>
            </p:cNvGrpSpPr>
            <p:nvPr/>
          </p:nvGrpSpPr>
          <p:grpSpPr bwMode="auto">
            <a:xfrm>
              <a:off x="3972" y="4191"/>
              <a:ext cx="18" cy="153"/>
              <a:chOff x="3972" y="4191"/>
              <a:chExt cx="18" cy="153"/>
            </a:xfrm>
          </p:grpSpPr>
          <p:sp>
            <p:nvSpPr>
              <p:cNvPr id="12303" name="Arc 15"/>
              <p:cNvSpPr>
                <a:spLocks/>
              </p:cNvSpPr>
              <p:nvPr/>
            </p:nvSpPr>
            <p:spPr bwMode="auto">
              <a:xfrm>
                <a:off x="3972" y="4264"/>
                <a:ext cx="18" cy="80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20368 w 21600"/>
                  <a:gd name="T1" fmla="*/ 21565 h 21565"/>
                  <a:gd name="T2" fmla="*/ 0 w 21600"/>
                  <a:gd name="T3" fmla="*/ 0 h 21565"/>
                  <a:gd name="T4" fmla="*/ 21600 w 21600"/>
                  <a:gd name="T5" fmla="*/ 0 h 21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565" fill="none" extrusionOk="0">
                    <a:moveTo>
                      <a:pt x="20368" y="21564"/>
                    </a:moveTo>
                    <a:cubicBezTo>
                      <a:pt x="8935" y="20911"/>
                      <a:pt x="0" y="11450"/>
                      <a:pt x="0" y="0"/>
                    </a:cubicBezTo>
                  </a:path>
                  <a:path w="21600" h="21565" stroke="0" extrusionOk="0">
                    <a:moveTo>
                      <a:pt x="20368" y="21564"/>
                    </a:moveTo>
                    <a:cubicBezTo>
                      <a:pt x="8935" y="20911"/>
                      <a:pt x="0" y="11450"/>
                      <a:pt x="0" y="0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304" name="Arc 16"/>
              <p:cNvSpPr>
                <a:spLocks/>
              </p:cNvSpPr>
              <p:nvPr/>
            </p:nvSpPr>
            <p:spPr bwMode="auto">
              <a:xfrm>
                <a:off x="3973" y="4191"/>
                <a:ext cx="17" cy="77"/>
              </a:xfrm>
              <a:custGeom>
                <a:avLst/>
                <a:gdLst>
                  <a:gd name="G0" fmla="+- 21598 0 0"/>
                  <a:gd name="G1" fmla="+- 21565 0 0"/>
                  <a:gd name="G2" fmla="+- 21600 0 0"/>
                  <a:gd name="T0" fmla="*/ 0 w 21598"/>
                  <a:gd name="T1" fmla="*/ 21294 h 21565"/>
                  <a:gd name="T2" fmla="*/ 20374 w 21598"/>
                  <a:gd name="T3" fmla="*/ 0 h 21565"/>
                  <a:gd name="T4" fmla="*/ 21598 w 21598"/>
                  <a:gd name="T5" fmla="*/ 21565 h 21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8" h="21565" fill="none" extrusionOk="0">
                    <a:moveTo>
                      <a:pt x="-1" y="21293"/>
                    </a:moveTo>
                    <a:cubicBezTo>
                      <a:pt x="142" y="9945"/>
                      <a:pt x="9042" y="642"/>
                      <a:pt x="20373" y="-1"/>
                    </a:cubicBezTo>
                  </a:path>
                  <a:path w="21598" h="21565" stroke="0" extrusionOk="0">
                    <a:moveTo>
                      <a:pt x="-1" y="21293"/>
                    </a:moveTo>
                    <a:cubicBezTo>
                      <a:pt x="142" y="9945"/>
                      <a:pt x="9042" y="642"/>
                      <a:pt x="20373" y="-1"/>
                    </a:cubicBezTo>
                    <a:lnTo>
                      <a:pt x="21598" y="21565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12305" name="Group 17"/>
            <p:cNvGrpSpPr>
              <a:grpSpLocks/>
            </p:cNvGrpSpPr>
            <p:nvPr/>
          </p:nvGrpSpPr>
          <p:grpSpPr bwMode="auto">
            <a:xfrm>
              <a:off x="3678" y="4193"/>
              <a:ext cx="18" cy="153"/>
              <a:chOff x="3678" y="4193"/>
              <a:chExt cx="18" cy="153"/>
            </a:xfrm>
          </p:grpSpPr>
          <p:sp>
            <p:nvSpPr>
              <p:cNvPr id="12306" name="Arc 18"/>
              <p:cNvSpPr>
                <a:spLocks/>
              </p:cNvSpPr>
              <p:nvPr/>
            </p:nvSpPr>
            <p:spPr bwMode="auto">
              <a:xfrm>
                <a:off x="3678" y="4266"/>
                <a:ext cx="18" cy="80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20368 w 21600"/>
                  <a:gd name="T1" fmla="*/ 21565 h 21565"/>
                  <a:gd name="T2" fmla="*/ 0 w 21600"/>
                  <a:gd name="T3" fmla="*/ 0 h 21565"/>
                  <a:gd name="T4" fmla="*/ 21600 w 21600"/>
                  <a:gd name="T5" fmla="*/ 0 h 21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565" fill="none" extrusionOk="0">
                    <a:moveTo>
                      <a:pt x="20368" y="21564"/>
                    </a:moveTo>
                    <a:cubicBezTo>
                      <a:pt x="8935" y="20911"/>
                      <a:pt x="0" y="11450"/>
                      <a:pt x="0" y="0"/>
                    </a:cubicBezTo>
                  </a:path>
                  <a:path w="21600" h="21565" stroke="0" extrusionOk="0">
                    <a:moveTo>
                      <a:pt x="20368" y="21564"/>
                    </a:moveTo>
                    <a:cubicBezTo>
                      <a:pt x="8935" y="20911"/>
                      <a:pt x="0" y="11450"/>
                      <a:pt x="0" y="0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2307" name="Arc 19"/>
              <p:cNvSpPr>
                <a:spLocks/>
              </p:cNvSpPr>
              <p:nvPr/>
            </p:nvSpPr>
            <p:spPr bwMode="auto">
              <a:xfrm>
                <a:off x="3679" y="4193"/>
                <a:ext cx="17" cy="77"/>
              </a:xfrm>
              <a:custGeom>
                <a:avLst/>
                <a:gdLst>
                  <a:gd name="G0" fmla="+- 21598 0 0"/>
                  <a:gd name="G1" fmla="+- 21565 0 0"/>
                  <a:gd name="G2" fmla="+- 21600 0 0"/>
                  <a:gd name="T0" fmla="*/ 0 w 21598"/>
                  <a:gd name="T1" fmla="*/ 21294 h 21565"/>
                  <a:gd name="T2" fmla="*/ 20374 w 21598"/>
                  <a:gd name="T3" fmla="*/ 0 h 21565"/>
                  <a:gd name="T4" fmla="*/ 21598 w 21598"/>
                  <a:gd name="T5" fmla="*/ 21565 h 21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8" h="21565" fill="none" extrusionOk="0">
                    <a:moveTo>
                      <a:pt x="-1" y="21293"/>
                    </a:moveTo>
                    <a:cubicBezTo>
                      <a:pt x="142" y="9945"/>
                      <a:pt x="9042" y="642"/>
                      <a:pt x="20373" y="-1"/>
                    </a:cubicBezTo>
                  </a:path>
                  <a:path w="21598" h="21565" stroke="0" extrusionOk="0">
                    <a:moveTo>
                      <a:pt x="-1" y="21293"/>
                    </a:moveTo>
                    <a:cubicBezTo>
                      <a:pt x="142" y="9945"/>
                      <a:pt x="9042" y="642"/>
                      <a:pt x="20373" y="-1"/>
                    </a:cubicBezTo>
                    <a:lnTo>
                      <a:pt x="21598" y="21565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</p:grpSp>
      <p:sp>
        <p:nvSpPr>
          <p:cNvPr id="12308" name="Line 20"/>
          <p:cNvSpPr>
            <a:spLocks noChangeShapeType="1"/>
          </p:cNvSpPr>
          <p:nvPr/>
        </p:nvSpPr>
        <p:spPr bwMode="auto">
          <a:xfrm>
            <a:off x="8294688" y="2678113"/>
            <a:ext cx="496887" cy="422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309" name="Rectangle 21"/>
          <p:cNvSpPr>
            <a:spLocks noChangeArrowheads="1"/>
          </p:cNvSpPr>
          <p:nvPr/>
        </p:nvSpPr>
        <p:spPr bwMode="auto">
          <a:xfrm>
            <a:off x="7405688" y="3455988"/>
            <a:ext cx="536575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zh-TW" altLang="en-US" sz="1200" i="1">
                <a:ea typeface="新細明體" charset="-120"/>
              </a:rPr>
              <a:t>10:00</a:t>
            </a:r>
          </a:p>
        </p:txBody>
      </p:sp>
      <p:sp>
        <p:nvSpPr>
          <p:cNvPr id="12310" name="Rectangle 22"/>
          <p:cNvSpPr>
            <a:spLocks noChangeArrowheads="1"/>
          </p:cNvSpPr>
          <p:nvPr/>
        </p:nvSpPr>
        <p:spPr bwMode="auto">
          <a:xfrm>
            <a:off x="8312150" y="3438525"/>
            <a:ext cx="1060450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zh-TW" altLang="en-US" sz="1200" i="1">
                <a:ea typeface="新細明體" charset="-120"/>
              </a:rPr>
              <a:t>8:00 -10:00</a:t>
            </a:r>
          </a:p>
        </p:txBody>
      </p:sp>
      <p:sp>
        <p:nvSpPr>
          <p:cNvPr id="12311" name="Line 23"/>
          <p:cNvSpPr>
            <a:spLocks noChangeShapeType="1"/>
          </p:cNvSpPr>
          <p:nvPr/>
        </p:nvSpPr>
        <p:spPr bwMode="auto">
          <a:xfrm>
            <a:off x="8278813" y="1993900"/>
            <a:ext cx="2841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312" name="Line 24"/>
          <p:cNvSpPr>
            <a:spLocks noChangeShapeType="1"/>
          </p:cNvSpPr>
          <p:nvPr/>
        </p:nvSpPr>
        <p:spPr bwMode="auto">
          <a:xfrm>
            <a:off x="7707313" y="3457575"/>
            <a:ext cx="2841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429500" y="6248400"/>
            <a:ext cx="2063750" cy="457200"/>
          </a:xfrm>
        </p:spPr>
        <p:txBody>
          <a:bodyPr/>
          <a:lstStyle/>
          <a:p>
            <a:r>
              <a:rPr lang="en-US" altLang="zh-TW" dirty="0" smtClean="0"/>
              <a:t>12</a:t>
            </a:r>
            <a:r>
              <a:rPr lang="zh-TW" altLang="en-US" dirty="0" smtClean="0"/>
              <a:t>-</a:t>
            </a:r>
            <a:fld id="{5687622B-BF43-45A9-A030-24034E7F220F}" type="slidenum">
              <a:rPr lang="zh-TW" altLang="en-US"/>
              <a:pPr/>
              <a:t>6</a:t>
            </a:fld>
            <a:endParaRPr lang="en-US" altLang="zh-TW" dirty="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2950" y="2514600"/>
            <a:ext cx="8420100" cy="1143000"/>
          </a:xfrm>
        </p:spPr>
        <p:txBody>
          <a:bodyPr/>
          <a:lstStyle/>
          <a:p>
            <a:r>
              <a:rPr lang="en-US" altLang="zh-TW" dirty="0" smtClean="0"/>
              <a:t>12</a:t>
            </a:r>
            <a:r>
              <a:rPr lang="zh-TW" altLang="en-US" dirty="0" smtClean="0"/>
              <a:t>.</a:t>
            </a:r>
            <a:r>
              <a:rPr lang="zh-TW" altLang="en-US" dirty="0"/>
              <a:t>2 </a:t>
            </a:r>
            <a:r>
              <a:rPr lang="en-US" altLang="zh-TW" dirty="0"/>
              <a:t>Transactions</a:t>
            </a:r>
            <a:endParaRPr lang="zh-TW" altLang="en-US" dirty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3962400"/>
            <a:ext cx="5638800" cy="1524000"/>
          </a:xfrm>
          <a:noFill/>
          <a:ln/>
        </p:spPr>
        <p:txBody>
          <a:bodyPr/>
          <a:lstStyle/>
          <a:p>
            <a:pPr marL="914400" lvl="2" indent="0">
              <a:lnSpc>
                <a:spcPct val="70000"/>
              </a:lnSpc>
            </a:pPr>
            <a:r>
              <a:rPr lang="en-US" altLang="zh-TW" sz="2200" dirty="0"/>
              <a:t>  </a:t>
            </a:r>
            <a:r>
              <a:rPr lang="en-US" altLang="zh-TW" sz="2200" dirty="0" smtClean="0"/>
              <a:t>unit </a:t>
            </a:r>
            <a:r>
              <a:rPr lang="en-US" altLang="zh-TW" sz="2200" dirty="0"/>
              <a:t>of Work</a:t>
            </a:r>
          </a:p>
          <a:p>
            <a:pPr marL="914400" lvl="2" indent="0">
              <a:lnSpc>
                <a:spcPct val="70000"/>
              </a:lnSpc>
            </a:pPr>
            <a:r>
              <a:rPr lang="en-US" altLang="zh-TW" sz="2200" dirty="0"/>
              <a:t>  </a:t>
            </a:r>
            <a:r>
              <a:rPr lang="en-US" altLang="zh-TW" sz="2200" dirty="0" smtClean="0"/>
              <a:t>unit </a:t>
            </a:r>
            <a:r>
              <a:rPr lang="en-US" altLang="zh-TW" sz="2200" dirty="0"/>
              <a:t>of Recovery</a:t>
            </a:r>
          </a:p>
          <a:p>
            <a:pPr marL="914400" lvl="2" indent="0">
              <a:lnSpc>
                <a:spcPct val="70000"/>
              </a:lnSpc>
            </a:pPr>
            <a:r>
              <a:rPr lang="en-US" altLang="zh-TW" sz="2200" dirty="0"/>
              <a:t>  </a:t>
            </a:r>
            <a:r>
              <a:rPr lang="en-US" altLang="zh-TW" sz="2200" dirty="0" smtClean="0"/>
              <a:t>unit </a:t>
            </a:r>
            <a:r>
              <a:rPr lang="en-US" altLang="zh-TW" sz="2200" dirty="0"/>
              <a:t>of Concurrency </a:t>
            </a:r>
            <a:r>
              <a:rPr lang="en-US" altLang="zh-TW" sz="1600" dirty="0" smtClean="0"/>
              <a:t>(Unit 13)</a:t>
            </a:r>
            <a:endParaRPr lang="en-US" altLang="zh-TW" sz="1600" dirty="0"/>
          </a:p>
          <a:p>
            <a:pPr algn="l">
              <a:buFont typeface="Wingdings" pitchFamily="2" charset="2"/>
              <a:buChar char="q"/>
            </a:pPr>
            <a:endParaRPr lang="zh-TW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Transactions:</a:t>
            </a:r>
            <a:r>
              <a:rPr lang="en-US" altLang="zh-TW" i="1"/>
              <a:t> </a:t>
            </a:r>
            <a:r>
              <a:rPr lang="en-US" altLang="zh-TW"/>
              <a:t>Concepts</a:t>
            </a:r>
            <a:endParaRPr lang="zh-TW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7740650" cy="4876800"/>
          </a:xfrm>
        </p:spPr>
        <p:txBody>
          <a:bodyPr/>
          <a:lstStyle/>
          <a:p>
            <a:pPr lvl="2"/>
            <a:r>
              <a:rPr lang="en-US" altLang="zh-TW" sz="1800"/>
              <a:t>A logical unit of work.</a:t>
            </a:r>
          </a:p>
          <a:p>
            <a:pPr lvl="2"/>
            <a:r>
              <a:rPr lang="en-US" altLang="zh-TW" sz="1800"/>
              <a:t>Atomic from the point of view of the end-user.</a:t>
            </a:r>
          </a:p>
          <a:p>
            <a:pPr lvl="2"/>
            <a:r>
              <a:rPr lang="en-US" altLang="zh-TW" sz="1800"/>
              <a:t>An all-or-nothing proposition.</a:t>
            </a:r>
          </a:p>
          <a:p>
            <a:pPr lvl="2">
              <a:buFontTx/>
              <a:buNone/>
            </a:pPr>
            <a:r>
              <a:rPr lang="en-US" altLang="zh-TW" sz="1800" b="1"/>
              <a:t>&lt;e.g.&gt;</a:t>
            </a:r>
            <a:r>
              <a:rPr lang="en-US" altLang="zh-TW" sz="1800"/>
              <a:t> 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altLang="zh-TW" sz="1500"/>
              <a:t>        </a:t>
            </a:r>
            <a:endParaRPr lang="zh-TW" altLang="en-US" sz="160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905000" y="2397125"/>
            <a:ext cx="5791200" cy="365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2" algn="l" eaLnBrk="0" hangingPunct="0">
              <a:lnSpc>
                <a:spcPct val="80000"/>
              </a:lnSpc>
              <a:spcBef>
                <a:spcPct val="50000"/>
              </a:spcBef>
              <a:buSzPct val="100000"/>
              <a:buFont typeface="Symbol" pitchFamily="18" charset="2"/>
              <a:buNone/>
            </a:pPr>
            <a:r>
              <a:rPr lang="en-US" altLang="zh-TW" sz="1300">
                <a:ea typeface="新細明體" charset="-120"/>
              </a:rPr>
              <a:t>TRANSFER : PROC;  /* transfer account */</a:t>
            </a:r>
          </a:p>
          <a:p>
            <a:pPr lvl="2" algn="l" eaLnBrk="0" hangingPunct="0">
              <a:lnSpc>
                <a:spcPct val="80000"/>
              </a:lnSpc>
              <a:spcBef>
                <a:spcPct val="50000"/>
              </a:spcBef>
              <a:buSzPct val="100000"/>
              <a:buFont typeface="Symbol" pitchFamily="18" charset="2"/>
              <a:buNone/>
            </a:pPr>
            <a:r>
              <a:rPr lang="en-US" altLang="zh-TW" sz="1300">
                <a:ea typeface="新細明體" charset="-120"/>
              </a:rPr>
              <a:t>         GET (FROM, TO, AMOUNT); </a:t>
            </a:r>
          </a:p>
          <a:p>
            <a:pPr lvl="2" algn="l" eaLnBrk="0" hangingPunct="0">
              <a:lnSpc>
                <a:spcPct val="80000"/>
              </a:lnSpc>
              <a:spcBef>
                <a:spcPct val="50000"/>
              </a:spcBef>
              <a:buSzPct val="100000"/>
              <a:buFont typeface="Symbol" pitchFamily="18" charset="2"/>
              <a:buNone/>
            </a:pPr>
            <a:r>
              <a:rPr lang="en-US" altLang="zh-TW" sz="1300">
                <a:ea typeface="新細明體" charset="-120"/>
              </a:rPr>
              <a:t>         FIND UNIQUE (ACCOUNT WHERE ACC#=FROM); </a:t>
            </a:r>
          </a:p>
          <a:p>
            <a:pPr lvl="2" algn="l" eaLnBrk="0" hangingPunct="0">
              <a:lnSpc>
                <a:spcPct val="80000"/>
              </a:lnSpc>
              <a:spcBef>
                <a:spcPct val="50000"/>
              </a:spcBef>
              <a:buSzPct val="100000"/>
              <a:buFont typeface="Symbol" pitchFamily="18" charset="2"/>
              <a:buNone/>
            </a:pPr>
            <a:r>
              <a:rPr lang="en-US" altLang="zh-TW" sz="1300">
                <a:ea typeface="新細明體" charset="-120"/>
              </a:rPr>
              <a:t>         ASSIGN (BALANCE - AMOUNT) TO BALANCE;                                                             </a:t>
            </a:r>
          </a:p>
          <a:p>
            <a:pPr lvl="2" algn="l" eaLnBrk="0" hangingPunct="0">
              <a:lnSpc>
                <a:spcPct val="80000"/>
              </a:lnSpc>
              <a:spcBef>
                <a:spcPct val="50000"/>
              </a:spcBef>
              <a:buSzPct val="100000"/>
              <a:buFont typeface="Symbol" pitchFamily="18" charset="2"/>
              <a:buNone/>
            </a:pPr>
            <a:r>
              <a:rPr lang="en-US" altLang="zh-TW" sz="1300">
                <a:ea typeface="新細明體" charset="-120"/>
              </a:rPr>
              <a:t>         IF BALANCE &lt; 0 </a:t>
            </a:r>
          </a:p>
          <a:p>
            <a:pPr lvl="2" algn="l" eaLnBrk="0" hangingPunct="0">
              <a:lnSpc>
                <a:spcPct val="80000"/>
              </a:lnSpc>
              <a:spcBef>
                <a:spcPct val="50000"/>
              </a:spcBef>
              <a:buSzPct val="100000"/>
              <a:buFont typeface="Symbol" pitchFamily="18" charset="2"/>
              <a:buNone/>
            </a:pPr>
            <a:r>
              <a:rPr lang="en-US" altLang="zh-TW" sz="1300">
                <a:ea typeface="新細明體" charset="-120"/>
              </a:rPr>
              <a:t>             THEN                                                  		     	DO;                                                   		PUT ( 'INSUFFICIENCY FUNDS'); 	  	</a:t>
            </a:r>
            <a:r>
              <a:rPr lang="en-US" altLang="zh-TW" sz="1300" b="1" u="sng">
                <a:solidFill>
                  <a:schemeClr val="folHlink"/>
                </a:solidFill>
                <a:ea typeface="新細明體" charset="-120"/>
              </a:rPr>
              <a:t>ROLLBACK</a:t>
            </a:r>
            <a:r>
              <a:rPr lang="en-US" altLang="zh-TW" sz="1300">
                <a:solidFill>
                  <a:schemeClr val="folHlink"/>
                </a:solidFill>
                <a:ea typeface="新細明體" charset="-120"/>
              </a:rPr>
              <a:t>;</a:t>
            </a:r>
            <a:r>
              <a:rPr lang="en-US" altLang="zh-TW" sz="1300">
                <a:ea typeface="新細明體" charset="-120"/>
              </a:rPr>
              <a:t>				END;</a:t>
            </a:r>
          </a:p>
          <a:p>
            <a:pPr lvl="1" algn="l" eaLnBrk="0" hangingPunct="0">
              <a:lnSpc>
                <a:spcPct val="60000"/>
              </a:lnSpc>
              <a:spcBef>
                <a:spcPct val="50000"/>
              </a:spcBef>
              <a:buSzPct val="100000"/>
              <a:buFont typeface="Symbol" pitchFamily="18" charset="2"/>
              <a:buNone/>
            </a:pPr>
            <a:r>
              <a:rPr lang="en-US" altLang="zh-TW" sz="1300">
                <a:ea typeface="新細明體" charset="-120"/>
              </a:rPr>
              <a:t>   	             ELSE</a:t>
            </a:r>
          </a:p>
          <a:p>
            <a:pPr lvl="2" algn="l" eaLnBrk="0" hangingPunct="0">
              <a:lnSpc>
                <a:spcPct val="80000"/>
              </a:lnSpc>
              <a:spcBef>
                <a:spcPct val="50000"/>
              </a:spcBef>
              <a:buSzPct val="100000"/>
              <a:buFont typeface="Symbol" pitchFamily="18" charset="2"/>
              <a:buNone/>
            </a:pPr>
            <a:r>
              <a:rPr lang="en-US" altLang="zh-TW" sz="1300">
                <a:ea typeface="新細明體" charset="-120"/>
              </a:rPr>
              <a:t>     	DO;                                                            		FIND UNIQUE (ACCOUNT WHERE ACC# = TO);      	ASSIGN (BALANCE + AMOUNT) TO BALANCE;                                    	PUT ('TRANSFER COMPLETE' );     		</a:t>
            </a:r>
            <a:r>
              <a:rPr lang="en-US" altLang="zh-TW" sz="1300" b="1" u="sng">
                <a:solidFill>
                  <a:schemeClr val="folHlink"/>
                </a:solidFill>
                <a:ea typeface="新細明體" charset="-120"/>
              </a:rPr>
              <a:t>COMMIT</a:t>
            </a:r>
            <a:r>
              <a:rPr lang="en-US" altLang="zh-TW" sz="1300">
                <a:ea typeface="新細明體" charset="-120"/>
              </a:rPr>
              <a:t>;</a:t>
            </a:r>
          </a:p>
          <a:p>
            <a:pPr lvl="2" algn="l" eaLnBrk="0" hangingPunct="0">
              <a:lnSpc>
                <a:spcPct val="80000"/>
              </a:lnSpc>
              <a:spcBef>
                <a:spcPct val="50000"/>
              </a:spcBef>
              <a:buSzPct val="100000"/>
              <a:buFont typeface="Symbol" pitchFamily="18" charset="2"/>
              <a:buNone/>
            </a:pPr>
            <a:r>
              <a:rPr lang="en-US" altLang="zh-TW" sz="1300">
                <a:ea typeface="新細明體" charset="-120"/>
              </a:rPr>
              <a:t>	END;</a:t>
            </a:r>
          </a:p>
          <a:p>
            <a:pPr lvl="2" algn="l" eaLnBrk="0" hangingPunct="0">
              <a:lnSpc>
                <a:spcPct val="0"/>
              </a:lnSpc>
              <a:spcBef>
                <a:spcPct val="50000"/>
              </a:spcBef>
              <a:buSzPct val="100000"/>
              <a:buFont typeface="Symbol" pitchFamily="18" charset="2"/>
              <a:buNone/>
            </a:pPr>
            <a:r>
              <a:rPr lang="en-US" altLang="zh-TW" sz="1300">
                <a:ea typeface="新細明體" charset="-120"/>
              </a:rPr>
              <a:t>        END;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908050" y="457200"/>
            <a:ext cx="8159750" cy="762000"/>
          </a:xfrm>
        </p:spPr>
        <p:txBody>
          <a:bodyPr/>
          <a:lstStyle/>
          <a:p>
            <a:r>
              <a:rPr lang="en-US" altLang="zh-TW"/>
              <a:t>Transactions:</a:t>
            </a:r>
            <a:r>
              <a:rPr lang="en-US" altLang="zh-TW" i="1"/>
              <a:t> </a:t>
            </a:r>
            <a:r>
              <a:rPr lang="en-US" altLang="zh-TW"/>
              <a:t>Example</a:t>
            </a:r>
            <a:endParaRPr lang="zh-TW" altLang="en-US" sz="2000" b="0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371600"/>
            <a:ext cx="8350250" cy="4648200"/>
          </a:xfrm>
        </p:spPr>
        <p:txBody>
          <a:bodyPr/>
          <a:lstStyle/>
          <a:p>
            <a:pPr lvl="1">
              <a:lnSpc>
                <a:spcPct val="120000"/>
              </a:lnSpc>
              <a:buFont typeface="Wingdings" pitchFamily="2" charset="2"/>
              <a:buNone/>
            </a:pPr>
            <a:r>
              <a:rPr lang="zh-TW" altLang="en-US" sz="1600"/>
              <a:t>&lt;</a:t>
            </a:r>
            <a:r>
              <a:rPr lang="en-US" altLang="zh-TW" sz="1600"/>
              <a:t>e.g.&gt; [CASCADE CHANGE ON S.S#  TO SP.S#]</a:t>
            </a:r>
          </a:p>
          <a:p>
            <a:pPr lvl="1">
              <a:lnSpc>
                <a:spcPct val="70000"/>
              </a:lnSpc>
              <a:buFont typeface="Wingdings" pitchFamily="2" charset="2"/>
              <a:buNone/>
            </a:pPr>
            <a:endParaRPr lang="en-US" altLang="zh-TW" sz="1600"/>
          </a:p>
          <a:p>
            <a:pPr lvl="1">
              <a:lnSpc>
                <a:spcPct val="70000"/>
              </a:lnSpc>
              <a:buFont typeface="Wingdings" pitchFamily="2" charset="2"/>
              <a:buNone/>
            </a:pPr>
            <a:r>
              <a:rPr lang="en-US" altLang="zh-TW" sz="1400" b="0"/>
              <a:t>           CHANGE: PROC OPTIONS (MAIN)</a:t>
            </a:r>
          </a:p>
          <a:p>
            <a:pPr lvl="1">
              <a:lnSpc>
                <a:spcPct val="70000"/>
              </a:lnSpc>
              <a:buFont typeface="Wingdings" pitchFamily="2" charset="2"/>
              <a:buNone/>
            </a:pPr>
            <a:r>
              <a:rPr lang="en-US" altLang="zh-TW" sz="1400" b="0"/>
              <a:t>                      EXEC  SQL WHENEVER SQLERROR GOTO UNDO;</a:t>
            </a:r>
          </a:p>
          <a:p>
            <a:pPr lvl="1">
              <a:lnSpc>
                <a:spcPct val="70000"/>
              </a:lnSpc>
              <a:buFont typeface="Wingdings" pitchFamily="2" charset="2"/>
              <a:buNone/>
            </a:pPr>
            <a:r>
              <a:rPr lang="en-US" altLang="zh-TW" sz="1400" b="0"/>
              <a:t>                      GET LIST (SX, SY);</a:t>
            </a:r>
          </a:p>
          <a:p>
            <a:pPr lvl="1">
              <a:lnSpc>
                <a:spcPct val="70000"/>
              </a:lnSpc>
              <a:buFont typeface="Wingdings" pitchFamily="2" charset="2"/>
              <a:buNone/>
            </a:pPr>
            <a:r>
              <a:rPr lang="en-US" altLang="zh-TW" sz="1400" b="0"/>
              <a:t>            (i)      EXEC SQL UPDATE </a:t>
            </a:r>
            <a:r>
              <a:rPr lang="en-US" altLang="zh-TW" sz="1400"/>
              <a:t>S</a:t>
            </a:r>
          </a:p>
          <a:p>
            <a:pPr lvl="1">
              <a:lnSpc>
                <a:spcPct val="70000"/>
              </a:lnSpc>
              <a:buFont typeface="Wingdings" pitchFamily="2" charset="2"/>
              <a:buNone/>
            </a:pPr>
            <a:r>
              <a:rPr lang="en-US" altLang="zh-TW" sz="1400" b="0"/>
              <a:t>                                     SET S# =: SY;</a:t>
            </a:r>
          </a:p>
          <a:p>
            <a:pPr lvl="1">
              <a:lnSpc>
                <a:spcPct val="70000"/>
              </a:lnSpc>
              <a:buFont typeface="Wingdings" pitchFamily="2" charset="2"/>
              <a:buNone/>
            </a:pPr>
            <a:r>
              <a:rPr lang="en-US" altLang="zh-TW" sz="1400" b="0"/>
              <a:t>                                     WHERE S# =:SX;</a:t>
            </a:r>
          </a:p>
          <a:p>
            <a:pPr lvl="1">
              <a:lnSpc>
                <a:spcPct val="70000"/>
              </a:lnSpc>
              <a:buFont typeface="Wingdings" pitchFamily="2" charset="2"/>
              <a:buNone/>
            </a:pPr>
            <a:r>
              <a:rPr lang="en-US" altLang="zh-TW" sz="1400" b="0"/>
              <a:t>            (ii)     EXEC SQL UPDATE </a:t>
            </a:r>
            <a:r>
              <a:rPr lang="en-US" altLang="zh-TW" sz="1400"/>
              <a:t>SP</a:t>
            </a:r>
          </a:p>
          <a:p>
            <a:pPr lvl="1">
              <a:lnSpc>
                <a:spcPct val="70000"/>
              </a:lnSpc>
              <a:buFont typeface="Wingdings" pitchFamily="2" charset="2"/>
              <a:buNone/>
            </a:pPr>
            <a:r>
              <a:rPr lang="en-US" altLang="zh-TW" sz="1400" b="0"/>
              <a:t>                                     SET S# =: SY;</a:t>
            </a:r>
          </a:p>
          <a:p>
            <a:pPr lvl="1">
              <a:lnSpc>
                <a:spcPct val="70000"/>
              </a:lnSpc>
              <a:buFont typeface="Wingdings" pitchFamily="2" charset="2"/>
              <a:buNone/>
            </a:pPr>
            <a:r>
              <a:rPr lang="en-US" altLang="zh-TW" sz="1400" b="0"/>
              <a:t>                                     WHERE S# =: SX;</a:t>
            </a:r>
          </a:p>
          <a:p>
            <a:pPr lvl="1">
              <a:lnSpc>
                <a:spcPct val="70000"/>
              </a:lnSpc>
              <a:buFont typeface="Wingdings" pitchFamily="2" charset="2"/>
              <a:buNone/>
            </a:pPr>
            <a:r>
              <a:rPr lang="en-US" altLang="zh-TW" sz="1400" b="0"/>
              <a:t>                      EXEC SQL </a:t>
            </a:r>
            <a:r>
              <a:rPr lang="en-US" altLang="zh-TW" sz="1300" u="sng">
                <a:solidFill>
                  <a:schemeClr val="folHlink"/>
                </a:solidFill>
                <a:ea typeface="新細明體" charset="-120"/>
              </a:rPr>
              <a:t>COMMIT</a:t>
            </a:r>
            <a:r>
              <a:rPr lang="en-US" altLang="zh-TW" sz="1400" b="0"/>
              <a:t>;</a:t>
            </a:r>
          </a:p>
          <a:p>
            <a:pPr lvl="1">
              <a:lnSpc>
                <a:spcPct val="70000"/>
              </a:lnSpc>
              <a:buFont typeface="Wingdings" pitchFamily="2" charset="2"/>
              <a:buNone/>
            </a:pPr>
            <a:r>
              <a:rPr lang="en-US" altLang="zh-TW" sz="1400" b="0"/>
              <a:t>                      GO TO FINISH;</a:t>
            </a:r>
          </a:p>
          <a:p>
            <a:pPr lvl="1">
              <a:lnSpc>
                <a:spcPct val="70000"/>
              </a:lnSpc>
              <a:buFont typeface="Wingdings" pitchFamily="2" charset="2"/>
              <a:buNone/>
            </a:pPr>
            <a:r>
              <a:rPr lang="en-US" altLang="zh-TW" sz="1400" b="0"/>
              <a:t>           UNDO: EXEC SQL </a:t>
            </a:r>
            <a:r>
              <a:rPr lang="en-US" altLang="zh-TW" sz="1300" u="sng">
                <a:solidFill>
                  <a:schemeClr val="folHlink"/>
                </a:solidFill>
                <a:ea typeface="新細明體" charset="-120"/>
              </a:rPr>
              <a:t>ROLLBACK;</a:t>
            </a:r>
          </a:p>
          <a:p>
            <a:pPr lvl="1">
              <a:lnSpc>
                <a:spcPct val="70000"/>
              </a:lnSpc>
              <a:buFont typeface="Wingdings" pitchFamily="2" charset="2"/>
              <a:buNone/>
            </a:pPr>
            <a:r>
              <a:rPr lang="en-US" altLang="zh-TW" sz="1400" b="0"/>
              <a:t>           FINISH: RETURN;</a:t>
            </a:r>
          </a:p>
          <a:p>
            <a:pPr lvl="1">
              <a:lnSpc>
                <a:spcPct val="70000"/>
              </a:lnSpc>
              <a:buFont typeface="Wingdings" pitchFamily="2" charset="2"/>
              <a:buNone/>
            </a:pPr>
            <a:r>
              <a:rPr lang="en-US" altLang="zh-TW" sz="1400" b="0"/>
              <a:t>           END</a:t>
            </a:r>
          </a:p>
          <a:p>
            <a:endParaRPr lang="zh-TW" altLang="en-US"/>
          </a:p>
        </p:txBody>
      </p:sp>
      <p:graphicFrame>
        <p:nvGraphicFramePr>
          <p:cNvPr id="1028" name="Group 4"/>
          <p:cNvGraphicFramePr>
            <a:graphicFrameLocks noGrp="1"/>
          </p:cNvGraphicFramePr>
          <p:nvPr/>
        </p:nvGraphicFramePr>
        <p:xfrm>
          <a:off x="7239000" y="2730500"/>
          <a:ext cx="1295400" cy="927100"/>
        </p:xfrm>
        <a:graphic>
          <a:graphicData uri="http://schemas.openxmlformats.org/drawingml/2006/table">
            <a:tbl>
              <a:tblPr/>
              <a:tblGrid>
                <a:gridCol w="381000"/>
                <a:gridCol w="304800"/>
                <a:gridCol w="381000"/>
                <a:gridCol w="2286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行書體(P)" pitchFamily="66" charset="-120"/>
                        </a:rPr>
                        <a:t>S#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華康行書體(P)" pitchFamily="66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華康行書體(P)" pitchFamily="66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華康行書體(P)" pitchFamily="66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行書體(P)" pitchFamily="66" charset="-120"/>
                        </a:rPr>
                        <a:t>S1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華康行書體(P)" pitchFamily="66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華康行書體(P)" pitchFamily="66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華康行書體(P)" pitchFamily="66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華康行書體(P)" pitchFamily="66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8" name="Line 24"/>
          <p:cNvSpPr>
            <a:spLocks noChangeShapeType="1"/>
          </p:cNvSpPr>
          <p:nvPr/>
        </p:nvSpPr>
        <p:spPr bwMode="auto">
          <a:xfrm flipH="1">
            <a:off x="7010400" y="3187700"/>
            <a:ext cx="3048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49" name="Text Box 25"/>
          <p:cNvSpPr txBox="1">
            <a:spLocks noChangeArrowheads="1"/>
          </p:cNvSpPr>
          <p:nvPr/>
        </p:nvSpPr>
        <p:spPr bwMode="auto">
          <a:xfrm>
            <a:off x="6477000" y="3187700"/>
            <a:ext cx="76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400">
                <a:ea typeface="新細明體" charset="-120"/>
              </a:rPr>
              <a:t>S001</a:t>
            </a:r>
          </a:p>
        </p:txBody>
      </p:sp>
      <p:sp>
        <p:nvSpPr>
          <p:cNvPr id="1050" name="Text Box 26"/>
          <p:cNvSpPr txBox="1">
            <a:spLocks noChangeArrowheads="1"/>
          </p:cNvSpPr>
          <p:nvPr/>
        </p:nvSpPr>
        <p:spPr bwMode="auto">
          <a:xfrm>
            <a:off x="7086600" y="2501900"/>
            <a:ext cx="5334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zh-TW" altLang="en-US" sz="1600">
                <a:ea typeface="新細明體" charset="-120"/>
              </a:rPr>
              <a:t> </a:t>
            </a:r>
            <a:r>
              <a:rPr lang="en-US" altLang="zh-TW" sz="1600" b="1">
                <a:ea typeface="新細明體" charset="-120"/>
              </a:rPr>
              <a:t>S</a:t>
            </a:r>
          </a:p>
        </p:txBody>
      </p:sp>
      <p:graphicFrame>
        <p:nvGraphicFramePr>
          <p:cNvPr id="1051" name="Group 27"/>
          <p:cNvGraphicFramePr>
            <a:graphicFrameLocks noGrp="1"/>
          </p:cNvGraphicFramePr>
          <p:nvPr/>
        </p:nvGraphicFramePr>
        <p:xfrm>
          <a:off x="7315200" y="4406900"/>
          <a:ext cx="1066800" cy="927100"/>
        </p:xfrm>
        <a:graphic>
          <a:graphicData uri="http://schemas.openxmlformats.org/drawingml/2006/table">
            <a:tbl>
              <a:tblPr/>
              <a:tblGrid>
                <a:gridCol w="381000"/>
                <a:gridCol w="381000"/>
                <a:gridCol w="3048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行書體(P)" pitchFamily="66" charset="-120"/>
                        </a:rPr>
                        <a:t>S#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華康行書體(P)" pitchFamily="66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華康行書體(P)" pitchFamily="66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行書體(P)" pitchFamily="66" charset="-120"/>
                        </a:rPr>
                        <a:t>S1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華康行書體(P)" pitchFamily="66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華康行書體(P)" pitchFamily="66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華康行書體(P)" pitchFamily="66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67" name="Line 43"/>
          <p:cNvSpPr>
            <a:spLocks noChangeShapeType="1"/>
          </p:cNvSpPr>
          <p:nvPr/>
        </p:nvSpPr>
        <p:spPr bwMode="auto">
          <a:xfrm flipH="1">
            <a:off x="7086600" y="4864100"/>
            <a:ext cx="3048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68" name="Text Box 44"/>
          <p:cNvSpPr txBox="1">
            <a:spLocks noChangeArrowheads="1"/>
          </p:cNvSpPr>
          <p:nvPr/>
        </p:nvSpPr>
        <p:spPr bwMode="auto">
          <a:xfrm>
            <a:off x="6553200" y="4787900"/>
            <a:ext cx="76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400">
                <a:ea typeface="新細明體" charset="-120"/>
              </a:rPr>
              <a:t>S001</a:t>
            </a:r>
          </a:p>
        </p:txBody>
      </p:sp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7239000" y="4102100"/>
            <a:ext cx="533400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50000"/>
              </a:spcBef>
            </a:pPr>
            <a:r>
              <a:rPr lang="en-US" altLang="zh-TW" sz="1600" b="1">
                <a:ea typeface="新細明體" charset="-120"/>
              </a:rPr>
              <a:t>SP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19150" y="381000"/>
            <a:ext cx="8172450" cy="838200"/>
          </a:xfrm>
        </p:spPr>
        <p:txBody>
          <a:bodyPr/>
          <a:lstStyle/>
          <a:p>
            <a:r>
              <a:rPr lang="en-US" altLang="zh-TW"/>
              <a:t>Transactions:</a:t>
            </a:r>
            <a:r>
              <a:rPr lang="en-US" altLang="zh-TW" i="1"/>
              <a:t> </a:t>
            </a:r>
            <a:r>
              <a:rPr lang="en-US" altLang="zh-TW" sz="3400">
                <a:solidFill>
                  <a:schemeClr val="tx1"/>
                </a:solidFill>
              </a:rPr>
              <a:t>Structure</a:t>
            </a:r>
            <a:endParaRPr lang="zh-TW" altLang="en-US" sz="2000" b="0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6500" y="1371600"/>
            <a:ext cx="7861300" cy="4648200"/>
          </a:xfrm>
        </p:spPr>
        <p:txBody>
          <a:bodyPr/>
          <a:lstStyle/>
          <a:p>
            <a:pPr lvl="2">
              <a:lnSpc>
                <a:spcPct val="80000"/>
              </a:lnSpc>
              <a:buSzPct val="80000"/>
              <a:buFont typeface="Symbol" pitchFamily="18" charset="2"/>
              <a:buChar char="·"/>
            </a:pPr>
            <a:r>
              <a:rPr lang="en-US" altLang="zh-TW" sz="1900"/>
              <a:t>Structure of a Transaction</a:t>
            </a:r>
          </a:p>
          <a:p>
            <a:pPr lvl="3">
              <a:lnSpc>
                <a:spcPct val="50000"/>
              </a:lnSpc>
              <a:buFontTx/>
              <a:buNone/>
            </a:pPr>
            <a:r>
              <a:rPr lang="en-US" altLang="zh-TW" sz="1600"/>
              <a:t>    </a:t>
            </a:r>
            <a:r>
              <a:rPr lang="en-US" altLang="zh-TW" sz="1400"/>
              <a:t>BEGIN TRANSACTION;</a:t>
            </a:r>
          </a:p>
          <a:p>
            <a:pPr lvl="3">
              <a:lnSpc>
                <a:spcPct val="50000"/>
              </a:lnSpc>
              <a:buFontTx/>
              <a:buNone/>
            </a:pPr>
            <a:r>
              <a:rPr lang="en-US" altLang="zh-TW" sz="1400"/>
              <a:t>           /* application specified sequence of operations*/</a:t>
            </a:r>
          </a:p>
          <a:p>
            <a:pPr lvl="3">
              <a:lnSpc>
                <a:spcPct val="50000"/>
              </a:lnSpc>
              <a:buFontTx/>
              <a:buNone/>
            </a:pPr>
            <a:r>
              <a:rPr lang="en-US" altLang="zh-TW" sz="1400"/>
              <a:t>                                </a:t>
            </a:r>
            <a:r>
              <a:rPr lang="en-US" altLang="zh-TW" sz="1400" b="1"/>
              <a:t>.</a:t>
            </a:r>
          </a:p>
          <a:p>
            <a:pPr lvl="3">
              <a:lnSpc>
                <a:spcPct val="50000"/>
              </a:lnSpc>
              <a:buFontTx/>
              <a:buNone/>
            </a:pPr>
            <a:r>
              <a:rPr lang="en-US" altLang="zh-TW" sz="1400" b="1"/>
              <a:t>                                .</a:t>
            </a:r>
          </a:p>
          <a:p>
            <a:pPr lvl="3">
              <a:lnSpc>
                <a:spcPct val="50000"/>
              </a:lnSpc>
              <a:buFontTx/>
              <a:buNone/>
            </a:pPr>
            <a:r>
              <a:rPr lang="en-US" altLang="zh-TW" sz="1400"/>
              <a:t>    COMMIT;                  /* signal successful termination    */</a:t>
            </a:r>
          </a:p>
          <a:p>
            <a:pPr lvl="3">
              <a:lnSpc>
                <a:spcPct val="60000"/>
              </a:lnSpc>
              <a:buFontTx/>
              <a:buNone/>
            </a:pPr>
            <a:r>
              <a:rPr lang="en-US" altLang="zh-TW" sz="1400"/>
              <a:t>    (or ROLLBACK;       /* signal unsuccessful termination*/)</a:t>
            </a:r>
          </a:p>
          <a:p>
            <a:pPr lvl="2">
              <a:lnSpc>
                <a:spcPct val="110000"/>
              </a:lnSpc>
              <a:spcAft>
                <a:spcPct val="10000"/>
              </a:spcAft>
              <a:buSzPct val="80000"/>
              <a:buFont typeface="Symbol" pitchFamily="18" charset="2"/>
              <a:buChar char="·"/>
            </a:pPr>
            <a:r>
              <a:rPr lang="en-US" altLang="zh-TW" sz="1900"/>
              <a:t>Implicit</a:t>
            </a:r>
            <a:r>
              <a:rPr lang="en-US" altLang="zh-TW" sz="1300"/>
              <a:t/>
            </a:r>
            <a:br>
              <a:rPr lang="en-US" altLang="zh-TW" sz="1300"/>
            </a:br>
            <a:r>
              <a:rPr lang="en-US" altLang="zh-TW" sz="1600"/>
              <a:t>    </a:t>
            </a:r>
            <a:r>
              <a:rPr lang="en-US" altLang="zh-TW" sz="1500" b="1"/>
              <a:t>BEGIN TRANSACTION, COMMIT, ROLLBACK may be implicit:</a:t>
            </a:r>
          </a:p>
          <a:p>
            <a:pPr lvl="1">
              <a:lnSpc>
                <a:spcPct val="50000"/>
              </a:lnSpc>
              <a:buFont typeface="Wingdings" pitchFamily="2" charset="2"/>
              <a:buNone/>
            </a:pPr>
            <a:r>
              <a:rPr lang="en-US" altLang="zh-TW" sz="1400" b="0"/>
              <a:t>                  Program initiation                   BEGIN TRANSACTION</a:t>
            </a:r>
          </a:p>
          <a:p>
            <a:pPr lvl="1">
              <a:lnSpc>
                <a:spcPct val="50000"/>
              </a:lnSpc>
              <a:buFont typeface="Wingdings" pitchFamily="2" charset="2"/>
              <a:buNone/>
            </a:pPr>
            <a:r>
              <a:rPr lang="en-US" altLang="zh-TW" sz="1400" b="0"/>
              <a:t>                  Normal termination                 COMMIT</a:t>
            </a:r>
          </a:p>
          <a:p>
            <a:pPr lvl="1">
              <a:lnSpc>
                <a:spcPct val="50000"/>
              </a:lnSpc>
              <a:buFont typeface="Wingdings" pitchFamily="2" charset="2"/>
              <a:buNone/>
            </a:pPr>
            <a:r>
              <a:rPr lang="en-US" altLang="zh-TW" sz="1400" b="0"/>
              <a:t>                 Abnormal termination              ROLLBACK</a:t>
            </a:r>
          </a:p>
          <a:p>
            <a:pPr lvl="2">
              <a:lnSpc>
                <a:spcPct val="120000"/>
              </a:lnSpc>
              <a:buFont typeface="Symbol" pitchFamily="18" charset="2"/>
              <a:buChar char="·"/>
            </a:pPr>
            <a:r>
              <a:rPr lang="zh-TW" altLang="en-US" sz="1400" b="1"/>
              <a:t> </a:t>
            </a:r>
            <a:r>
              <a:rPr lang="en-US" altLang="zh-TW" sz="1700" b="1"/>
              <a:t>Program and Transaction</a:t>
            </a:r>
            <a:r>
              <a:rPr lang="en-US" altLang="zh-TW" sz="1500" b="1"/>
              <a:t>:</a:t>
            </a:r>
            <a:r>
              <a:rPr lang="en-US" altLang="zh-TW" sz="1400" b="1"/>
              <a:t> </a:t>
            </a:r>
            <a:br>
              <a:rPr lang="en-US" altLang="zh-TW" sz="1400" b="1"/>
            </a:br>
            <a:r>
              <a:rPr lang="en-US" altLang="zh-TW" sz="1400" b="1"/>
              <a:t>   </a:t>
            </a:r>
            <a:r>
              <a:rPr lang="en-US" altLang="zh-TW" sz="1600"/>
              <a:t>one program may contain several transactions</a:t>
            </a:r>
            <a:r>
              <a:rPr lang="en-US" altLang="zh-TW" sz="1400" b="1"/>
              <a:t>.</a:t>
            </a:r>
            <a:endParaRPr lang="zh-TW" altLang="en-US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4038600" y="33528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4114800" y="35814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 flipV="1">
            <a:off x="4191000" y="3733800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14380" name="Group 44"/>
          <p:cNvGrpSpPr>
            <a:grpSpLocks/>
          </p:cNvGrpSpPr>
          <p:nvPr/>
        </p:nvGrpSpPr>
        <p:grpSpPr bwMode="auto">
          <a:xfrm>
            <a:off x="1798638" y="4800600"/>
            <a:ext cx="6945312" cy="1276350"/>
            <a:chOff x="1133" y="3024"/>
            <a:chExt cx="4375" cy="804"/>
          </a:xfrm>
        </p:grpSpPr>
        <p:sp>
          <p:nvSpPr>
            <p:cNvPr id="14343" name="Rectangle 7"/>
            <p:cNvSpPr>
              <a:spLocks noChangeArrowheads="1"/>
            </p:cNvSpPr>
            <p:nvPr/>
          </p:nvSpPr>
          <p:spPr bwMode="auto">
            <a:xfrm>
              <a:off x="2351" y="3120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344" name="Rectangle 8"/>
            <p:cNvSpPr>
              <a:spLocks noChangeArrowheads="1"/>
            </p:cNvSpPr>
            <p:nvPr/>
          </p:nvSpPr>
          <p:spPr bwMode="auto">
            <a:xfrm>
              <a:off x="1133" y="3424"/>
              <a:ext cx="402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000">
                  <a:ea typeface="新細明體" charset="-120"/>
                </a:rPr>
                <a:t>program</a:t>
              </a:r>
            </a:p>
            <a:p>
              <a:pPr eaLnBrk="0" hangingPunct="0"/>
              <a:r>
                <a:rPr lang="en-US" altLang="zh-TW" sz="1000">
                  <a:ea typeface="新細明體" charset="-120"/>
                </a:rPr>
                <a:t>initiation</a:t>
              </a:r>
            </a:p>
          </p:txBody>
        </p:sp>
        <p:sp>
          <p:nvSpPr>
            <p:cNvPr id="14346" name="Rectangle 10"/>
            <p:cNvSpPr>
              <a:spLocks noChangeArrowheads="1"/>
            </p:cNvSpPr>
            <p:nvPr/>
          </p:nvSpPr>
          <p:spPr bwMode="auto">
            <a:xfrm>
              <a:off x="3077" y="3537"/>
              <a:ext cx="19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347" name="Line 11"/>
            <p:cNvSpPr>
              <a:spLocks noChangeShapeType="1"/>
            </p:cNvSpPr>
            <p:nvPr/>
          </p:nvSpPr>
          <p:spPr bwMode="auto">
            <a:xfrm flipV="1">
              <a:off x="1510" y="3491"/>
              <a:ext cx="211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348" name="Rectangle 12"/>
            <p:cNvSpPr>
              <a:spLocks noChangeArrowheads="1"/>
            </p:cNvSpPr>
            <p:nvPr/>
          </p:nvSpPr>
          <p:spPr bwMode="auto">
            <a:xfrm>
              <a:off x="1770" y="3532"/>
              <a:ext cx="679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altLang="zh-TW" sz="1000">
                  <a:ea typeface="新細明體" charset="-120"/>
                </a:rPr>
                <a:t>BEGIN</a:t>
              </a:r>
            </a:p>
            <a:p>
              <a:pPr algn="l" eaLnBrk="0" hangingPunct="0"/>
              <a:r>
                <a:rPr lang="en-US" altLang="zh-TW" sz="1000">
                  <a:ea typeface="新細明體" charset="-120"/>
                </a:rPr>
                <a:t>TRANSACTION</a:t>
              </a:r>
            </a:p>
          </p:txBody>
        </p:sp>
        <p:sp>
          <p:nvSpPr>
            <p:cNvPr id="14349" name="Rectangle 13"/>
            <p:cNvSpPr>
              <a:spLocks noChangeArrowheads="1"/>
            </p:cNvSpPr>
            <p:nvPr/>
          </p:nvSpPr>
          <p:spPr bwMode="auto">
            <a:xfrm>
              <a:off x="2218" y="3529"/>
              <a:ext cx="443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000">
                  <a:ea typeface="新細明體" charset="-120"/>
                </a:rPr>
                <a:t>COMMIT</a:t>
              </a:r>
            </a:p>
          </p:txBody>
        </p:sp>
        <p:sp>
          <p:nvSpPr>
            <p:cNvPr id="14350" name="Rectangle 14"/>
            <p:cNvSpPr>
              <a:spLocks noChangeArrowheads="1"/>
            </p:cNvSpPr>
            <p:nvPr/>
          </p:nvSpPr>
          <p:spPr bwMode="auto">
            <a:xfrm>
              <a:off x="2578" y="3522"/>
              <a:ext cx="679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altLang="zh-TW" sz="1000">
                  <a:ea typeface="新細明體" charset="-120"/>
                </a:rPr>
                <a:t>BEGIN</a:t>
              </a:r>
            </a:p>
            <a:p>
              <a:pPr algn="l" eaLnBrk="0" hangingPunct="0"/>
              <a:r>
                <a:rPr lang="en-US" altLang="zh-TW" sz="1000">
                  <a:ea typeface="新細明體" charset="-120"/>
                </a:rPr>
                <a:t>TRANSACTION</a:t>
              </a:r>
            </a:p>
          </p:txBody>
        </p:sp>
        <p:sp>
          <p:nvSpPr>
            <p:cNvPr id="14351" name="Rectangle 15"/>
            <p:cNvSpPr>
              <a:spLocks noChangeArrowheads="1"/>
            </p:cNvSpPr>
            <p:nvPr/>
          </p:nvSpPr>
          <p:spPr bwMode="auto">
            <a:xfrm>
              <a:off x="3056" y="3503"/>
              <a:ext cx="57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000">
                  <a:ea typeface="新細明體" charset="-120"/>
                </a:rPr>
                <a:t>ROLLBACK</a:t>
              </a:r>
            </a:p>
          </p:txBody>
        </p:sp>
        <p:sp>
          <p:nvSpPr>
            <p:cNvPr id="14352" name="Rectangle 16"/>
            <p:cNvSpPr>
              <a:spLocks noChangeArrowheads="1"/>
            </p:cNvSpPr>
            <p:nvPr/>
          </p:nvSpPr>
          <p:spPr bwMode="auto">
            <a:xfrm>
              <a:off x="1421" y="3024"/>
              <a:ext cx="282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000">
                  <a:ea typeface="新細明體" charset="-120"/>
                </a:rPr>
                <a:t>Time</a:t>
              </a:r>
            </a:p>
          </p:txBody>
        </p:sp>
        <p:sp>
          <p:nvSpPr>
            <p:cNvPr id="14353" name="Line 17"/>
            <p:cNvSpPr>
              <a:spLocks noChangeShapeType="1"/>
            </p:cNvSpPr>
            <p:nvPr/>
          </p:nvSpPr>
          <p:spPr bwMode="auto">
            <a:xfrm>
              <a:off x="3107" y="3425"/>
              <a:ext cx="0" cy="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354" name="Line 18"/>
            <p:cNvSpPr>
              <a:spLocks noChangeShapeType="1"/>
            </p:cNvSpPr>
            <p:nvPr/>
          </p:nvSpPr>
          <p:spPr bwMode="auto">
            <a:xfrm>
              <a:off x="2618" y="3430"/>
              <a:ext cx="0" cy="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355" name="Line 19"/>
            <p:cNvSpPr>
              <a:spLocks noChangeShapeType="1"/>
            </p:cNvSpPr>
            <p:nvPr/>
          </p:nvSpPr>
          <p:spPr bwMode="auto">
            <a:xfrm>
              <a:off x="2276" y="3418"/>
              <a:ext cx="0" cy="7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356" name="Line 20"/>
            <p:cNvSpPr>
              <a:spLocks noChangeShapeType="1"/>
            </p:cNvSpPr>
            <p:nvPr/>
          </p:nvSpPr>
          <p:spPr bwMode="auto">
            <a:xfrm>
              <a:off x="1812" y="3430"/>
              <a:ext cx="0" cy="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357" name="Line 21"/>
            <p:cNvSpPr>
              <a:spLocks noChangeShapeType="1"/>
            </p:cNvSpPr>
            <p:nvPr/>
          </p:nvSpPr>
          <p:spPr bwMode="auto">
            <a:xfrm>
              <a:off x="1708" y="3068"/>
              <a:ext cx="21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358" name="Rectangle 22"/>
            <p:cNvSpPr>
              <a:spLocks noChangeArrowheads="1"/>
            </p:cNvSpPr>
            <p:nvPr/>
          </p:nvSpPr>
          <p:spPr bwMode="auto">
            <a:xfrm>
              <a:off x="1917" y="3250"/>
              <a:ext cx="243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000">
                  <a:ea typeface="新細明體" charset="-120"/>
                </a:rPr>
                <a:t>Tx1</a:t>
              </a:r>
            </a:p>
          </p:txBody>
        </p:sp>
        <p:sp>
          <p:nvSpPr>
            <p:cNvPr id="14359" name="Rectangle 23"/>
            <p:cNvSpPr>
              <a:spLocks noChangeArrowheads="1"/>
            </p:cNvSpPr>
            <p:nvPr/>
          </p:nvSpPr>
          <p:spPr bwMode="auto">
            <a:xfrm>
              <a:off x="2752" y="3240"/>
              <a:ext cx="243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000">
                  <a:ea typeface="新細明體" charset="-120"/>
                </a:rPr>
                <a:t>Tx2</a:t>
              </a:r>
            </a:p>
          </p:txBody>
        </p:sp>
        <p:sp>
          <p:nvSpPr>
            <p:cNvPr id="14360" name="Line 24"/>
            <p:cNvSpPr>
              <a:spLocks noChangeShapeType="1"/>
            </p:cNvSpPr>
            <p:nvPr/>
          </p:nvSpPr>
          <p:spPr bwMode="auto">
            <a:xfrm flipH="1">
              <a:off x="1812" y="3310"/>
              <a:ext cx="1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361" name="Line 25"/>
            <p:cNvSpPr>
              <a:spLocks noChangeShapeType="1"/>
            </p:cNvSpPr>
            <p:nvPr/>
          </p:nvSpPr>
          <p:spPr bwMode="auto">
            <a:xfrm>
              <a:off x="2165" y="3310"/>
              <a:ext cx="14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14362" name="Group 26"/>
            <p:cNvGrpSpPr>
              <a:grpSpLocks/>
            </p:cNvGrpSpPr>
            <p:nvPr/>
          </p:nvGrpSpPr>
          <p:grpSpPr bwMode="auto">
            <a:xfrm>
              <a:off x="2613" y="3283"/>
              <a:ext cx="500" cy="0"/>
              <a:chOff x="1435" y="1131"/>
              <a:chExt cx="477" cy="0"/>
            </a:xfrm>
          </p:grpSpPr>
          <p:sp>
            <p:nvSpPr>
              <p:cNvPr id="14363" name="Line 27"/>
              <p:cNvSpPr>
                <a:spLocks noChangeShapeType="1"/>
              </p:cNvSpPr>
              <p:nvPr/>
            </p:nvSpPr>
            <p:spPr bwMode="auto">
              <a:xfrm flipH="1">
                <a:off x="1435" y="1131"/>
                <a:ext cx="16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4364" name="Line 28"/>
              <p:cNvSpPr>
                <a:spLocks noChangeShapeType="1"/>
              </p:cNvSpPr>
              <p:nvPr/>
            </p:nvSpPr>
            <p:spPr bwMode="auto">
              <a:xfrm>
                <a:off x="1736" y="1131"/>
                <a:ext cx="1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14365" name="Line 29"/>
            <p:cNvSpPr>
              <a:spLocks noChangeShapeType="1"/>
            </p:cNvSpPr>
            <p:nvPr/>
          </p:nvSpPr>
          <p:spPr bwMode="auto">
            <a:xfrm>
              <a:off x="3625" y="3491"/>
              <a:ext cx="17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366" name="Rectangle 30"/>
            <p:cNvSpPr>
              <a:spLocks noChangeArrowheads="1"/>
            </p:cNvSpPr>
            <p:nvPr/>
          </p:nvSpPr>
          <p:spPr bwMode="auto">
            <a:xfrm>
              <a:off x="3618" y="3529"/>
              <a:ext cx="678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 eaLnBrk="0" hangingPunct="0"/>
              <a:r>
                <a:rPr lang="en-US" altLang="zh-TW" sz="1000">
                  <a:ea typeface="新細明體" charset="-120"/>
                </a:rPr>
                <a:t>BEGIN</a:t>
              </a:r>
            </a:p>
            <a:p>
              <a:pPr algn="l" eaLnBrk="0" hangingPunct="0"/>
              <a:r>
                <a:rPr lang="en-US" altLang="zh-TW" sz="1000">
                  <a:ea typeface="新細明體" charset="-120"/>
                </a:rPr>
                <a:t>TRANSACTION</a:t>
              </a:r>
            </a:p>
          </p:txBody>
        </p:sp>
        <p:sp>
          <p:nvSpPr>
            <p:cNvPr id="14367" name="Rectangle 31"/>
            <p:cNvSpPr>
              <a:spLocks noChangeArrowheads="1"/>
            </p:cNvSpPr>
            <p:nvPr/>
          </p:nvSpPr>
          <p:spPr bwMode="auto">
            <a:xfrm>
              <a:off x="4215" y="3512"/>
              <a:ext cx="443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000">
                  <a:ea typeface="新細明體" charset="-120"/>
                </a:rPr>
                <a:t>COMMIT</a:t>
              </a:r>
            </a:p>
          </p:txBody>
        </p:sp>
        <p:sp>
          <p:nvSpPr>
            <p:cNvPr id="14368" name="Rectangle 32"/>
            <p:cNvSpPr>
              <a:spLocks noChangeArrowheads="1"/>
            </p:cNvSpPr>
            <p:nvPr/>
          </p:nvSpPr>
          <p:spPr bwMode="auto">
            <a:xfrm>
              <a:off x="5024" y="3506"/>
              <a:ext cx="484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zh-TW" altLang="en-US" sz="1000">
                  <a:ea typeface="新細明體" charset="-120"/>
                </a:rPr>
                <a:t>    </a:t>
              </a:r>
              <a:r>
                <a:rPr lang="en-US" altLang="zh-TW" sz="1000">
                  <a:ea typeface="新細明體" charset="-120"/>
                </a:rPr>
                <a:t>program</a:t>
              </a:r>
            </a:p>
            <a:p>
              <a:pPr eaLnBrk="0" hangingPunct="0"/>
              <a:r>
                <a:rPr lang="en-US" altLang="zh-TW" sz="1000">
                  <a:ea typeface="新細明體" charset="-120"/>
                </a:rPr>
                <a:t>termination</a:t>
              </a:r>
            </a:p>
          </p:txBody>
        </p:sp>
        <p:sp>
          <p:nvSpPr>
            <p:cNvPr id="14369" name="Line 33"/>
            <p:cNvSpPr>
              <a:spLocks noChangeShapeType="1"/>
            </p:cNvSpPr>
            <p:nvPr/>
          </p:nvSpPr>
          <p:spPr bwMode="auto">
            <a:xfrm>
              <a:off x="3625" y="3430"/>
              <a:ext cx="0" cy="8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370" name="Line 34"/>
            <p:cNvSpPr>
              <a:spLocks noChangeShapeType="1"/>
            </p:cNvSpPr>
            <p:nvPr/>
          </p:nvSpPr>
          <p:spPr bwMode="auto">
            <a:xfrm>
              <a:off x="5387" y="3430"/>
              <a:ext cx="0" cy="8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371" name="Line 35"/>
            <p:cNvSpPr>
              <a:spLocks noChangeShapeType="1"/>
            </p:cNvSpPr>
            <p:nvPr/>
          </p:nvSpPr>
          <p:spPr bwMode="auto">
            <a:xfrm>
              <a:off x="4229" y="3430"/>
              <a:ext cx="0" cy="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372" name="Rectangle 36"/>
            <p:cNvSpPr>
              <a:spLocks noChangeArrowheads="1"/>
            </p:cNvSpPr>
            <p:nvPr/>
          </p:nvSpPr>
          <p:spPr bwMode="auto">
            <a:xfrm>
              <a:off x="3793" y="3234"/>
              <a:ext cx="242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000">
                  <a:ea typeface="新細明體" charset="-120"/>
                </a:rPr>
                <a:t>Tx3</a:t>
              </a:r>
            </a:p>
          </p:txBody>
        </p:sp>
        <p:sp>
          <p:nvSpPr>
            <p:cNvPr id="14373" name="Line 37"/>
            <p:cNvSpPr>
              <a:spLocks noChangeShapeType="1"/>
            </p:cNvSpPr>
            <p:nvPr/>
          </p:nvSpPr>
          <p:spPr bwMode="auto">
            <a:xfrm flipH="1">
              <a:off x="3617" y="3291"/>
              <a:ext cx="19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374" name="Line 38"/>
            <p:cNvSpPr>
              <a:spLocks noChangeShapeType="1"/>
            </p:cNvSpPr>
            <p:nvPr/>
          </p:nvSpPr>
          <p:spPr bwMode="auto">
            <a:xfrm>
              <a:off x="4033" y="3278"/>
              <a:ext cx="21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375" name="Line 39"/>
            <p:cNvSpPr>
              <a:spLocks noChangeShapeType="1"/>
            </p:cNvSpPr>
            <p:nvPr/>
          </p:nvSpPr>
          <p:spPr bwMode="auto">
            <a:xfrm>
              <a:off x="1510" y="3430"/>
              <a:ext cx="0" cy="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376" name="Line 40"/>
            <p:cNvSpPr>
              <a:spLocks noChangeShapeType="1"/>
            </p:cNvSpPr>
            <p:nvPr/>
          </p:nvSpPr>
          <p:spPr bwMode="auto">
            <a:xfrm>
              <a:off x="1812" y="3491"/>
              <a:ext cx="453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377" name="Line 41"/>
            <p:cNvSpPr>
              <a:spLocks noChangeShapeType="1"/>
            </p:cNvSpPr>
            <p:nvPr/>
          </p:nvSpPr>
          <p:spPr bwMode="auto">
            <a:xfrm>
              <a:off x="2618" y="3491"/>
              <a:ext cx="503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378" name="Line 42"/>
            <p:cNvSpPr>
              <a:spLocks noChangeShapeType="1"/>
            </p:cNvSpPr>
            <p:nvPr/>
          </p:nvSpPr>
          <p:spPr bwMode="auto">
            <a:xfrm>
              <a:off x="3625" y="3491"/>
              <a:ext cx="604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07nor3(w)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000000"/>
      </a:accent2>
      <a:accent3>
        <a:srgbClr val="FFFFFF"/>
      </a:accent3>
      <a:accent4>
        <a:srgbClr val="000000"/>
      </a:accent4>
      <a:accent5>
        <a:srgbClr val="AAAAAA"/>
      </a:accent5>
      <a:accent6>
        <a:srgbClr val="000000"/>
      </a:accent6>
      <a:hlink>
        <a:srgbClr val="000000"/>
      </a:hlink>
      <a:folHlink>
        <a:srgbClr val="C80000"/>
      </a:folHlink>
    </a:clrScheme>
    <a:fontScheme name="A07nor3(w)">
      <a:majorFont>
        <a:latin typeface="Times New Roman"/>
        <a:ea typeface="華康行書體(P)"/>
        <a:cs typeface=""/>
      </a:majorFont>
      <a:minorFont>
        <a:latin typeface="Times New Roman"/>
        <a:ea typeface="華康行書體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標楷體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標楷體" pitchFamily="65" charset="-120"/>
          </a:defRPr>
        </a:defPPr>
      </a:lstStyle>
    </a:lnDef>
  </a:objectDefaults>
  <a:extraClrSchemeLst>
    <a:extraClrScheme>
      <a:clrScheme name="A07nor3(w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07nor3(w)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07nor3(w)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07nor3(w)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07nor3(w)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07nor3(w)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07nor3(w)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I:\A07nor3(w).pot</Template>
  <TotalTime>897</TotalTime>
  <Words>1613</Words>
  <Application>Microsoft Office PowerPoint</Application>
  <PresentationFormat>A4 紙張 (210x297 公釐)</PresentationFormat>
  <Paragraphs>415</Paragraphs>
  <Slides>28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29" baseType="lpstr">
      <vt:lpstr>A07nor3(w)</vt:lpstr>
      <vt:lpstr>Unit  12 Database Recovery</vt:lpstr>
      <vt:lpstr>Contents</vt:lpstr>
      <vt:lpstr>12.1 Introduction</vt:lpstr>
      <vt:lpstr>Database Recovery: Introduction</vt:lpstr>
      <vt:lpstr>Database Recovery (cont.)</vt:lpstr>
      <vt:lpstr>12.2 Transactions</vt:lpstr>
      <vt:lpstr>Transactions: Concepts</vt:lpstr>
      <vt:lpstr>Transactions: Example</vt:lpstr>
      <vt:lpstr>Transactions: Structure</vt:lpstr>
      <vt:lpstr>Transactions: Manager</vt:lpstr>
      <vt:lpstr>Transactions: Commit and  Rollback</vt:lpstr>
      <vt:lpstr>Transactions: Synchronization Point (SynchPoint)</vt:lpstr>
      <vt:lpstr>Types of Transaction Failure</vt:lpstr>
      <vt:lpstr>12.3 Type 2 Transaction Failures and Recovery</vt:lpstr>
      <vt:lpstr>Transaction Failures and Recovery</vt:lpstr>
      <vt:lpstr>UNDO Logic and REDO Logic</vt:lpstr>
      <vt:lpstr>Log</vt:lpstr>
      <vt:lpstr>Long Transaction</vt:lpstr>
      <vt:lpstr>12.4 System Failures and Recovery</vt:lpstr>
      <vt:lpstr>System Failures and Recovery</vt:lpstr>
      <vt:lpstr>System Failures and Recovery</vt:lpstr>
      <vt:lpstr>System Failures and Recovery (cont.)</vt:lpstr>
      <vt:lpstr>Write-Ahead Log Protocol</vt:lpstr>
      <vt:lpstr>Write-Ahead Log Protocol (cont.)</vt:lpstr>
      <vt:lpstr>12.5 Media Failures and Recovery</vt:lpstr>
      <vt:lpstr>Types of Transaction Failure</vt:lpstr>
      <vt:lpstr>Media Failures and Recovery</vt:lpstr>
      <vt:lpstr>PowerPoint 簡報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ndh</cp:lastModifiedBy>
  <cp:revision>83</cp:revision>
  <dcterms:created xsi:type="dcterms:W3CDTF">1601-01-01T00:00:00Z</dcterms:created>
  <dcterms:modified xsi:type="dcterms:W3CDTF">2013-11-17T08:24:32Z</dcterms:modified>
</cp:coreProperties>
</file>