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3"/>
  </p:notesMasterIdLst>
  <p:sldIdLst>
    <p:sldId id="535" r:id="rId2"/>
    <p:sldId id="599" r:id="rId3"/>
    <p:sldId id="604" r:id="rId4"/>
    <p:sldId id="605" r:id="rId5"/>
    <p:sldId id="600" r:id="rId6"/>
    <p:sldId id="601" r:id="rId7"/>
    <p:sldId id="543" r:id="rId8"/>
    <p:sldId id="544" r:id="rId9"/>
    <p:sldId id="545" r:id="rId10"/>
    <p:sldId id="546" r:id="rId11"/>
    <p:sldId id="547" r:id="rId12"/>
    <p:sldId id="548" r:id="rId13"/>
    <p:sldId id="549" r:id="rId14"/>
    <p:sldId id="550" r:id="rId15"/>
    <p:sldId id="551" r:id="rId16"/>
    <p:sldId id="552" r:id="rId17"/>
    <p:sldId id="553" r:id="rId18"/>
    <p:sldId id="554" r:id="rId19"/>
    <p:sldId id="555" r:id="rId20"/>
    <p:sldId id="556" r:id="rId21"/>
    <p:sldId id="557" r:id="rId22"/>
    <p:sldId id="558" r:id="rId23"/>
    <p:sldId id="559" r:id="rId24"/>
    <p:sldId id="560" r:id="rId25"/>
    <p:sldId id="561" r:id="rId26"/>
    <p:sldId id="562" r:id="rId27"/>
    <p:sldId id="563" r:id="rId28"/>
    <p:sldId id="564" r:id="rId29"/>
    <p:sldId id="565" r:id="rId30"/>
    <p:sldId id="566" r:id="rId31"/>
    <p:sldId id="567" r:id="rId32"/>
    <p:sldId id="568" r:id="rId33"/>
    <p:sldId id="569" r:id="rId34"/>
    <p:sldId id="570" r:id="rId35"/>
    <p:sldId id="571" r:id="rId36"/>
    <p:sldId id="572" r:id="rId37"/>
    <p:sldId id="573" r:id="rId38"/>
    <p:sldId id="574" r:id="rId39"/>
    <p:sldId id="575" r:id="rId40"/>
    <p:sldId id="576" r:id="rId41"/>
    <p:sldId id="577" r:id="rId42"/>
    <p:sldId id="578" r:id="rId43"/>
    <p:sldId id="579" r:id="rId44"/>
    <p:sldId id="580" r:id="rId45"/>
    <p:sldId id="581" r:id="rId46"/>
    <p:sldId id="582" r:id="rId47"/>
    <p:sldId id="583" r:id="rId48"/>
    <p:sldId id="584" r:id="rId49"/>
    <p:sldId id="585" r:id="rId50"/>
    <p:sldId id="586" r:id="rId51"/>
    <p:sldId id="587" r:id="rId52"/>
    <p:sldId id="588" r:id="rId53"/>
    <p:sldId id="589" r:id="rId54"/>
    <p:sldId id="590" r:id="rId55"/>
    <p:sldId id="591" r:id="rId56"/>
    <p:sldId id="592" r:id="rId57"/>
    <p:sldId id="593" r:id="rId58"/>
    <p:sldId id="594" r:id="rId59"/>
    <p:sldId id="602" r:id="rId60"/>
    <p:sldId id="603" r:id="rId61"/>
    <p:sldId id="597" r:id="rId62"/>
  </p:sldIdLst>
  <p:sldSz cx="9906000" cy="6858000" type="A4"/>
  <p:notesSz cx="6858000" cy="9144000"/>
  <p:defaultTextStyle>
    <a:defPPr>
      <a:defRPr lang="zh-TW"/>
    </a:defPPr>
    <a:lvl1pPr algn="ctr" rtl="0" fontAlgn="base">
      <a:spcBef>
        <a:spcPct val="0"/>
      </a:spcBef>
      <a:spcAft>
        <a:spcPct val="0"/>
      </a:spcAft>
      <a:defRPr kumimoji="1" kern="1200">
        <a:solidFill>
          <a:schemeClr val="tx1"/>
        </a:solidFill>
        <a:latin typeface="Arial" charset="0"/>
        <a:ea typeface="標楷體" pitchFamily="65" charset="-120"/>
        <a:cs typeface="+mn-cs"/>
      </a:defRPr>
    </a:lvl1pPr>
    <a:lvl2pPr marL="457200" algn="ctr" rtl="0" fontAlgn="base">
      <a:spcBef>
        <a:spcPct val="0"/>
      </a:spcBef>
      <a:spcAft>
        <a:spcPct val="0"/>
      </a:spcAft>
      <a:defRPr kumimoji="1" kern="1200">
        <a:solidFill>
          <a:schemeClr val="tx1"/>
        </a:solidFill>
        <a:latin typeface="Arial" charset="0"/>
        <a:ea typeface="標楷體" pitchFamily="65" charset="-120"/>
        <a:cs typeface="+mn-cs"/>
      </a:defRPr>
    </a:lvl2pPr>
    <a:lvl3pPr marL="914400" algn="ctr" rtl="0" fontAlgn="base">
      <a:spcBef>
        <a:spcPct val="0"/>
      </a:spcBef>
      <a:spcAft>
        <a:spcPct val="0"/>
      </a:spcAft>
      <a:defRPr kumimoji="1" kern="1200">
        <a:solidFill>
          <a:schemeClr val="tx1"/>
        </a:solidFill>
        <a:latin typeface="Arial" charset="0"/>
        <a:ea typeface="標楷體" pitchFamily="65" charset="-120"/>
        <a:cs typeface="+mn-cs"/>
      </a:defRPr>
    </a:lvl3pPr>
    <a:lvl4pPr marL="1371600" algn="ctr" rtl="0" fontAlgn="base">
      <a:spcBef>
        <a:spcPct val="0"/>
      </a:spcBef>
      <a:spcAft>
        <a:spcPct val="0"/>
      </a:spcAft>
      <a:defRPr kumimoji="1" kern="1200">
        <a:solidFill>
          <a:schemeClr val="tx1"/>
        </a:solidFill>
        <a:latin typeface="Arial" charset="0"/>
        <a:ea typeface="標楷體" pitchFamily="65" charset="-120"/>
        <a:cs typeface="+mn-cs"/>
      </a:defRPr>
    </a:lvl4pPr>
    <a:lvl5pPr marL="1828800" algn="ctr" rtl="0" fontAlgn="base">
      <a:spcBef>
        <a:spcPct val="0"/>
      </a:spcBef>
      <a:spcAft>
        <a:spcPct val="0"/>
      </a:spcAft>
      <a:defRPr kumimoji="1" kern="1200">
        <a:solidFill>
          <a:schemeClr val="tx1"/>
        </a:solidFill>
        <a:latin typeface="Arial" charset="0"/>
        <a:ea typeface="標楷體" pitchFamily="65" charset="-120"/>
        <a:cs typeface="+mn-cs"/>
      </a:defRPr>
    </a:lvl5pPr>
    <a:lvl6pPr marL="2286000" algn="l" defTabSz="914400" rtl="0" eaLnBrk="1" latinLnBrk="0" hangingPunct="1">
      <a:defRPr kumimoji="1" kern="1200">
        <a:solidFill>
          <a:schemeClr val="tx1"/>
        </a:solidFill>
        <a:latin typeface="Arial" charset="0"/>
        <a:ea typeface="標楷體" pitchFamily="65" charset="-120"/>
        <a:cs typeface="+mn-cs"/>
      </a:defRPr>
    </a:lvl6pPr>
    <a:lvl7pPr marL="2743200" algn="l" defTabSz="914400" rtl="0" eaLnBrk="1" latinLnBrk="0" hangingPunct="1">
      <a:defRPr kumimoji="1" kern="1200">
        <a:solidFill>
          <a:schemeClr val="tx1"/>
        </a:solidFill>
        <a:latin typeface="Arial" charset="0"/>
        <a:ea typeface="標楷體" pitchFamily="65" charset="-120"/>
        <a:cs typeface="+mn-cs"/>
      </a:defRPr>
    </a:lvl7pPr>
    <a:lvl8pPr marL="3200400" algn="l" defTabSz="914400" rtl="0" eaLnBrk="1" latinLnBrk="0" hangingPunct="1">
      <a:defRPr kumimoji="1" kern="1200">
        <a:solidFill>
          <a:schemeClr val="tx1"/>
        </a:solidFill>
        <a:latin typeface="Arial" charset="0"/>
        <a:ea typeface="標楷體" pitchFamily="65" charset="-120"/>
        <a:cs typeface="+mn-cs"/>
      </a:defRPr>
    </a:lvl8pPr>
    <a:lvl9pPr marL="3657600" algn="l" defTabSz="914400" rtl="0" eaLnBrk="1" latinLnBrk="0" hangingPunct="1">
      <a:defRPr kumimoji="1" kern="1200">
        <a:solidFill>
          <a:schemeClr val="tx1"/>
        </a:solidFill>
        <a:latin typeface="Arial" charset="0"/>
        <a:ea typeface="標楷體" pitchFamily="65"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663300"/>
    <a:srgbClr val="00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36" autoAdjust="0"/>
  </p:normalViewPr>
  <p:slideViewPr>
    <p:cSldViewPr showGuides="1">
      <p:cViewPr varScale="1">
        <p:scale>
          <a:sx n="82" d="100"/>
          <a:sy n="82" d="100"/>
        </p:scale>
        <p:origin x="-930"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8" d="100"/>
        <a:sy n="138"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zh-TW"/>
          </a:p>
        </p:txBody>
      </p:sp>
      <p:sp>
        <p:nvSpPr>
          <p:cNvPr id="10957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109572"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957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957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zh-TW"/>
          </a:p>
        </p:txBody>
      </p:sp>
      <p:sp>
        <p:nvSpPr>
          <p:cNvPr id="10957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23EECE6-6F1A-491F-B054-2339C6C3A90B}" type="slidenum">
              <a:rPr lang="en-US" altLang="zh-TW"/>
              <a:pPr/>
              <a:t>‹#›</a:t>
            </a:fld>
            <a:endParaRPr lang="en-US" altLang="zh-TW"/>
          </a:p>
        </p:txBody>
      </p:sp>
    </p:spTree>
    <p:extLst>
      <p:ext uri="{BB962C8B-B14F-4D97-AF65-F5344CB8AC3E}">
        <p14:creationId xmlns:p14="http://schemas.microsoft.com/office/powerpoint/2010/main" val="6497062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fontAlgn="base">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fontAlgn="base">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fontAlgn="base">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fontAlgn="base">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18A9C7-F7FA-4D3A-A4E1-6E595D35ABC2}" type="slidenum">
              <a:rPr lang="en-US" altLang="zh-TW"/>
              <a:pPr/>
              <a:t>7</a:t>
            </a:fld>
            <a:endParaRPr lang="en-US" altLang="zh-TW"/>
          </a:p>
        </p:txBody>
      </p:sp>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742950" y="1981200"/>
            <a:ext cx="8420100" cy="1143000"/>
          </a:xfrm>
        </p:spPr>
        <p:txBody>
          <a:bodyPr/>
          <a:lstStyle>
            <a:lvl1pPr>
              <a:defRPr sz="4000"/>
            </a:lvl1pPr>
          </a:lstStyle>
          <a:p>
            <a:pPr lvl="0"/>
            <a:r>
              <a:rPr lang="zh-TW" altLang="en-US" noProof="0" smtClean="0"/>
              <a:t>按一下以編輯母片標題樣式</a:t>
            </a:r>
          </a:p>
        </p:txBody>
      </p:sp>
      <p:sp>
        <p:nvSpPr>
          <p:cNvPr id="54275" name="Rectangle 3"/>
          <p:cNvSpPr>
            <a:spLocks noGrp="1" noChangeArrowheads="1"/>
          </p:cNvSpPr>
          <p:nvPr>
            <p:ph type="subTitle" idx="1"/>
          </p:nvPr>
        </p:nvSpPr>
        <p:spPr>
          <a:xfrm>
            <a:off x="1485900" y="3886200"/>
            <a:ext cx="6934200" cy="1752600"/>
          </a:xfrm>
        </p:spPr>
        <p:txBody>
          <a:bodyPr/>
          <a:lstStyle>
            <a:lvl1pPr marL="0" indent="0" algn="ctr">
              <a:buFont typeface="Wingdings" pitchFamily="2" charset="2"/>
              <a:buNone/>
              <a:defRPr/>
            </a:lvl1pPr>
          </a:lstStyle>
          <a:p>
            <a:pPr lvl="0"/>
            <a:r>
              <a:rPr lang="zh-TW" altLang="en-US" noProof="0" smtClean="0"/>
              <a:t>按一下以編輯母片副標題樣式</a:t>
            </a:r>
          </a:p>
        </p:txBody>
      </p:sp>
      <p:sp>
        <p:nvSpPr>
          <p:cNvPr id="54276" name="Rectangle 4"/>
          <p:cNvSpPr>
            <a:spLocks noGrp="1" noChangeArrowheads="1"/>
          </p:cNvSpPr>
          <p:nvPr>
            <p:ph type="dt" sz="half" idx="2"/>
          </p:nvPr>
        </p:nvSpPr>
        <p:spPr bwMode="auto">
          <a:xfrm>
            <a:off x="742950" y="6248400"/>
            <a:ext cx="206375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ea typeface="新細明體" pitchFamily="18" charset="-120"/>
              </a:defRPr>
            </a:lvl1pPr>
          </a:lstStyle>
          <a:p>
            <a:endParaRPr lang="en-US" altLang="zh-TW"/>
          </a:p>
        </p:txBody>
      </p:sp>
      <p:sp>
        <p:nvSpPr>
          <p:cNvPr id="54278" name="Rectangle 6"/>
          <p:cNvSpPr>
            <a:spLocks noGrp="1" noChangeArrowheads="1"/>
          </p:cNvSpPr>
          <p:nvPr>
            <p:ph type="sldNum" sz="quarter" idx="4"/>
          </p:nvPr>
        </p:nvSpPr>
        <p:spPr/>
        <p:txBody>
          <a:bodyPr/>
          <a:lstStyle>
            <a:lvl1pPr>
              <a:defRPr/>
            </a:lvl1pPr>
          </a:lstStyle>
          <a:p>
            <a:r>
              <a:rPr lang="en-US" altLang="zh-TW" dirty="0" smtClean="0"/>
              <a:t>8-</a:t>
            </a:r>
            <a:fld id="{B978CFEF-9DC3-46D5-B29F-F7CF1978FE7A}" type="slidenum">
              <a:rPr lang="en-US" altLang="zh-TW" smtClean="0"/>
              <a:pPr/>
              <a:t>‹#›</a:t>
            </a:fld>
            <a:endParaRPr lang="en-US" altLang="zh-TW" dirty="0"/>
          </a:p>
        </p:txBody>
      </p:sp>
      <p:sp>
        <p:nvSpPr>
          <p:cNvPr id="54279" name="Line 7"/>
          <p:cNvSpPr>
            <a:spLocks noChangeShapeType="1"/>
          </p:cNvSpPr>
          <p:nvPr/>
        </p:nvSpPr>
        <p:spPr bwMode="auto">
          <a:xfrm>
            <a:off x="742950" y="3657600"/>
            <a:ext cx="8420100" cy="0"/>
          </a:xfrm>
          <a:prstGeom prst="line">
            <a:avLst/>
          </a:prstGeom>
          <a:noFill/>
          <a:ln w="381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8" name="Rectangle 4"/>
          <p:cNvSpPr>
            <a:spLocks noGrp="1" noChangeArrowheads="1"/>
          </p:cNvSpPr>
          <p:nvPr>
            <p:ph type="ftr" sz="quarter" idx="3"/>
          </p:nvPr>
        </p:nvSpPr>
        <p:spPr bwMode="auto">
          <a:xfrm>
            <a:off x="3425825" y="6186197"/>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mn-lt"/>
                <a:ea typeface="新細明體" pitchFamily="18" charset="-120"/>
              </a:defRPr>
            </a:lvl1pPr>
          </a:lstStyle>
          <a:p>
            <a:r>
              <a:rPr lang="en-US" altLang="zh-TW" smtClean="0"/>
              <a:t>Unit 8   User Interfaces</a:t>
            </a:r>
            <a:endParaRPr lang="en-US" altLang="zh-TW"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r>
              <a:rPr lang="en-US" altLang="zh-TW" smtClean="0"/>
              <a:t>Unit 8   User Interfaces</a:t>
            </a:r>
            <a:endParaRPr lang="en-US" altLang="zh-TW"/>
          </a:p>
        </p:txBody>
      </p:sp>
      <p:sp>
        <p:nvSpPr>
          <p:cNvPr id="5" name="投影片編號版面配置區 4"/>
          <p:cNvSpPr>
            <a:spLocks noGrp="1"/>
          </p:cNvSpPr>
          <p:nvPr>
            <p:ph type="sldNum" sz="quarter" idx="11"/>
          </p:nvPr>
        </p:nvSpPr>
        <p:spPr/>
        <p:txBody>
          <a:bodyPr/>
          <a:lstStyle>
            <a:lvl1pPr>
              <a:defRPr/>
            </a:lvl1pPr>
          </a:lstStyle>
          <a:p>
            <a:r>
              <a:rPr lang="en-US" altLang="zh-TW" dirty="0" smtClean="0"/>
              <a:t>8-</a:t>
            </a:r>
            <a:fld id="{EF74F3C3-C1E4-44EF-B957-1AE59A698206}" type="slidenum">
              <a:rPr lang="en-US" altLang="zh-TW" smtClean="0"/>
              <a:pPr/>
              <a:t>‹#›</a:t>
            </a:fld>
            <a:endParaRPr lang="en-US" altLang="zh-TW" dirty="0"/>
          </a:p>
        </p:txBody>
      </p:sp>
    </p:spTree>
    <p:extLst>
      <p:ext uri="{BB962C8B-B14F-4D97-AF65-F5344CB8AC3E}">
        <p14:creationId xmlns:p14="http://schemas.microsoft.com/office/powerpoint/2010/main" val="2781856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223125" y="381000"/>
            <a:ext cx="2270125" cy="56388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12750" y="381000"/>
            <a:ext cx="6657975" cy="56388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r>
              <a:rPr lang="en-US" altLang="zh-TW" smtClean="0"/>
              <a:t>Unit 8   User Interfaces</a:t>
            </a:r>
            <a:endParaRPr lang="en-US" altLang="zh-TW"/>
          </a:p>
        </p:txBody>
      </p:sp>
      <p:sp>
        <p:nvSpPr>
          <p:cNvPr id="5" name="投影片編號版面配置區 4"/>
          <p:cNvSpPr>
            <a:spLocks noGrp="1"/>
          </p:cNvSpPr>
          <p:nvPr>
            <p:ph type="sldNum" sz="quarter" idx="11"/>
          </p:nvPr>
        </p:nvSpPr>
        <p:spPr/>
        <p:txBody>
          <a:bodyPr/>
          <a:lstStyle>
            <a:lvl1pPr>
              <a:defRPr/>
            </a:lvl1pPr>
          </a:lstStyle>
          <a:p>
            <a:r>
              <a:rPr lang="en-US" altLang="zh-TW"/>
              <a:t>7-</a:t>
            </a:r>
            <a:fld id="{5A11E121-F449-4187-A6CC-8521759BAE84}" type="slidenum">
              <a:rPr lang="en-US" altLang="zh-TW"/>
              <a:pPr/>
              <a:t>‹#›</a:t>
            </a:fld>
            <a:endParaRPr lang="en-US" altLang="zh-TW"/>
          </a:p>
        </p:txBody>
      </p:sp>
    </p:spTree>
    <p:extLst>
      <p:ext uri="{BB962C8B-B14F-4D97-AF65-F5344CB8AC3E}">
        <p14:creationId xmlns:p14="http://schemas.microsoft.com/office/powerpoint/2010/main" val="3602449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908050" y="381000"/>
            <a:ext cx="8172450" cy="8382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12750" y="1371600"/>
            <a:ext cx="4464050" cy="464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29200" y="1371600"/>
            <a:ext cx="4464050" cy="464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頁尾版面配置區 4"/>
          <p:cNvSpPr>
            <a:spLocks noGrp="1"/>
          </p:cNvSpPr>
          <p:nvPr>
            <p:ph type="ftr" sz="quarter" idx="10"/>
          </p:nvPr>
        </p:nvSpPr>
        <p:spPr>
          <a:xfrm>
            <a:off x="5861050" y="6248400"/>
            <a:ext cx="3136900" cy="457200"/>
          </a:xfrm>
        </p:spPr>
        <p:txBody>
          <a:bodyPr/>
          <a:lstStyle>
            <a:lvl1pPr>
              <a:defRPr/>
            </a:lvl1pPr>
          </a:lstStyle>
          <a:p>
            <a:r>
              <a:rPr lang="en-US" altLang="zh-TW" smtClean="0"/>
              <a:t>Unit 8   User Interfaces</a:t>
            </a:r>
            <a:endParaRPr lang="en-US" altLang="zh-TW"/>
          </a:p>
        </p:txBody>
      </p:sp>
      <p:sp>
        <p:nvSpPr>
          <p:cNvPr id="6" name="投影片編號版面配置區 5"/>
          <p:cNvSpPr>
            <a:spLocks noGrp="1"/>
          </p:cNvSpPr>
          <p:nvPr>
            <p:ph type="sldNum" sz="quarter" idx="11"/>
          </p:nvPr>
        </p:nvSpPr>
        <p:spPr>
          <a:xfrm>
            <a:off x="7429500" y="6248400"/>
            <a:ext cx="2063750" cy="457200"/>
          </a:xfrm>
        </p:spPr>
        <p:txBody>
          <a:bodyPr/>
          <a:lstStyle>
            <a:lvl1pPr>
              <a:defRPr/>
            </a:lvl1pPr>
          </a:lstStyle>
          <a:p>
            <a:r>
              <a:rPr lang="en-US" altLang="zh-TW"/>
              <a:t>7-</a:t>
            </a:r>
            <a:fld id="{CC5A7B94-6586-4A62-82CB-205FD5E29478}" type="slidenum">
              <a:rPr lang="en-US" altLang="zh-TW"/>
              <a:pPr/>
              <a:t>‹#›</a:t>
            </a:fld>
            <a:endParaRPr lang="en-US" altLang="zh-TW"/>
          </a:p>
        </p:txBody>
      </p:sp>
    </p:spTree>
    <p:extLst>
      <p:ext uri="{BB962C8B-B14F-4D97-AF65-F5344CB8AC3E}">
        <p14:creationId xmlns:p14="http://schemas.microsoft.com/office/powerpoint/2010/main" val="3495735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頁尾版面配置區 3"/>
          <p:cNvSpPr>
            <a:spLocks noGrp="1"/>
          </p:cNvSpPr>
          <p:nvPr>
            <p:ph type="ftr" sz="quarter" idx="10"/>
          </p:nvPr>
        </p:nvSpPr>
        <p:spPr/>
        <p:txBody>
          <a:bodyPr/>
          <a:lstStyle>
            <a:lvl1pPr>
              <a:defRPr/>
            </a:lvl1pPr>
          </a:lstStyle>
          <a:p>
            <a:r>
              <a:rPr lang="en-US" altLang="zh-TW" smtClean="0"/>
              <a:t>Unit 8   User Interfaces</a:t>
            </a:r>
            <a:endParaRPr lang="en-US" altLang="zh-TW" dirty="0"/>
          </a:p>
        </p:txBody>
      </p:sp>
      <p:sp>
        <p:nvSpPr>
          <p:cNvPr id="5" name="投影片編號版面配置區 4"/>
          <p:cNvSpPr>
            <a:spLocks noGrp="1"/>
          </p:cNvSpPr>
          <p:nvPr>
            <p:ph type="sldNum" sz="quarter" idx="11"/>
          </p:nvPr>
        </p:nvSpPr>
        <p:spPr/>
        <p:txBody>
          <a:bodyPr/>
          <a:lstStyle>
            <a:lvl1pPr>
              <a:defRPr/>
            </a:lvl1pPr>
          </a:lstStyle>
          <a:p>
            <a:r>
              <a:rPr lang="en-US" altLang="zh-TW" dirty="0" smtClean="0"/>
              <a:t>8-</a:t>
            </a:r>
            <a:fld id="{084BFBEF-DDC4-418E-BE81-DB2B5BD67F2A}" type="slidenum">
              <a:rPr lang="en-US" altLang="zh-TW" smtClean="0"/>
              <a:pPr/>
              <a:t>‹#›</a:t>
            </a:fld>
            <a:endParaRPr lang="en-US" altLang="zh-TW" dirty="0"/>
          </a:p>
        </p:txBody>
      </p:sp>
    </p:spTree>
    <p:extLst>
      <p:ext uri="{BB962C8B-B14F-4D97-AF65-F5344CB8AC3E}">
        <p14:creationId xmlns:p14="http://schemas.microsoft.com/office/powerpoint/2010/main" val="993991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82638" y="4406900"/>
            <a:ext cx="84201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頁尾版面配置區 3"/>
          <p:cNvSpPr>
            <a:spLocks noGrp="1"/>
          </p:cNvSpPr>
          <p:nvPr>
            <p:ph type="ftr" sz="quarter" idx="10"/>
          </p:nvPr>
        </p:nvSpPr>
        <p:spPr/>
        <p:txBody>
          <a:bodyPr/>
          <a:lstStyle>
            <a:lvl1pPr>
              <a:defRPr/>
            </a:lvl1pPr>
          </a:lstStyle>
          <a:p>
            <a:r>
              <a:rPr lang="en-US" altLang="zh-TW" smtClean="0"/>
              <a:t>Unit 8   User Interfaces</a:t>
            </a:r>
            <a:endParaRPr lang="en-US" altLang="zh-TW" dirty="0"/>
          </a:p>
        </p:txBody>
      </p:sp>
      <p:sp>
        <p:nvSpPr>
          <p:cNvPr id="5" name="投影片編號版面配置區 4"/>
          <p:cNvSpPr>
            <a:spLocks noGrp="1"/>
          </p:cNvSpPr>
          <p:nvPr>
            <p:ph type="sldNum" sz="quarter" idx="11"/>
          </p:nvPr>
        </p:nvSpPr>
        <p:spPr/>
        <p:txBody>
          <a:bodyPr/>
          <a:lstStyle>
            <a:lvl1pPr>
              <a:defRPr/>
            </a:lvl1pPr>
          </a:lstStyle>
          <a:p>
            <a:r>
              <a:rPr lang="en-US" altLang="zh-TW" dirty="0" smtClean="0"/>
              <a:t>8-</a:t>
            </a:r>
            <a:fld id="{BC1323D9-DBBB-4B72-890A-2FA1D75439CB}" type="slidenum">
              <a:rPr lang="en-US" altLang="zh-TW" smtClean="0"/>
              <a:pPr/>
              <a:t>‹#›</a:t>
            </a:fld>
            <a:endParaRPr lang="en-US" altLang="zh-TW" dirty="0"/>
          </a:p>
        </p:txBody>
      </p:sp>
    </p:spTree>
    <p:extLst>
      <p:ext uri="{BB962C8B-B14F-4D97-AF65-F5344CB8AC3E}">
        <p14:creationId xmlns:p14="http://schemas.microsoft.com/office/powerpoint/2010/main" val="3529610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12750" y="1371600"/>
            <a:ext cx="44640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29200" y="1371600"/>
            <a:ext cx="44640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頁尾版面配置區 4"/>
          <p:cNvSpPr>
            <a:spLocks noGrp="1"/>
          </p:cNvSpPr>
          <p:nvPr>
            <p:ph type="ftr" sz="quarter" idx="10"/>
          </p:nvPr>
        </p:nvSpPr>
        <p:spPr/>
        <p:txBody>
          <a:bodyPr/>
          <a:lstStyle>
            <a:lvl1pPr>
              <a:defRPr/>
            </a:lvl1pPr>
          </a:lstStyle>
          <a:p>
            <a:r>
              <a:rPr lang="en-US" altLang="zh-TW" smtClean="0"/>
              <a:t>Unit 8   User Interfaces</a:t>
            </a:r>
            <a:endParaRPr lang="en-US" altLang="zh-TW"/>
          </a:p>
        </p:txBody>
      </p:sp>
      <p:sp>
        <p:nvSpPr>
          <p:cNvPr id="6" name="投影片編號版面配置區 5"/>
          <p:cNvSpPr>
            <a:spLocks noGrp="1"/>
          </p:cNvSpPr>
          <p:nvPr>
            <p:ph type="sldNum" sz="quarter" idx="11"/>
          </p:nvPr>
        </p:nvSpPr>
        <p:spPr/>
        <p:txBody>
          <a:bodyPr/>
          <a:lstStyle>
            <a:lvl1pPr>
              <a:defRPr/>
            </a:lvl1pPr>
          </a:lstStyle>
          <a:p>
            <a:r>
              <a:rPr lang="en-US" altLang="zh-TW" dirty="0" smtClean="0"/>
              <a:t>8-</a:t>
            </a:r>
            <a:fld id="{8C6067DF-3047-4F6B-84F6-F8ECC112C0FD}" type="slidenum">
              <a:rPr lang="en-US" altLang="zh-TW" smtClean="0"/>
              <a:pPr/>
              <a:t>‹#›</a:t>
            </a:fld>
            <a:endParaRPr lang="en-US" altLang="zh-TW" dirty="0"/>
          </a:p>
        </p:txBody>
      </p:sp>
    </p:spTree>
    <p:extLst>
      <p:ext uri="{BB962C8B-B14F-4D97-AF65-F5344CB8AC3E}">
        <p14:creationId xmlns:p14="http://schemas.microsoft.com/office/powerpoint/2010/main" val="131819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95300" y="274638"/>
            <a:ext cx="89154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頁尾版面配置區 6"/>
          <p:cNvSpPr>
            <a:spLocks noGrp="1"/>
          </p:cNvSpPr>
          <p:nvPr>
            <p:ph type="ftr" sz="quarter" idx="10"/>
          </p:nvPr>
        </p:nvSpPr>
        <p:spPr/>
        <p:txBody>
          <a:bodyPr/>
          <a:lstStyle>
            <a:lvl1pPr>
              <a:defRPr/>
            </a:lvl1pPr>
          </a:lstStyle>
          <a:p>
            <a:r>
              <a:rPr lang="en-US" altLang="zh-TW" smtClean="0"/>
              <a:t>Unit 8   User Interfaces</a:t>
            </a:r>
            <a:endParaRPr lang="en-US" altLang="zh-TW"/>
          </a:p>
        </p:txBody>
      </p:sp>
      <p:sp>
        <p:nvSpPr>
          <p:cNvPr id="8" name="投影片編號版面配置區 7"/>
          <p:cNvSpPr>
            <a:spLocks noGrp="1"/>
          </p:cNvSpPr>
          <p:nvPr>
            <p:ph type="sldNum" sz="quarter" idx="11"/>
          </p:nvPr>
        </p:nvSpPr>
        <p:spPr/>
        <p:txBody>
          <a:bodyPr/>
          <a:lstStyle>
            <a:lvl1pPr>
              <a:defRPr/>
            </a:lvl1pPr>
          </a:lstStyle>
          <a:p>
            <a:r>
              <a:rPr lang="en-US" altLang="zh-TW" dirty="0" smtClean="0"/>
              <a:t>8-</a:t>
            </a:r>
            <a:fld id="{3770325C-5824-4EA8-B24A-B9D9BC37D21A}" type="slidenum">
              <a:rPr lang="en-US" altLang="zh-TW" smtClean="0"/>
              <a:pPr/>
              <a:t>‹#›</a:t>
            </a:fld>
            <a:endParaRPr lang="en-US" altLang="zh-TW" dirty="0"/>
          </a:p>
        </p:txBody>
      </p:sp>
    </p:spTree>
    <p:extLst>
      <p:ext uri="{BB962C8B-B14F-4D97-AF65-F5344CB8AC3E}">
        <p14:creationId xmlns:p14="http://schemas.microsoft.com/office/powerpoint/2010/main" val="4198553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頁尾版面配置區 2"/>
          <p:cNvSpPr>
            <a:spLocks noGrp="1"/>
          </p:cNvSpPr>
          <p:nvPr>
            <p:ph type="ftr" sz="quarter" idx="10"/>
          </p:nvPr>
        </p:nvSpPr>
        <p:spPr/>
        <p:txBody>
          <a:bodyPr/>
          <a:lstStyle>
            <a:lvl1pPr>
              <a:defRPr/>
            </a:lvl1pPr>
          </a:lstStyle>
          <a:p>
            <a:r>
              <a:rPr lang="en-US" altLang="zh-TW" smtClean="0"/>
              <a:t>Unit 8   User Interfaces</a:t>
            </a:r>
            <a:endParaRPr lang="en-US" altLang="zh-TW"/>
          </a:p>
        </p:txBody>
      </p:sp>
      <p:sp>
        <p:nvSpPr>
          <p:cNvPr id="4" name="投影片編號版面配置區 3"/>
          <p:cNvSpPr>
            <a:spLocks noGrp="1"/>
          </p:cNvSpPr>
          <p:nvPr>
            <p:ph type="sldNum" sz="quarter" idx="11"/>
          </p:nvPr>
        </p:nvSpPr>
        <p:spPr/>
        <p:txBody>
          <a:bodyPr/>
          <a:lstStyle>
            <a:lvl1pPr>
              <a:defRPr/>
            </a:lvl1pPr>
          </a:lstStyle>
          <a:p>
            <a:r>
              <a:rPr lang="en-US" altLang="zh-TW" dirty="0" smtClean="0"/>
              <a:t>8-</a:t>
            </a:r>
            <a:fld id="{3B8DCDA2-2604-462F-AC1D-5492961C1C95}" type="slidenum">
              <a:rPr lang="en-US" altLang="zh-TW" smtClean="0"/>
              <a:pPr/>
              <a:t>‹#›</a:t>
            </a:fld>
            <a:endParaRPr lang="en-US" altLang="zh-TW" dirty="0"/>
          </a:p>
        </p:txBody>
      </p:sp>
    </p:spTree>
    <p:extLst>
      <p:ext uri="{BB962C8B-B14F-4D97-AF65-F5344CB8AC3E}">
        <p14:creationId xmlns:p14="http://schemas.microsoft.com/office/powerpoint/2010/main" val="412412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頁尾版面配置區 1"/>
          <p:cNvSpPr>
            <a:spLocks noGrp="1"/>
          </p:cNvSpPr>
          <p:nvPr>
            <p:ph type="ftr" sz="quarter" idx="10"/>
          </p:nvPr>
        </p:nvSpPr>
        <p:spPr/>
        <p:txBody>
          <a:bodyPr/>
          <a:lstStyle>
            <a:lvl1pPr>
              <a:defRPr/>
            </a:lvl1p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lvl1pPr>
              <a:defRPr/>
            </a:lvl1pPr>
          </a:lstStyle>
          <a:p>
            <a:r>
              <a:rPr lang="en-US" altLang="zh-TW" dirty="0" smtClean="0"/>
              <a:t>8-</a:t>
            </a:r>
            <a:fld id="{4AA4DA62-075D-426A-890B-EA9FFEA8A3BA}" type="slidenum">
              <a:rPr lang="en-US" altLang="zh-TW" smtClean="0"/>
              <a:pPr/>
              <a:t>‹#›</a:t>
            </a:fld>
            <a:endParaRPr lang="en-US" altLang="zh-TW" dirty="0"/>
          </a:p>
        </p:txBody>
      </p:sp>
    </p:spTree>
    <p:extLst>
      <p:ext uri="{BB962C8B-B14F-4D97-AF65-F5344CB8AC3E}">
        <p14:creationId xmlns:p14="http://schemas.microsoft.com/office/powerpoint/2010/main" val="161836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95300" y="273050"/>
            <a:ext cx="3259138"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r>
              <a:rPr lang="en-US" altLang="zh-TW" smtClean="0"/>
              <a:t>Unit 8   User Interfaces</a:t>
            </a:r>
            <a:endParaRPr lang="en-US" altLang="zh-TW"/>
          </a:p>
        </p:txBody>
      </p:sp>
      <p:sp>
        <p:nvSpPr>
          <p:cNvPr id="6" name="投影片編號版面配置區 5"/>
          <p:cNvSpPr>
            <a:spLocks noGrp="1"/>
          </p:cNvSpPr>
          <p:nvPr>
            <p:ph type="sldNum" sz="quarter" idx="11"/>
          </p:nvPr>
        </p:nvSpPr>
        <p:spPr/>
        <p:txBody>
          <a:bodyPr/>
          <a:lstStyle>
            <a:lvl1pPr>
              <a:defRPr/>
            </a:lvl1pPr>
          </a:lstStyle>
          <a:p>
            <a:r>
              <a:rPr lang="en-US" altLang="zh-TW" dirty="0" smtClean="0"/>
              <a:t>8-</a:t>
            </a:r>
            <a:fld id="{99F46305-98C1-486C-8766-B812EF22A422}" type="slidenum">
              <a:rPr lang="en-US" altLang="zh-TW" smtClean="0"/>
              <a:pPr/>
              <a:t>‹#›</a:t>
            </a:fld>
            <a:endParaRPr lang="en-US" altLang="zh-TW" dirty="0"/>
          </a:p>
        </p:txBody>
      </p:sp>
    </p:spTree>
    <p:extLst>
      <p:ext uri="{BB962C8B-B14F-4D97-AF65-F5344CB8AC3E}">
        <p14:creationId xmlns:p14="http://schemas.microsoft.com/office/powerpoint/2010/main" val="199582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941513" y="4800600"/>
            <a:ext cx="59436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頁尾版面配置區 4"/>
          <p:cNvSpPr>
            <a:spLocks noGrp="1"/>
          </p:cNvSpPr>
          <p:nvPr>
            <p:ph type="ftr" sz="quarter" idx="10"/>
          </p:nvPr>
        </p:nvSpPr>
        <p:spPr/>
        <p:txBody>
          <a:bodyPr/>
          <a:lstStyle>
            <a:lvl1pPr>
              <a:defRPr/>
            </a:lvl1pPr>
          </a:lstStyle>
          <a:p>
            <a:r>
              <a:rPr lang="en-US" altLang="zh-TW" smtClean="0"/>
              <a:t>Unit 8   User Interfaces</a:t>
            </a:r>
            <a:endParaRPr lang="en-US" altLang="zh-TW"/>
          </a:p>
        </p:txBody>
      </p:sp>
      <p:sp>
        <p:nvSpPr>
          <p:cNvPr id="6" name="投影片編號版面配置區 5"/>
          <p:cNvSpPr>
            <a:spLocks noGrp="1"/>
          </p:cNvSpPr>
          <p:nvPr>
            <p:ph type="sldNum" sz="quarter" idx="11"/>
          </p:nvPr>
        </p:nvSpPr>
        <p:spPr/>
        <p:txBody>
          <a:bodyPr/>
          <a:lstStyle>
            <a:lvl1pPr>
              <a:defRPr/>
            </a:lvl1pPr>
          </a:lstStyle>
          <a:p>
            <a:r>
              <a:rPr lang="en-US" altLang="zh-TW" dirty="0" smtClean="0"/>
              <a:t>8-</a:t>
            </a:r>
            <a:fld id="{417A055F-1F26-4FA7-A78B-315BB577F4A8}" type="slidenum">
              <a:rPr lang="en-US" altLang="zh-TW" smtClean="0"/>
              <a:pPr/>
              <a:t>‹#›</a:t>
            </a:fld>
            <a:endParaRPr lang="en-US" altLang="zh-TW" dirty="0"/>
          </a:p>
        </p:txBody>
      </p:sp>
    </p:spTree>
    <p:extLst>
      <p:ext uri="{BB962C8B-B14F-4D97-AF65-F5344CB8AC3E}">
        <p14:creationId xmlns:p14="http://schemas.microsoft.com/office/powerpoint/2010/main" val="3922076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bwMode="auto">
          <a:xfrm>
            <a:off x="908050" y="381000"/>
            <a:ext cx="817245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53251" name="Rectangle 3"/>
          <p:cNvSpPr>
            <a:spLocks noGrp="1" noChangeArrowheads="1"/>
          </p:cNvSpPr>
          <p:nvPr>
            <p:ph type="body" idx="1"/>
          </p:nvPr>
        </p:nvSpPr>
        <p:spPr bwMode="auto">
          <a:xfrm>
            <a:off x="412750" y="1371600"/>
            <a:ext cx="90805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TW" smtClean="0"/>
              <a:t> </a:t>
            </a:r>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53252" name="Rectangle 4"/>
          <p:cNvSpPr>
            <a:spLocks noGrp="1" noChangeArrowheads="1"/>
          </p:cNvSpPr>
          <p:nvPr>
            <p:ph type="ftr" sz="quarter" idx="3"/>
          </p:nvPr>
        </p:nvSpPr>
        <p:spPr bwMode="auto">
          <a:xfrm>
            <a:off x="3425825" y="6186197"/>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mn-lt"/>
                <a:ea typeface="新細明體" pitchFamily="18" charset="-120"/>
              </a:defRPr>
            </a:lvl1pPr>
          </a:lstStyle>
          <a:p>
            <a:r>
              <a:rPr lang="en-US" altLang="zh-TW" dirty="0" smtClean="0"/>
              <a:t>Unit 8   User Interfaces</a:t>
            </a:r>
          </a:p>
        </p:txBody>
      </p:sp>
      <p:sp>
        <p:nvSpPr>
          <p:cNvPr id="53253" name="Line 5"/>
          <p:cNvSpPr>
            <a:spLocks noChangeShapeType="1"/>
          </p:cNvSpPr>
          <p:nvPr/>
        </p:nvSpPr>
        <p:spPr bwMode="auto">
          <a:xfrm>
            <a:off x="412750" y="1230313"/>
            <a:ext cx="9080500" cy="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3254" name="Line 6"/>
          <p:cNvSpPr>
            <a:spLocks noChangeShapeType="1"/>
          </p:cNvSpPr>
          <p:nvPr/>
        </p:nvSpPr>
        <p:spPr bwMode="auto">
          <a:xfrm>
            <a:off x="412750" y="6172200"/>
            <a:ext cx="9163050" cy="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3255" name="Rectangle 7"/>
          <p:cNvSpPr>
            <a:spLocks noGrp="1" noChangeArrowheads="1"/>
          </p:cNvSpPr>
          <p:nvPr>
            <p:ph type="sldNum" sz="quarter" idx="4"/>
          </p:nvPr>
        </p:nvSpPr>
        <p:spPr bwMode="auto">
          <a:xfrm>
            <a:off x="7429500" y="6165304"/>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ea typeface="新細明體" pitchFamily="18" charset="-120"/>
              </a:defRPr>
            </a:lvl1pPr>
          </a:lstStyle>
          <a:p>
            <a:r>
              <a:rPr lang="en-US" altLang="zh-TW" dirty="0" smtClean="0"/>
              <a:t>8-</a:t>
            </a:r>
            <a:fld id="{737DCE25-3E7F-4708-8571-A0C93CCB25A3}" type="slidenum">
              <a:rPr lang="en-US" altLang="zh-TW" smtClean="0"/>
              <a:pPr/>
              <a:t>‹#›</a:t>
            </a:fld>
            <a:endParaRPr lang="en-US" altLang="zh-TW" dirty="0"/>
          </a:p>
        </p:txBody>
      </p:sp>
      <p:sp>
        <p:nvSpPr>
          <p:cNvPr id="53258" name="Line 10"/>
          <p:cNvSpPr>
            <a:spLocks noChangeShapeType="1"/>
          </p:cNvSpPr>
          <p:nvPr/>
        </p:nvSpPr>
        <p:spPr bwMode="auto">
          <a:xfrm>
            <a:off x="412750" y="1230313"/>
            <a:ext cx="9080500" cy="0"/>
          </a:xfrm>
          <a:prstGeom prst="line">
            <a:avLst/>
          </a:prstGeom>
          <a:noFill/>
          <a:ln w="571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53259" name="Text Box 11"/>
          <p:cNvSpPr txBox="1">
            <a:spLocks noChangeArrowheads="1"/>
          </p:cNvSpPr>
          <p:nvPr/>
        </p:nvSpPr>
        <p:spPr bwMode="auto">
          <a:xfrm>
            <a:off x="387350" y="6224736"/>
            <a:ext cx="29559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r>
              <a:rPr kumimoji="0" lang="en-US" altLang="zh-TW" sz="900" b="1" i="1">
                <a:latin typeface="Times New Roman" pitchFamily="18" charset="0"/>
              </a:rPr>
              <a:t>Wei-Pang Yang, Information Management, NDHU</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dt="0"/>
  <p:txStyles>
    <p:titleStyle>
      <a:lvl1pPr algn="ctr" rtl="0" fontAlgn="base">
        <a:spcBef>
          <a:spcPct val="0"/>
        </a:spcBef>
        <a:spcAft>
          <a:spcPct val="0"/>
        </a:spcAft>
        <a:defRPr kumimoji="1" sz="3600" b="1">
          <a:solidFill>
            <a:schemeClr val="tx2"/>
          </a:solidFill>
          <a:latin typeface="+mj-lt"/>
          <a:ea typeface="+mj-ea"/>
          <a:cs typeface="+mj-cs"/>
        </a:defRPr>
      </a:lvl1pPr>
      <a:lvl2pPr algn="ctr" rtl="0" fontAlgn="base">
        <a:spcBef>
          <a:spcPct val="0"/>
        </a:spcBef>
        <a:spcAft>
          <a:spcPct val="0"/>
        </a:spcAft>
        <a:defRPr kumimoji="1" sz="3600" b="1">
          <a:solidFill>
            <a:schemeClr val="tx2"/>
          </a:solidFill>
          <a:latin typeface="Times New Roman" pitchFamily="18" charset="0"/>
          <a:ea typeface="華康行書體(P)" pitchFamily="66" charset="-120"/>
        </a:defRPr>
      </a:lvl2pPr>
      <a:lvl3pPr algn="ctr" rtl="0" fontAlgn="base">
        <a:spcBef>
          <a:spcPct val="0"/>
        </a:spcBef>
        <a:spcAft>
          <a:spcPct val="0"/>
        </a:spcAft>
        <a:defRPr kumimoji="1" sz="3600" b="1">
          <a:solidFill>
            <a:schemeClr val="tx2"/>
          </a:solidFill>
          <a:latin typeface="Times New Roman" pitchFamily="18" charset="0"/>
          <a:ea typeface="華康行書體(P)" pitchFamily="66" charset="-120"/>
        </a:defRPr>
      </a:lvl3pPr>
      <a:lvl4pPr algn="ctr" rtl="0" fontAlgn="base">
        <a:spcBef>
          <a:spcPct val="0"/>
        </a:spcBef>
        <a:spcAft>
          <a:spcPct val="0"/>
        </a:spcAft>
        <a:defRPr kumimoji="1" sz="3600" b="1">
          <a:solidFill>
            <a:schemeClr val="tx2"/>
          </a:solidFill>
          <a:latin typeface="Times New Roman" pitchFamily="18" charset="0"/>
          <a:ea typeface="華康行書體(P)" pitchFamily="66" charset="-120"/>
        </a:defRPr>
      </a:lvl4pPr>
      <a:lvl5pPr algn="ctr" rtl="0" fontAlgn="base">
        <a:spcBef>
          <a:spcPct val="0"/>
        </a:spcBef>
        <a:spcAft>
          <a:spcPct val="0"/>
        </a:spcAft>
        <a:defRPr kumimoji="1" sz="3600" b="1">
          <a:solidFill>
            <a:schemeClr val="tx2"/>
          </a:solidFill>
          <a:latin typeface="Times New Roman" pitchFamily="18" charset="0"/>
          <a:ea typeface="華康行書體(P)" pitchFamily="66" charset="-120"/>
        </a:defRPr>
      </a:lvl5pPr>
      <a:lvl6pPr marL="457200" algn="ctr" rtl="0" fontAlgn="base">
        <a:spcBef>
          <a:spcPct val="0"/>
        </a:spcBef>
        <a:spcAft>
          <a:spcPct val="0"/>
        </a:spcAft>
        <a:defRPr kumimoji="1" sz="3600" b="1">
          <a:solidFill>
            <a:schemeClr val="tx2"/>
          </a:solidFill>
          <a:latin typeface="Times New Roman" pitchFamily="18" charset="0"/>
          <a:ea typeface="華康行書體(P)" pitchFamily="66" charset="-120"/>
        </a:defRPr>
      </a:lvl6pPr>
      <a:lvl7pPr marL="914400" algn="ctr" rtl="0" fontAlgn="base">
        <a:spcBef>
          <a:spcPct val="0"/>
        </a:spcBef>
        <a:spcAft>
          <a:spcPct val="0"/>
        </a:spcAft>
        <a:defRPr kumimoji="1" sz="3600" b="1">
          <a:solidFill>
            <a:schemeClr val="tx2"/>
          </a:solidFill>
          <a:latin typeface="Times New Roman" pitchFamily="18" charset="0"/>
          <a:ea typeface="華康行書體(P)" pitchFamily="66" charset="-120"/>
        </a:defRPr>
      </a:lvl7pPr>
      <a:lvl8pPr marL="1371600" algn="ctr" rtl="0" fontAlgn="base">
        <a:spcBef>
          <a:spcPct val="0"/>
        </a:spcBef>
        <a:spcAft>
          <a:spcPct val="0"/>
        </a:spcAft>
        <a:defRPr kumimoji="1" sz="3600" b="1">
          <a:solidFill>
            <a:schemeClr val="tx2"/>
          </a:solidFill>
          <a:latin typeface="Times New Roman" pitchFamily="18" charset="0"/>
          <a:ea typeface="華康行書體(P)" pitchFamily="66" charset="-120"/>
        </a:defRPr>
      </a:lvl8pPr>
      <a:lvl9pPr marL="1828800" algn="ctr" rtl="0" fontAlgn="base">
        <a:spcBef>
          <a:spcPct val="0"/>
        </a:spcBef>
        <a:spcAft>
          <a:spcPct val="0"/>
        </a:spcAft>
        <a:defRPr kumimoji="1" sz="3600" b="1">
          <a:solidFill>
            <a:schemeClr val="tx2"/>
          </a:solidFill>
          <a:latin typeface="Times New Roman" pitchFamily="18" charset="0"/>
          <a:ea typeface="華康行書體(P)" pitchFamily="66" charset="-120"/>
        </a:defRPr>
      </a:lvl9pPr>
    </p:titleStyle>
    <p:bodyStyle>
      <a:lvl1pPr marL="342900" indent="-342900" algn="l" rtl="0" fontAlgn="base">
        <a:spcBef>
          <a:spcPct val="50000"/>
        </a:spcBef>
        <a:spcAft>
          <a:spcPct val="0"/>
        </a:spcAft>
        <a:buClr>
          <a:srgbClr val="009900"/>
        </a:buClr>
        <a:buSzPct val="70000"/>
        <a:buFont typeface="Wingdings" pitchFamily="2" charset="2"/>
        <a:buChar char="q"/>
        <a:defRPr kumimoji="1" sz="2800">
          <a:solidFill>
            <a:schemeClr val="tx1"/>
          </a:solidFill>
          <a:latin typeface="+mn-lt"/>
          <a:ea typeface="+mn-ea"/>
          <a:cs typeface="+mn-cs"/>
        </a:defRPr>
      </a:lvl1pPr>
      <a:lvl2pPr marL="742950" indent="-285750" algn="l" rtl="0" fontAlgn="base">
        <a:spcBef>
          <a:spcPct val="40000"/>
        </a:spcBef>
        <a:spcAft>
          <a:spcPct val="0"/>
        </a:spcAft>
        <a:buClr>
          <a:srgbClr val="009900"/>
        </a:buClr>
        <a:buSzPct val="110000"/>
        <a:buFont typeface="Wingdings" pitchFamily="2" charset="2"/>
        <a:buChar char="§"/>
        <a:defRPr kumimoji="1" sz="2400">
          <a:solidFill>
            <a:schemeClr val="tx1"/>
          </a:solidFill>
          <a:latin typeface="+mn-lt"/>
          <a:ea typeface="+mn-ea"/>
        </a:defRPr>
      </a:lvl2pPr>
      <a:lvl3pPr marL="1143000" indent="-228600" algn="l" rtl="0" fontAlgn="base">
        <a:spcBef>
          <a:spcPct val="20000"/>
        </a:spcBef>
        <a:spcAft>
          <a:spcPct val="0"/>
        </a:spcAft>
        <a:buClr>
          <a:schemeClr val="accent1"/>
        </a:buClr>
        <a:buSzPct val="120000"/>
        <a:buChar char="•"/>
        <a:defRPr kumimoji="1" sz="2200">
          <a:solidFill>
            <a:schemeClr val="tx1"/>
          </a:solidFill>
          <a:latin typeface="+mn-lt"/>
          <a:ea typeface="+mn-ea"/>
        </a:defRPr>
      </a:lvl3pPr>
      <a:lvl4pPr marL="1600200" indent="-228600" algn="l" rtl="0" fontAlgn="base">
        <a:spcBef>
          <a:spcPct val="20000"/>
        </a:spcBef>
        <a:spcAft>
          <a:spcPct val="0"/>
        </a:spcAft>
        <a:buClr>
          <a:srgbClr val="009900"/>
        </a:buClr>
        <a:buSzPct val="110000"/>
        <a:buChar char="•"/>
        <a:defRPr kumimoji="1" sz="2000">
          <a:solidFill>
            <a:schemeClr val="tx1"/>
          </a:solidFill>
          <a:latin typeface="+mn-lt"/>
          <a:ea typeface="+mn-ea"/>
        </a:defRPr>
      </a:lvl4pPr>
      <a:lvl5pPr marL="2057400" indent="-228600" algn="l" rtl="0" fontAlgn="base">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www.bell-labs.com/topics/book/db-book"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6" name="Rectangle 24" descr="10%"/>
          <p:cNvSpPr>
            <a:spLocks noChangeArrowheads="1"/>
          </p:cNvSpPr>
          <p:nvPr/>
        </p:nvSpPr>
        <p:spPr bwMode="auto">
          <a:xfrm>
            <a:off x="457200" y="1066800"/>
            <a:ext cx="9067800" cy="3048000"/>
          </a:xfrm>
          <a:prstGeom prst="rect">
            <a:avLst/>
          </a:prstGeom>
          <a:pattFill prst="pct10">
            <a:fgClr>
              <a:schemeClr val="tx1"/>
            </a:fgClr>
            <a:bgClr>
              <a:schemeClr val="bg1"/>
            </a:bgClr>
          </a:pattFill>
          <a:ln w="57150" cmpd="thickThin">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marL="114300" lvl="1" defTabSz="114300" eaLnBrk="0" hangingPunct="0">
              <a:tabLst>
                <a:tab pos="2641600" algn="l"/>
                <a:tab pos="2743200" algn="dec"/>
                <a:tab pos="2995613" algn="dec"/>
                <a:tab pos="3062288" algn="dec"/>
                <a:tab pos="3167063" algn="dec"/>
                <a:tab pos="3281363" algn="l"/>
                <a:tab pos="3371850" algn="l"/>
                <a:tab pos="3441700" algn="dec"/>
                <a:tab pos="3509963" algn="dec"/>
                <a:tab pos="3841750" algn="dec"/>
              </a:tabLst>
            </a:pPr>
            <a:endParaRPr lang="zh-TW" altLang="zh-TW" b="1">
              <a:latin typeface="Times New Roman" charset="0"/>
              <a:ea typeface="新細明體" charset="-120"/>
            </a:endParaRPr>
          </a:p>
        </p:txBody>
      </p:sp>
      <p:sp>
        <p:nvSpPr>
          <p:cNvPr id="8217" name="Rectangle 25"/>
          <p:cNvSpPr>
            <a:spLocks noChangeArrowheads="1"/>
          </p:cNvSpPr>
          <p:nvPr/>
        </p:nvSpPr>
        <p:spPr bwMode="auto">
          <a:xfrm>
            <a:off x="100706" y="1052736"/>
            <a:ext cx="9748838"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lvl="2">
              <a:lnSpc>
                <a:spcPct val="90000"/>
              </a:lnSpc>
            </a:pPr>
            <a:r>
              <a:rPr lang="en-US" altLang="zh-TW" sz="6000" dirty="0">
                <a:ea typeface="新細明體" charset="-120"/>
              </a:rPr>
              <a:t/>
            </a:r>
            <a:br>
              <a:rPr lang="en-US" altLang="zh-TW" sz="6000" dirty="0">
                <a:ea typeface="新細明體" charset="-120"/>
              </a:rPr>
            </a:br>
            <a:r>
              <a:rPr lang="en-US" altLang="zh-TW" sz="4400" b="1" dirty="0">
                <a:latin typeface="Times New Roman" charset="0"/>
                <a:ea typeface="新細明體" charset="-120"/>
              </a:rPr>
              <a:t>Unit  </a:t>
            </a:r>
            <a:r>
              <a:rPr lang="en-US" altLang="zh-TW" sz="4400" b="1" dirty="0" smtClean="0">
                <a:latin typeface="Times New Roman" charset="0"/>
                <a:ea typeface="新細明體" charset="-120"/>
              </a:rPr>
              <a:t>8</a:t>
            </a:r>
          </a:p>
          <a:p>
            <a:pPr marL="0" lvl="2">
              <a:lnSpc>
                <a:spcPct val="90000"/>
              </a:lnSpc>
            </a:pPr>
            <a:endParaRPr lang="en-US" altLang="zh-TW" sz="3600" b="1" dirty="0" smtClean="0">
              <a:latin typeface="Times New Roman" charset="0"/>
              <a:ea typeface="新細明體" charset="-120"/>
            </a:endParaRPr>
          </a:p>
          <a:p>
            <a:pPr marL="0" lvl="2">
              <a:lnSpc>
                <a:spcPct val="90000"/>
              </a:lnSpc>
            </a:pPr>
            <a:r>
              <a:rPr lang="en-US" altLang="zh-TW" sz="5400" b="1" dirty="0" smtClean="0">
                <a:effectLst>
                  <a:outerShdw blurRad="38100" dist="38100" dir="2700000" algn="tl">
                    <a:srgbClr val="C0C0C0"/>
                  </a:outerShdw>
                </a:effectLst>
                <a:latin typeface="Times New Roman" pitchFamily="18" charset="0"/>
                <a:ea typeface="新細明體" pitchFamily="18" charset="-120"/>
              </a:rPr>
              <a:t>User </a:t>
            </a:r>
            <a:r>
              <a:rPr lang="en-US" altLang="zh-TW" sz="5400" b="1" dirty="0">
                <a:effectLst>
                  <a:outerShdw blurRad="38100" dist="38100" dir="2700000" algn="tl">
                    <a:srgbClr val="C0C0C0"/>
                  </a:outerShdw>
                </a:effectLst>
                <a:latin typeface="Times New Roman" pitchFamily="18" charset="0"/>
                <a:ea typeface="新細明體" pitchFamily="18" charset="-120"/>
              </a:rPr>
              <a:t>Interfaces </a:t>
            </a:r>
            <a:endParaRPr lang="en-US" altLang="zh-TW" sz="5400" b="1" dirty="0" smtClean="0">
              <a:effectLst>
                <a:outerShdw blurRad="38100" dist="38100" dir="2700000" algn="tl">
                  <a:srgbClr val="C0C0C0"/>
                </a:outerShdw>
              </a:effectLst>
              <a:latin typeface="Times New Roman" pitchFamily="18" charset="0"/>
              <a:ea typeface="新細明體" pitchFamily="18" charset="-120"/>
            </a:endParaRPr>
          </a:p>
          <a:p>
            <a:pPr marL="0" lvl="2">
              <a:lnSpc>
                <a:spcPct val="90000"/>
              </a:lnSpc>
            </a:pPr>
            <a:r>
              <a:rPr lang="en-US" altLang="zh-TW" sz="5400" b="1" dirty="0" smtClean="0">
                <a:latin typeface="+mj-lt"/>
              </a:rPr>
              <a:t>(</a:t>
            </a:r>
            <a:r>
              <a:rPr lang="zh-TW" altLang="en-US" sz="5400" b="1" dirty="0">
                <a:latin typeface="+mj-lt"/>
              </a:rPr>
              <a:t>使用者介面</a:t>
            </a:r>
            <a:r>
              <a:rPr lang="en-US" altLang="zh-TW" sz="5400" b="1" dirty="0">
                <a:latin typeface="+mj-lt"/>
              </a:rPr>
              <a:t>) </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4AA4DA62-075D-426A-890B-EA9FFEA8A3BA}" type="slidenum">
              <a:rPr lang="en-US" altLang="zh-TW" smtClean="0"/>
              <a:pPr/>
              <a:t>1</a:t>
            </a:fld>
            <a:endParaRPr lang="en-US" altLang="zh-TW" dirty="0"/>
          </a:p>
        </p:txBody>
      </p:sp>
    </p:spTree>
    <p:extLst>
      <p:ext uri="{BB962C8B-B14F-4D97-AF65-F5344CB8AC3E}">
        <p14:creationId xmlns:p14="http://schemas.microsoft.com/office/powerpoint/2010/main" val="1006378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742950" y="404664"/>
            <a:ext cx="8420100" cy="685800"/>
          </a:xfrm>
        </p:spPr>
        <p:txBody>
          <a:bodyPr/>
          <a:lstStyle/>
          <a:p>
            <a:r>
              <a:rPr lang="en-US" altLang="zh-TW">
                <a:ea typeface="新細明體" charset="-120"/>
              </a:rPr>
              <a:t>The World Wide Web</a:t>
            </a:r>
          </a:p>
        </p:txBody>
      </p:sp>
      <p:sp>
        <p:nvSpPr>
          <p:cNvPr id="149507" name="Rectangle 3"/>
          <p:cNvSpPr>
            <a:spLocks noGrp="1" noChangeArrowheads="1"/>
          </p:cNvSpPr>
          <p:nvPr>
            <p:ph type="body" idx="4294967295"/>
          </p:nvPr>
        </p:nvSpPr>
        <p:spPr>
          <a:xfrm>
            <a:off x="1327359" y="1412776"/>
            <a:ext cx="8571442" cy="4992688"/>
          </a:xfrm>
        </p:spPr>
        <p:txBody>
          <a:bodyPr/>
          <a:lstStyle/>
          <a:p>
            <a:r>
              <a:rPr lang="en-US" altLang="zh-TW" sz="2000" dirty="0">
                <a:ea typeface="新細明體" charset="-120"/>
              </a:rPr>
              <a:t>The Web is a distributed information system based on hypertext.</a:t>
            </a:r>
          </a:p>
          <a:p>
            <a:r>
              <a:rPr lang="en-US" altLang="zh-TW" sz="2000" dirty="0">
                <a:ea typeface="新細明體" charset="-120"/>
              </a:rPr>
              <a:t>Most Web documents are hypertext documents formatted via the </a:t>
            </a:r>
            <a:r>
              <a:rPr lang="en-US" altLang="zh-TW" sz="2000" dirty="0" err="1">
                <a:ea typeface="新細明體" charset="-120"/>
              </a:rPr>
              <a:t>HyperText</a:t>
            </a:r>
            <a:r>
              <a:rPr lang="en-US" altLang="zh-TW" sz="2000" dirty="0">
                <a:ea typeface="新細明體" charset="-120"/>
              </a:rPr>
              <a:t> Markup Language (HTML)</a:t>
            </a:r>
          </a:p>
          <a:p>
            <a:r>
              <a:rPr lang="en-US" altLang="zh-TW" sz="2000" dirty="0">
                <a:ea typeface="新細明體" charset="-120"/>
              </a:rPr>
              <a:t>HTML documents contain</a:t>
            </a:r>
          </a:p>
          <a:p>
            <a:pPr lvl="1"/>
            <a:r>
              <a:rPr lang="en-US" altLang="zh-TW" sz="1800" dirty="0">
                <a:ea typeface="新細明體" charset="-120"/>
              </a:rPr>
              <a:t>text along with font specifications, and other formatting instructions</a:t>
            </a:r>
          </a:p>
          <a:p>
            <a:pPr lvl="1"/>
            <a:r>
              <a:rPr lang="en-US" altLang="zh-TW" sz="1800" dirty="0">
                <a:ea typeface="新細明體" charset="-120"/>
              </a:rPr>
              <a:t>hypertext links to other documents, which can be associated with regions of the text.</a:t>
            </a:r>
          </a:p>
          <a:p>
            <a:pPr lvl="1"/>
            <a:r>
              <a:rPr lang="en-US" altLang="zh-TW" sz="1800" dirty="0">
                <a:solidFill>
                  <a:schemeClr val="tx2"/>
                </a:solidFill>
                <a:ea typeface="新細明體" charset="-120"/>
              </a:rPr>
              <a:t>forms</a:t>
            </a:r>
            <a:r>
              <a:rPr lang="en-US" altLang="zh-TW" sz="1800" dirty="0">
                <a:ea typeface="新細明體" charset="-120"/>
              </a:rPr>
              <a:t>, enabling users to enter data which can then be sent back to the Web server</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10</a:t>
            </a:fld>
            <a:endParaRPr lang="en-US" altLang="zh-TW" dirty="0"/>
          </a:p>
        </p:txBody>
      </p:sp>
    </p:spTree>
    <p:extLst>
      <p:ext uri="{BB962C8B-B14F-4D97-AF65-F5344CB8AC3E}">
        <p14:creationId xmlns:p14="http://schemas.microsoft.com/office/powerpoint/2010/main" val="1391493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r>
              <a:rPr lang="en-US" altLang="zh-TW">
                <a:ea typeface="新細明體" charset="-120"/>
              </a:rPr>
              <a:t>A formatted report</a:t>
            </a:r>
          </a:p>
        </p:txBody>
      </p:sp>
      <p:pic>
        <p:nvPicPr>
          <p:cNvPr id="315395" name="Picture 3" descr="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9081" y="1477963"/>
            <a:ext cx="7897283" cy="3948112"/>
          </a:xfrm>
          <a:prstGeom prst="rect">
            <a:avLst/>
          </a:prstGeom>
          <a:noFill/>
          <a:extLst>
            <a:ext uri="{909E8E84-426E-40DD-AFC4-6F175D3DCCD1}">
              <a14:hiddenFill xmlns:a14="http://schemas.microsoft.com/office/drawing/2010/main">
                <a:solidFill>
                  <a:srgbClr val="FFFFFF"/>
                </a:solidFill>
              </a14:hiddenFill>
            </a:ext>
          </a:extLst>
        </p:spPr>
      </p:pic>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11</a:t>
            </a:fld>
            <a:endParaRPr lang="en-US" altLang="zh-TW" dirty="0"/>
          </a:p>
        </p:txBody>
      </p:sp>
    </p:spTree>
    <p:extLst>
      <p:ext uri="{BB962C8B-B14F-4D97-AF65-F5344CB8AC3E}">
        <p14:creationId xmlns:p14="http://schemas.microsoft.com/office/powerpoint/2010/main" val="2268900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742950" y="476672"/>
            <a:ext cx="8420100" cy="685800"/>
          </a:xfrm>
        </p:spPr>
        <p:txBody>
          <a:bodyPr/>
          <a:lstStyle/>
          <a:p>
            <a:r>
              <a:rPr lang="en-US" altLang="zh-TW" dirty="0">
                <a:ea typeface="新細明體" charset="-120"/>
              </a:rPr>
              <a:t>Web Interfaces to Databases</a:t>
            </a:r>
          </a:p>
        </p:txBody>
      </p:sp>
      <p:sp>
        <p:nvSpPr>
          <p:cNvPr id="165891" name="Rectangle 3"/>
          <p:cNvSpPr>
            <a:spLocks noGrp="1" noChangeArrowheads="1"/>
          </p:cNvSpPr>
          <p:nvPr>
            <p:ph type="body" idx="4294967295"/>
          </p:nvPr>
        </p:nvSpPr>
        <p:spPr>
          <a:xfrm>
            <a:off x="758428" y="1556791"/>
            <a:ext cx="8399463" cy="4561433"/>
          </a:xfrm>
        </p:spPr>
        <p:txBody>
          <a:bodyPr/>
          <a:lstStyle/>
          <a:p>
            <a:pPr marL="381000" indent="-381000">
              <a:buFont typeface="Monotype Sorts" pitchFamily="2" charset="2"/>
              <a:buNone/>
            </a:pPr>
            <a:r>
              <a:rPr lang="en-US" altLang="zh-TW" dirty="0">
                <a:ea typeface="新細明體" charset="-120"/>
              </a:rPr>
              <a:t>Why interface databases to the Web?</a:t>
            </a:r>
          </a:p>
          <a:p>
            <a:pPr marL="381000" indent="-381000">
              <a:buFont typeface="Monotype Sorts" pitchFamily="2" charset="2"/>
              <a:buAutoNum type="arabicPeriod"/>
            </a:pPr>
            <a:r>
              <a:rPr lang="en-US" altLang="zh-TW" dirty="0">
                <a:ea typeface="新細明體" charset="-120"/>
              </a:rPr>
              <a:t>Web browsers have become the de-facto standard user interface to databases</a:t>
            </a:r>
          </a:p>
          <a:p>
            <a:pPr marL="800100" lvl="1" indent="-342900"/>
            <a:r>
              <a:rPr lang="en-US" altLang="zh-TW" dirty="0">
                <a:ea typeface="新細明體" charset="-120"/>
              </a:rPr>
              <a:t>Enable large numbers of users to access databases from anywhere</a:t>
            </a:r>
          </a:p>
          <a:p>
            <a:pPr marL="800100" lvl="1" indent="-342900"/>
            <a:r>
              <a:rPr lang="en-US" altLang="zh-TW" dirty="0">
                <a:ea typeface="新細明體" charset="-120"/>
              </a:rPr>
              <a:t>Avoid the need for downloading/installing specialized code, while providing a good graphical user interface</a:t>
            </a:r>
          </a:p>
          <a:p>
            <a:pPr marL="800100" lvl="1" indent="-342900"/>
            <a:r>
              <a:rPr lang="en-US" altLang="zh-TW" dirty="0">
                <a:ea typeface="新細明體" charset="-120"/>
              </a:rPr>
              <a:t>Examples: banks, airline and rental car reservations, university course registration and grading, an so on.</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12</a:t>
            </a:fld>
            <a:endParaRPr lang="en-US" altLang="zh-TW" dirty="0"/>
          </a:p>
        </p:txBody>
      </p:sp>
    </p:spTree>
    <p:extLst>
      <p:ext uri="{BB962C8B-B14F-4D97-AF65-F5344CB8AC3E}">
        <p14:creationId xmlns:p14="http://schemas.microsoft.com/office/powerpoint/2010/main" val="1650744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231576" y="692696"/>
            <a:ext cx="9906000" cy="457200"/>
          </a:xfrm>
        </p:spPr>
        <p:txBody>
          <a:bodyPr/>
          <a:lstStyle/>
          <a:p>
            <a:pPr>
              <a:lnSpc>
                <a:spcPct val="70000"/>
              </a:lnSpc>
            </a:pPr>
            <a:r>
              <a:rPr lang="en-US" altLang="zh-TW" dirty="0">
                <a:ea typeface="新細明體" charset="-120"/>
              </a:rPr>
              <a:t>Web Interfaces to Database </a:t>
            </a:r>
            <a:r>
              <a:rPr lang="en-US" altLang="zh-TW" sz="2400" b="0" dirty="0">
                <a:ea typeface="新細明體" charset="-120"/>
              </a:rPr>
              <a:t>(Cont.)</a:t>
            </a:r>
            <a:endParaRPr lang="en-US" altLang="zh-TW" b="0" dirty="0">
              <a:ea typeface="新細明體" charset="-120"/>
            </a:endParaRPr>
          </a:p>
        </p:txBody>
      </p:sp>
      <p:sp>
        <p:nvSpPr>
          <p:cNvPr id="167939" name="Rectangle 3"/>
          <p:cNvSpPr>
            <a:spLocks noGrp="1" noChangeArrowheads="1"/>
          </p:cNvSpPr>
          <p:nvPr>
            <p:ph type="body" idx="4294967295"/>
          </p:nvPr>
        </p:nvSpPr>
        <p:spPr>
          <a:xfrm>
            <a:off x="992560" y="1556792"/>
            <a:ext cx="8191368" cy="5116513"/>
          </a:xfrm>
        </p:spPr>
        <p:txBody>
          <a:bodyPr/>
          <a:lstStyle/>
          <a:p>
            <a:pPr marL="381000" indent="-381000">
              <a:buFont typeface="Monotype Sorts" pitchFamily="2" charset="2"/>
              <a:buAutoNum type="arabicPeriod" startAt="2"/>
            </a:pPr>
            <a:r>
              <a:rPr lang="en-US" altLang="zh-TW" sz="2400" dirty="0">
                <a:ea typeface="新細明體" charset="-120"/>
              </a:rPr>
              <a:t>Dynamic generation of documents</a:t>
            </a:r>
          </a:p>
          <a:p>
            <a:pPr marL="800100" lvl="1" indent="-342900"/>
            <a:r>
              <a:rPr lang="en-US" altLang="zh-TW" sz="2000" dirty="0">
                <a:ea typeface="新細明體" charset="-120"/>
              </a:rPr>
              <a:t>Limitations of static HTML documents</a:t>
            </a:r>
          </a:p>
          <a:p>
            <a:pPr marL="1200150" lvl="2" indent="-342900"/>
            <a:r>
              <a:rPr lang="en-US" altLang="zh-TW" sz="2000" dirty="0">
                <a:ea typeface="新細明體" charset="-120"/>
              </a:rPr>
              <a:t>Cannot customize fixed Web documents for individual users.</a:t>
            </a:r>
          </a:p>
          <a:p>
            <a:pPr marL="1200150" lvl="2" indent="-342900"/>
            <a:r>
              <a:rPr lang="en-US" altLang="zh-TW" sz="2000" dirty="0">
                <a:ea typeface="新細明體" charset="-120"/>
              </a:rPr>
              <a:t>Problematic to update Web documents, especially if multiple Web documents replicate data.</a:t>
            </a:r>
          </a:p>
          <a:p>
            <a:pPr marL="800100" lvl="1" indent="-342900"/>
            <a:r>
              <a:rPr lang="en-US" altLang="zh-TW" sz="2000" dirty="0">
                <a:ea typeface="新細明體" charset="-120"/>
              </a:rPr>
              <a:t>Solution: Generate Web documents dynamically from data stored in a database.  </a:t>
            </a:r>
          </a:p>
          <a:p>
            <a:pPr marL="1200150" lvl="2" indent="-342900"/>
            <a:r>
              <a:rPr lang="en-US" altLang="zh-TW" sz="2000" dirty="0">
                <a:ea typeface="新細明體" charset="-120"/>
              </a:rPr>
              <a:t>Can tailor the display based on user information stored in the database.</a:t>
            </a:r>
          </a:p>
          <a:p>
            <a:pPr marL="1543050" lvl="3" indent="-342900"/>
            <a:r>
              <a:rPr lang="en-US" altLang="zh-TW" sz="1800" dirty="0">
                <a:ea typeface="新細明體" charset="-120"/>
              </a:rPr>
              <a:t>E.g. tailored ads, tailored weather and local news, …</a:t>
            </a:r>
          </a:p>
          <a:p>
            <a:pPr marL="1200150" lvl="2" indent="-342900"/>
            <a:r>
              <a:rPr lang="en-US" altLang="zh-TW" sz="2000" dirty="0">
                <a:ea typeface="新細明體" charset="-120"/>
              </a:rPr>
              <a:t>Displayed information is up-to-date, unlike the static Web pages</a:t>
            </a:r>
          </a:p>
          <a:p>
            <a:pPr marL="1543050" lvl="3" indent="-342900"/>
            <a:r>
              <a:rPr lang="en-US" altLang="zh-TW" sz="1800" dirty="0">
                <a:ea typeface="新細明體" charset="-120"/>
              </a:rPr>
              <a:t>E.g. stock market information, ..</a:t>
            </a:r>
            <a:br>
              <a:rPr lang="en-US" altLang="zh-TW" sz="1800" dirty="0">
                <a:ea typeface="新細明體" charset="-120"/>
              </a:rPr>
            </a:br>
            <a:endParaRPr lang="en-US" altLang="zh-TW" sz="1800" dirty="0">
              <a:ea typeface="新細明體" charset="-120"/>
            </a:endParaRPr>
          </a:p>
          <a:p>
            <a:pPr marL="381000" indent="-381000">
              <a:buFont typeface="Monotype Sorts" pitchFamily="2" charset="2"/>
              <a:buNone/>
            </a:pPr>
            <a:endParaRPr lang="en-US" altLang="zh-TW" sz="2400" dirty="0">
              <a:ea typeface="新細明體" charset="-120"/>
            </a:endParaRP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13</a:t>
            </a:fld>
            <a:endParaRPr lang="en-US" altLang="zh-TW" dirty="0"/>
          </a:p>
        </p:txBody>
      </p:sp>
    </p:spTree>
    <p:extLst>
      <p:ext uri="{BB962C8B-B14F-4D97-AF65-F5344CB8AC3E}">
        <p14:creationId xmlns:p14="http://schemas.microsoft.com/office/powerpoint/2010/main" val="3103601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18400" y="620688"/>
            <a:ext cx="9906000" cy="533400"/>
          </a:xfrm>
        </p:spPr>
        <p:txBody>
          <a:bodyPr/>
          <a:lstStyle/>
          <a:p>
            <a:r>
              <a:rPr lang="en-US" altLang="zh-TW" dirty="0">
                <a:ea typeface="新細明體" charset="-120"/>
              </a:rPr>
              <a:t>Uniform Resources Locators</a:t>
            </a:r>
          </a:p>
        </p:txBody>
      </p:sp>
      <p:sp>
        <p:nvSpPr>
          <p:cNvPr id="151555" name="Rectangle 3"/>
          <p:cNvSpPr>
            <a:spLocks noGrp="1" noChangeArrowheads="1"/>
          </p:cNvSpPr>
          <p:nvPr>
            <p:ph type="body" idx="4294967295"/>
          </p:nvPr>
        </p:nvSpPr>
        <p:spPr>
          <a:xfrm>
            <a:off x="704528" y="1412776"/>
            <a:ext cx="8337550" cy="4953000"/>
          </a:xfrm>
        </p:spPr>
        <p:txBody>
          <a:bodyPr/>
          <a:lstStyle/>
          <a:p>
            <a:pPr>
              <a:lnSpc>
                <a:spcPct val="90000"/>
              </a:lnSpc>
            </a:pPr>
            <a:r>
              <a:rPr lang="en-US" altLang="zh-TW" sz="2000" dirty="0">
                <a:ea typeface="新細明體" charset="-120"/>
              </a:rPr>
              <a:t>In the Web, functionality of pointers is provided by Uniform Resource Locators (URLs).</a:t>
            </a:r>
          </a:p>
          <a:p>
            <a:pPr>
              <a:lnSpc>
                <a:spcPct val="90000"/>
              </a:lnSpc>
            </a:pPr>
            <a:r>
              <a:rPr lang="en-US" altLang="zh-TW" sz="2000" dirty="0">
                <a:ea typeface="新細明體" charset="-120"/>
              </a:rPr>
              <a:t>URL example: </a:t>
            </a:r>
          </a:p>
          <a:p>
            <a:pPr>
              <a:lnSpc>
                <a:spcPct val="90000"/>
              </a:lnSpc>
              <a:buFont typeface="Monotype Sorts" pitchFamily="2" charset="2"/>
              <a:buNone/>
            </a:pPr>
            <a:r>
              <a:rPr lang="en-US" altLang="zh-TW" sz="2000" dirty="0">
                <a:ea typeface="新細明體" charset="-120"/>
              </a:rPr>
              <a:t>	              </a:t>
            </a:r>
            <a:r>
              <a:rPr lang="en-US" altLang="zh-TW" sz="2000" dirty="0">
                <a:ea typeface="新細明體" charset="-120"/>
                <a:hlinkClick r:id="rId2"/>
              </a:rPr>
              <a:t>http://www.bell-labs.com/topics/book/db-book</a:t>
            </a:r>
            <a:r>
              <a:rPr lang="en-US" altLang="zh-TW" sz="2000" dirty="0">
                <a:ea typeface="新細明體" charset="-120"/>
              </a:rPr>
              <a:t> </a:t>
            </a:r>
          </a:p>
          <a:p>
            <a:pPr lvl="1">
              <a:lnSpc>
                <a:spcPct val="90000"/>
              </a:lnSpc>
            </a:pPr>
            <a:r>
              <a:rPr lang="en-US" altLang="zh-TW" sz="1800" dirty="0">
                <a:ea typeface="新細明體" charset="-120"/>
              </a:rPr>
              <a:t>The first part indicates how the document is to be accessed</a:t>
            </a:r>
          </a:p>
          <a:p>
            <a:pPr lvl="2">
              <a:lnSpc>
                <a:spcPct val="90000"/>
              </a:lnSpc>
            </a:pPr>
            <a:r>
              <a:rPr lang="en-US" altLang="zh-TW" sz="1800" dirty="0">
                <a:ea typeface="新細明體" charset="-120"/>
              </a:rPr>
              <a:t> “http” indicates that the document is to be accessed using the Hyper Text Transfer Protocol.</a:t>
            </a:r>
          </a:p>
          <a:p>
            <a:pPr lvl="1">
              <a:lnSpc>
                <a:spcPct val="90000"/>
              </a:lnSpc>
            </a:pPr>
            <a:r>
              <a:rPr lang="en-US" altLang="zh-TW" sz="1800" dirty="0">
                <a:ea typeface="新細明體" charset="-120"/>
              </a:rPr>
              <a:t>The second part gives the unique name of a machine on the Internet.</a:t>
            </a:r>
          </a:p>
          <a:p>
            <a:pPr lvl="1">
              <a:lnSpc>
                <a:spcPct val="90000"/>
              </a:lnSpc>
            </a:pPr>
            <a:r>
              <a:rPr lang="en-US" altLang="zh-TW" sz="1800" dirty="0">
                <a:ea typeface="新細明體" charset="-120"/>
              </a:rPr>
              <a:t>The rest of the URL identifies the document within the machine.</a:t>
            </a:r>
          </a:p>
          <a:p>
            <a:pPr>
              <a:lnSpc>
                <a:spcPct val="90000"/>
              </a:lnSpc>
            </a:pPr>
            <a:r>
              <a:rPr lang="en-US" altLang="zh-TW" sz="2000" dirty="0">
                <a:ea typeface="新細明體" charset="-120"/>
              </a:rPr>
              <a:t>The local identification can be:</a:t>
            </a:r>
          </a:p>
          <a:p>
            <a:pPr lvl="2">
              <a:lnSpc>
                <a:spcPct val="90000"/>
              </a:lnSpc>
            </a:pPr>
            <a:r>
              <a:rPr lang="en-US" altLang="zh-TW" sz="1800" dirty="0">
                <a:ea typeface="新細明體" charset="-120"/>
              </a:rPr>
              <a:t>The path name of a file on the machine, or</a:t>
            </a:r>
          </a:p>
          <a:p>
            <a:pPr lvl="2">
              <a:lnSpc>
                <a:spcPct val="90000"/>
              </a:lnSpc>
            </a:pPr>
            <a:r>
              <a:rPr lang="en-US" altLang="zh-TW" sz="1800" dirty="0">
                <a:ea typeface="新細明體" charset="-120"/>
              </a:rPr>
              <a:t>An identifier (path name) of a program, plus arguments to be passed to the program</a:t>
            </a:r>
          </a:p>
          <a:p>
            <a:pPr lvl="3">
              <a:lnSpc>
                <a:spcPct val="90000"/>
              </a:lnSpc>
            </a:pPr>
            <a:r>
              <a:rPr lang="en-US" altLang="zh-TW" sz="1600" dirty="0">
                <a:ea typeface="新細明體" charset="-120"/>
              </a:rPr>
              <a:t>E.g.  http://www.google.com/search?q=silberschatz</a:t>
            </a:r>
          </a:p>
          <a:p>
            <a:pPr>
              <a:lnSpc>
                <a:spcPct val="90000"/>
              </a:lnSpc>
            </a:pPr>
            <a:endParaRPr lang="en-US" altLang="zh-TW" sz="2000" dirty="0">
              <a:ea typeface="新細明體" charset="-120"/>
            </a:endParaRP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14</a:t>
            </a:fld>
            <a:endParaRPr lang="en-US" altLang="zh-TW" dirty="0"/>
          </a:p>
        </p:txBody>
      </p:sp>
    </p:spTree>
    <p:extLst>
      <p:ext uri="{BB962C8B-B14F-4D97-AF65-F5344CB8AC3E}">
        <p14:creationId xmlns:p14="http://schemas.microsoft.com/office/powerpoint/2010/main" val="479790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742950" y="476672"/>
            <a:ext cx="8420100" cy="685800"/>
          </a:xfrm>
        </p:spPr>
        <p:txBody>
          <a:bodyPr/>
          <a:lstStyle/>
          <a:p>
            <a:r>
              <a:rPr lang="en-US" altLang="zh-TW" dirty="0">
                <a:ea typeface="新細明體" charset="-120"/>
              </a:rPr>
              <a:t>HTML and HTTP</a:t>
            </a:r>
          </a:p>
        </p:txBody>
      </p:sp>
      <p:sp>
        <p:nvSpPr>
          <p:cNvPr id="161795" name="Rectangle 3"/>
          <p:cNvSpPr>
            <a:spLocks noGrp="1" noChangeArrowheads="1"/>
          </p:cNvSpPr>
          <p:nvPr>
            <p:ph type="body" idx="4294967295"/>
          </p:nvPr>
        </p:nvSpPr>
        <p:spPr>
          <a:xfrm>
            <a:off x="860755" y="1700808"/>
            <a:ext cx="8184489" cy="3672408"/>
          </a:xfrm>
        </p:spPr>
        <p:txBody>
          <a:bodyPr/>
          <a:lstStyle/>
          <a:p>
            <a:r>
              <a:rPr lang="en-US" altLang="zh-TW" sz="2000" dirty="0">
                <a:ea typeface="新細明體" charset="-120"/>
              </a:rPr>
              <a:t>HTML provides formatting, hypertext link, and image display features.</a:t>
            </a:r>
          </a:p>
          <a:p>
            <a:r>
              <a:rPr lang="en-US" altLang="zh-TW" sz="2000" dirty="0">
                <a:ea typeface="新細明體" charset="-120"/>
              </a:rPr>
              <a:t>HTML also provides input features</a:t>
            </a:r>
          </a:p>
          <a:p>
            <a:pPr lvl="2"/>
            <a:r>
              <a:rPr lang="en-US" altLang="zh-TW" sz="1800" dirty="0">
                <a:ea typeface="新細明體" charset="-120"/>
              </a:rPr>
              <a:t>Select from a set of options</a:t>
            </a:r>
          </a:p>
          <a:p>
            <a:pPr lvl="3"/>
            <a:r>
              <a:rPr lang="en-US" altLang="zh-TW" sz="1600" dirty="0">
                <a:ea typeface="新細明體" charset="-120"/>
              </a:rPr>
              <a:t>Pop-up menus, radio buttons, check lists</a:t>
            </a:r>
          </a:p>
          <a:p>
            <a:pPr lvl="2"/>
            <a:r>
              <a:rPr lang="en-US" altLang="zh-TW" sz="1800" dirty="0">
                <a:ea typeface="新細明體" charset="-120"/>
              </a:rPr>
              <a:t>Enter values</a:t>
            </a:r>
          </a:p>
          <a:p>
            <a:pPr lvl="3"/>
            <a:r>
              <a:rPr lang="en-US" altLang="zh-TW" sz="1600" dirty="0">
                <a:ea typeface="新細明體" charset="-120"/>
              </a:rPr>
              <a:t>Text boxes</a:t>
            </a:r>
          </a:p>
          <a:p>
            <a:pPr lvl="1"/>
            <a:r>
              <a:rPr lang="en-US" altLang="zh-TW" sz="1800" dirty="0">
                <a:ea typeface="新細明體" charset="-120"/>
              </a:rPr>
              <a:t>Filled in input sent back to the server, to be acted upon by an executable at the server</a:t>
            </a:r>
          </a:p>
          <a:p>
            <a:r>
              <a:rPr lang="en-US" altLang="zh-TW" sz="2000" dirty="0" err="1">
                <a:ea typeface="新細明體" charset="-120"/>
              </a:rPr>
              <a:t>HyperText</a:t>
            </a:r>
            <a:r>
              <a:rPr lang="en-US" altLang="zh-TW" sz="2000" dirty="0">
                <a:ea typeface="新細明體" charset="-120"/>
              </a:rPr>
              <a:t> Transfer Protocol (HTTP) used for communication with the Web server</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15</a:t>
            </a:fld>
            <a:endParaRPr lang="en-US" altLang="zh-TW" dirty="0"/>
          </a:p>
        </p:txBody>
      </p:sp>
    </p:spTree>
    <p:extLst>
      <p:ext uri="{BB962C8B-B14F-4D97-AF65-F5344CB8AC3E}">
        <p14:creationId xmlns:p14="http://schemas.microsoft.com/office/powerpoint/2010/main" val="625270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742950" y="332656"/>
            <a:ext cx="8420100" cy="762000"/>
          </a:xfrm>
        </p:spPr>
        <p:txBody>
          <a:bodyPr/>
          <a:lstStyle/>
          <a:p>
            <a:r>
              <a:rPr lang="en-US" altLang="zh-TW">
                <a:ea typeface="新細明體" charset="-120"/>
              </a:rPr>
              <a:t>Sample HTML Source Text</a:t>
            </a:r>
          </a:p>
        </p:txBody>
      </p:sp>
      <p:sp>
        <p:nvSpPr>
          <p:cNvPr id="153603" name="Rectangle 3"/>
          <p:cNvSpPr>
            <a:spLocks noGrp="1" noChangeArrowheads="1"/>
          </p:cNvSpPr>
          <p:nvPr>
            <p:ph type="body" idx="4294967295"/>
          </p:nvPr>
        </p:nvSpPr>
        <p:spPr>
          <a:xfrm>
            <a:off x="577850" y="1402585"/>
            <a:ext cx="9328150" cy="5435600"/>
          </a:xfrm>
        </p:spPr>
        <p:txBody>
          <a:bodyPr/>
          <a:lstStyle/>
          <a:p>
            <a:pPr>
              <a:lnSpc>
                <a:spcPct val="90000"/>
              </a:lnSpc>
              <a:buFont typeface="Monotype Sorts" pitchFamily="2" charset="2"/>
              <a:buNone/>
            </a:pPr>
            <a:r>
              <a:rPr lang="en-US" altLang="zh-TW" sz="1800" dirty="0">
                <a:ea typeface="新細明體" charset="-120"/>
              </a:rPr>
              <a:t>     </a:t>
            </a:r>
            <a:r>
              <a:rPr lang="en-US" altLang="zh-TW" sz="1800" dirty="0">
                <a:solidFill>
                  <a:schemeClr val="tx2"/>
                </a:solidFill>
                <a:ea typeface="新細明體" charset="-120"/>
              </a:rPr>
              <a:t>&lt;html&gt; &lt;body&gt;</a:t>
            </a:r>
            <a:r>
              <a:rPr lang="en-US" altLang="zh-TW" sz="1800" dirty="0">
                <a:solidFill>
                  <a:srgbClr val="336600"/>
                </a:solidFill>
                <a:ea typeface="新細明體" charset="-120"/>
              </a:rPr>
              <a:t/>
            </a:r>
            <a:br>
              <a:rPr lang="en-US" altLang="zh-TW" sz="1800" dirty="0">
                <a:solidFill>
                  <a:srgbClr val="336600"/>
                </a:solidFill>
                <a:ea typeface="新細明體" charset="-120"/>
              </a:rPr>
            </a:br>
            <a:r>
              <a:rPr lang="en-US" altLang="zh-TW" sz="1800" dirty="0">
                <a:solidFill>
                  <a:schemeClr val="tx2"/>
                </a:solidFill>
                <a:ea typeface="新細明體" charset="-120"/>
              </a:rPr>
              <a:t>&lt;table border cols = 3&gt;</a:t>
            </a:r>
            <a:r>
              <a:rPr lang="en-US" altLang="zh-TW" sz="1800" dirty="0">
                <a:ea typeface="新細明體" charset="-120"/>
              </a:rPr>
              <a:t> </a:t>
            </a:r>
            <a:br>
              <a:rPr lang="en-US" altLang="zh-TW" sz="1800" dirty="0">
                <a:ea typeface="新細明體" charset="-120"/>
              </a:rPr>
            </a:br>
            <a:r>
              <a:rPr lang="en-US" altLang="zh-TW" sz="1800" dirty="0">
                <a:ea typeface="新細明體" charset="-120"/>
              </a:rPr>
              <a:t>         &lt;</a:t>
            </a:r>
            <a:r>
              <a:rPr lang="en-US" altLang="zh-TW" sz="1800" dirty="0" err="1">
                <a:ea typeface="新細明體" charset="-120"/>
              </a:rPr>
              <a:t>tr</a:t>
            </a:r>
            <a:r>
              <a:rPr lang="en-US" altLang="zh-TW" sz="1800" dirty="0">
                <a:ea typeface="新細明體" charset="-120"/>
              </a:rPr>
              <a:t>&gt; &lt;td&gt; A-101 &lt;/td&gt; &lt;td&gt; Downtown &lt;/td&gt; &lt;td&gt; 500 &lt;/td&gt; &lt;/</a:t>
            </a:r>
            <a:r>
              <a:rPr lang="en-US" altLang="zh-TW" sz="1800" dirty="0" err="1">
                <a:ea typeface="新細明體" charset="-120"/>
              </a:rPr>
              <a:t>tr</a:t>
            </a:r>
            <a:r>
              <a:rPr lang="en-US" altLang="zh-TW" sz="1800" dirty="0">
                <a:ea typeface="新細明體" charset="-120"/>
              </a:rPr>
              <a:t>&gt;</a:t>
            </a:r>
            <a:br>
              <a:rPr lang="en-US" altLang="zh-TW" sz="1800" dirty="0">
                <a:ea typeface="新細明體" charset="-120"/>
              </a:rPr>
            </a:br>
            <a:r>
              <a:rPr lang="en-US" altLang="zh-TW" sz="1800" dirty="0">
                <a:ea typeface="新細明體" charset="-120"/>
              </a:rPr>
              <a:t>         …</a:t>
            </a:r>
            <a:br>
              <a:rPr lang="en-US" altLang="zh-TW" sz="1800" dirty="0">
                <a:ea typeface="新細明體" charset="-120"/>
              </a:rPr>
            </a:br>
            <a:r>
              <a:rPr lang="en-US" altLang="zh-TW" sz="1800" dirty="0">
                <a:solidFill>
                  <a:schemeClr val="tx2"/>
                </a:solidFill>
                <a:ea typeface="新細明體" charset="-120"/>
              </a:rPr>
              <a:t>&lt;/table&gt;</a:t>
            </a:r>
            <a:br>
              <a:rPr lang="en-US" altLang="zh-TW" sz="1800" dirty="0">
                <a:solidFill>
                  <a:schemeClr val="tx2"/>
                </a:solidFill>
                <a:ea typeface="新細明體" charset="-120"/>
              </a:rPr>
            </a:br>
            <a:r>
              <a:rPr lang="en-US" altLang="zh-TW" sz="1800" dirty="0">
                <a:ea typeface="新細明體" charset="-120"/>
              </a:rPr>
              <a:t>&lt;center&gt; The &lt;</a:t>
            </a:r>
            <a:r>
              <a:rPr lang="en-US" altLang="zh-TW" sz="1800" dirty="0" err="1">
                <a:ea typeface="新細明體" charset="-120"/>
              </a:rPr>
              <a:t>i</a:t>
            </a:r>
            <a:r>
              <a:rPr lang="en-US" altLang="zh-TW" sz="1800" dirty="0">
                <a:ea typeface="新細明體" charset="-120"/>
              </a:rPr>
              <a:t>&gt;account&lt;/</a:t>
            </a:r>
            <a:r>
              <a:rPr lang="en-US" altLang="zh-TW" sz="1800" dirty="0" err="1">
                <a:ea typeface="新細明體" charset="-120"/>
              </a:rPr>
              <a:t>i</a:t>
            </a:r>
            <a:r>
              <a:rPr lang="en-US" altLang="zh-TW" sz="1800" dirty="0">
                <a:ea typeface="新細明體" charset="-120"/>
              </a:rPr>
              <a:t>&gt; relation &lt;/center&gt;</a:t>
            </a:r>
            <a:br>
              <a:rPr lang="en-US" altLang="zh-TW" sz="1800" dirty="0">
                <a:ea typeface="新細明體" charset="-120"/>
              </a:rPr>
            </a:br>
            <a:endParaRPr lang="en-US" altLang="zh-TW" sz="1800" dirty="0">
              <a:ea typeface="新細明體" charset="-120"/>
            </a:endParaRPr>
          </a:p>
          <a:p>
            <a:pPr>
              <a:lnSpc>
                <a:spcPct val="90000"/>
              </a:lnSpc>
              <a:buFont typeface="Monotype Sorts" pitchFamily="2" charset="2"/>
              <a:buNone/>
            </a:pPr>
            <a:r>
              <a:rPr lang="en-US" altLang="zh-TW" sz="1800" dirty="0">
                <a:ea typeface="新細明體" charset="-120"/>
              </a:rPr>
              <a:t>     </a:t>
            </a:r>
            <a:r>
              <a:rPr lang="en-US" altLang="zh-TW" sz="1800" dirty="0">
                <a:solidFill>
                  <a:schemeClr val="tx2"/>
                </a:solidFill>
                <a:ea typeface="新細明體" charset="-120"/>
              </a:rPr>
              <a:t>&lt;form action=“</a:t>
            </a:r>
            <a:r>
              <a:rPr lang="en-US" altLang="zh-TW" sz="1800" dirty="0" err="1">
                <a:solidFill>
                  <a:schemeClr val="tx2"/>
                </a:solidFill>
                <a:ea typeface="新細明體" charset="-120"/>
              </a:rPr>
              <a:t>BankQuery</a:t>
            </a:r>
            <a:r>
              <a:rPr lang="en-US" altLang="zh-TW" sz="1800" dirty="0">
                <a:solidFill>
                  <a:schemeClr val="tx2"/>
                </a:solidFill>
                <a:ea typeface="新細明體" charset="-120"/>
              </a:rPr>
              <a:t>” method=get&gt;</a:t>
            </a:r>
          </a:p>
          <a:p>
            <a:pPr>
              <a:lnSpc>
                <a:spcPct val="90000"/>
              </a:lnSpc>
              <a:buFont typeface="Monotype Sorts" pitchFamily="2" charset="2"/>
              <a:buNone/>
            </a:pPr>
            <a:r>
              <a:rPr lang="en-US" altLang="zh-TW" sz="1800" dirty="0">
                <a:ea typeface="新細明體" charset="-120"/>
              </a:rPr>
              <a:t>       Select account/loan and enter number &lt;</a:t>
            </a:r>
            <a:r>
              <a:rPr lang="en-US" altLang="zh-TW" sz="1800" dirty="0" err="1">
                <a:ea typeface="新細明體" charset="-120"/>
              </a:rPr>
              <a:t>br</a:t>
            </a:r>
            <a:r>
              <a:rPr lang="en-US" altLang="zh-TW" sz="1800" dirty="0">
                <a:ea typeface="新細明體" charset="-120"/>
              </a:rPr>
              <a:t>&gt;</a:t>
            </a:r>
          </a:p>
          <a:p>
            <a:pPr>
              <a:lnSpc>
                <a:spcPct val="90000"/>
              </a:lnSpc>
              <a:buFont typeface="Monotype Sorts" pitchFamily="2" charset="2"/>
              <a:buNone/>
            </a:pPr>
            <a:r>
              <a:rPr lang="en-US" altLang="zh-TW" sz="1800" dirty="0">
                <a:ea typeface="新細明體" charset="-120"/>
              </a:rPr>
              <a:t>       </a:t>
            </a:r>
            <a:r>
              <a:rPr lang="en-US" altLang="zh-TW" sz="1800" dirty="0">
                <a:solidFill>
                  <a:srgbClr val="336600"/>
                </a:solidFill>
                <a:ea typeface="新細明體" charset="-120"/>
              </a:rPr>
              <a:t>&lt;select name=“type”&gt; </a:t>
            </a:r>
            <a:br>
              <a:rPr lang="en-US" altLang="zh-TW" sz="1800" dirty="0">
                <a:solidFill>
                  <a:srgbClr val="336600"/>
                </a:solidFill>
                <a:ea typeface="新細明體" charset="-120"/>
              </a:rPr>
            </a:br>
            <a:r>
              <a:rPr lang="en-US" altLang="zh-TW" sz="1800" dirty="0">
                <a:ea typeface="新細明體" charset="-120"/>
              </a:rPr>
              <a:t>      &lt;option value=“account” selected&gt; Account</a:t>
            </a:r>
            <a:br>
              <a:rPr lang="en-US" altLang="zh-TW" sz="1800" dirty="0">
                <a:ea typeface="新細明體" charset="-120"/>
              </a:rPr>
            </a:br>
            <a:r>
              <a:rPr lang="en-US" altLang="zh-TW" sz="1800" dirty="0">
                <a:ea typeface="新細明體" charset="-120"/>
              </a:rPr>
              <a:t>      &lt;option&gt; value=“Loan”&gt;                  Loan</a:t>
            </a:r>
            <a:br>
              <a:rPr lang="en-US" altLang="zh-TW" sz="1800" dirty="0">
                <a:ea typeface="新細明體" charset="-120"/>
              </a:rPr>
            </a:br>
            <a:r>
              <a:rPr lang="en-US" altLang="zh-TW" sz="1800" dirty="0">
                <a:ea typeface="新細明體" charset="-120"/>
              </a:rPr>
              <a:t>  </a:t>
            </a:r>
            <a:r>
              <a:rPr lang="en-US" altLang="zh-TW" sz="1800" dirty="0">
                <a:solidFill>
                  <a:srgbClr val="336600"/>
                </a:solidFill>
                <a:ea typeface="新細明體" charset="-120"/>
              </a:rPr>
              <a:t>&lt;/select&gt;</a:t>
            </a:r>
          </a:p>
          <a:p>
            <a:pPr>
              <a:lnSpc>
                <a:spcPct val="90000"/>
              </a:lnSpc>
              <a:buFont typeface="Monotype Sorts" pitchFamily="2" charset="2"/>
              <a:buNone/>
            </a:pPr>
            <a:r>
              <a:rPr lang="en-US" altLang="zh-TW" sz="1800" dirty="0">
                <a:solidFill>
                  <a:srgbClr val="336600"/>
                </a:solidFill>
                <a:ea typeface="新細明體" charset="-120"/>
              </a:rPr>
              <a:t>       &lt;input type=text size=5 name=“number”&gt;</a:t>
            </a:r>
            <a:br>
              <a:rPr lang="en-US" altLang="zh-TW" sz="1800" dirty="0">
                <a:solidFill>
                  <a:srgbClr val="336600"/>
                </a:solidFill>
                <a:ea typeface="新細明體" charset="-120"/>
              </a:rPr>
            </a:br>
            <a:r>
              <a:rPr lang="en-US" altLang="zh-TW" sz="1800" dirty="0">
                <a:solidFill>
                  <a:srgbClr val="336600"/>
                </a:solidFill>
                <a:ea typeface="新細明體" charset="-120"/>
              </a:rPr>
              <a:t>  &lt;input type=submit value=“submit”&gt;</a:t>
            </a:r>
            <a:br>
              <a:rPr lang="en-US" altLang="zh-TW" sz="1800" dirty="0">
                <a:solidFill>
                  <a:srgbClr val="336600"/>
                </a:solidFill>
                <a:ea typeface="新細明體" charset="-120"/>
              </a:rPr>
            </a:br>
            <a:r>
              <a:rPr lang="en-US" altLang="zh-TW" sz="1800" dirty="0">
                <a:solidFill>
                  <a:schemeClr val="tx2"/>
                </a:solidFill>
                <a:ea typeface="新細明體" charset="-120"/>
              </a:rPr>
              <a:t>&lt;/form&gt;</a:t>
            </a:r>
            <a:br>
              <a:rPr lang="en-US" altLang="zh-TW" sz="1800" dirty="0">
                <a:solidFill>
                  <a:schemeClr val="tx2"/>
                </a:solidFill>
                <a:ea typeface="新細明體" charset="-120"/>
              </a:rPr>
            </a:br>
            <a:r>
              <a:rPr lang="en-US" altLang="zh-TW" sz="1800" dirty="0">
                <a:solidFill>
                  <a:schemeClr val="tx2"/>
                </a:solidFill>
                <a:ea typeface="新細明體" charset="-120"/>
              </a:rPr>
              <a:t>&lt;/body&gt; &lt;/html&gt;</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16</a:t>
            </a:fld>
            <a:endParaRPr lang="en-US" altLang="zh-TW" dirty="0"/>
          </a:p>
        </p:txBody>
      </p:sp>
    </p:spTree>
    <p:extLst>
      <p:ext uri="{BB962C8B-B14F-4D97-AF65-F5344CB8AC3E}">
        <p14:creationId xmlns:p14="http://schemas.microsoft.com/office/powerpoint/2010/main" val="2702490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577850" y="381000"/>
            <a:ext cx="8750300" cy="609600"/>
          </a:xfrm>
        </p:spPr>
        <p:txBody>
          <a:bodyPr/>
          <a:lstStyle/>
          <a:p>
            <a:r>
              <a:rPr lang="en-US" altLang="zh-TW">
                <a:ea typeface="新細明體" charset="-120"/>
              </a:rPr>
              <a:t>Display of Sample HTML Source</a:t>
            </a:r>
          </a:p>
        </p:txBody>
      </p:sp>
      <p:pic>
        <p:nvPicPr>
          <p:cNvPr id="184323" name="Picture 3"/>
          <p:cNvPicPr>
            <a:picLocks noChangeAspect="1" noChangeArrowheads="1"/>
          </p:cNvPicPr>
          <p:nvPr/>
        </p:nvPicPr>
        <p:blipFill>
          <a:blip r:embed="rId2">
            <a:extLst>
              <a:ext uri="{28A0092B-C50C-407E-A947-70E740481C1C}">
                <a14:useLocalDpi xmlns:a14="http://schemas.microsoft.com/office/drawing/2010/main" val="0"/>
              </a:ext>
            </a:extLst>
          </a:blip>
          <a:srcRect l="1163" t="12402" r="1163" b="11629"/>
          <a:stretch>
            <a:fillRect/>
          </a:stretch>
        </p:blipFill>
        <p:spPr bwMode="auto">
          <a:xfrm>
            <a:off x="1651000" y="1371600"/>
            <a:ext cx="6438900" cy="3467100"/>
          </a:xfrm>
          <a:prstGeom prst="rect">
            <a:avLst/>
          </a:prstGeom>
          <a:noFill/>
          <a:ln w="76200" cmpd="tri">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17</a:t>
            </a:fld>
            <a:endParaRPr lang="en-US" altLang="zh-TW" dirty="0"/>
          </a:p>
        </p:txBody>
      </p:sp>
    </p:spTree>
    <p:extLst>
      <p:ext uri="{BB962C8B-B14F-4D97-AF65-F5344CB8AC3E}">
        <p14:creationId xmlns:p14="http://schemas.microsoft.com/office/powerpoint/2010/main" val="3510965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1026"/>
          <p:cNvSpPr>
            <a:spLocks noGrp="1" noChangeArrowheads="1"/>
          </p:cNvSpPr>
          <p:nvPr>
            <p:ph type="title"/>
          </p:nvPr>
        </p:nvSpPr>
        <p:spPr/>
        <p:txBody>
          <a:bodyPr/>
          <a:lstStyle/>
          <a:p>
            <a:r>
              <a:rPr lang="en-US" altLang="zh-TW" dirty="0">
                <a:ea typeface="新細明體" charset="-120"/>
              </a:rPr>
              <a:t>Client Side Scripting and Applets</a:t>
            </a:r>
          </a:p>
        </p:txBody>
      </p:sp>
      <p:sp>
        <p:nvSpPr>
          <p:cNvPr id="205827" name="Rectangle 1027"/>
          <p:cNvSpPr>
            <a:spLocks noGrp="1" noChangeArrowheads="1"/>
          </p:cNvSpPr>
          <p:nvPr>
            <p:ph type="body" idx="1"/>
          </p:nvPr>
        </p:nvSpPr>
        <p:spPr>
          <a:xfrm>
            <a:off x="848544" y="1628800"/>
            <a:ext cx="8502650" cy="5065713"/>
          </a:xfrm>
        </p:spPr>
        <p:txBody>
          <a:bodyPr/>
          <a:lstStyle/>
          <a:p>
            <a:r>
              <a:rPr lang="en-US" altLang="zh-TW" sz="2000" dirty="0">
                <a:ea typeface="新細明體" charset="-120"/>
              </a:rPr>
              <a:t>Browsers can fetch certain scripts (</a:t>
            </a:r>
            <a:r>
              <a:rPr lang="en-US" altLang="zh-TW" sz="2000" dirty="0">
                <a:solidFill>
                  <a:schemeClr val="tx2"/>
                </a:solidFill>
                <a:ea typeface="新細明體" charset="-120"/>
              </a:rPr>
              <a:t>client-side scripts</a:t>
            </a:r>
            <a:r>
              <a:rPr lang="en-US" altLang="zh-TW" sz="2000" dirty="0">
                <a:ea typeface="新細明體" charset="-120"/>
              </a:rPr>
              <a:t>) or programs along with documents, and execute them in “</a:t>
            </a:r>
            <a:r>
              <a:rPr lang="en-US" altLang="zh-TW" sz="2000" dirty="0">
                <a:solidFill>
                  <a:schemeClr val="tx2"/>
                </a:solidFill>
                <a:ea typeface="新細明體" charset="-120"/>
              </a:rPr>
              <a:t>safe mode</a:t>
            </a:r>
            <a:r>
              <a:rPr lang="en-US" altLang="zh-TW" sz="2000" dirty="0">
                <a:ea typeface="新細明體" charset="-120"/>
              </a:rPr>
              <a:t>” at the client site</a:t>
            </a:r>
          </a:p>
          <a:p>
            <a:pPr lvl="1"/>
            <a:r>
              <a:rPr lang="en-US" altLang="zh-TW" sz="1800" dirty="0" err="1">
                <a:ea typeface="新細明體" charset="-120"/>
              </a:rPr>
              <a:t>Javascript</a:t>
            </a:r>
            <a:endParaRPr lang="en-US" altLang="zh-TW" sz="1800" dirty="0">
              <a:ea typeface="新細明體" charset="-120"/>
            </a:endParaRPr>
          </a:p>
          <a:p>
            <a:pPr lvl="1"/>
            <a:r>
              <a:rPr lang="en-US" altLang="zh-TW" sz="1800" dirty="0">
                <a:ea typeface="新細明體" charset="-120"/>
              </a:rPr>
              <a:t>Macromedia Flash and Shockwave for animation/games</a:t>
            </a:r>
          </a:p>
          <a:p>
            <a:pPr lvl="1"/>
            <a:r>
              <a:rPr lang="en-US" altLang="zh-TW" sz="1800" dirty="0">
                <a:ea typeface="新細明體" charset="-120"/>
              </a:rPr>
              <a:t>VRML</a:t>
            </a:r>
          </a:p>
          <a:p>
            <a:pPr lvl="1"/>
            <a:r>
              <a:rPr lang="en-US" altLang="zh-TW" sz="1800" dirty="0">
                <a:ea typeface="新細明體" charset="-120"/>
              </a:rPr>
              <a:t>Applets</a:t>
            </a:r>
          </a:p>
          <a:p>
            <a:r>
              <a:rPr lang="en-US" altLang="zh-TW" sz="2000" dirty="0">
                <a:ea typeface="新細明體" charset="-120"/>
              </a:rPr>
              <a:t>Client-side scripts/programs allow documents to be active</a:t>
            </a:r>
          </a:p>
          <a:p>
            <a:pPr lvl="1"/>
            <a:r>
              <a:rPr lang="en-US" altLang="zh-TW" sz="1800" dirty="0">
                <a:ea typeface="新細明體" charset="-120"/>
              </a:rPr>
              <a:t>E.g., animation by executing programs at the local site</a:t>
            </a:r>
          </a:p>
          <a:p>
            <a:pPr lvl="1"/>
            <a:r>
              <a:rPr lang="en-US" altLang="zh-TW" sz="1800" dirty="0">
                <a:ea typeface="新細明體" charset="-120"/>
              </a:rPr>
              <a:t>E.g. ensure that values entered by users satisfy some correctness checks</a:t>
            </a:r>
          </a:p>
          <a:p>
            <a:pPr lvl="1"/>
            <a:r>
              <a:rPr lang="en-US" altLang="zh-TW" sz="1800" dirty="0">
                <a:ea typeface="新細明體" charset="-120"/>
              </a:rPr>
              <a:t>Permit flexible interaction with the user.</a:t>
            </a:r>
          </a:p>
          <a:p>
            <a:pPr lvl="2"/>
            <a:r>
              <a:rPr lang="en-US" altLang="zh-TW" sz="1800" dirty="0">
                <a:ea typeface="新細明體" charset="-120"/>
              </a:rPr>
              <a:t>Executing programs at the client site speeds up interaction by avoiding many round trips to server</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18</a:t>
            </a:fld>
            <a:endParaRPr lang="en-US" altLang="zh-TW" dirty="0"/>
          </a:p>
        </p:txBody>
      </p:sp>
    </p:spTree>
    <p:extLst>
      <p:ext uri="{BB962C8B-B14F-4D97-AF65-F5344CB8AC3E}">
        <p14:creationId xmlns:p14="http://schemas.microsoft.com/office/powerpoint/2010/main" val="1027164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1064568" y="692696"/>
            <a:ext cx="8420100" cy="457200"/>
          </a:xfrm>
        </p:spPr>
        <p:txBody>
          <a:bodyPr/>
          <a:lstStyle/>
          <a:p>
            <a:r>
              <a:rPr lang="en-US" altLang="zh-TW">
                <a:ea typeface="新細明體" charset="-120"/>
              </a:rPr>
              <a:t>Client Side Scripting and Security</a:t>
            </a:r>
          </a:p>
        </p:txBody>
      </p:sp>
      <p:sp>
        <p:nvSpPr>
          <p:cNvPr id="163843" name="Rectangle 3"/>
          <p:cNvSpPr>
            <a:spLocks noGrp="1" noChangeArrowheads="1"/>
          </p:cNvSpPr>
          <p:nvPr>
            <p:ph type="body" idx="4294967295"/>
          </p:nvPr>
        </p:nvSpPr>
        <p:spPr>
          <a:xfrm>
            <a:off x="992560" y="1412776"/>
            <a:ext cx="8285956" cy="4749800"/>
          </a:xfrm>
        </p:spPr>
        <p:txBody>
          <a:bodyPr/>
          <a:lstStyle/>
          <a:p>
            <a:r>
              <a:rPr lang="en-US" altLang="zh-TW" sz="2400" dirty="0">
                <a:ea typeface="新細明體" charset="-120"/>
              </a:rPr>
              <a:t>Security mechanisms needed to ensure that malicious scripts do not cause damage to the client machine</a:t>
            </a:r>
          </a:p>
          <a:p>
            <a:pPr lvl="1"/>
            <a:r>
              <a:rPr lang="en-US" altLang="zh-TW" sz="2000" dirty="0">
                <a:ea typeface="新細明體" charset="-120"/>
              </a:rPr>
              <a:t>Easy for limited capability scripting languages, harder for general purpose programming languages like Java</a:t>
            </a:r>
          </a:p>
          <a:p>
            <a:r>
              <a:rPr lang="en-US" altLang="zh-TW" sz="2400" dirty="0">
                <a:ea typeface="新細明體" charset="-120"/>
              </a:rPr>
              <a:t>E.g. Java’s security system ensures that the Java applet code does not make any system calls directly</a:t>
            </a:r>
          </a:p>
          <a:p>
            <a:pPr lvl="1"/>
            <a:r>
              <a:rPr lang="en-US" altLang="zh-TW" sz="2000" dirty="0">
                <a:ea typeface="新細明體" charset="-120"/>
              </a:rPr>
              <a:t>Disallows dangerous actions such as file writes</a:t>
            </a:r>
          </a:p>
          <a:p>
            <a:pPr lvl="1"/>
            <a:r>
              <a:rPr lang="en-US" altLang="zh-TW" sz="2000" dirty="0">
                <a:ea typeface="新細明體" charset="-120"/>
              </a:rPr>
              <a:t>Notifies the user about potentially dangerous actions, and allows the option to abort the program or to continue execution.</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19</a:t>
            </a:fld>
            <a:endParaRPr lang="en-US" altLang="zh-TW" dirty="0"/>
          </a:p>
        </p:txBody>
      </p:sp>
    </p:spTree>
    <p:extLst>
      <p:ext uri="{BB962C8B-B14F-4D97-AF65-F5344CB8AC3E}">
        <p14:creationId xmlns:p14="http://schemas.microsoft.com/office/powerpoint/2010/main" val="4291852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72480" y="381000"/>
            <a:ext cx="9361040" cy="838200"/>
          </a:xfrm>
        </p:spPr>
        <p:txBody>
          <a:bodyPr/>
          <a:lstStyle/>
          <a:p>
            <a:r>
              <a:rPr lang="en-US" altLang="zh-TW" dirty="0"/>
              <a:t>PART II: </a:t>
            </a:r>
            <a:r>
              <a:rPr lang="zh-TW" altLang="zh-TW" dirty="0"/>
              <a:t>資料庫</a:t>
            </a:r>
            <a:r>
              <a:rPr lang="zh-TW" altLang="zh-TW" dirty="0" smtClean="0"/>
              <a:t>設計</a:t>
            </a:r>
            <a:r>
              <a:rPr lang="en-US" altLang="zh-TW" dirty="0" smtClean="0"/>
              <a:t> (</a:t>
            </a:r>
            <a:r>
              <a:rPr lang="en-US" altLang="zh-TW" dirty="0"/>
              <a:t>Database Design</a:t>
            </a:r>
            <a:r>
              <a:rPr lang="en-US" altLang="zh-TW" dirty="0" smtClean="0"/>
              <a:t>)</a:t>
            </a:r>
            <a:endParaRPr lang="zh-TW" altLang="en-US" dirty="0"/>
          </a:p>
        </p:txBody>
      </p:sp>
      <p:sp>
        <p:nvSpPr>
          <p:cNvPr id="3" name="內容版面配置區 2"/>
          <p:cNvSpPr>
            <a:spLocks noGrp="1"/>
          </p:cNvSpPr>
          <p:nvPr>
            <p:ph idx="1"/>
          </p:nvPr>
        </p:nvSpPr>
        <p:spPr>
          <a:xfrm>
            <a:off x="974558" y="1412776"/>
            <a:ext cx="8268919" cy="4648200"/>
          </a:xfrm>
        </p:spPr>
        <p:txBody>
          <a:bodyPr/>
          <a:lstStyle/>
          <a:p>
            <a:pPr lvl="0"/>
            <a:r>
              <a:rPr lang="zh-TW" altLang="zh-TW" sz="1800" dirty="0"/>
              <a:t>資料庫問題分析</a:t>
            </a:r>
            <a:r>
              <a:rPr lang="zh-TW" altLang="zh-TW" sz="1800" dirty="0" smtClean="0"/>
              <a:t>與</a:t>
            </a:r>
            <a:r>
              <a:rPr lang="zh-TW" altLang="en-US" sz="1800" dirty="0" smtClean="0"/>
              <a:t>架構規劃</a:t>
            </a:r>
            <a:r>
              <a:rPr lang="en-US" altLang="zh-TW" sz="1800" dirty="0" smtClean="0"/>
              <a:t>: </a:t>
            </a:r>
            <a:endParaRPr lang="en-US" altLang="zh-TW" sz="1800" dirty="0"/>
          </a:p>
          <a:p>
            <a:pPr lvl="1"/>
            <a:r>
              <a:rPr lang="zh-TW" altLang="zh-TW" sz="1400" dirty="0">
                <a:cs typeface="+mn-cs"/>
              </a:rPr>
              <a:t>若有一大量資料想利用</a:t>
            </a:r>
            <a:r>
              <a:rPr lang="en-US" altLang="zh-TW" sz="1400" dirty="0">
                <a:cs typeface="+mn-cs"/>
              </a:rPr>
              <a:t>DBMS</a:t>
            </a:r>
            <a:r>
              <a:rPr lang="zh-TW" altLang="zh-TW" sz="1400" dirty="0">
                <a:cs typeface="+mn-cs"/>
              </a:rPr>
              <a:t>建資料庫來管理。第一步要分析問題，找到使用者</a:t>
            </a:r>
            <a:r>
              <a:rPr lang="zh-TW" altLang="zh-TW" sz="1400" dirty="0" smtClean="0">
                <a:cs typeface="+mn-cs"/>
              </a:rPr>
              <a:t>需求</a:t>
            </a:r>
            <a:endParaRPr lang="en-US" altLang="zh-TW" sz="1400" dirty="0" smtClean="0">
              <a:cs typeface="+mn-cs"/>
            </a:endParaRPr>
          </a:p>
          <a:p>
            <a:pPr lvl="1"/>
            <a:r>
              <a:rPr lang="zh-TW" altLang="zh-TW" sz="1400" dirty="0" smtClean="0">
                <a:cs typeface="+mn-cs"/>
              </a:rPr>
              <a:t>實體</a:t>
            </a:r>
            <a:r>
              <a:rPr lang="en-US" altLang="zh-TW" sz="1400" dirty="0">
                <a:cs typeface="+mn-cs"/>
              </a:rPr>
              <a:t>-</a:t>
            </a:r>
            <a:r>
              <a:rPr lang="zh-TW" altLang="zh-TW" sz="1400" dirty="0">
                <a:cs typeface="+mn-cs"/>
              </a:rPr>
              <a:t>關係模型</a:t>
            </a:r>
            <a:r>
              <a:rPr lang="en-US" altLang="zh-TW" sz="1400" dirty="0">
                <a:cs typeface="+mn-cs"/>
              </a:rPr>
              <a:t>(Entity-Relationship Model,</a:t>
            </a:r>
            <a:r>
              <a:rPr lang="zh-TW" altLang="zh-TW" sz="1400" dirty="0">
                <a:cs typeface="+mn-cs"/>
              </a:rPr>
              <a:t>簡稱</a:t>
            </a:r>
            <a:r>
              <a:rPr lang="en-US" altLang="zh-TW" sz="1400" dirty="0">
                <a:cs typeface="+mn-cs"/>
              </a:rPr>
              <a:t>E-R Model)</a:t>
            </a:r>
            <a:r>
              <a:rPr lang="zh-TW" altLang="zh-TW" sz="1400" dirty="0">
                <a:cs typeface="+mn-cs"/>
              </a:rPr>
              <a:t>是一套資料庫的設計工具。我們可以利用</a:t>
            </a:r>
            <a:r>
              <a:rPr lang="en-US" altLang="zh-TW" sz="1400" dirty="0">
                <a:cs typeface="+mn-cs"/>
              </a:rPr>
              <a:t>E-R Model</a:t>
            </a:r>
            <a:r>
              <a:rPr lang="zh-TW" altLang="zh-TW" sz="1400" dirty="0">
                <a:cs typeface="+mn-cs"/>
              </a:rPr>
              <a:t>分析資料庫問題。它可以把真實世界中複雜的問題中的事物和關係轉化為資料庫中的資料</a:t>
            </a:r>
            <a:r>
              <a:rPr lang="zh-TW" altLang="zh-TW" sz="1400" dirty="0" smtClean="0">
                <a:cs typeface="+mn-cs"/>
              </a:rPr>
              <a:t>架構</a:t>
            </a:r>
            <a:endParaRPr lang="en-US" altLang="zh-TW" sz="1400" dirty="0" smtClean="0">
              <a:cs typeface="+mn-cs"/>
            </a:endParaRPr>
          </a:p>
          <a:p>
            <a:pPr lvl="1"/>
            <a:r>
              <a:rPr lang="zh-TW" altLang="zh-TW" sz="1400" dirty="0" smtClean="0">
                <a:cs typeface="+mn-cs"/>
              </a:rPr>
              <a:t>由於</a:t>
            </a:r>
            <a:r>
              <a:rPr lang="zh-TW" altLang="zh-TW" sz="1400" dirty="0">
                <a:cs typeface="+mn-cs"/>
              </a:rPr>
              <a:t>利用實體</a:t>
            </a:r>
            <a:r>
              <a:rPr lang="en-US" altLang="zh-TW" sz="1400" dirty="0">
                <a:cs typeface="+mn-cs"/>
              </a:rPr>
              <a:t>-</a:t>
            </a:r>
            <a:r>
              <a:rPr lang="zh-TW" altLang="zh-TW" sz="1400" dirty="0">
                <a:cs typeface="+mn-cs"/>
              </a:rPr>
              <a:t>關係模型設計資料庫時</a:t>
            </a:r>
            <a:r>
              <a:rPr lang="en-US" altLang="zh-TW" sz="1400" dirty="0">
                <a:cs typeface="+mn-cs"/>
              </a:rPr>
              <a:t>, </a:t>
            </a:r>
            <a:r>
              <a:rPr lang="zh-TW" altLang="zh-TW" sz="1400" dirty="0">
                <a:cs typeface="+mn-cs"/>
              </a:rPr>
              <a:t>並不會牽涉到資料庫的操作、儲存方式等複雜的電腦運作。所以</a:t>
            </a:r>
            <a:r>
              <a:rPr lang="en-US" altLang="zh-TW" sz="1400" dirty="0">
                <a:cs typeface="+mn-cs"/>
              </a:rPr>
              <a:t>,</a:t>
            </a:r>
            <a:r>
              <a:rPr lang="zh-TW" altLang="zh-TW" sz="1400" dirty="0">
                <a:cs typeface="+mn-cs"/>
              </a:rPr>
              <a:t>我們會把心力放在需求分析去規劃想要的資料庫，並以實體</a:t>
            </a:r>
            <a:r>
              <a:rPr lang="en-US" altLang="zh-TW" sz="1400" dirty="0">
                <a:cs typeface="+mn-cs"/>
              </a:rPr>
              <a:t>-</a:t>
            </a:r>
            <a:r>
              <a:rPr lang="zh-TW" altLang="zh-TW" sz="1400" dirty="0">
                <a:cs typeface="+mn-cs"/>
              </a:rPr>
              <a:t>關係圖</a:t>
            </a:r>
            <a:r>
              <a:rPr lang="en-US" altLang="zh-TW" sz="1400" dirty="0">
                <a:cs typeface="+mn-cs"/>
              </a:rPr>
              <a:t>(E-R Diagram)</a:t>
            </a:r>
            <a:r>
              <a:rPr lang="zh-TW" altLang="zh-TW" sz="1400" dirty="0">
                <a:cs typeface="+mn-cs"/>
              </a:rPr>
              <a:t>來</a:t>
            </a:r>
            <a:r>
              <a:rPr lang="zh-TW" altLang="zh-TW" sz="1400" dirty="0" smtClean="0">
                <a:cs typeface="+mn-cs"/>
              </a:rPr>
              <a:t>呈現</a:t>
            </a:r>
            <a:endParaRPr lang="zh-TW" altLang="zh-TW" sz="1400" dirty="0">
              <a:cs typeface="+mn-cs"/>
            </a:endParaRPr>
          </a:p>
          <a:p>
            <a:pPr lvl="0"/>
            <a:r>
              <a:rPr lang="zh-TW" altLang="zh-TW" sz="1800" dirty="0"/>
              <a:t>資料庫的表格正規化</a:t>
            </a:r>
            <a:r>
              <a:rPr lang="en-US" altLang="zh-TW" sz="1800" dirty="0"/>
              <a:t>: </a:t>
            </a:r>
            <a:endParaRPr lang="en-US" altLang="zh-TW" sz="1800" dirty="0" smtClean="0"/>
          </a:p>
          <a:p>
            <a:pPr lvl="1"/>
            <a:r>
              <a:rPr lang="zh-TW" altLang="zh-TW" sz="1400" dirty="0" smtClean="0"/>
              <a:t>實體</a:t>
            </a:r>
            <a:r>
              <a:rPr lang="en-US" altLang="zh-TW" sz="1400" dirty="0"/>
              <a:t>-</a:t>
            </a:r>
            <a:r>
              <a:rPr lang="zh-TW" altLang="zh-TW" sz="1400" dirty="0"/>
              <a:t>關係圖很容易轉化為表格</a:t>
            </a:r>
            <a:r>
              <a:rPr lang="en-US" altLang="zh-TW" sz="1400" dirty="0"/>
              <a:t>(Tables)</a:t>
            </a:r>
            <a:r>
              <a:rPr lang="zh-TW" altLang="zh-TW" sz="1400" dirty="0"/>
              <a:t>，而資料庫就是由許多表格</a:t>
            </a:r>
            <a:r>
              <a:rPr lang="en-US" altLang="zh-TW" sz="1400" dirty="0"/>
              <a:t>(tables)</a:t>
            </a:r>
            <a:r>
              <a:rPr lang="zh-TW" altLang="zh-TW" sz="1400" dirty="0"/>
              <a:t>組成</a:t>
            </a:r>
            <a:r>
              <a:rPr lang="zh-TW" altLang="zh-TW" sz="1400" dirty="0" smtClean="0"/>
              <a:t>的</a:t>
            </a:r>
            <a:endParaRPr lang="en-US" altLang="zh-TW" sz="1400" dirty="0" smtClean="0"/>
          </a:p>
          <a:p>
            <a:pPr lvl="1"/>
            <a:r>
              <a:rPr lang="zh-TW" altLang="zh-TW" sz="1400" dirty="0" smtClean="0"/>
              <a:t>這些</a:t>
            </a:r>
            <a:r>
              <a:rPr lang="zh-TW" altLang="zh-TW" sz="1400" dirty="0"/>
              <a:t>表格要正規化</a:t>
            </a:r>
            <a:r>
              <a:rPr lang="en-US" altLang="zh-TW" sz="1400" dirty="0"/>
              <a:t>(Normalization)</a:t>
            </a:r>
            <a:r>
              <a:rPr lang="zh-TW" altLang="zh-TW" sz="1400" dirty="0"/>
              <a:t>才能避免將來操作時的異常現象</a:t>
            </a:r>
            <a:r>
              <a:rPr lang="zh-TW" altLang="zh-TW" sz="1400" dirty="0" smtClean="0"/>
              <a:t>發生</a:t>
            </a:r>
            <a:endParaRPr lang="zh-TW" altLang="zh-TW" sz="1400" dirty="0"/>
          </a:p>
          <a:p>
            <a:pPr lvl="0"/>
            <a:r>
              <a:rPr lang="zh-TW" altLang="zh-TW" sz="1800" dirty="0"/>
              <a:t>設計介面增刪查改資料庫</a:t>
            </a:r>
            <a:r>
              <a:rPr lang="en-US" altLang="zh-TW" sz="1800" dirty="0"/>
              <a:t>: </a:t>
            </a:r>
            <a:endParaRPr lang="en-US" altLang="zh-TW" sz="1800" dirty="0" smtClean="0"/>
          </a:p>
          <a:p>
            <a:pPr lvl="1"/>
            <a:r>
              <a:rPr lang="zh-TW" altLang="zh-TW" sz="1400" dirty="0" smtClean="0"/>
              <a:t>如何</a:t>
            </a:r>
            <a:r>
              <a:rPr lang="zh-TW" altLang="zh-TW" sz="1400" dirty="0"/>
              <a:t>方便、又有效率的管理存取資料庫是使用者最關心的二個</a:t>
            </a:r>
            <a:r>
              <a:rPr lang="zh-TW" altLang="zh-TW" sz="1400" dirty="0" smtClean="0"/>
              <a:t>要素</a:t>
            </a:r>
            <a:endParaRPr lang="en-US" altLang="zh-TW" sz="1400" dirty="0" smtClean="0"/>
          </a:p>
          <a:p>
            <a:pPr lvl="1"/>
            <a:r>
              <a:rPr lang="zh-TW" altLang="zh-TW" sz="1400" dirty="0" smtClean="0"/>
              <a:t>良好</a:t>
            </a:r>
            <a:r>
              <a:rPr lang="zh-TW" altLang="zh-TW" sz="1400" dirty="0"/>
              <a:t>的介面設計，可以讓使用者方便的查詢、方便的新增、方便的刪除、方便的修改的處理</a:t>
            </a:r>
            <a:r>
              <a:rPr lang="zh-TW" altLang="zh-TW" sz="1400" dirty="0" smtClean="0"/>
              <a:t>資料庫</a:t>
            </a:r>
            <a:endParaRPr lang="zh-TW" altLang="zh-TW" sz="1400" dirty="0"/>
          </a:p>
          <a:p>
            <a:endParaRPr lang="zh-TW" altLang="en-US" sz="1800" dirty="0"/>
          </a:p>
        </p:txBody>
      </p:sp>
      <p:sp>
        <p:nvSpPr>
          <p:cNvPr id="7" name="頁尾版面配置區 6"/>
          <p:cNvSpPr>
            <a:spLocks noGrp="1"/>
          </p:cNvSpPr>
          <p:nvPr>
            <p:ph type="ftr" sz="quarter" idx="10"/>
          </p:nvPr>
        </p:nvSpPr>
        <p:spPr/>
        <p:txBody>
          <a:bodyPr/>
          <a:lstStyle/>
          <a:p>
            <a:r>
              <a:rPr lang="en-US" altLang="zh-TW" smtClean="0"/>
              <a:t>Unit 6  Database Design and the E-R Model  </a:t>
            </a:r>
            <a:endParaRPr lang="en-US" altLang="zh-TW" sz="1100" dirty="0"/>
          </a:p>
        </p:txBody>
      </p:sp>
      <p:sp>
        <p:nvSpPr>
          <p:cNvPr id="8" name="投影片編號版面配置區 7"/>
          <p:cNvSpPr>
            <a:spLocks noGrp="1"/>
          </p:cNvSpPr>
          <p:nvPr>
            <p:ph type="sldNum" sz="quarter" idx="11"/>
          </p:nvPr>
        </p:nvSpPr>
        <p:spPr/>
        <p:txBody>
          <a:bodyPr/>
          <a:lstStyle/>
          <a:p>
            <a:r>
              <a:rPr lang="en-US" altLang="zh-TW" dirty="0" smtClean="0"/>
              <a:t>8-</a:t>
            </a:r>
            <a:fld id="{084BFBEF-DDC4-418E-BE81-DB2B5BD67F2A}" type="slidenum">
              <a:rPr lang="en-US" altLang="zh-TW" smtClean="0"/>
              <a:pPr/>
              <a:t>2</a:t>
            </a:fld>
            <a:endParaRPr lang="en-US" altLang="zh-TW" dirty="0"/>
          </a:p>
        </p:txBody>
      </p:sp>
      <p:sp>
        <p:nvSpPr>
          <p:cNvPr id="6" name="矩形 5"/>
          <p:cNvSpPr/>
          <p:nvPr/>
        </p:nvSpPr>
        <p:spPr bwMode="auto">
          <a:xfrm>
            <a:off x="920552" y="4581128"/>
            <a:ext cx="8352928" cy="1224136"/>
          </a:xfrm>
          <a:prstGeom prst="rect">
            <a:avLst/>
          </a:prstGeom>
          <a:noFill/>
          <a:ln w="38100" cap="flat" cmpd="sng" algn="ctr">
            <a:solidFill>
              <a:srgbClr val="FF0000"/>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標楷體" pitchFamily="65" charset="-120"/>
            </a:endParaRPr>
          </a:p>
        </p:txBody>
      </p:sp>
    </p:spTree>
    <p:extLst>
      <p:ext uri="{BB962C8B-B14F-4D97-AF65-F5344CB8AC3E}">
        <p14:creationId xmlns:p14="http://schemas.microsoft.com/office/powerpoint/2010/main" val="11714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488504" y="548680"/>
            <a:ext cx="8420100" cy="533400"/>
          </a:xfrm>
        </p:spPr>
        <p:txBody>
          <a:bodyPr/>
          <a:lstStyle/>
          <a:p>
            <a:r>
              <a:rPr lang="en-US" altLang="zh-TW" dirty="0">
                <a:ea typeface="新細明體" charset="-120"/>
              </a:rPr>
              <a:t>Web Servers</a:t>
            </a:r>
          </a:p>
        </p:txBody>
      </p:sp>
      <p:sp>
        <p:nvSpPr>
          <p:cNvPr id="157699" name="Rectangle 3"/>
          <p:cNvSpPr>
            <a:spLocks noGrp="1" noChangeArrowheads="1"/>
          </p:cNvSpPr>
          <p:nvPr>
            <p:ph type="body" idx="4294967295"/>
          </p:nvPr>
        </p:nvSpPr>
        <p:spPr>
          <a:xfrm>
            <a:off x="908050" y="1412776"/>
            <a:ext cx="8089900" cy="5562600"/>
          </a:xfrm>
        </p:spPr>
        <p:txBody>
          <a:bodyPr/>
          <a:lstStyle/>
          <a:p>
            <a:r>
              <a:rPr lang="en-US" altLang="zh-TW" sz="2000" dirty="0">
                <a:ea typeface="新細明體" charset="-120"/>
              </a:rPr>
              <a:t>A Web server can easily serve as a front end to a variety of information services.</a:t>
            </a:r>
          </a:p>
          <a:p>
            <a:r>
              <a:rPr lang="en-US" altLang="zh-TW" sz="2000" dirty="0">
                <a:ea typeface="新細明體" charset="-120"/>
              </a:rPr>
              <a:t>The document name in a URL may identify an executable program, that, when run, generates a HTML document.</a:t>
            </a:r>
          </a:p>
          <a:p>
            <a:pPr lvl="1"/>
            <a:r>
              <a:rPr lang="en-US" altLang="zh-TW" sz="1800" dirty="0">
                <a:ea typeface="新細明體" charset="-120"/>
              </a:rPr>
              <a:t>When a HTTP server receives a request for such a document, it executes the program, and sends back the HTML document that is generated.</a:t>
            </a:r>
          </a:p>
          <a:p>
            <a:pPr lvl="1"/>
            <a:r>
              <a:rPr lang="en-US" altLang="zh-TW" sz="1800" dirty="0">
                <a:ea typeface="新細明體" charset="-120"/>
              </a:rPr>
              <a:t>The Web client can pass extra arguments with the name of the document.</a:t>
            </a:r>
          </a:p>
          <a:p>
            <a:r>
              <a:rPr lang="en-US" altLang="zh-TW" sz="2000" dirty="0">
                <a:ea typeface="新細明體" charset="-120"/>
              </a:rPr>
              <a:t>To install a new service on the Web, one simply needs to create and install an executable that provides that service.</a:t>
            </a:r>
          </a:p>
          <a:p>
            <a:pPr lvl="1"/>
            <a:r>
              <a:rPr lang="en-US" altLang="zh-TW" sz="1800" dirty="0">
                <a:ea typeface="新細明體" charset="-120"/>
              </a:rPr>
              <a:t>The Web browser provides a graphical user interface to the information service.</a:t>
            </a:r>
          </a:p>
          <a:p>
            <a:r>
              <a:rPr lang="en-US" altLang="zh-TW" sz="2000" dirty="0">
                <a:ea typeface="新細明體" charset="-120"/>
              </a:rPr>
              <a:t>Common Gateway Interface (CGI): a standard interface between web and application server</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20</a:t>
            </a:fld>
            <a:endParaRPr lang="en-US" altLang="zh-TW" dirty="0"/>
          </a:p>
        </p:txBody>
      </p:sp>
    </p:spTree>
    <p:extLst>
      <p:ext uri="{BB962C8B-B14F-4D97-AF65-F5344CB8AC3E}">
        <p14:creationId xmlns:p14="http://schemas.microsoft.com/office/powerpoint/2010/main" val="1705162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altLang="zh-TW">
                <a:ea typeface="新細明體" charset="-120"/>
              </a:rPr>
              <a:t>Three-Tier Web Architecture</a:t>
            </a:r>
          </a:p>
        </p:txBody>
      </p:sp>
      <p:pic>
        <p:nvPicPr>
          <p:cNvPr id="185347" name="Picture 3"/>
          <p:cNvPicPr>
            <a:picLocks noChangeAspect="1" noChangeArrowheads="1"/>
          </p:cNvPicPr>
          <p:nvPr/>
        </p:nvPicPr>
        <p:blipFill>
          <a:blip r:embed="rId2">
            <a:extLst>
              <a:ext uri="{28A0092B-C50C-407E-A947-70E740481C1C}">
                <a14:useLocalDpi xmlns:a14="http://schemas.microsoft.com/office/drawing/2010/main" val="0"/>
              </a:ext>
            </a:extLst>
          </a:blip>
          <a:srcRect l="914" t="14612" r="456" b="14156"/>
          <a:stretch>
            <a:fillRect/>
          </a:stretch>
        </p:blipFill>
        <p:spPr bwMode="auto">
          <a:xfrm>
            <a:off x="1496616" y="1844824"/>
            <a:ext cx="7154225" cy="3576951"/>
          </a:xfrm>
          <a:prstGeom prst="rect">
            <a:avLst/>
          </a:prstGeom>
          <a:noFill/>
          <a:ln w="76200" cmpd="tri">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21</a:t>
            </a:fld>
            <a:endParaRPr lang="en-US" altLang="zh-TW" dirty="0"/>
          </a:p>
        </p:txBody>
      </p:sp>
    </p:spTree>
    <p:extLst>
      <p:ext uri="{BB962C8B-B14F-4D97-AF65-F5344CB8AC3E}">
        <p14:creationId xmlns:p14="http://schemas.microsoft.com/office/powerpoint/2010/main" val="4093572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altLang="zh-TW">
                <a:ea typeface="新細明體" charset="-120"/>
              </a:rPr>
              <a:t>Two-Tier Web Architecture</a:t>
            </a:r>
          </a:p>
        </p:txBody>
      </p:sp>
      <p:pic>
        <p:nvPicPr>
          <p:cNvPr id="186371" name="Picture 3"/>
          <p:cNvPicPr>
            <a:picLocks noChangeAspect="1" noChangeArrowheads="1"/>
          </p:cNvPicPr>
          <p:nvPr/>
        </p:nvPicPr>
        <p:blipFill>
          <a:blip r:embed="rId2">
            <a:extLst>
              <a:ext uri="{28A0092B-C50C-407E-A947-70E740481C1C}">
                <a14:useLocalDpi xmlns:a14="http://schemas.microsoft.com/office/drawing/2010/main" val="0"/>
              </a:ext>
            </a:extLst>
          </a:blip>
          <a:srcRect l="603" t="14209" r="804" b="14478"/>
          <a:stretch>
            <a:fillRect/>
          </a:stretch>
        </p:blipFill>
        <p:spPr bwMode="auto">
          <a:xfrm>
            <a:off x="607087" y="1973263"/>
            <a:ext cx="8836290" cy="4424362"/>
          </a:xfrm>
          <a:prstGeom prst="rect">
            <a:avLst/>
          </a:prstGeom>
          <a:noFill/>
          <a:ln w="76200" cmpd="tri">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6372" name="Text Box 4"/>
          <p:cNvSpPr txBox="1">
            <a:spLocks noChangeArrowheads="1"/>
          </p:cNvSpPr>
          <p:nvPr/>
        </p:nvSpPr>
        <p:spPr bwMode="auto">
          <a:xfrm>
            <a:off x="1058680" y="850900"/>
            <a:ext cx="29206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Char char="•"/>
            </a:pPr>
            <a:endParaRPr lang="zh-TW" altLang="zh-TW" sz="2400">
              <a:effectLst>
                <a:outerShdw blurRad="38100" dist="38100" dir="2700000" algn="tl">
                  <a:srgbClr val="FFFFFF"/>
                </a:outerShdw>
              </a:effectLst>
              <a:latin typeface="Times New Roman" pitchFamily="18" charset="0"/>
            </a:endParaRPr>
          </a:p>
        </p:txBody>
      </p:sp>
      <p:sp>
        <p:nvSpPr>
          <p:cNvPr id="186373" name="Rectangle 5"/>
          <p:cNvSpPr>
            <a:spLocks noChangeArrowheads="1"/>
          </p:cNvSpPr>
          <p:nvPr/>
        </p:nvSpPr>
        <p:spPr bwMode="auto">
          <a:xfrm>
            <a:off x="634604" y="939801"/>
            <a:ext cx="8502650" cy="1031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a:spcBef>
                <a:spcPct val="35000"/>
              </a:spcBef>
              <a:buClr>
                <a:schemeClr val="tx2"/>
              </a:buClr>
              <a:buSzPct val="90000"/>
              <a:buFont typeface="Monotype Sorts" pitchFamily="2" charset="2"/>
              <a:buChar char="n"/>
            </a:pPr>
            <a:r>
              <a:rPr kumimoji="1" lang="en-US" altLang="zh-TW" sz="2000">
                <a:ea typeface="新細明體" charset="-120"/>
              </a:rPr>
              <a:t>Multiple levels of indirection have overheads</a:t>
            </a:r>
          </a:p>
          <a:p>
            <a:pPr marL="742950" lvl="1" indent="-285750">
              <a:spcBef>
                <a:spcPct val="35000"/>
              </a:spcBef>
              <a:buClr>
                <a:srgbClr val="CC6600"/>
              </a:buClr>
              <a:buSzPct val="105000"/>
              <a:buFont typeface="Monotype Sorts" pitchFamily="2" charset="2"/>
              <a:buChar char="H"/>
            </a:pPr>
            <a:r>
              <a:rPr kumimoji="1" lang="en-US" altLang="zh-TW" sz="1800">
                <a:ea typeface="新細明體" charset="-120"/>
              </a:rPr>
              <a:t>Alternative: two-tier architecture</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22</a:t>
            </a:fld>
            <a:endParaRPr lang="en-US" altLang="zh-TW" dirty="0"/>
          </a:p>
        </p:txBody>
      </p:sp>
    </p:spTree>
    <p:extLst>
      <p:ext uri="{BB962C8B-B14F-4D97-AF65-F5344CB8AC3E}">
        <p14:creationId xmlns:p14="http://schemas.microsoft.com/office/powerpoint/2010/main" val="3024950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en-US" altLang="zh-TW">
                <a:ea typeface="新細明體" charset="-120"/>
              </a:rPr>
              <a:t>HTTP and Sessions</a:t>
            </a:r>
          </a:p>
        </p:txBody>
      </p:sp>
      <p:sp>
        <p:nvSpPr>
          <p:cNvPr id="207875" name="Rectangle 3"/>
          <p:cNvSpPr>
            <a:spLocks noGrp="1" noChangeArrowheads="1"/>
          </p:cNvSpPr>
          <p:nvPr>
            <p:ph type="body" idx="1"/>
          </p:nvPr>
        </p:nvSpPr>
        <p:spPr>
          <a:xfrm>
            <a:off x="560512" y="1484784"/>
            <a:ext cx="9080500" cy="4648200"/>
          </a:xfrm>
        </p:spPr>
        <p:txBody>
          <a:bodyPr/>
          <a:lstStyle/>
          <a:p>
            <a:r>
              <a:rPr lang="en-US" altLang="zh-TW" sz="2000" dirty="0">
                <a:ea typeface="新細明體" charset="-120"/>
              </a:rPr>
              <a:t>The HTTP protocol is </a:t>
            </a:r>
            <a:r>
              <a:rPr lang="en-US" altLang="zh-TW" sz="2000" dirty="0">
                <a:solidFill>
                  <a:schemeClr val="tx2"/>
                </a:solidFill>
                <a:ea typeface="新細明體" charset="-120"/>
              </a:rPr>
              <a:t>connectionless</a:t>
            </a:r>
            <a:endParaRPr lang="en-US" altLang="zh-TW" sz="2000" dirty="0">
              <a:ea typeface="新細明體" charset="-120"/>
            </a:endParaRPr>
          </a:p>
          <a:p>
            <a:pPr lvl="1"/>
            <a:r>
              <a:rPr lang="en-US" altLang="zh-TW" sz="1800" dirty="0">
                <a:ea typeface="新細明體" charset="-120"/>
              </a:rPr>
              <a:t>That is, once the server replies to a request, the server closes the connection with the client, and forgets all about the request</a:t>
            </a:r>
          </a:p>
          <a:p>
            <a:pPr lvl="1"/>
            <a:r>
              <a:rPr lang="en-US" altLang="zh-TW" sz="1800" dirty="0">
                <a:ea typeface="新細明體" charset="-120"/>
              </a:rPr>
              <a:t>In contrast, Unix logins, and JDBC/ODBC connections stay connected until the client disconnects</a:t>
            </a:r>
          </a:p>
          <a:p>
            <a:pPr lvl="2"/>
            <a:r>
              <a:rPr lang="en-US" altLang="zh-TW" sz="1800" dirty="0">
                <a:ea typeface="新細明體" charset="-120"/>
              </a:rPr>
              <a:t> retaining user authentication and other information</a:t>
            </a:r>
          </a:p>
          <a:p>
            <a:pPr lvl="1"/>
            <a:r>
              <a:rPr lang="en-US" altLang="zh-TW" sz="1800" dirty="0">
                <a:ea typeface="新細明體" charset="-120"/>
              </a:rPr>
              <a:t>Motivation: reduces load on server </a:t>
            </a:r>
          </a:p>
          <a:p>
            <a:pPr lvl="2"/>
            <a:r>
              <a:rPr lang="en-US" altLang="zh-TW" sz="1800" dirty="0">
                <a:ea typeface="新細明體" charset="-120"/>
              </a:rPr>
              <a:t>operating systems have tight limits on number of open connections on a machine</a:t>
            </a:r>
          </a:p>
          <a:p>
            <a:r>
              <a:rPr lang="en-US" altLang="zh-TW" sz="2000" dirty="0">
                <a:ea typeface="新細明體" charset="-120"/>
              </a:rPr>
              <a:t>Information services need session information</a:t>
            </a:r>
          </a:p>
          <a:p>
            <a:pPr lvl="1"/>
            <a:r>
              <a:rPr lang="en-US" altLang="zh-TW" sz="1800" dirty="0">
                <a:ea typeface="新細明體" charset="-120"/>
              </a:rPr>
              <a:t>E.g. user authentication should be done only once per session</a:t>
            </a:r>
          </a:p>
          <a:p>
            <a:r>
              <a:rPr lang="en-US" altLang="zh-TW" sz="2000" dirty="0">
                <a:ea typeface="新細明體" charset="-120"/>
              </a:rPr>
              <a:t>Solution:  use a </a:t>
            </a:r>
            <a:r>
              <a:rPr lang="en-US" altLang="zh-TW" sz="2000" dirty="0">
                <a:solidFill>
                  <a:schemeClr val="tx2"/>
                </a:solidFill>
                <a:ea typeface="新細明體" charset="-120"/>
              </a:rPr>
              <a:t>cookie</a:t>
            </a:r>
            <a:endParaRPr lang="en-US" altLang="zh-TW" sz="2000" dirty="0">
              <a:ea typeface="新細明體" charset="-120"/>
            </a:endParaRP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23</a:t>
            </a:fld>
            <a:endParaRPr lang="en-US" altLang="zh-TW" dirty="0"/>
          </a:p>
        </p:txBody>
      </p:sp>
    </p:spTree>
    <p:extLst>
      <p:ext uri="{BB962C8B-B14F-4D97-AF65-F5344CB8AC3E}">
        <p14:creationId xmlns:p14="http://schemas.microsoft.com/office/powerpoint/2010/main" val="3901473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US" altLang="zh-TW">
                <a:ea typeface="新細明體" charset="-120"/>
              </a:rPr>
              <a:t>Sessions and Cookies</a:t>
            </a:r>
          </a:p>
        </p:txBody>
      </p:sp>
      <p:sp>
        <p:nvSpPr>
          <p:cNvPr id="219139" name="Rectangle 3"/>
          <p:cNvSpPr>
            <a:spLocks noGrp="1" noChangeArrowheads="1"/>
          </p:cNvSpPr>
          <p:nvPr>
            <p:ph type="body" idx="1"/>
          </p:nvPr>
        </p:nvSpPr>
        <p:spPr/>
        <p:txBody>
          <a:bodyPr/>
          <a:lstStyle/>
          <a:p>
            <a:r>
              <a:rPr lang="en-US" altLang="zh-TW">
                <a:ea typeface="新細明體" charset="-120"/>
              </a:rPr>
              <a:t>A cookie is a small piece of text containing identifying information</a:t>
            </a:r>
          </a:p>
          <a:p>
            <a:pPr lvl="1"/>
            <a:r>
              <a:rPr lang="en-US" altLang="zh-TW">
                <a:ea typeface="新細明體" charset="-120"/>
              </a:rPr>
              <a:t>Sent by server to browser on first interaction</a:t>
            </a:r>
          </a:p>
          <a:p>
            <a:pPr lvl="1"/>
            <a:r>
              <a:rPr lang="en-US" altLang="zh-TW">
                <a:ea typeface="新細明體" charset="-120"/>
              </a:rPr>
              <a:t>Sent by browser to the server that created the cookie on further interactions</a:t>
            </a:r>
          </a:p>
          <a:p>
            <a:pPr lvl="2"/>
            <a:r>
              <a:rPr lang="en-US" altLang="zh-TW">
                <a:ea typeface="新細明體" charset="-120"/>
              </a:rPr>
              <a:t>part of the HTTP protocol</a:t>
            </a:r>
          </a:p>
          <a:p>
            <a:pPr lvl="1"/>
            <a:r>
              <a:rPr lang="en-US" altLang="zh-TW">
                <a:ea typeface="新細明體" charset="-120"/>
              </a:rPr>
              <a:t>Server saves information about cookies it issued, and can use it when serving a request</a:t>
            </a:r>
          </a:p>
          <a:p>
            <a:pPr lvl="2"/>
            <a:r>
              <a:rPr lang="en-US" altLang="zh-TW">
                <a:ea typeface="新細明體" charset="-120"/>
              </a:rPr>
              <a:t>E.g., authentication information, and user preferences</a:t>
            </a:r>
          </a:p>
          <a:p>
            <a:r>
              <a:rPr lang="en-US" altLang="zh-TW">
                <a:ea typeface="新細明體" charset="-120"/>
              </a:rPr>
              <a:t>Cookies can be stored permanently or for a limited time</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24</a:t>
            </a:fld>
            <a:endParaRPr lang="en-US" altLang="zh-TW" dirty="0"/>
          </a:p>
        </p:txBody>
      </p:sp>
    </p:spTree>
    <p:extLst>
      <p:ext uri="{BB962C8B-B14F-4D97-AF65-F5344CB8AC3E}">
        <p14:creationId xmlns:p14="http://schemas.microsoft.com/office/powerpoint/2010/main" val="2817527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en-US" altLang="zh-TW">
                <a:ea typeface="新細明體" charset="-120"/>
              </a:rPr>
              <a:t>Servlets</a:t>
            </a:r>
          </a:p>
        </p:txBody>
      </p:sp>
      <p:sp>
        <p:nvSpPr>
          <p:cNvPr id="220163" name="Rectangle 3"/>
          <p:cNvSpPr>
            <a:spLocks noGrp="1" noChangeArrowheads="1"/>
          </p:cNvSpPr>
          <p:nvPr>
            <p:ph type="body" idx="1"/>
          </p:nvPr>
        </p:nvSpPr>
        <p:spPr>
          <a:xfrm>
            <a:off x="920552" y="1484784"/>
            <a:ext cx="8502650" cy="5035550"/>
          </a:xfrm>
        </p:spPr>
        <p:txBody>
          <a:bodyPr/>
          <a:lstStyle/>
          <a:p>
            <a:r>
              <a:rPr lang="en-US" altLang="zh-TW" sz="2000" dirty="0">
                <a:ea typeface="新細明體" charset="-120"/>
              </a:rPr>
              <a:t>Java Servlet specification defines an API for communication between the Web server and application program</a:t>
            </a:r>
          </a:p>
          <a:p>
            <a:pPr lvl="1"/>
            <a:r>
              <a:rPr lang="en-US" altLang="zh-TW" sz="1800" dirty="0">
                <a:ea typeface="新細明體" charset="-120"/>
              </a:rPr>
              <a:t>E.g. methods to get parameter values and to send HTML text back to client</a:t>
            </a:r>
          </a:p>
          <a:p>
            <a:r>
              <a:rPr lang="en-US" altLang="zh-TW" sz="2000" dirty="0">
                <a:ea typeface="新細明體" charset="-120"/>
              </a:rPr>
              <a:t>Application program (also called a servlet) is loaded into the Web server</a:t>
            </a:r>
          </a:p>
          <a:p>
            <a:pPr lvl="1"/>
            <a:r>
              <a:rPr lang="en-US" altLang="zh-TW" sz="1800" dirty="0">
                <a:ea typeface="新細明體" charset="-120"/>
              </a:rPr>
              <a:t>Two-tier model</a:t>
            </a:r>
          </a:p>
          <a:p>
            <a:pPr lvl="1"/>
            <a:r>
              <a:rPr lang="en-US" altLang="zh-TW" sz="1800" dirty="0">
                <a:ea typeface="新細明體" charset="-120"/>
              </a:rPr>
              <a:t>Each request spawns a new thread in the Web server</a:t>
            </a:r>
          </a:p>
          <a:p>
            <a:pPr lvl="2"/>
            <a:r>
              <a:rPr lang="en-US" altLang="zh-TW" sz="1800" dirty="0">
                <a:ea typeface="新細明體" charset="-120"/>
              </a:rPr>
              <a:t> thread is closed once the request is serviced</a:t>
            </a:r>
          </a:p>
          <a:p>
            <a:r>
              <a:rPr lang="en-US" altLang="zh-TW" sz="2000" dirty="0">
                <a:ea typeface="新細明體" charset="-120"/>
              </a:rPr>
              <a:t>Servlet API provides a </a:t>
            </a:r>
            <a:r>
              <a:rPr lang="en-US" altLang="zh-TW" sz="2000" dirty="0" err="1">
                <a:ea typeface="新細明體" charset="-120"/>
              </a:rPr>
              <a:t>getSession</a:t>
            </a:r>
            <a:r>
              <a:rPr lang="en-US" altLang="zh-TW" sz="2000" dirty="0">
                <a:ea typeface="新細明體" charset="-120"/>
              </a:rPr>
              <a:t>() method </a:t>
            </a:r>
          </a:p>
          <a:p>
            <a:pPr lvl="1"/>
            <a:r>
              <a:rPr lang="en-US" altLang="zh-TW" sz="1800" dirty="0">
                <a:ea typeface="新細明體" charset="-120"/>
              </a:rPr>
              <a:t>Sets a cookie on first interaction with browser, and uses it to identify session on further interactions</a:t>
            </a:r>
          </a:p>
          <a:p>
            <a:pPr lvl="1"/>
            <a:r>
              <a:rPr lang="en-US" altLang="zh-TW" sz="1800" dirty="0">
                <a:ea typeface="新細明體" charset="-120"/>
              </a:rPr>
              <a:t>Provides methods to store and look-up per-session information</a:t>
            </a:r>
          </a:p>
          <a:p>
            <a:pPr lvl="2"/>
            <a:r>
              <a:rPr lang="en-US" altLang="zh-TW" sz="1800" dirty="0">
                <a:ea typeface="新細明體" charset="-120"/>
              </a:rPr>
              <a:t>E.g. user name, preferences, ..</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25</a:t>
            </a:fld>
            <a:endParaRPr lang="en-US" altLang="zh-TW" dirty="0"/>
          </a:p>
        </p:txBody>
      </p:sp>
    </p:spTree>
    <p:extLst>
      <p:ext uri="{BB962C8B-B14F-4D97-AF65-F5344CB8AC3E}">
        <p14:creationId xmlns:p14="http://schemas.microsoft.com/office/powerpoint/2010/main" val="2565211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altLang="zh-TW">
                <a:ea typeface="新細明體" charset="-120"/>
              </a:rPr>
              <a:t>Example Servlet Code</a:t>
            </a:r>
          </a:p>
        </p:txBody>
      </p:sp>
      <p:sp>
        <p:nvSpPr>
          <p:cNvPr id="217091" name="Rectangle 3"/>
          <p:cNvSpPr>
            <a:spLocks noGrp="1" noChangeArrowheads="1"/>
          </p:cNvSpPr>
          <p:nvPr>
            <p:ph type="body" idx="1"/>
          </p:nvPr>
        </p:nvSpPr>
        <p:spPr>
          <a:xfrm>
            <a:off x="776536" y="1412776"/>
            <a:ext cx="9340189" cy="5575300"/>
          </a:xfrm>
        </p:spPr>
        <p:txBody>
          <a:bodyPr/>
          <a:lstStyle/>
          <a:p>
            <a:pPr>
              <a:lnSpc>
                <a:spcPct val="90000"/>
              </a:lnSpc>
              <a:buFont typeface="Monotype Sorts" pitchFamily="2" charset="2"/>
              <a:buNone/>
            </a:pPr>
            <a:r>
              <a:rPr lang="en-US" altLang="zh-TW" sz="2000" dirty="0">
                <a:ea typeface="新細明體" charset="-120"/>
              </a:rPr>
              <a:t>Public class </a:t>
            </a:r>
            <a:r>
              <a:rPr lang="en-US" altLang="zh-TW" sz="2000" dirty="0" err="1">
                <a:ea typeface="新細明體" charset="-120"/>
              </a:rPr>
              <a:t>BankQuery</a:t>
            </a:r>
            <a:r>
              <a:rPr lang="en-US" altLang="zh-TW" sz="2000" dirty="0">
                <a:ea typeface="新細明體" charset="-120"/>
              </a:rPr>
              <a:t>(Servlet extends </a:t>
            </a:r>
            <a:r>
              <a:rPr lang="en-US" altLang="zh-TW" sz="2000" dirty="0" err="1">
                <a:ea typeface="新細明體" charset="-120"/>
              </a:rPr>
              <a:t>HttpServlet</a:t>
            </a:r>
            <a:r>
              <a:rPr lang="en-US" altLang="zh-TW" sz="2000" dirty="0">
                <a:ea typeface="新細明體" charset="-120"/>
              </a:rPr>
              <a:t> {</a:t>
            </a:r>
            <a:br>
              <a:rPr lang="en-US" altLang="zh-TW" sz="2000" dirty="0">
                <a:ea typeface="新細明體" charset="-120"/>
              </a:rPr>
            </a:br>
            <a:r>
              <a:rPr lang="en-US" altLang="zh-TW" sz="2000" dirty="0">
                <a:ea typeface="新細明體" charset="-120"/>
              </a:rPr>
              <a:t>public void </a:t>
            </a:r>
            <a:r>
              <a:rPr lang="en-US" altLang="zh-TW" sz="2000" dirty="0" err="1">
                <a:ea typeface="新細明體" charset="-120"/>
              </a:rPr>
              <a:t>doGet</a:t>
            </a:r>
            <a:r>
              <a:rPr lang="en-US" altLang="zh-TW" sz="2000" dirty="0">
                <a:ea typeface="新細明體" charset="-120"/>
              </a:rPr>
              <a:t>(</a:t>
            </a:r>
            <a:r>
              <a:rPr lang="en-US" altLang="zh-TW" sz="2000" dirty="0" err="1">
                <a:ea typeface="新細明體" charset="-120"/>
              </a:rPr>
              <a:t>HttpServletRequest</a:t>
            </a:r>
            <a:r>
              <a:rPr lang="en-US" altLang="zh-TW" sz="2000" dirty="0">
                <a:ea typeface="新細明體" charset="-120"/>
              </a:rPr>
              <a:t> request, </a:t>
            </a:r>
            <a:r>
              <a:rPr lang="en-US" altLang="zh-TW" sz="2000" dirty="0" err="1">
                <a:ea typeface="新細明體" charset="-120"/>
              </a:rPr>
              <a:t>HttpServletResponse</a:t>
            </a:r>
            <a:r>
              <a:rPr lang="en-US" altLang="zh-TW" sz="2000" dirty="0">
                <a:ea typeface="新細明體" charset="-120"/>
              </a:rPr>
              <a:t> result)</a:t>
            </a:r>
            <a:br>
              <a:rPr lang="en-US" altLang="zh-TW" sz="2000" dirty="0">
                <a:ea typeface="新細明體" charset="-120"/>
              </a:rPr>
            </a:br>
            <a:r>
              <a:rPr lang="en-US" altLang="zh-TW" sz="2000" dirty="0">
                <a:ea typeface="新細明體" charset="-120"/>
              </a:rPr>
              <a:t>	throws </a:t>
            </a:r>
            <a:r>
              <a:rPr lang="en-US" altLang="zh-TW" sz="2000" dirty="0" err="1">
                <a:ea typeface="新細明體" charset="-120"/>
              </a:rPr>
              <a:t>ServletException</a:t>
            </a:r>
            <a:r>
              <a:rPr lang="en-US" altLang="zh-TW" sz="2000" dirty="0">
                <a:ea typeface="新細明體" charset="-120"/>
              </a:rPr>
              <a:t>, </a:t>
            </a:r>
            <a:r>
              <a:rPr lang="en-US" altLang="zh-TW" sz="2000" dirty="0" err="1">
                <a:ea typeface="新細明體" charset="-120"/>
              </a:rPr>
              <a:t>IOException</a:t>
            </a:r>
            <a:r>
              <a:rPr lang="en-US" altLang="zh-TW" sz="2000" dirty="0">
                <a:ea typeface="新細明體" charset="-120"/>
              </a:rPr>
              <a:t> {</a:t>
            </a:r>
          </a:p>
          <a:p>
            <a:pPr>
              <a:lnSpc>
                <a:spcPct val="90000"/>
              </a:lnSpc>
              <a:buFont typeface="Monotype Sorts" pitchFamily="2" charset="2"/>
              <a:buNone/>
            </a:pPr>
            <a:r>
              <a:rPr lang="en-US" altLang="zh-TW" sz="2000" dirty="0">
                <a:ea typeface="新細明體" charset="-120"/>
              </a:rPr>
              <a:t>		String type = </a:t>
            </a:r>
            <a:r>
              <a:rPr lang="en-US" altLang="zh-TW" sz="2000" dirty="0" err="1">
                <a:ea typeface="新細明體" charset="-120"/>
              </a:rPr>
              <a:t>request.getParameter</a:t>
            </a:r>
            <a:r>
              <a:rPr lang="en-US" altLang="zh-TW" sz="2000" dirty="0">
                <a:ea typeface="新細明體" charset="-120"/>
              </a:rPr>
              <a:t>(“type”);</a:t>
            </a:r>
            <a:br>
              <a:rPr lang="en-US" altLang="zh-TW" sz="2000" dirty="0">
                <a:ea typeface="新細明體" charset="-120"/>
              </a:rPr>
            </a:br>
            <a:r>
              <a:rPr lang="en-US" altLang="zh-TW" sz="2000" dirty="0">
                <a:ea typeface="新細明體" charset="-120"/>
              </a:rPr>
              <a:t>	String number = </a:t>
            </a:r>
            <a:r>
              <a:rPr lang="en-US" altLang="zh-TW" sz="2000" dirty="0" err="1">
                <a:ea typeface="新細明體" charset="-120"/>
              </a:rPr>
              <a:t>request.getParameter</a:t>
            </a:r>
            <a:r>
              <a:rPr lang="en-US" altLang="zh-TW" sz="2000" dirty="0">
                <a:ea typeface="新細明體" charset="-120"/>
              </a:rPr>
              <a:t>(“number”);</a:t>
            </a:r>
          </a:p>
          <a:p>
            <a:pPr>
              <a:lnSpc>
                <a:spcPct val="90000"/>
              </a:lnSpc>
              <a:buFont typeface="Monotype Sorts" pitchFamily="2" charset="2"/>
              <a:buNone/>
            </a:pPr>
            <a:r>
              <a:rPr lang="en-US" altLang="zh-TW" sz="2000" dirty="0">
                <a:ea typeface="新細明體" charset="-120"/>
              </a:rPr>
              <a:t>  		  …code to find the loan amount/account balance …</a:t>
            </a:r>
            <a:br>
              <a:rPr lang="en-US" altLang="zh-TW" sz="2000" dirty="0">
                <a:ea typeface="新細明體" charset="-120"/>
              </a:rPr>
            </a:br>
            <a:r>
              <a:rPr lang="en-US" altLang="zh-TW" sz="2000" dirty="0">
                <a:ea typeface="新細明體" charset="-120"/>
              </a:rPr>
              <a:t>	  …using JDBC to communicate with the database..</a:t>
            </a:r>
            <a:br>
              <a:rPr lang="en-US" altLang="zh-TW" sz="2000" dirty="0">
                <a:ea typeface="新細明體" charset="-120"/>
              </a:rPr>
            </a:br>
            <a:r>
              <a:rPr lang="en-US" altLang="zh-TW" sz="2000" dirty="0">
                <a:ea typeface="新細明體" charset="-120"/>
              </a:rPr>
              <a:t>	  …we assume the value is stored in the variable balance</a:t>
            </a:r>
          </a:p>
          <a:p>
            <a:pPr>
              <a:lnSpc>
                <a:spcPct val="90000"/>
              </a:lnSpc>
              <a:buFont typeface="Monotype Sorts" pitchFamily="2" charset="2"/>
              <a:buNone/>
            </a:pPr>
            <a:r>
              <a:rPr lang="en-US" altLang="zh-TW" sz="2000" dirty="0">
                <a:ea typeface="新細明體" charset="-120"/>
              </a:rPr>
              <a:t>		</a:t>
            </a:r>
            <a:r>
              <a:rPr lang="en-US" altLang="zh-TW" sz="2000" dirty="0" err="1">
                <a:ea typeface="新細明體" charset="-120"/>
              </a:rPr>
              <a:t>result.setContentType</a:t>
            </a:r>
            <a:r>
              <a:rPr lang="en-US" altLang="zh-TW" sz="2000" dirty="0">
                <a:ea typeface="新細明體" charset="-120"/>
              </a:rPr>
              <a:t>(“text/html”);</a:t>
            </a:r>
            <a:br>
              <a:rPr lang="en-US" altLang="zh-TW" sz="2000" dirty="0">
                <a:ea typeface="新細明體" charset="-120"/>
              </a:rPr>
            </a:br>
            <a:r>
              <a:rPr lang="en-US" altLang="zh-TW" sz="2000" dirty="0">
                <a:ea typeface="新細明體" charset="-120"/>
              </a:rPr>
              <a:t>	</a:t>
            </a:r>
            <a:r>
              <a:rPr lang="en-US" altLang="zh-TW" sz="2000" dirty="0" err="1">
                <a:ea typeface="新細明體" charset="-120"/>
              </a:rPr>
              <a:t>PrintWriter</a:t>
            </a:r>
            <a:r>
              <a:rPr lang="en-US" altLang="zh-TW" sz="2000" dirty="0">
                <a:ea typeface="新細明體" charset="-120"/>
              </a:rPr>
              <a:t> out = </a:t>
            </a:r>
            <a:r>
              <a:rPr lang="en-US" altLang="zh-TW" sz="2000" dirty="0" err="1">
                <a:ea typeface="新細明體" charset="-120"/>
              </a:rPr>
              <a:t>result.getWriter</a:t>
            </a:r>
            <a:r>
              <a:rPr lang="en-US" altLang="zh-TW" sz="2000" dirty="0">
                <a:ea typeface="新細明體" charset="-120"/>
              </a:rPr>
              <a:t>( );</a:t>
            </a:r>
            <a:br>
              <a:rPr lang="en-US" altLang="zh-TW" sz="2000" dirty="0">
                <a:ea typeface="新細明體" charset="-120"/>
              </a:rPr>
            </a:br>
            <a:r>
              <a:rPr lang="en-US" altLang="zh-TW" sz="2000" dirty="0">
                <a:ea typeface="新細明體" charset="-120"/>
              </a:rPr>
              <a:t>	</a:t>
            </a:r>
            <a:r>
              <a:rPr lang="en-US" altLang="zh-TW" sz="2000" dirty="0" err="1">
                <a:ea typeface="新細明體" charset="-120"/>
              </a:rPr>
              <a:t>out.println</a:t>
            </a:r>
            <a:r>
              <a:rPr lang="en-US" altLang="zh-TW" sz="2000" dirty="0">
                <a:ea typeface="新細明體" charset="-120"/>
              </a:rPr>
              <a:t>(“&lt;HEAD&gt;&lt;TITLE&gt;Query Result&lt;/TITLE&gt;&lt;/HEAD&gt;”);</a:t>
            </a:r>
            <a:br>
              <a:rPr lang="en-US" altLang="zh-TW" sz="2000" dirty="0">
                <a:ea typeface="新細明體" charset="-120"/>
              </a:rPr>
            </a:br>
            <a:r>
              <a:rPr lang="en-US" altLang="zh-TW" sz="2000" dirty="0">
                <a:ea typeface="新細明體" charset="-120"/>
              </a:rPr>
              <a:t>	</a:t>
            </a:r>
            <a:r>
              <a:rPr lang="en-US" altLang="zh-TW" sz="2000" dirty="0" err="1">
                <a:ea typeface="新細明體" charset="-120"/>
              </a:rPr>
              <a:t>out.println</a:t>
            </a:r>
            <a:r>
              <a:rPr lang="en-US" altLang="zh-TW" sz="2000" dirty="0">
                <a:ea typeface="新細明體" charset="-120"/>
              </a:rPr>
              <a:t>(“&lt;BODY&gt;”);</a:t>
            </a:r>
            <a:br>
              <a:rPr lang="en-US" altLang="zh-TW" sz="2000" dirty="0">
                <a:ea typeface="新細明體" charset="-120"/>
              </a:rPr>
            </a:br>
            <a:r>
              <a:rPr lang="en-US" altLang="zh-TW" sz="2000" dirty="0">
                <a:ea typeface="新細明體" charset="-120"/>
              </a:rPr>
              <a:t>	</a:t>
            </a:r>
            <a:r>
              <a:rPr lang="en-US" altLang="zh-TW" sz="2000" dirty="0" err="1">
                <a:ea typeface="新細明體" charset="-120"/>
              </a:rPr>
              <a:t>out.println</a:t>
            </a:r>
            <a:r>
              <a:rPr lang="en-US" altLang="zh-TW" sz="2000" dirty="0">
                <a:ea typeface="新細明體" charset="-120"/>
              </a:rPr>
              <a:t>(“Balance on “ + type + number + “=“ + balance);</a:t>
            </a:r>
            <a:br>
              <a:rPr lang="en-US" altLang="zh-TW" sz="2000" dirty="0">
                <a:ea typeface="新細明體" charset="-120"/>
              </a:rPr>
            </a:br>
            <a:r>
              <a:rPr lang="en-US" altLang="zh-TW" sz="2000" dirty="0">
                <a:ea typeface="新細明體" charset="-120"/>
              </a:rPr>
              <a:t>	</a:t>
            </a:r>
            <a:r>
              <a:rPr lang="en-US" altLang="zh-TW" sz="2000" dirty="0" err="1">
                <a:ea typeface="新細明體" charset="-120"/>
              </a:rPr>
              <a:t>out.println</a:t>
            </a:r>
            <a:r>
              <a:rPr lang="en-US" altLang="zh-TW" sz="2000" dirty="0">
                <a:ea typeface="新細明體" charset="-120"/>
              </a:rPr>
              <a:t>(“&lt;/BODY&gt;”);</a:t>
            </a:r>
            <a:br>
              <a:rPr lang="en-US" altLang="zh-TW" sz="2000" dirty="0">
                <a:ea typeface="新細明體" charset="-120"/>
              </a:rPr>
            </a:br>
            <a:r>
              <a:rPr lang="en-US" altLang="zh-TW" sz="2000" dirty="0">
                <a:ea typeface="新細明體" charset="-120"/>
              </a:rPr>
              <a:t>	</a:t>
            </a:r>
            <a:r>
              <a:rPr lang="en-US" altLang="zh-TW" sz="2000" dirty="0" err="1">
                <a:ea typeface="新細明體" charset="-120"/>
              </a:rPr>
              <a:t>out.close</a:t>
            </a:r>
            <a:r>
              <a:rPr lang="en-US" altLang="zh-TW" sz="2000" dirty="0">
                <a:ea typeface="新細明體" charset="-120"/>
              </a:rPr>
              <a:t> ( );</a:t>
            </a:r>
            <a:br>
              <a:rPr lang="en-US" altLang="zh-TW" sz="2000" dirty="0">
                <a:ea typeface="新細明體" charset="-120"/>
              </a:rPr>
            </a:br>
            <a:r>
              <a:rPr lang="en-US" altLang="zh-TW" sz="2000" dirty="0">
                <a:ea typeface="新細明體" charset="-120"/>
              </a:rPr>
              <a:t>}</a:t>
            </a:r>
          </a:p>
          <a:p>
            <a:pPr>
              <a:lnSpc>
                <a:spcPct val="90000"/>
              </a:lnSpc>
              <a:buFont typeface="Monotype Sorts" pitchFamily="2" charset="2"/>
              <a:buNone/>
            </a:pPr>
            <a:r>
              <a:rPr lang="en-US" altLang="zh-TW" sz="2000" dirty="0">
                <a:ea typeface="新細明體" charset="-120"/>
              </a:rPr>
              <a:t>}</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26</a:t>
            </a:fld>
            <a:endParaRPr lang="en-US" altLang="zh-TW" dirty="0"/>
          </a:p>
        </p:txBody>
      </p:sp>
    </p:spTree>
    <p:extLst>
      <p:ext uri="{BB962C8B-B14F-4D97-AF65-F5344CB8AC3E}">
        <p14:creationId xmlns:p14="http://schemas.microsoft.com/office/powerpoint/2010/main" val="3953873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en-US" altLang="zh-TW">
                <a:ea typeface="新細明體" charset="-120"/>
              </a:rPr>
              <a:t>Server-Side Scripting</a:t>
            </a:r>
          </a:p>
        </p:txBody>
      </p:sp>
      <p:sp>
        <p:nvSpPr>
          <p:cNvPr id="218115" name="Rectangle 3"/>
          <p:cNvSpPr>
            <a:spLocks noGrp="1" noChangeArrowheads="1"/>
          </p:cNvSpPr>
          <p:nvPr>
            <p:ph type="body" idx="1"/>
          </p:nvPr>
        </p:nvSpPr>
        <p:spPr/>
        <p:txBody>
          <a:bodyPr/>
          <a:lstStyle/>
          <a:p>
            <a:r>
              <a:rPr lang="en-US" altLang="zh-TW" sz="2000" dirty="0">
                <a:ea typeface="新細明體" charset="-120"/>
              </a:rPr>
              <a:t>Server-side scripting simplifies the task of connecting a database to the Web</a:t>
            </a:r>
          </a:p>
          <a:p>
            <a:pPr lvl="1"/>
            <a:r>
              <a:rPr lang="en-US" altLang="zh-TW" sz="1800" dirty="0">
                <a:ea typeface="新細明體" charset="-120"/>
              </a:rPr>
              <a:t>Define a HTML document with embedded executable code/SQL queries.</a:t>
            </a:r>
          </a:p>
          <a:p>
            <a:pPr lvl="1"/>
            <a:r>
              <a:rPr lang="en-US" altLang="zh-TW" sz="1800" dirty="0">
                <a:ea typeface="新細明體" charset="-120"/>
              </a:rPr>
              <a:t>Input values from HTML forms can be used directly in the embedded code/SQL queries.</a:t>
            </a:r>
          </a:p>
          <a:p>
            <a:pPr lvl="1"/>
            <a:r>
              <a:rPr lang="en-US" altLang="zh-TW" sz="1800" dirty="0">
                <a:ea typeface="新細明體" charset="-120"/>
              </a:rPr>
              <a:t>When the document is requested, the Web server executes the embedded code/SQL queries to generate the actual HTML document.</a:t>
            </a:r>
          </a:p>
          <a:p>
            <a:r>
              <a:rPr lang="en-US" altLang="zh-TW" sz="2000" dirty="0">
                <a:ea typeface="新細明體" charset="-120"/>
              </a:rPr>
              <a:t>Numerous server-side scripting languages</a:t>
            </a:r>
          </a:p>
          <a:p>
            <a:pPr lvl="1"/>
            <a:r>
              <a:rPr lang="en-US" altLang="zh-TW" sz="1800" dirty="0">
                <a:ea typeface="新細明體" charset="-120"/>
              </a:rPr>
              <a:t>JSP, Server-side </a:t>
            </a:r>
            <a:r>
              <a:rPr lang="en-US" altLang="zh-TW" sz="1800" dirty="0" err="1">
                <a:ea typeface="新細明體" charset="-120"/>
              </a:rPr>
              <a:t>Javascript</a:t>
            </a:r>
            <a:r>
              <a:rPr lang="en-US" altLang="zh-TW" sz="1800" dirty="0">
                <a:ea typeface="新細明體" charset="-120"/>
              </a:rPr>
              <a:t>, ColdFusion Markup Language (</a:t>
            </a:r>
            <a:r>
              <a:rPr lang="en-US" altLang="zh-TW" sz="1800" dirty="0" err="1">
                <a:ea typeface="新細明體" charset="-120"/>
              </a:rPr>
              <a:t>cfml</a:t>
            </a:r>
            <a:r>
              <a:rPr lang="en-US" altLang="zh-TW" sz="1800" dirty="0">
                <a:ea typeface="新細明體" charset="-120"/>
              </a:rPr>
              <a:t>), PHP, Jscript</a:t>
            </a:r>
          </a:p>
          <a:p>
            <a:pPr lvl="1"/>
            <a:r>
              <a:rPr lang="en-US" altLang="zh-TW" sz="1800" dirty="0">
                <a:ea typeface="新細明體" charset="-120"/>
              </a:rPr>
              <a:t>General purpose scripting languages: VBScript, Perl, Python</a:t>
            </a:r>
          </a:p>
          <a:p>
            <a:endParaRPr lang="en-US" altLang="zh-TW" sz="2000" dirty="0">
              <a:ea typeface="新細明體" charset="-120"/>
            </a:endParaRP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27</a:t>
            </a:fld>
            <a:endParaRPr lang="en-US" altLang="zh-TW" dirty="0"/>
          </a:p>
        </p:txBody>
      </p:sp>
    </p:spTree>
    <p:extLst>
      <p:ext uri="{BB962C8B-B14F-4D97-AF65-F5344CB8AC3E}">
        <p14:creationId xmlns:p14="http://schemas.microsoft.com/office/powerpoint/2010/main" val="33896394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US" altLang="zh-TW">
                <a:ea typeface="新細明體" charset="-120"/>
              </a:rPr>
              <a:t>Improving Web Server Performance</a:t>
            </a:r>
          </a:p>
        </p:txBody>
      </p:sp>
      <p:sp>
        <p:nvSpPr>
          <p:cNvPr id="221187" name="Rectangle 3"/>
          <p:cNvSpPr>
            <a:spLocks noGrp="1" noChangeArrowheads="1"/>
          </p:cNvSpPr>
          <p:nvPr>
            <p:ph type="body" idx="1"/>
          </p:nvPr>
        </p:nvSpPr>
        <p:spPr/>
        <p:txBody>
          <a:bodyPr/>
          <a:lstStyle/>
          <a:p>
            <a:r>
              <a:rPr lang="en-US" altLang="zh-TW" sz="2000" dirty="0">
                <a:ea typeface="新細明體" charset="-120"/>
              </a:rPr>
              <a:t>Performance is an issue for popular Web sites </a:t>
            </a:r>
          </a:p>
          <a:p>
            <a:pPr lvl="1"/>
            <a:r>
              <a:rPr lang="en-US" altLang="zh-TW" sz="1800" dirty="0">
                <a:ea typeface="新細明體" charset="-120"/>
              </a:rPr>
              <a:t>May be accessed by millions of users every day, thousands of requests per second at peak time</a:t>
            </a:r>
          </a:p>
          <a:p>
            <a:r>
              <a:rPr lang="en-US" altLang="zh-TW" sz="2000" dirty="0">
                <a:ea typeface="新細明體" charset="-120"/>
              </a:rPr>
              <a:t>Caching techniques used to reduce cost of serving pages by exploiting commonalities between requests</a:t>
            </a:r>
          </a:p>
          <a:p>
            <a:pPr lvl="1"/>
            <a:r>
              <a:rPr lang="en-US" altLang="zh-TW" sz="1800" dirty="0">
                <a:ea typeface="新細明體" charset="-120"/>
              </a:rPr>
              <a:t>At the server site:</a:t>
            </a:r>
          </a:p>
          <a:p>
            <a:pPr lvl="2"/>
            <a:r>
              <a:rPr lang="en-US" altLang="zh-TW" sz="1800" dirty="0">
                <a:ea typeface="新細明體" charset="-120"/>
              </a:rPr>
              <a:t>Caching of JDBC connections between servlet requests</a:t>
            </a:r>
          </a:p>
          <a:p>
            <a:pPr lvl="2"/>
            <a:r>
              <a:rPr lang="en-US" altLang="zh-TW" sz="1800" dirty="0">
                <a:ea typeface="新細明體" charset="-120"/>
              </a:rPr>
              <a:t>Caching results of database queries</a:t>
            </a:r>
          </a:p>
          <a:p>
            <a:pPr lvl="3"/>
            <a:r>
              <a:rPr lang="en-US" altLang="zh-TW" sz="1600" dirty="0">
                <a:ea typeface="新細明體" charset="-120"/>
              </a:rPr>
              <a:t>Cached results must be updated if underlying database changes</a:t>
            </a:r>
          </a:p>
          <a:p>
            <a:pPr lvl="2"/>
            <a:r>
              <a:rPr lang="en-US" altLang="zh-TW" sz="1800" dirty="0">
                <a:ea typeface="新細明體" charset="-120"/>
              </a:rPr>
              <a:t>Caching of generated HTML</a:t>
            </a:r>
          </a:p>
          <a:p>
            <a:pPr lvl="1"/>
            <a:r>
              <a:rPr lang="en-US" altLang="zh-TW" sz="1800" dirty="0">
                <a:ea typeface="新細明體" charset="-120"/>
              </a:rPr>
              <a:t>At the client’s network</a:t>
            </a:r>
          </a:p>
          <a:p>
            <a:pPr lvl="2"/>
            <a:r>
              <a:rPr lang="en-US" altLang="zh-TW" sz="1800" dirty="0">
                <a:ea typeface="新細明體" charset="-120"/>
              </a:rPr>
              <a:t>Caching of pages by Web proxy</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28</a:t>
            </a:fld>
            <a:endParaRPr lang="en-US" altLang="zh-TW" dirty="0"/>
          </a:p>
        </p:txBody>
      </p:sp>
    </p:spTree>
    <p:extLst>
      <p:ext uri="{BB962C8B-B14F-4D97-AF65-F5344CB8AC3E}">
        <p14:creationId xmlns:p14="http://schemas.microsoft.com/office/powerpoint/2010/main" val="388148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altLang="zh-TW">
                <a:ea typeface="新細明體" charset="-120"/>
              </a:rPr>
              <a:t>Triggers</a:t>
            </a:r>
          </a:p>
        </p:txBody>
      </p:sp>
      <p:sp>
        <p:nvSpPr>
          <p:cNvPr id="258051" name="Rectangle 3"/>
          <p:cNvSpPr>
            <a:spLocks noGrp="1" noChangeArrowheads="1"/>
          </p:cNvSpPr>
          <p:nvPr>
            <p:ph type="body" idx="1"/>
          </p:nvPr>
        </p:nvSpPr>
        <p:spPr/>
        <p:txBody>
          <a:bodyPr/>
          <a:lstStyle/>
          <a:p>
            <a:r>
              <a:rPr lang="en-US" altLang="zh-TW" sz="2000" dirty="0">
                <a:ea typeface="新細明體" charset="-120"/>
              </a:rPr>
              <a:t>A </a:t>
            </a:r>
            <a:r>
              <a:rPr lang="en-US" altLang="zh-TW" sz="2000" b="1" dirty="0">
                <a:solidFill>
                  <a:schemeClr val="tx2"/>
                </a:solidFill>
                <a:ea typeface="新細明體" charset="-120"/>
              </a:rPr>
              <a:t>trigger</a:t>
            </a:r>
            <a:r>
              <a:rPr lang="en-US" altLang="zh-TW" sz="2000" dirty="0">
                <a:ea typeface="新細明體" charset="-120"/>
              </a:rPr>
              <a:t> is a statement that is executed automatically by the system as a side effect of a modification to the database.</a:t>
            </a:r>
          </a:p>
          <a:p>
            <a:r>
              <a:rPr lang="en-US" altLang="zh-TW" sz="2000" dirty="0">
                <a:ea typeface="新細明體" charset="-120"/>
              </a:rPr>
              <a:t>To design a trigger mechanism, we must:</a:t>
            </a:r>
          </a:p>
          <a:p>
            <a:pPr lvl="1"/>
            <a:r>
              <a:rPr lang="en-US" altLang="zh-TW" sz="1800" dirty="0">
                <a:ea typeface="新細明體" charset="-120"/>
              </a:rPr>
              <a:t>Specify the conditions under which the trigger is to be executed.</a:t>
            </a:r>
          </a:p>
          <a:p>
            <a:pPr lvl="1"/>
            <a:r>
              <a:rPr lang="en-US" altLang="zh-TW" sz="1800" dirty="0">
                <a:ea typeface="新細明體" charset="-120"/>
              </a:rPr>
              <a:t>Specify the actions to be taken when the trigger executes.</a:t>
            </a:r>
          </a:p>
          <a:p>
            <a:r>
              <a:rPr lang="en-US" altLang="zh-TW" sz="2000" dirty="0">
                <a:ea typeface="新細明體" charset="-120"/>
              </a:rPr>
              <a:t>Triggers introduced to SQL standard in SQL:1999, but supported even earlier using non-standard syntax by most databases.			</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29</a:t>
            </a:fld>
            <a:endParaRPr lang="en-US" altLang="zh-TW" dirty="0"/>
          </a:p>
        </p:txBody>
      </p:sp>
    </p:spTree>
    <p:extLst>
      <p:ext uri="{BB962C8B-B14F-4D97-AF65-F5344CB8AC3E}">
        <p14:creationId xmlns:p14="http://schemas.microsoft.com/office/powerpoint/2010/main" val="1797840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p:cNvSpPr>
            <a:spLocks noGrp="1"/>
          </p:cNvSpPr>
          <p:nvPr>
            <p:ph type="ftr" sz="quarter" idx="10"/>
          </p:nvPr>
        </p:nvSpPr>
        <p:spPr/>
        <p:txBody>
          <a:bodyPr/>
          <a:lstStyle/>
          <a:p>
            <a:r>
              <a:rPr lang="en-US" altLang="zh-TW" smtClean="0"/>
              <a:t>Unit 6  Database Design and the E-R Model  </a:t>
            </a:r>
            <a:endParaRPr lang="en-US" altLang="zh-TW" sz="1100" dirty="0"/>
          </a:p>
        </p:txBody>
      </p:sp>
      <p:sp>
        <p:nvSpPr>
          <p:cNvPr id="4" name="投影片編號版面配置區 3"/>
          <p:cNvSpPr>
            <a:spLocks noGrp="1"/>
          </p:cNvSpPr>
          <p:nvPr>
            <p:ph type="sldNum" sz="quarter" idx="11"/>
          </p:nvPr>
        </p:nvSpPr>
        <p:spPr/>
        <p:txBody>
          <a:bodyPr/>
          <a:lstStyle/>
          <a:p>
            <a:r>
              <a:rPr lang="en-US" altLang="zh-TW" dirty="0" smtClean="0"/>
              <a:t>8-</a:t>
            </a:r>
            <a:fld id="{3B8DCDA2-2604-462F-AC1D-5492961C1C95}" type="slidenum">
              <a:rPr lang="en-US" altLang="zh-TW" smtClean="0"/>
              <a:pPr/>
              <a:t>3</a:t>
            </a:fld>
            <a:endParaRPr lang="en-US" altLang="zh-TW" dirty="0"/>
          </a:p>
        </p:txBody>
      </p:sp>
      <p:sp>
        <p:nvSpPr>
          <p:cNvPr id="8" name="Rectangle 2"/>
          <p:cNvSpPr>
            <a:spLocks noGrp="1" noChangeArrowheads="1"/>
          </p:cNvSpPr>
          <p:nvPr>
            <p:ph type="title"/>
          </p:nvPr>
        </p:nvSpPr>
        <p:spPr>
          <a:xfrm>
            <a:off x="128464" y="608269"/>
            <a:ext cx="9649072" cy="685800"/>
          </a:xfrm>
        </p:spPr>
        <p:txBody>
          <a:bodyPr/>
          <a:lstStyle/>
          <a:p>
            <a:pPr marL="628650" lvl="1" indent="-285750">
              <a:lnSpc>
                <a:spcPct val="80000"/>
              </a:lnSpc>
            </a:pPr>
            <a:r>
              <a:rPr lang="en-US" altLang="zh-TW" dirty="0">
                <a:solidFill>
                  <a:schemeClr val="tx1"/>
                </a:solidFill>
                <a:cs typeface="+mj-cs"/>
              </a:rPr>
              <a:t>EX.part2.3: </a:t>
            </a:r>
            <a:r>
              <a:rPr lang="en-US" altLang="zh-TW" dirty="0" smtClean="0">
                <a:solidFill>
                  <a:schemeClr val="tx1"/>
                </a:solidFill>
                <a:cs typeface="+mj-cs"/>
              </a:rPr>
              <a:t>User Interface and </a:t>
            </a:r>
            <a:r>
              <a:rPr lang="en-US" altLang="zh-TW" dirty="0" smtClean="0"/>
              <a:t>Authorization</a:t>
            </a:r>
            <a:endParaRPr lang="en-US" altLang="zh-TW" dirty="0">
              <a:solidFill>
                <a:schemeClr val="tx1"/>
              </a:solidFill>
              <a:cs typeface="+mj-cs"/>
            </a:endParaRPr>
          </a:p>
        </p:txBody>
      </p:sp>
      <p:sp>
        <p:nvSpPr>
          <p:cNvPr id="7" name="Rectangle 3"/>
          <p:cNvSpPr>
            <a:spLocks noChangeArrowheads="1"/>
          </p:cNvSpPr>
          <p:nvPr/>
        </p:nvSpPr>
        <p:spPr bwMode="auto">
          <a:xfrm>
            <a:off x="1157420" y="1324123"/>
            <a:ext cx="7993592" cy="4697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l">
              <a:lnSpc>
                <a:spcPct val="130000"/>
              </a:lnSpc>
              <a:spcBef>
                <a:spcPct val="30000"/>
              </a:spcBef>
              <a:buClr>
                <a:srgbClr val="00B050"/>
              </a:buClr>
              <a:buSzPct val="60000"/>
              <a:buFont typeface="Wingdings" pitchFamily="2" charset="2"/>
              <a:buChar char="n"/>
            </a:pPr>
            <a:r>
              <a:rPr lang="en-US" altLang="zh-TW" sz="2000" b="1" dirty="0">
                <a:solidFill>
                  <a:schemeClr val="tx2"/>
                </a:solidFill>
                <a:latin typeface="Times New Roman" pitchFamily="18" charset="0"/>
              </a:rPr>
              <a:t>Design User Interface</a:t>
            </a:r>
          </a:p>
          <a:p>
            <a:pPr marL="685800" lvl="1" indent="-342900" algn="l">
              <a:lnSpc>
                <a:spcPct val="130000"/>
              </a:lnSpc>
              <a:spcBef>
                <a:spcPts val="0"/>
              </a:spcBef>
              <a:buClr>
                <a:schemeClr val="folHlink"/>
              </a:buClr>
              <a:buSzPct val="55000"/>
              <a:buFont typeface="Wingdings" pitchFamily="2" charset="2"/>
              <a:buChar char="l"/>
            </a:pPr>
            <a:r>
              <a:rPr lang="en-US" altLang="zh-TW" sz="2000" dirty="0">
                <a:latin typeface="Times New Roman" pitchFamily="18" charset="0"/>
              </a:rPr>
              <a:t>Design user interface, and more</a:t>
            </a:r>
          </a:p>
          <a:p>
            <a:pPr marL="685800" lvl="1" indent="-342900" algn="l">
              <a:spcBef>
                <a:spcPct val="10000"/>
              </a:spcBef>
              <a:buClr>
                <a:schemeClr val="folHlink"/>
              </a:buClr>
              <a:buSzPct val="55000"/>
              <a:buFont typeface="Wingdings" pitchFamily="2" charset="2"/>
              <a:buChar char="l"/>
            </a:pPr>
            <a:r>
              <a:rPr lang="en-US" altLang="zh-TW" sz="2000" dirty="0">
                <a:latin typeface="Times New Roman" pitchFamily="18" charset="0"/>
              </a:rPr>
              <a:t>Design your Web Interfaces to Databases</a:t>
            </a:r>
          </a:p>
          <a:p>
            <a:pPr marL="685800" lvl="1" indent="-342900" algn="l">
              <a:spcBef>
                <a:spcPct val="10000"/>
              </a:spcBef>
              <a:buClr>
                <a:schemeClr val="folHlink"/>
              </a:buClr>
              <a:buSzPct val="55000"/>
              <a:buFont typeface="Wingdings" pitchFamily="2" charset="2"/>
              <a:buChar char="l"/>
            </a:pPr>
            <a:r>
              <a:rPr lang="en-US" altLang="zh-TW" sz="2000" dirty="0" smtClean="0">
                <a:latin typeface="Times New Roman" pitchFamily="18" charset="0"/>
              </a:rPr>
              <a:t>… </a:t>
            </a:r>
            <a:endParaRPr lang="en-US" altLang="zh-TW" sz="2000" dirty="0">
              <a:latin typeface="Times New Roman" pitchFamily="18" charset="0"/>
            </a:endParaRPr>
          </a:p>
          <a:p>
            <a:pPr marL="342900" lvl="1" indent="-342900" algn="l">
              <a:lnSpc>
                <a:spcPct val="130000"/>
              </a:lnSpc>
              <a:spcBef>
                <a:spcPct val="30000"/>
              </a:spcBef>
              <a:buClr>
                <a:srgbClr val="00B050"/>
              </a:buClr>
              <a:buSzPct val="60000"/>
              <a:buFont typeface="Wingdings" pitchFamily="2" charset="2"/>
              <a:buChar char="n"/>
            </a:pPr>
            <a:r>
              <a:rPr lang="en-US" altLang="zh-TW" sz="2000" b="1" dirty="0">
                <a:solidFill>
                  <a:schemeClr val="tx2"/>
                </a:solidFill>
                <a:latin typeface="Times New Roman" pitchFamily="18" charset="0"/>
              </a:rPr>
              <a:t>Design </a:t>
            </a:r>
            <a:r>
              <a:rPr lang="en-US" altLang="zh-TW" sz="2000" b="1" dirty="0" smtClean="0">
                <a:solidFill>
                  <a:schemeClr val="tx2"/>
                </a:solidFill>
                <a:latin typeface="Times New Roman" pitchFamily="18" charset="0"/>
              </a:rPr>
              <a:t>Authorization</a:t>
            </a:r>
          </a:p>
          <a:p>
            <a:pPr marL="685800" lvl="1" indent="-342900" algn="l">
              <a:lnSpc>
                <a:spcPct val="130000"/>
              </a:lnSpc>
              <a:spcBef>
                <a:spcPts val="0"/>
              </a:spcBef>
              <a:buClr>
                <a:schemeClr val="folHlink"/>
              </a:buClr>
              <a:buSzPct val="55000"/>
              <a:buFont typeface="Wingdings" pitchFamily="2" charset="2"/>
              <a:buChar char="l"/>
            </a:pPr>
            <a:r>
              <a:rPr lang="en-US" altLang="zh-TW" sz="2000" dirty="0">
                <a:latin typeface="Times New Roman" pitchFamily="18" charset="0"/>
              </a:rPr>
              <a:t>Read authorization - allows reading, but not modification of data.</a:t>
            </a:r>
          </a:p>
          <a:p>
            <a:pPr marL="685800" lvl="1" indent="-342900" algn="l">
              <a:spcBef>
                <a:spcPct val="10000"/>
              </a:spcBef>
              <a:buClr>
                <a:schemeClr val="folHlink"/>
              </a:buClr>
              <a:buSzPct val="55000"/>
              <a:buFont typeface="Wingdings" pitchFamily="2" charset="2"/>
              <a:buChar char="l"/>
            </a:pPr>
            <a:r>
              <a:rPr lang="en-US" altLang="zh-TW" sz="2000" dirty="0">
                <a:latin typeface="Times New Roman" pitchFamily="18" charset="0"/>
              </a:rPr>
              <a:t>Insert authorization - allows insertion of new data, but not modification of existing data.</a:t>
            </a:r>
          </a:p>
          <a:p>
            <a:pPr marL="685800" lvl="1" indent="-342900" algn="l">
              <a:spcBef>
                <a:spcPct val="10000"/>
              </a:spcBef>
              <a:buClr>
                <a:schemeClr val="folHlink"/>
              </a:buClr>
              <a:buSzPct val="55000"/>
              <a:buFont typeface="Wingdings" pitchFamily="2" charset="2"/>
              <a:buChar char="l"/>
            </a:pPr>
            <a:r>
              <a:rPr lang="en-US" altLang="zh-TW" sz="2000" dirty="0">
                <a:latin typeface="Times New Roman" pitchFamily="18" charset="0"/>
              </a:rPr>
              <a:t>Update authorization - allows modification, but not deletion of data.</a:t>
            </a:r>
          </a:p>
          <a:p>
            <a:pPr marL="685800" lvl="1" indent="-342900" algn="l">
              <a:spcBef>
                <a:spcPct val="10000"/>
              </a:spcBef>
              <a:buClr>
                <a:schemeClr val="folHlink"/>
              </a:buClr>
              <a:buSzPct val="55000"/>
              <a:buFont typeface="Wingdings" pitchFamily="2" charset="2"/>
              <a:buChar char="l"/>
            </a:pPr>
            <a:r>
              <a:rPr lang="en-US" altLang="zh-TW" sz="2000" dirty="0">
                <a:latin typeface="Times New Roman" pitchFamily="18" charset="0"/>
              </a:rPr>
              <a:t>Delete authorization - allows deletion of data</a:t>
            </a:r>
          </a:p>
          <a:p>
            <a:pPr marL="342900" indent="-342900" algn="l">
              <a:spcBef>
                <a:spcPct val="10000"/>
              </a:spcBef>
              <a:buClr>
                <a:schemeClr val="folHlink"/>
              </a:buClr>
              <a:buSzPct val="55000"/>
              <a:buFont typeface="Wingdings" pitchFamily="2" charset="2"/>
              <a:buNone/>
            </a:pPr>
            <a:endParaRPr lang="en-US" altLang="zh-TW" sz="2000" b="1" dirty="0">
              <a:solidFill>
                <a:schemeClr val="tx1"/>
              </a:solidFill>
              <a:latin typeface="Times New Roman" pitchFamily="18" charset="0"/>
            </a:endParaRPr>
          </a:p>
        </p:txBody>
      </p:sp>
    </p:spTree>
    <p:extLst>
      <p:ext uri="{BB962C8B-B14F-4D97-AF65-F5344CB8AC3E}">
        <p14:creationId xmlns:p14="http://schemas.microsoft.com/office/powerpoint/2010/main" val="39955865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altLang="zh-TW">
                <a:ea typeface="新細明體" charset="-120"/>
              </a:rPr>
              <a:t>Trigger Example </a:t>
            </a:r>
          </a:p>
        </p:txBody>
      </p:sp>
      <p:sp>
        <p:nvSpPr>
          <p:cNvPr id="259075" name="Rectangle 3"/>
          <p:cNvSpPr>
            <a:spLocks noGrp="1" noChangeArrowheads="1"/>
          </p:cNvSpPr>
          <p:nvPr>
            <p:ph type="body" idx="1"/>
          </p:nvPr>
        </p:nvSpPr>
        <p:spPr/>
        <p:txBody>
          <a:bodyPr/>
          <a:lstStyle/>
          <a:p>
            <a:r>
              <a:rPr lang="en-US" altLang="zh-TW" sz="2000" dirty="0">
                <a:ea typeface="新細明體" charset="-120"/>
              </a:rPr>
              <a:t>Suppose that instead of allowing negative account balances, the bank deals with overdrafts by </a:t>
            </a:r>
          </a:p>
          <a:p>
            <a:pPr lvl="1"/>
            <a:r>
              <a:rPr lang="en-US" altLang="zh-TW" sz="1800" dirty="0">
                <a:ea typeface="新細明體" charset="-120"/>
              </a:rPr>
              <a:t>setting the account balance to zero</a:t>
            </a:r>
          </a:p>
          <a:p>
            <a:pPr lvl="1"/>
            <a:r>
              <a:rPr lang="en-US" altLang="zh-TW" sz="1800" dirty="0">
                <a:ea typeface="新細明體" charset="-120"/>
              </a:rPr>
              <a:t>creating a loan in the amount of the overdraft</a:t>
            </a:r>
          </a:p>
          <a:p>
            <a:pPr lvl="1"/>
            <a:r>
              <a:rPr lang="en-US" altLang="zh-TW" sz="1800" dirty="0">
                <a:ea typeface="新細明體" charset="-120"/>
              </a:rPr>
              <a:t>giving this loan a loan number identical to the account number of the overdrawn account</a:t>
            </a:r>
          </a:p>
          <a:p>
            <a:r>
              <a:rPr lang="en-US" altLang="zh-TW" sz="2000" dirty="0">
                <a:ea typeface="新細明體" charset="-120"/>
              </a:rPr>
              <a:t>The condition for executing the trigger is an update to the </a:t>
            </a:r>
            <a:r>
              <a:rPr lang="en-US" altLang="zh-TW" sz="2000" i="1" dirty="0">
                <a:ea typeface="新細明體" charset="-120"/>
              </a:rPr>
              <a:t>account</a:t>
            </a:r>
            <a:r>
              <a:rPr lang="en-US" altLang="zh-TW" sz="2000" dirty="0">
                <a:ea typeface="新細明體" charset="-120"/>
              </a:rPr>
              <a:t> relation that results in a negative </a:t>
            </a:r>
            <a:r>
              <a:rPr lang="en-US" altLang="zh-TW" sz="2000" i="1" dirty="0">
                <a:ea typeface="新細明體" charset="-120"/>
              </a:rPr>
              <a:t>balance </a:t>
            </a:r>
            <a:r>
              <a:rPr lang="en-US" altLang="zh-TW" sz="2000" dirty="0">
                <a:ea typeface="新細明體" charset="-120"/>
              </a:rPr>
              <a:t>value.</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30</a:t>
            </a:fld>
            <a:endParaRPr lang="en-US" altLang="zh-TW" dirty="0"/>
          </a:p>
        </p:txBody>
      </p:sp>
    </p:spTree>
    <p:extLst>
      <p:ext uri="{BB962C8B-B14F-4D97-AF65-F5344CB8AC3E}">
        <p14:creationId xmlns:p14="http://schemas.microsoft.com/office/powerpoint/2010/main" val="26319266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altLang="zh-TW">
                <a:ea typeface="新細明體" charset="-120"/>
              </a:rPr>
              <a:t>Trigger Example in SQL:1999</a:t>
            </a:r>
          </a:p>
        </p:txBody>
      </p:sp>
      <p:sp>
        <p:nvSpPr>
          <p:cNvPr id="260099" name="Rectangle 3"/>
          <p:cNvSpPr>
            <a:spLocks noGrp="1" noChangeArrowheads="1"/>
          </p:cNvSpPr>
          <p:nvPr>
            <p:ph type="body" idx="1"/>
          </p:nvPr>
        </p:nvSpPr>
        <p:spPr>
          <a:xfrm>
            <a:off x="1064568" y="1556792"/>
            <a:ext cx="8585200" cy="5029200"/>
          </a:xfrm>
        </p:spPr>
        <p:txBody>
          <a:bodyPr/>
          <a:lstStyle/>
          <a:p>
            <a:pPr>
              <a:buFont typeface="Monotype Sorts" pitchFamily="2" charset="2"/>
              <a:buNone/>
              <a:tabLst>
                <a:tab pos="908050" algn="l"/>
                <a:tab pos="1146175" algn="l"/>
              </a:tabLst>
            </a:pPr>
            <a:r>
              <a:rPr lang="en-US" altLang="zh-TW" sz="1800" b="1" dirty="0">
                <a:ea typeface="新細明體" charset="-120"/>
              </a:rPr>
              <a:t>	create trigger </a:t>
            </a:r>
            <a:r>
              <a:rPr lang="en-US" altLang="zh-TW" sz="1800" i="1" dirty="0">
                <a:ea typeface="新細明體" charset="-120"/>
              </a:rPr>
              <a:t>overdraft-trigger </a:t>
            </a:r>
            <a:r>
              <a:rPr lang="en-US" altLang="zh-TW" sz="1800" b="1" dirty="0">
                <a:ea typeface="新細明體" charset="-120"/>
              </a:rPr>
              <a:t>after update on </a:t>
            </a:r>
            <a:r>
              <a:rPr lang="en-US" altLang="zh-TW" sz="1800" i="1" dirty="0">
                <a:ea typeface="新細明體" charset="-120"/>
              </a:rPr>
              <a:t>account </a:t>
            </a:r>
            <a:br>
              <a:rPr lang="en-US" altLang="zh-TW" sz="1800" i="1" dirty="0">
                <a:ea typeface="新細明體" charset="-120"/>
              </a:rPr>
            </a:br>
            <a:r>
              <a:rPr lang="en-US" altLang="zh-TW" sz="1800" b="1" dirty="0">
                <a:ea typeface="新細明體" charset="-120"/>
              </a:rPr>
              <a:t>referencing new row as </a:t>
            </a:r>
            <a:r>
              <a:rPr lang="en-US" altLang="zh-TW" sz="1800" i="1" dirty="0" err="1">
                <a:ea typeface="新細明體" charset="-120"/>
              </a:rPr>
              <a:t>nrow</a:t>
            </a:r>
            <a:r>
              <a:rPr lang="en-US" altLang="zh-TW" sz="1800" i="1" dirty="0">
                <a:ea typeface="新細明體" charset="-120"/>
              </a:rPr>
              <a:t>                                                                                  </a:t>
            </a:r>
            <a:r>
              <a:rPr lang="en-US" altLang="zh-TW" sz="1800" b="1" dirty="0">
                <a:ea typeface="新細明體" charset="-120"/>
              </a:rPr>
              <a:t>for each row</a:t>
            </a:r>
            <a:br>
              <a:rPr lang="en-US" altLang="zh-TW" sz="1800" b="1" dirty="0">
                <a:ea typeface="新細明體" charset="-120"/>
              </a:rPr>
            </a:br>
            <a:r>
              <a:rPr lang="en-US" altLang="zh-TW" sz="1800" b="1" dirty="0">
                <a:ea typeface="新細明體" charset="-120"/>
              </a:rPr>
              <a:t>when </a:t>
            </a:r>
            <a:r>
              <a:rPr lang="en-US" altLang="zh-TW" sz="1800" i="1" dirty="0" err="1">
                <a:ea typeface="新細明體" charset="-120"/>
              </a:rPr>
              <a:t>nrow.balance</a:t>
            </a:r>
            <a:r>
              <a:rPr lang="en-US" altLang="zh-TW" sz="1800" i="1" dirty="0">
                <a:ea typeface="新細明體" charset="-120"/>
              </a:rPr>
              <a:t> </a:t>
            </a:r>
            <a:r>
              <a:rPr lang="en-US" altLang="zh-TW" sz="1800" dirty="0">
                <a:ea typeface="新細明體" charset="-120"/>
              </a:rPr>
              <a:t>&lt; 0</a:t>
            </a:r>
            <a:br>
              <a:rPr lang="en-US" altLang="zh-TW" sz="1800" dirty="0">
                <a:ea typeface="新細明體" charset="-120"/>
              </a:rPr>
            </a:br>
            <a:r>
              <a:rPr lang="en-US" altLang="zh-TW" sz="1800" b="1" dirty="0">
                <a:ea typeface="新細明體" charset="-120"/>
              </a:rPr>
              <a:t>begin atomic</a:t>
            </a:r>
            <a:br>
              <a:rPr lang="en-US" altLang="zh-TW" sz="1800" b="1" dirty="0">
                <a:ea typeface="新細明體" charset="-120"/>
              </a:rPr>
            </a:br>
            <a:r>
              <a:rPr lang="en-US" altLang="zh-TW" sz="1800" b="1" dirty="0">
                <a:ea typeface="新細明體" charset="-120"/>
              </a:rPr>
              <a:t>	insert into </a:t>
            </a:r>
            <a:r>
              <a:rPr lang="en-US" altLang="zh-TW" sz="1800" i="1" dirty="0">
                <a:ea typeface="新細明體" charset="-120"/>
              </a:rPr>
              <a:t>borrower</a:t>
            </a:r>
            <a:r>
              <a:rPr lang="en-US" altLang="zh-TW" sz="1800" b="1" dirty="0">
                <a:ea typeface="新細明體" charset="-120"/>
              </a:rPr>
              <a:t> </a:t>
            </a:r>
            <a:br>
              <a:rPr lang="en-US" altLang="zh-TW" sz="1800" b="1" dirty="0">
                <a:ea typeface="新細明體" charset="-120"/>
              </a:rPr>
            </a:br>
            <a:r>
              <a:rPr lang="en-US" altLang="zh-TW" sz="1800" b="1" dirty="0">
                <a:ea typeface="新細明體" charset="-120"/>
              </a:rPr>
              <a:t>		(select </a:t>
            </a:r>
            <a:r>
              <a:rPr lang="en-US" altLang="zh-TW" sz="1800" i="1" dirty="0">
                <a:ea typeface="新細明體" charset="-120"/>
              </a:rPr>
              <a:t>customer-name, account-number</a:t>
            </a:r>
            <a:br>
              <a:rPr lang="en-US" altLang="zh-TW" sz="1800" i="1" dirty="0">
                <a:ea typeface="新細明體" charset="-120"/>
              </a:rPr>
            </a:br>
            <a:r>
              <a:rPr lang="en-US" altLang="zh-TW" sz="1800" i="1" dirty="0">
                <a:ea typeface="新細明體" charset="-120"/>
              </a:rPr>
              <a:t>   </a:t>
            </a:r>
            <a:r>
              <a:rPr lang="en-US" altLang="zh-TW" sz="1800" b="1" dirty="0">
                <a:ea typeface="新細明體" charset="-120"/>
              </a:rPr>
              <a:t>		 from </a:t>
            </a:r>
            <a:r>
              <a:rPr lang="en-US" altLang="zh-TW" sz="1800" i="1" dirty="0">
                <a:ea typeface="新細明體" charset="-120"/>
              </a:rPr>
              <a:t>depositor</a:t>
            </a:r>
            <a:br>
              <a:rPr lang="en-US" altLang="zh-TW" sz="1800" i="1" dirty="0">
                <a:ea typeface="新細明體" charset="-120"/>
              </a:rPr>
            </a:br>
            <a:r>
              <a:rPr lang="en-US" altLang="zh-TW" sz="1800" i="1" dirty="0">
                <a:ea typeface="新細明體" charset="-120"/>
              </a:rPr>
              <a:t> </a:t>
            </a:r>
            <a:r>
              <a:rPr lang="en-US" altLang="zh-TW" sz="1800" b="1" dirty="0">
                <a:ea typeface="新細明體" charset="-120"/>
              </a:rPr>
              <a:t>		 where </a:t>
            </a:r>
            <a:r>
              <a:rPr lang="en-US" altLang="zh-TW" sz="1800" i="1" dirty="0" err="1">
                <a:ea typeface="新細明體" charset="-120"/>
              </a:rPr>
              <a:t>nrow.account</a:t>
            </a:r>
            <a:r>
              <a:rPr lang="en-US" altLang="zh-TW" sz="1800" i="1" dirty="0">
                <a:ea typeface="新細明體" charset="-120"/>
              </a:rPr>
              <a:t>-number = </a:t>
            </a:r>
            <a:br>
              <a:rPr lang="en-US" altLang="zh-TW" sz="1800" i="1" dirty="0">
                <a:ea typeface="新細明體" charset="-120"/>
              </a:rPr>
            </a:br>
            <a:r>
              <a:rPr lang="en-US" altLang="zh-TW" sz="1800" i="1" dirty="0">
                <a:ea typeface="新細明體" charset="-120"/>
              </a:rPr>
              <a:t>                          </a:t>
            </a:r>
            <a:r>
              <a:rPr lang="en-US" altLang="zh-TW" sz="1800" i="1" dirty="0" err="1">
                <a:ea typeface="新細明體" charset="-120"/>
              </a:rPr>
              <a:t>depositor.account</a:t>
            </a:r>
            <a:r>
              <a:rPr lang="en-US" altLang="zh-TW" sz="1800" i="1" dirty="0">
                <a:ea typeface="新細明體" charset="-120"/>
              </a:rPr>
              <a:t>-number</a:t>
            </a:r>
            <a:r>
              <a:rPr lang="en-US" altLang="zh-TW" sz="1800" dirty="0">
                <a:ea typeface="新細明體" charset="-120"/>
              </a:rPr>
              <a:t>);</a:t>
            </a:r>
            <a:br>
              <a:rPr lang="en-US" altLang="zh-TW" sz="1800" dirty="0">
                <a:ea typeface="新細明體" charset="-120"/>
              </a:rPr>
            </a:br>
            <a:r>
              <a:rPr lang="en-US" altLang="zh-TW" sz="1800" b="1" dirty="0">
                <a:ea typeface="新細明體" charset="-120"/>
              </a:rPr>
              <a:t>        insert into </a:t>
            </a:r>
            <a:r>
              <a:rPr lang="en-US" altLang="zh-TW" sz="1800" i="1" dirty="0">
                <a:ea typeface="新細明體" charset="-120"/>
              </a:rPr>
              <a:t>loan </a:t>
            </a:r>
            <a:r>
              <a:rPr lang="en-US" altLang="zh-TW" sz="1800" b="1" dirty="0">
                <a:ea typeface="新細明體" charset="-120"/>
              </a:rPr>
              <a:t>values</a:t>
            </a:r>
            <a:r>
              <a:rPr lang="en-US" altLang="zh-TW" sz="1800" dirty="0">
                <a:ea typeface="新細明體" charset="-120"/>
              </a:rPr>
              <a:t/>
            </a:r>
            <a:br>
              <a:rPr lang="en-US" altLang="zh-TW" sz="1800" dirty="0">
                <a:ea typeface="新細明體" charset="-120"/>
              </a:rPr>
            </a:br>
            <a:r>
              <a:rPr lang="en-US" altLang="zh-TW" sz="1800" dirty="0">
                <a:ea typeface="新細明體" charset="-120"/>
              </a:rPr>
              <a:t>		(</a:t>
            </a:r>
            <a:r>
              <a:rPr lang="en-US" altLang="zh-TW" sz="1800" dirty="0" err="1">
                <a:ea typeface="新細明體" charset="-120"/>
              </a:rPr>
              <a:t>n</a:t>
            </a:r>
            <a:r>
              <a:rPr lang="en-US" altLang="zh-TW" sz="1800" i="1" dirty="0" err="1">
                <a:ea typeface="新細明體" charset="-120"/>
              </a:rPr>
              <a:t>.row.account</a:t>
            </a:r>
            <a:r>
              <a:rPr lang="en-US" altLang="zh-TW" sz="1800" i="1" dirty="0">
                <a:ea typeface="新細明體" charset="-120"/>
              </a:rPr>
              <a:t>-number, </a:t>
            </a:r>
            <a:r>
              <a:rPr lang="en-US" altLang="zh-TW" sz="1800" i="1" dirty="0" err="1">
                <a:ea typeface="新細明體" charset="-120"/>
              </a:rPr>
              <a:t>nrow.branch</a:t>
            </a:r>
            <a:r>
              <a:rPr lang="en-US" altLang="zh-TW" sz="1800" i="1" dirty="0">
                <a:ea typeface="新細明體" charset="-120"/>
              </a:rPr>
              <a:t>-name, </a:t>
            </a:r>
            <a:br>
              <a:rPr lang="en-US" altLang="zh-TW" sz="1800" i="1" dirty="0">
                <a:ea typeface="新細明體" charset="-120"/>
              </a:rPr>
            </a:br>
            <a:r>
              <a:rPr lang="en-US" altLang="zh-TW" sz="1800" i="1" dirty="0">
                <a:ea typeface="新細明體" charset="-120"/>
              </a:rPr>
              <a:t>                                                                – </a:t>
            </a:r>
            <a:r>
              <a:rPr lang="en-US" altLang="zh-TW" sz="1800" i="1" dirty="0" err="1">
                <a:ea typeface="新細明體" charset="-120"/>
              </a:rPr>
              <a:t>nrow.balance</a:t>
            </a:r>
            <a:r>
              <a:rPr lang="en-US" altLang="zh-TW" sz="1800" dirty="0">
                <a:ea typeface="新細明體" charset="-120"/>
              </a:rPr>
              <a:t>);</a:t>
            </a:r>
            <a:br>
              <a:rPr lang="en-US" altLang="zh-TW" sz="1800" dirty="0">
                <a:ea typeface="新細明體" charset="-120"/>
              </a:rPr>
            </a:br>
            <a:r>
              <a:rPr lang="en-US" altLang="zh-TW" sz="1800" dirty="0">
                <a:ea typeface="新細明體" charset="-120"/>
              </a:rPr>
              <a:t>       </a:t>
            </a:r>
            <a:r>
              <a:rPr lang="en-US" altLang="zh-TW" sz="1800" b="1" dirty="0">
                <a:ea typeface="新細明體" charset="-120"/>
              </a:rPr>
              <a:t> update </a:t>
            </a:r>
            <a:r>
              <a:rPr lang="en-US" altLang="zh-TW" sz="1800" i="1" dirty="0">
                <a:ea typeface="新細明體" charset="-120"/>
              </a:rPr>
              <a:t>account </a:t>
            </a:r>
            <a:r>
              <a:rPr lang="en-US" altLang="zh-TW" sz="1800" b="1" dirty="0">
                <a:ea typeface="新細明體" charset="-120"/>
              </a:rPr>
              <a:t>set </a:t>
            </a:r>
            <a:r>
              <a:rPr lang="en-US" altLang="zh-TW" sz="1800" i="1" dirty="0">
                <a:ea typeface="新細明體" charset="-120"/>
              </a:rPr>
              <a:t>balance </a:t>
            </a:r>
            <a:r>
              <a:rPr lang="en-US" altLang="zh-TW" sz="1800" dirty="0">
                <a:ea typeface="新細明體" charset="-120"/>
              </a:rPr>
              <a:t>= 0</a:t>
            </a:r>
            <a:br>
              <a:rPr lang="en-US" altLang="zh-TW" sz="1800" dirty="0">
                <a:ea typeface="新細明體" charset="-120"/>
              </a:rPr>
            </a:br>
            <a:r>
              <a:rPr lang="en-US" altLang="zh-TW" sz="1800" b="1" dirty="0">
                <a:ea typeface="新細明體" charset="-120"/>
              </a:rPr>
              <a:t>	where </a:t>
            </a:r>
            <a:r>
              <a:rPr lang="en-US" altLang="zh-TW" sz="1800" i="1" dirty="0" err="1">
                <a:ea typeface="新細明體" charset="-120"/>
              </a:rPr>
              <a:t>account.account</a:t>
            </a:r>
            <a:r>
              <a:rPr lang="en-US" altLang="zh-TW" sz="1800" i="1" dirty="0">
                <a:ea typeface="新細明體" charset="-120"/>
              </a:rPr>
              <a:t>-number = </a:t>
            </a:r>
            <a:r>
              <a:rPr lang="en-US" altLang="zh-TW" sz="1800" i="1" dirty="0" err="1">
                <a:ea typeface="新細明體" charset="-120"/>
              </a:rPr>
              <a:t>nrow.account</a:t>
            </a:r>
            <a:r>
              <a:rPr lang="en-US" altLang="zh-TW" sz="1800" i="1" dirty="0">
                <a:ea typeface="新細明體" charset="-120"/>
              </a:rPr>
              <a:t>-number</a:t>
            </a:r>
            <a:br>
              <a:rPr lang="en-US" altLang="zh-TW" sz="1800" i="1" dirty="0">
                <a:ea typeface="新細明體" charset="-120"/>
              </a:rPr>
            </a:br>
            <a:r>
              <a:rPr lang="en-US" altLang="zh-TW" sz="1800" b="1" dirty="0">
                <a:ea typeface="新細明體" charset="-120"/>
              </a:rPr>
              <a:t>end		</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31</a:t>
            </a:fld>
            <a:endParaRPr lang="en-US" altLang="zh-TW" dirty="0"/>
          </a:p>
        </p:txBody>
      </p:sp>
    </p:spTree>
    <p:extLst>
      <p:ext uri="{BB962C8B-B14F-4D97-AF65-F5344CB8AC3E}">
        <p14:creationId xmlns:p14="http://schemas.microsoft.com/office/powerpoint/2010/main" val="31151246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r>
              <a:rPr lang="en-US" altLang="zh-TW">
                <a:ea typeface="新細明體" charset="-120"/>
              </a:rPr>
              <a:t>Triggering Events and Actions in SQL</a:t>
            </a:r>
          </a:p>
        </p:txBody>
      </p:sp>
      <p:sp>
        <p:nvSpPr>
          <p:cNvPr id="261123" name="Rectangle 3"/>
          <p:cNvSpPr>
            <a:spLocks noGrp="1" noChangeArrowheads="1"/>
          </p:cNvSpPr>
          <p:nvPr>
            <p:ph type="body" idx="4294967295"/>
          </p:nvPr>
        </p:nvSpPr>
        <p:spPr>
          <a:xfrm>
            <a:off x="1055822" y="1495425"/>
            <a:ext cx="8832850" cy="5362575"/>
          </a:xfrm>
        </p:spPr>
        <p:txBody>
          <a:bodyPr/>
          <a:lstStyle/>
          <a:p>
            <a:pPr>
              <a:lnSpc>
                <a:spcPct val="90000"/>
              </a:lnSpc>
            </a:pPr>
            <a:r>
              <a:rPr lang="en-US" altLang="zh-TW" sz="2000" dirty="0">
                <a:ea typeface="新細明體" charset="-120"/>
              </a:rPr>
              <a:t>Triggering event can be </a:t>
            </a:r>
            <a:r>
              <a:rPr lang="en-US" altLang="zh-TW" sz="2000" b="1" dirty="0">
                <a:ea typeface="新細明體" charset="-120"/>
              </a:rPr>
              <a:t>insert</a:t>
            </a:r>
            <a:r>
              <a:rPr lang="en-US" altLang="zh-TW" sz="2000" dirty="0">
                <a:ea typeface="新細明體" charset="-120"/>
              </a:rPr>
              <a:t>, </a:t>
            </a:r>
            <a:r>
              <a:rPr lang="en-US" altLang="zh-TW" sz="2000" b="1" dirty="0">
                <a:ea typeface="新細明體" charset="-120"/>
              </a:rPr>
              <a:t>delete</a:t>
            </a:r>
            <a:r>
              <a:rPr lang="en-US" altLang="zh-TW" sz="2000" dirty="0">
                <a:ea typeface="新細明體" charset="-120"/>
              </a:rPr>
              <a:t> or </a:t>
            </a:r>
            <a:r>
              <a:rPr lang="en-US" altLang="zh-TW" sz="2000" b="1" dirty="0">
                <a:ea typeface="新細明體" charset="-120"/>
              </a:rPr>
              <a:t>update</a:t>
            </a:r>
          </a:p>
          <a:p>
            <a:pPr>
              <a:lnSpc>
                <a:spcPct val="90000"/>
              </a:lnSpc>
            </a:pPr>
            <a:r>
              <a:rPr lang="en-US" altLang="zh-TW" sz="2000" dirty="0">
                <a:ea typeface="新細明體" charset="-120"/>
              </a:rPr>
              <a:t>Triggers on update can be restricted to specific attributes</a:t>
            </a:r>
          </a:p>
          <a:p>
            <a:pPr lvl="1">
              <a:lnSpc>
                <a:spcPct val="90000"/>
              </a:lnSpc>
            </a:pPr>
            <a:r>
              <a:rPr lang="en-US" altLang="zh-TW" sz="1800" b="1" dirty="0">
                <a:ea typeface="新細明體" charset="-120"/>
              </a:rPr>
              <a:t>E.g.  create trigger </a:t>
            </a:r>
            <a:r>
              <a:rPr lang="en-US" altLang="zh-TW" sz="1800" i="1" dirty="0">
                <a:ea typeface="新細明體" charset="-120"/>
              </a:rPr>
              <a:t>overdraft-trigger </a:t>
            </a:r>
            <a:r>
              <a:rPr lang="en-US" altLang="zh-TW" sz="1800" b="1" dirty="0">
                <a:ea typeface="新細明體" charset="-120"/>
              </a:rPr>
              <a:t>after update of </a:t>
            </a:r>
            <a:r>
              <a:rPr lang="en-US" altLang="zh-TW" sz="1800" i="1" dirty="0">
                <a:ea typeface="新細明體" charset="-120"/>
              </a:rPr>
              <a:t>balance </a:t>
            </a:r>
            <a:r>
              <a:rPr lang="en-US" altLang="zh-TW" sz="1800" b="1" dirty="0">
                <a:ea typeface="新細明體" charset="-120"/>
              </a:rPr>
              <a:t>on</a:t>
            </a:r>
            <a:r>
              <a:rPr lang="en-US" altLang="zh-TW" sz="1800" i="1" dirty="0">
                <a:ea typeface="新細明體" charset="-120"/>
              </a:rPr>
              <a:t> account</a:t>
            </a:r>
          </a:p>
          <a:p>
            <a:pPr>
              <a:lnSpc>
                <a:spcPct val="90000"/>
              </a:lnSpc>
            </a:pPr>
            <a:r>
              <a:rPr lang="en-US" altLang="zh-TW" sz="2000" dirty="0">
                <a:ea typeface="新細明體" charset="-120"/>
              </a:rPr>
              <a:t>Values of attributes before and after an update can be referenced</a:t>
            </a:r>
          </a:p>
          <a:p>
            <a:pPr lvl="1">
              <a:lnSpc>
                <a:spcPct val="90000"/>
              </a:lnSpc>
            </a:pPr>
            <a:r>
              <a:rPr lang="en-US" altLang="zh-TW" sz="1800" b="1" dirty="0">
                <a:ea typeface="新細明體" charset="-120"/>
              </a:rPr>
              <a:t>referencing old row as</a:t>
            </a:r>
            <a:r>
              <a:rPr lang="en-US" altLang="zh-TW" sz="1800" dirty="0">
                <a:ea typeface="新細明體" charset="-120"/>
              </a:rPr>
              <a:t>   : for deletes and updates</a:t>
            </a:r>
          </a:p>
          <a:p>
            <a:pPr lvl="1">
              <a:lnSpc>
                <a:spcPct val="90000"/>
              </a:lnSpc>
            </a:pPr>
            <a:r>
              <a:rPr lang="en-US" altLang="zh-TW" sz="1800" b="1" dirty="0">
                <a:ea typeface="新細明體" charset="-120"/>
              </a:rPr>
              <a:t>referencing new row as  : </a:t>
            </a:r>
            <a:r>
              <a:rPr lang="en-US" altLang="zh-TW" sz="1800" dirty="0">
                <a:ea typeface="新細明體" charset="-120"/>
              </a:rPr>
              <a:t>for inserts and updates</a:t>
            </a:r>
            <a:endParaRPr lang="en-US" altLang="zh-TW" sz="1800" b="1" dirty="0">
              <a:ea typeface="新細明體" charset="-120"/>
            </a:endParaRPr>
          </a:p>
          <a:p>
            <a:pPr>
              <a:lnSpc>
                <a:spcPct val="90000"/>
              </a:lnSpc>
            </a:pPr>
            <a:r>
              <a:rPr lang="en-US" altLang="zh-TW" sz="2000" dirty="0">
                <a:ea typeface="新細明體" charset="-120"/>
              </a:rPr>
              <a:t>Triggers can be activated before an event, which can serve as extra constraints.  E.g. convert blanks to null.</a:t>
            </a:r>
          </a:p>
          <a:p>
            <a:pPr>
              <a:lnSpc>
                <a:spcPct val="80000"/>
              </a:lnSpc>
              <a:buFont typeface="Monotype Sorts" pitchFamily="2" charset="2"/>
              <a:buNone/>
            </a:pPr>
            <a:r>
              <a:rPr lang="en-US" altLang="zh-TW" sz="2000" b="1" dirty="0">
                <a:ea typeface="新細明體" charset="-120"/>
              </a:rPr>
              <a:t>		create trigger </a:t>
            </a:r>
            <a:r>
              <a:rPr lang="en-US" altLang="zh-TW" sz="2000" i="1" dirty="0" err="1">
                <a:ea typeface="新細明體" charset="-120"/>
              </a:rPr>
              <a:t>setnull</a:t>
            </a:r>
            <a:r>
              <a:rPr lang="en-US" altLang="zh-TW" sz="2000" i="1" dirty="0">
                <a:ea typeface="新細明體" charset="-120"/>
              </a:rPr>
              <a:t>-trigger </a:t>
            </a:r>
            <a:r>
              <a:rPr lang="en-US" altLang="zh-TW" sz="2000" b="1" dirty="0">
                <a:ea typeface="新細明體" charset="-120"/>
              </a:rPr>
              <a:t>before update on </a:t>
            </a:r>
            <a:r>
              <a:rPr lang="en-US" altLang="zh-TW" sz="2000" i="1" dirty="0">
                <a:ea typeface="新細明體" charset="-120"/>
              </a:rPr>
              <a:t>r</a:t>
            </a:r>
            <a:br>
              <a:rPr lang="en-US" altLang="zh-TW" sz="2000" i="1" dirty="0">
                <a:ea typeface="新細明體" charset="-120"/>
              </a:rPr>
            </a:br>
            <a:r>
              <a:rPr lang="en-US" altLang="zh-TW" sz="2000" b="1" dirty="0">
                <a:ea typeface="新細明體" charset="-120"/>
              </a:rPr>
              <a:t>	referencing new row as </a:t>
            </a:r>
            <a:r>
              <a:rPr lang="en-US" altLang="zh-TW" sz="2000" i="1" dirty="0" err="1">
                <a:ea typeface="新細明體" charset="-120"/>
              </a:rPr>
              <a:t>nrow</a:t>
            </a:r>
            <a:r>
              <a:rPr lang="en-US" altLang="zh-TW" sz="2000" i="1" dirty="0">
                <a:ea typeface="新細明體" charset="-120"/>
              </a:rPr>
              <a:t/>
            </a:r>
            <a:br>
              <a:rPr lang="en-US" altLang="zh-TW" sz="2000" i="1" dirty="0">
                <a:ea typeface="新細明體" charset="-120"/>
              </a:rPr>
            </a:br>
            <a:r>
              <a:rPr lang="en-US" altLang="zh-TW" sz="2000" b="1" dirty="0">
                <a:ea typeface="新細明體" charset="-120"/>
              </a:rPr>
              <a:t>	for each row</a:t>
            </a:r>
            <a:br>
              <a:rPr lang="en-US" altLang="zh-TW" sz="2000" b="1" dirty="0">
                <a:ea typeface="新細明體" charset="-120"/>
              </a:rPr>
            </a:br>
            <a:r>
              <a:rPr lang="en-US" altLang="zh-TW" sz="2000" b="1" dirty="0">
                <a:ea typeface="新細明體" charset="-120"/>
              </a:rPr>
              <a:t>	    when </a:t>
            </a:r>
            <a:r>
              <a:rPr lang="en-US" altLang="zh-TW" sz="2000" i="1" dirty="0" err="1">
                <a:ea typeface="新細明體" charset="-120"/>
              </a:rPr>
              <a:t>nrow.phone</a:t>
            </a:r>
            <a:r>
              <a:rPr lang="en-US" altLang="zh-TW" sz="2000" i="1" dirty="0">
                <a:ea typeface="新細明體" charset="-120"/>
              </a:rPr>
              <a:t>-number = ‘ ‘</a:t>
            </a:r>
            <a:br>
              <a:rPr lang="en-US" altLang="zh-TW" sz="2000" i="1" dirty="0">
                <a:ea typeface="新細明體" charset="-120"/>
              </a:rPr>
            </a:br>
            <a:r>
              <a:rPr lang="en-US" altLang="zh-TW" sz="2000" b="1" dirty="0">
                <a:ea typeface="新細明體" charset="-120"/>
              </a:rPr>
              <a:t>	    set </a:t>
            </a:r>
            <a:r>
              <a:rPr lang="en-US" altLang="zh-TW" sz="2000" i="1" dirty="0" err="1">
                <a:ea typeface="新細明體" charset="-120"/>
              </a:rPr>
              <a:t>nrow.phone</a:t>
            </a:r>
            <a:r>
              <a:rPr lang="en-US" altLang="zh-TW" sz="2000" i="1" dirty="0">
                <a:ea typeface="新細明體" charset="-120"/>
              </a:rPr>
              <a:t>-number </a:t>
            </a:r>
            <a:r>
              <a:rPr lang="en-US" altLang="zh-TW" sz="2000" dirty="0">
                <a:ea typeface="新細明體" charset="-120"/>
              </a:rPr>
              <a:t>= </a:t>
            </a:r>
            <a:r>
              <a:rPr lang="en-US" altLang="zh-TW" sz="2000" b="1" dirty="0">
                <a:ea typeface="新細明體" charset="-120"/>
              </a:rPr>
              <a:t>null</a:t>
            </a:r>
          </a:p>
          <a:p>
            <a:pPr>
              <a:lnSpc>
                <a:spcPct val="90000"/>
              </a:lnSpc>
              <a:buFont typeface="Monotype Sorts" pitchFamily="2" charset="2"/>
              <a:buNone/>
            </a:pPr>
            <a:endParaRPr lang="en-US" altLang="zh-TW" sz="2000" dirty="0">
              <a:ea typeface="新細明體" charset="-120"/>
            </a:endParaRPr>
          </a:p>
          <a:p>
            <a:pPr>
              <a:lnSpc>
                <a:spcPct val="80000"/>
              </a:lnSpc>
              <a:buFont typeface="Monotype Sorts" pitchFamily="2" charset="2"/>
              <a:buNone/>
            </a:pPr>
            <a:endParaRPr lang="en-US" altLang="zh-TW" sz="2000" b="1" dirty="0">
              <a:ea typeface="新細明體" charset="-120"/>
            </a:endParaRP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32</a:t>
            </a:fld>
            <a:endParaRPr lang="en-US" altLang="zh-TW" dirty="0"/>
          </a:p>
        </p:txBody>
      </p:sp>
    </p:spTree>
    <p:extLst>
      <p:ext uri="{BB962C8B-B14F-4D97-AF65-F5344CB8AC3E}">
        <p14:creationId xmlns:p14="http://schemas.microsoft.com/office/powerpoint/2010/main" val="31228933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en-US" altLang="zh-TW">
                <a:ea typeface="新細明體" charset="-120"/>
              </a:rPr>
              <a:t>Statement Level Triggers</a:t>
            </a:r>
          </a:p>
        </p:txBody>
      </p:sp>
      <p:sp>
        <p:nvSpPr>
          <p:cNvPr id="262147" name="Rectangle 3"/>
          <p:cNvSpPr>
            <a:spLocks noGrp="1" noChangeArrowheads="1"/>
          </p:cNvSpPr>
          <p:nvPr>
            <p:ph type="body" idx="1"/>
          </p:nvPr>
        </p:nvSpPr>
        <p:spPr/>
        <p:txBody>
          <a:bodyPr/>
          <a:lstStyle/>
          <a:p>
            <a:r>
              <a:rPr lang="en-US" altLang="zh-TW">
                <a:ea typeface="新細明體" charset="-120"/>
              </a:rPr>
              <a:t>Instead of executing a separate action for each affected row, a single action can be executed for all rows affected by a transaction</a:t>
            </a:r>
          </a:p>
          <a:p>
            <a:pPr lvl="1"/>
            <a:r>
              <a:rPr lang="en-US" altLang="zh-TW">
                <a:ea typeface="新細明體" charset="-120"/>
              </a:rPr>
              <a:t>Use     </a:t>
            </a:r>
            <a:r>
              <a:rPr lang="en-US" altLang="zh-TW" b="1">
                <a:ea typeface="新細明體" charset="-120"/>
              </a:rPr>
              <a:t>for each statement      </a:t>
            </a:r>
            <a:r>
              <a:rPr lang="en-US" altLang="zh-TW">
                <a:ea typeface="新細明體" charset="-120"/>
              </a:rPr>
              <a:t>instead of    </a:t>
            </a:r>
            <a:r>
              <a:rPr lang="en-US" altLang="zh-TW" b="1">
                <a:ea typeface="新細明體" charset="-120"/>
              </a:rPr>
              <a:t>for each row</a:t>
            </a:r>
          </a:p>
          <a:p>
            <a:pPr lvl="1"/>
            <a:r>
              <a:rPr lang="en-US" altLang="zh-TW">
                <a:ea typeface="新細明體" charset="-120"/>
              </a:rPr>
              <a:t>Use     </a:t>
            </a:r>
            <a:r>
              <a:rPr lang="en-US" altLang="zh-TW" b="1">
                <a:ea typeface="新細明體" charset="-120"/>
              </a:rPr>
              <a:t>referencing old table</a:t>
            </a:r>
            <a:r>
              <a:rPr lang="en-US" altLang="zh-TW">
                <a:ea typeface="新細明體" charset="-120"/>
              </a:rPr>
              <a:t>   or   </a:t>
            </a:r>
            <a:r>
              <a:rPr lang="en-US" altLang="zh-TW" b="1">
                <a:ea typeface="新細明體" charset="-120"/>
              </a:rPr>
              <a:t>referencing new table</a:t>
            </a:r>
            <a:r>
              <a:rPr lang="en-US" altLang="zh-TW">
                <a:ea typeface="新細明體" charset="-120"/>
              </a:rPr>
              <a:t>   to refer to temporary tables  (called </a:t>
            </a:r>
            <a:r>
              <a:rPr lang="en-US" altLang="zh-TW" b="1" i="1">
                <a:solidFill>
                  <a:schemeClr val="tx2"/>
                </a:solidFill>
                <a:ea typeface="新細明體" charset="-120"/>
              </a:rPr>
              <a:t>transition tables</a:t>
            </a:r>
            <a:r>
              <a:rPr lang="en-US" altLang="zh-TW">
                <a:ea typeface="新細明體" charset="-120"/>
              </a:rPr>
              <a:t>) containing the affected rows</a:t>
            </a:r>
          </a:p>
          <a:p>
            <a:pPr lvl="1"/>
            <a:r>
              <a:rPr lang="en-US" altLang="zh-TW">
                <a:ea typeface="新細明體" charset="-120"/>
              </a:rPr>
              <a:t>Can be more efficient when dealing with SQL statements that update a large number of rows</a:t>
            </a:r>
          </a:p>
          <a:p>
            <a:endParaRPr lang="en-US" altLang="zh-TW">
              <a:ea typeface="新細明體" charset="-120"/>
            </a:endParaRP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33</a:t>
            </a:fld>
            <a:endParaRPr lang="en-US" altLang="zh-TW" dirty="0"/>
          </a:p>
        </p:txBody>
      </p:sp>
    </p:spTree>
    <p:extLst>
      <p:ext uri="{BB962C8B-B14F-4D97-AF65-F5344CB8AC3E}">
        <p14:creationId xmlns:p14="http://schemas.microsoft.com/office/powerpoint/2010/main" val="18738903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en-US" altLang="zh-TW">
                <a:ea typeface="新細明體" charset="-120"/>
              </a:rPr>
              <a:t>External World Actions</a:t>
            </a:r>
          </a:p>
        </p:txBody>
      </p:sp>
      <p:sp>
        <p:nvSpPr>
          <p:cNvPr id="263171" name="Rectangle 3"/>
          <p:cNvSpPr>
            <a:spLocks noGrp="1" noChangeArrowheads="1"/>
          </p:cNvSpPr>
          <p:nvPr>
            <p:ph type="body" idx="1"/>
          </p:nvPr>
        </p:nvSpPr>
        <p:spPr>
          <a:xfrm>
            <a:off x="619125" y="1114425"/>
            <a:ext cx="8791575" cy="4876800"/>
          </a:xfrm>
        </p:spPr>
        <p:txBody>
          <a:bodyPr/>
          <a:lstStyle/>
          <a:p>
            <a:pPr>
              <a:lnSpc>
                <a:spcPct val="90000"/>
              </a:lnSpc>
            </a:pPr>
            <a:r>
              <a:rPr lang="en-US" altLang="zh-TW" sz="2000" dirty="0">
                <a:ea typeface="新細明體" charset="-120"/>
              </a:rPr>
              <a:t>We sometimes require external world actions to be triggered on a database update</a:t>
            </a:r>
          </a:p>
          <a:p>
            <a:pPr lvl="1">
              <a:lnSpc>
                <a:spcPct val="90000"/>
              </a:lnSpc>
            </a:pPr>
            <a:r>
              <a:rPr lang="en-US" altLang="zh-TW" sz="1800" dirty="0">
                <a:ea typeface="新細明體" charset="-120"/>
              </a:rPr>
              <a:t>E.g. re-ordering an item whose quantity in a warehouse has become small, or turning on an alarm light, </a:t>
            </a:r>
          </a:p>
          <a:p>
            <a:pPr>
              <a:lnSpc>
                <a:spcPct val="90000"/>
              </a:lnSpc>
            </a:pPr>
            <a:r>
              <a:rPr lang="en-US" altLang="zh-TW" sz="2000" dirty="0">
                <a:ea typeface="新細明體" charset="-120"/>
              </a:rPr>
              <a:t>Triggers cannot be used to directly implement external-world actions, BUT</a:t>
            </a:r>
          </a:p>
          <a:p>
            <a:pPr lvl="1">
              <a:lnSpc>
                <a:spcPct val="90000"/>
              </a:lnSpc>
            </a:pPr>
            <a:r>
              <a:rPr lang="en-US" altLang="zh-TW" sz="1800" dirty="0">
                <a:ea typeface="新細明體" charset="-120"/>
              </a:rPr>
              <a:t>Triggers can be used to record actions-to-be-taken in a separate table</a:t>
            </a:r>
          </a:p>
          <a:p>
            <a:pPr lvl="1">
              <a:lnSpc>
                <a:spcPct val="90000"/>
              </a:lnSpc>
            </a:pPr>
            <a:r>
              <a:rPr lang="en-US" altLang="zh-TW" sz="1800" dirty="0">
                <a:ea typeface="新細明體" charset="-120"/>
              </a:rPr>
              <a:t>Have an external process that repeatedly scans the table, carries out external-world actions and deletes action from table</a:t>
            </a:r>
          </a:p>
          <a:p>
            <a:pPr>
              <a:lnSpc>
                <a:spcPct val="90000"/>
              </a:lnSpc>
            </a:pPr>
            <a:r>
              <a:rPr lang="en-US" altLang="zh-TW" sz="2000" dirty="0">
                <a:ea typeface="新細明體" charset="-120"/>
              </a:rPr>
              <a:t>E.g.  Suppose a warehouse has the following tables</a:t>
            </a:r>
          </a:p>
          <a:p>
            <a:pPr lvl="1">
              <a:lnSpc>
                <a:spcPct val="90000"/>
              </a:lnSpc>
            </a:pPr>
            <a:r>
              <a:rPr lang="en-US" altLang="zh-TW" sz="1800" i="1" dirty="0">
                <a:ea typeface="新細明體" charset="-120"/>
              </a:rPr>
              <a:t>inventory </a:t>
            </a:r>
            <a:r>
              <a:rPr lang="en-US" altLang="zh-TW" sz="1800" dirty="0">
                <a:ea typeface="新細明體" charset="-120"/>
              </a:rPr>
              <a:t>(</a:t>
            </a:r>
            <a:r>
              <a:rPr lang="en-US" altLang="zh-TW" sz="1800" i="1" dirty="0">
                <a:ea typeface="新細明體" charset="-120"/>
              </a:rPr>
              <a:t>item, level </a:t>
            </a:r>
            <a:r>
              <a:rPr lang="en-US" altLang="zh-TW" sz="1800" dirty="0">
                <a:ea typeface="新細明體" charset="-120"/>
              </a:rPr>
              <a:t>)</a:t>
            </a:r>
            <a:r>
              <a:rPr lang="en-US" altLang="zh-TW" sz="1800" i="1" dirty="0">
                <a:ea typeface="新細明體" charset="-120"/>
              </a:rPr>
              <a:t>:  </a:t>
            </a:r>
            <a:r>
              <a:rPr lang="en-US" altLang="zh-TW" sz="1800" dirty="0">
                <a:ea typeface="新細明體" charset="-120"/>
              </a:rPr>
              <a:t>How much of each item is in the warehouse</a:t>
            </a:r>
            <a:endParaRPr lang="en-US" altLang="zh-TW" sz="1800" i="1" dirty="0">
              <a:ea typeface="新細明體" charset="-120"/>
            </a:endParaRPr>
          </a:p>
          <a:p>
            <a:pPr lvl="1">
              <a:lnSpc>
                <a:spcPct val="90000"/>
              </a:lnSpc>
            </a:pPr>
            <a:r>
              <a:rPr lang="en-US" altLang="zh-TW" sz="1800" i="1" dirty="0" err="1">
                <a:ea typeface="新細明體" charset="-120"/>
              </a:rPr>
              <a:t>minlevel</a:t>
            </a:r>
            <a:r>
              <a:rPr lang="en-US" altLang="zh-TW" sz="1800" i="1" dirty="0">
                <a:ea typeface="新細明體" charset="-120"/>
              </a:rPr>
              <a:t> </a:t>
            </a:r>
            <a:r>
              <a:rPr lang="en-US" altLang="zh-TW" sz="1800" dirty="0">
                <a:ea typeface="新細明體" charset="-120"/>
              </a:rPr>
              <a:t>(</a:t>
            </a:r>
            <a:r>
              <a:rPr lang="en-US" altLang="zh-TW" sz="1800" i="1" dirty="0">
                <a:ea typeface="新細明體" charset="-120"/>
              </a:rPr>
              <a:t>item, level </a:t>
            </a:r>
            <a:r>
              <a:rPr lang="en-US" altLang="zh-TW" sz="1800" dirty="0">
                <a:ea typeface="新細明體" charset="-120"/>
              </a:rPr>
              <a:t>)</a:t>
            </a:r>
            <a:r>
              <a:rPr lang="en-US" altLang="zh-TW" sz="1800" i="1" dirty="0">
                <a:ea typeface="新細明體" charset="-120"/>
              </a:rPr>
              <a:t> :   </a:t>
            </a:r>
            <a:r>
              <a:rPr lang="en-US" altLang="zh-TW" sz="1800" dirty="0">
                <a:ea typeface="新細明體" charset="-120"/>
              </a:rPr>
              <a:t>What is the minimum desired level of each item</a:t>
            </a:r>
            <a:endParaRPr lang="en-US" altLang="zh-TW" sz="1800" i="1" dirty="0">
              <a:ea typeface="新細明體" charset="-120"/>
            </a:endParaRPr>
          </a:p>
          <a:p>
            <a:pPr lvl="1">
              <a:lnSpc>
                <a:spcPct val="90000"/>
              </a:lnSpc>
            </a:pPr>
            <a:r>
              <a:rPr lang="en-US" altLang="zh-TW" sz="1800" i="1" dirty="0">
                <a:ea typeface="新細明體" charset="-120"/>
              </a:rPr>
              <a:t>reorder </a:t>
            </a:r>
            <a:r>
              <a:rPr lang="en-US" altLang="zh-TW" sz="1800" dirty="0">
                <a:ea typeface="新細明體" charset="-120"/>
              </a:rPr>
              <a:t>(</a:t>
            </a:r>
            <a:r>
              <a:rPr lang="en-US" altLang="zh-TW" sz="1800" i="1" dirty="0">
                <a:ea typeface="新細明體" charset="-120"/>
              </a:rPr>
              <a:t>item, amount </a:t>
            </a:r>
            <a:r>
              <a:rPr lang="en-US" altLang="zh-TW" sz="1800" dirty="0">
                <a:ea typeface="新細明體" charset="-120"/>
              </a:rPr>
              <a:t>)</a:t>
            </a:r>
            <a:r>
              <a:rPr lang="en-US" altLang="zh-TW" sz="1800" i="1" dirty="0">
                <a:ea typeface="新細明體" charset="-120"/>
              </a:rPr>
              <a:t>:  </a:t>
            </a:r>
            <a:r>
              <a:rPr lang="en-US" altLang="zh-TW" sz="1800" dirty="0">
                <a:ea typeface="新細明體" charset="-120"/>
              </a:rPr>
              <a:t>What quantity should we re-order at a time</a:t>
            </a:r>
            <a:endParaRPr lang="en-US" altLang="zh-TW" sz="1800" i="1" dirty="0">
              <a:ea typeface="新細明體" charset="-120"/>
            </a:endParaRPr>
          </a:p>
          <a:p>
            <a:pPr lvl="1">
              <a:lnSpc>
                <a:spcPct val="90000"/>
              </a:lnSpc>
            </a:pPr>
            <a:r>
              <a:rPr lang="en-US" altLang="zh-TW" sz="1800" i="1" dirty="0">
                <a:ea typeface="新細明體" charset="-120"/>
              </a:rPr>
              <a:t>orders </a:t>
            </a:r>
            <a:r>
              <a:rPr lang="en-US" altLang="zh-TW" sz="1800" dirty="0">
                <a:ea typeface="新細明體" charset="-120"/>
              </a:rPr>
              <a:t>(</a:t>
            </a:r>
            <a:r>
              <a:rPr lang="en-US" altLang="zh-TW" sz="1800" i="1" dirty="0">
                <a:ea typeface="新細明體" charset="-120"/>
              </a:rPr>
              <a:t>item, amount </a:t>
            </a:r>
            <a:r>
              <a:rPr lang="en-US" altLang="zh-TW" sz="1800" dirty="0">
                <a:ea typeface="新細明體" charset="-120"/>
              </a:rPr>
              <a:t>)</a:t>
            </a:r>
            <a:r>
              <a:rPr lang="en-US" altLang="zh-TW" sz="1800" i="1" dirty="0">
                <a:ea typeface="新細明體" charset="-120"/>
              </a:rPr>
              <a:t>  :  </a:t>
            </a:r>
            <a:r>
              <a:rPr lang="en-US" altLang="zh-TW" sz="1800" dirty="0">
                <a:ea typeface="新細明體" charset="-120"/>
              </a:rPr>
              <a:t>Orders to be placed (read by external process)</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34</a:t>
            </a:fld>
            <a:endParaRPr lang="en-US" altLang="zh-TW" dirty="0"/>
          </a:p>
        </p:txBody>
      </p:sp>
    </p:spTree>
    <p:extLst>
      <p:ext uri="{BB962C8B-B14F-4D97-AF65-F5344CB8AC3E}">
        <p14:creationId xmlns:p14="http://schemas.microsoft.com/office/powerpoint/2010/main" val="16910622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r>
              <a:rPr lang="en-US" altLang="zh-TW" sz="3200" dirty="0">
                <a:ea typeface="新細明體" charset="-120"/>
              </a:rPr>
              <a:t>External World Actions (Cont.)</a:t>
            </a:r>
          </a:p>
        </p:txBody>
      </p:sp>
      <p:sp>
        <p:nvSpPr>
          <p:cNvPr id="264195" name="Rectangle 3"/>
          <p:cNvSpPr>
            <a:spLocks noGrp="1" noChangeArrowheads="1"/>
          </p:cNvSpPr>
          <p:nvPr>
            <p:ph type="body" idx="4294967295"/>
          </p:nvPr>
        </p:nvSpPr>
        <p:spPr>
          <a:xfrm>
            <a:off x="416496" y="1484784"/>
            <a:ext cx="8832850" cy="4829175"/>
          </a:xfrm>
        </p:spPr>
        <p:txBody>
          <a:bodyPr/>
          <a:lstStyle/>
          <a:p>
            <a:pPr>
              <a:lnSpc>
                <a:spcPct val="70000"/>
              </a:lnSpc>
              <a:buFont typeface="Monotype Sorts" pitchFamily="2" charset="2"/>
              <a:buNone/>
            </a:pPr>
            <a:r>
              <a:rPr lang="en-US" altLang="zh-TW" sz="1800" b="1" dirty="0">
                <a:ea typeface="新細明體" charset="-120"/>
              </a:rPr>
              <a:t>create trigger </a:t>
            </a:r>
            <a:r>
              <a:rPr lang="en-US" altLang="zh-TW" sz="1800" i="1" dirty="0">
                <a:ea typeface="新細明體" charset="-120"/>
              </a:rPr>
              <a:t>reorder-trigger </a:t>
            </a:r>
            <a:r>
              <a:rPr lang="en-US" altLang="zh-TW" sz="1800" b="1" dirty="0">
                <a:ea typeface="新細明體" charset="-120"/>
              </a:rPr>
              <a:t>after update of </a:t>
            </a:r>
            <a:r>
              <a:rPr lang="en-US" altLang="zh-TW" sz="1800" i="1" dirty="0">
                <a:ea typeface="新細明體" charset="-120"/>
              </a:rPr>
              <a:t>amount </a:t>
            </a:r>
            <a:r>
              <a:rPr lang="en-US" altLang="zh-TW" sz="1800" b="1" dirty="0">
                <a:ea typeface="新細明體" charset="-120"/>
              </a:rPr>
              <a:t>on </a:t>
            </a:r>
            <a:r>
              <a:rPr lang="en-US" altLang="zh-TW" sz="1800" i="1" dirty="0">
                <a:ea typeface="新細明體" charset="-120"/>
              </a:rPr>
              <a:t>inventory</a:t>
            </a:r>
          </a:p>
          <a:p>
            <a:pPr>
              <a:lnSpc>
                <a:spcPct val="70000"/>
              </a:lnSpc>
              <a:buFont typeface="Monotype Sorts" pitchFamily="2" charset="2"/>
              <a:buNone/>
            </a:pPr>
            <a:r>
              <a:rPr lang="en-US" altLang="zh-TW" sz="1800" b="1" dirty="0">
                <a:ea typeface="新細明體" charset="-120"/>
              </a:rPr>
              <a:t>referencing old row as </a:t>
            </a:r>
            <a:r>
              <a:rPr lang="en-US" altLang="zh-TW" sz="1800" i="1" dirty="0" err="1">
                <a:ea typeface="新細明體" charset="-120"/>
              </a:rPr>
              <a:t>orow</a:t>
            </a:r>
            <a:r>
              <a:rPr lang="en-US" altLang="zh-TW" sz="1800" dirty="0">
                <a:ea typeface="新細明體" charset="-120"/>
              </a:rPr>
              <a:t>, </a:t>
            </a:r>
            <a:r>
              <a:rPr lang="en-US" altLang="zh-TW" sz="1800" b="1" dirty="0">
                <a:ea typeface="新細明體" charset="-120"/>
              </a:rPr>
              <a:t>new row as </a:t>
            </a:r>
            <a:r>
              <a:rPr lang="en-US" altLang="zh-TW" sz="1800" i="1" dirty="0" err="1">
                <a:ea typeface="新細明體" charset="-120"/>
              </a:rPr>
              <a:t>nrow</a:t>
            </a:r>
            <a:endParaRPr lang="en-US" altLang="zh-TW" sz="1800" i="1" dirty="0">
              <a:ea typeface="新細明體" charset="-120"/>
            </a:endParaRPr>
          </a:p>
          <a:p>
            <a:pPr>
              <a:lnSpc>
                <a:spcPct val="70000"/>
              </a:lnSpc>
              <a:buFont typeface="Monotype Sorts" pitchFamily="2" charset="2"/>
              <a:buNone/>
            </a:pPr>
            <a:r>
              <a:rPr lang="en-US" altLang="zh-TW" sz="1800" b="1" dirty="0">
                <a:ea typeface="新細明體" charset="-120"/>
              </a:rPr>
              <a:t>for each row</a:t>
            </a:r>
          </a:p>
          <a:p>
            <a:pPr>
              <a:lnSpc>
                <a:spcPct val="70000"/>
              </a:lnSpc>
              <a:buFont typeface="Monotype Sorts" pitchFamily="2" charset="2"/>
              <a:buNone/>
            </a:pPr>
            <a:r>
              <a:rPr lang="en-US" altLang="zh-TW" sz="1800" b="1" dirty="0">
                <a:ea typeface="新細明體" charset="-120"/>
              </a:rPr>
              <a:t>         when </a:t>
            </a:r>
            <a:r>
              <a:rPr lang="en-US" altLang="zh-TW" sz="1800" i="1" dirty="0" err="1">
                <a:ea typeface="新細明體" charset="-120"/>
              </a:rPr>
              <a:t>nrow.level</a:t>
            </a:r>
            <a:r>
              <a:rPr lang="en-US" altLang="zh-TW" sz="1800" i="1" dirty="0">
                <a:ea typeface="新細明體" charset="-120"/>
              </a:rPr>
              <a:t> </a:t>
            </a:r>
            <a:r>
              <a:rPr lang="en-US" altLang="zh-TW" sz="1800" dirty="0">
                <a:ea typeface="新細明體" charset="-120"/>
              </a:rPr>
              <a:t>&lt; = (</a:t>
            </a:r>
            <a:r>
              <a:rPr lang="en-US" altLang="zh-TW" sz="1800" b="1" dirty="0">
                <a:ea typeface="新細明體" charset="-120"/>
              </a:rPr>
              <a:t>select </a:t>
            </a:r>
            <a:r>
              <a:rPr lang="en-US" altLang="zh-TW" sz="1800" i="1" dirty="0">
                <a:ea typeface="新細明體" charset="-120"/>
              </a:rPr>
              <a:t>level</a:t>
            </a:r>
          </a:p>
          <a:p>
            <a:pPr>
              <a:lnSpc>
                <a:spcPct val="70000"/>
              </a:lnSpc>
              <a:buFont typeface="Monotype Sorts" pitchFamily="2" charset="2"/>
              <a:buNone/>
            </a:pPr>
            <a:r>
              <a:rPr lang="en-US" altLang="zh-TW" sz="1800" i="1" dirty="0">
                <a:ea typeface="新細明體" charset="-120"/>
              </a:rPr>
              <a:t>			                  </a:t>
            </a:r>
            <a:r>
              <a:rPr lang="en-US" altLang="zh-TW" sz="1800" b="1" dirty="0">
                <a:ea typeface="新細明體" charset="-120"/>
              </a:rPr>
              <a:t>from </a:t>
            </a:r>
            <a:r>
              <a:rPr lang="en-US" altLang="zh-TW" sz="1800" i="1" dirty="0" err="1">
                <a:ea typeface="新細明體" charset="-120"/>
              </a:rPr>
              <a:t>minlevel</a:t>
            </a:r>
            <a:endParaRPr lang="en-US" altLang="zh-TW" sz="1800" i="1" dirty="0">
              <a:ea typeface="新細明體" charset="-120"/>
            </a:endParaRPr>
          </a:p>
          <a:p>
            <a:pPr>
              <a:lnSpc>
                <a:spcPct val="70000"/>
              </a:lnSpc>
              <a:buFont typeface="Monotype Sorts" pitchFamily="2" charset="2"/>
              <a:buNone/>
            </a:pPr>
            <a:r>
              <a:rPr lang="en-US" altLang="zh-TW" sz="1800" i="1" dirty="0">
                <a:ea typeface="新細明體" charset="-120"/>
              </a:rPr>
              <a:t>			                  </a:t>
            </a:r>
            <a:r>
              <a:rPr lang="en-US" altLang="zh-TW" sz="1800" b="1" dirty="0">
                <a:ea typeface="新細明體" charset="-120"/>
              </a:rPr>
              <a:t>where </a:t>
            </a:r>
            <a:r>
              <a:rPr lang="en-US" altLang="zh-TW" sz="1800" i="1" dirty="0" err="1">
                <a:ea typeface="新細明體" charset="-120"/>
              </a:rPr>
              <a:t>minlevel.item</a:t>
            </a:r>
            <a:r>
              <a:rPr lang="en-US" altLang="zh-TW" sz="1800" i="1" dirty="0">
                <a:ea typeface="新細明體" charset="-120"/>
              </a:rPr>
              <a:t> = </a:t>
            </a:r>
            <a:r>
              <a:rPr lang="en-US" altLang="zh-TW" sz="1800" i="1" dirty="0" err="1">
                <a:ea typeface="新細明體" charset="-120"/>
              </a:rPr>
              <a:t>orow.item</a:t>
            </a:r>
            <a:r>
              <a:rPr lang="en-US" altLang="zh-TW" sz="1800" dirty="0">
                <a:ea typeface="新細明體" charset="-120"/>
              </a:rPr>
              <a:t>)</a:t>
            </a:r>
          </a:p>
          <a:p>
            <a:pPr>
              <a:lnSpc>
                <a:spcPct val="70000"/>
              </a:lnSpc>
              <a:buFont typeface="Monotype Sorts" pitchFamily="2" charset="2"/>
              <a:buNone/>
            </a:pPr>
            <a:r>
              <a:rPr lang="en-US" altLang="zh-TW" sz="1800" b="1" dirty="0">
                <a:ea typeface="新細明體" charset="-120"/>
              </a:rPr>
              <a:t>                    and </a:t>
            </a:r>
            <a:r>
              <a:rPr lang="en-US" altLang="zh-TW" sz="1800" i="1" dirty="0" err="1">
                <a:ea typeface="新細明體" charset="-120"/>
              </a:rPr>
              <a:t>orow.level</a:t>
            </a:r>
            <a:r>
              <a:rPr lang="en-US" altLang="zh-TW" sz="1800" i="1" dirty="0">
                <a:ea typeface="新細明體" charset="-120"/>
              </a:rPr>
              <a:t> </a:t>
            </a:r>
            <a:r>
              <a:rPr lang="en-US" altLang="zh-TW" sz="1800" dirty="0">
                <a:ea typeface="新細明體" charset="-120"/>
              </a:rPr>
              <a:t>&gt; (</a:t>
            </a:r>
            <a:r>
              <a:rPr lang="en-US" altLang="zh-TW" sz="1800" b="1" dirty="0">
                <a:ea typeface="新細明體" charset="-120"/>
              </a:rPr>
              <a:t>select </a:t>
            </a:r>
            <a:r>
              <a:rPr lang="en-US" altLang="zh-TW" sz="1800" dirty="0">
                <a:ea typeface="新細明體" charset="-120"/>
              </a:rPr>
              <a:t>level</a:t>
            </a:r>
          </a:p>
          <a:p>
            <a:pPr>
              <a:lnSpc>
                <a:spcPct val="70000"/>
              </a:lnSpc>
              <a:buFont typeface="Monotype Sorts" pitchFamily="2" charset="2"/>
              <a:buNone/>
            </a:pPr>
            <a:r>
              <a:rPr lang="en-US" altLang="zh-TW" sz="1800" i="1" dirty="0">
                <a:ea typeface="新細明體" charset="-120"/>
              </a:rPr>
              <a:t>			                       </a:t>
            </a:r>
            <a:r>
              <a:rPr lang="en-US" altLang="zh-TW" sz="1800" b="1" dirty="0">
                <a:ea typeface="新細明體" charset="-120"/>
              </a:rPr>
              <a:t>from </a:t>
            </a:r>
            <a:r>
              <a:rPr lang="en-US" altLang="zh-TW" sz="1800" i="1" dirty="0" err="1">
                <a:ea typeface="新細明體" charset="-120"/>
              </a:rPr>
              <a:t>minlevel</a:t>
            </a:r>
            <a:endParaRPr lang="en-US" altLang="zh-TW" sz="1800" i="1" dirty="0">
              <a:ea typeface="新細明體" charset="-120"/>
            </a:endParaRPr>
          </a:p>
          <a:p>
            <a:pPr>
              <a:lnSpc>
                <a:spcPct val="70000"/>
              </a:lnSpc>
              <a:buFont typeface="Monotype Sorts" pitchFamily="2" charset="2"/>
              <a:buNone/>
            </a:pPr>
            <a:r>
              <a:rPr lang="en-US" altLang="zh-TW" sz="1800" i="1" dirty="0">
                <a:ea typeface="新細明體" charset="-120"/>
              </a:rPr>
              <a:t>		                                    </a:t>
            </a:r>
            <a:r>
              <a:rPr lang="en-US" altLang="zh-TW" sz="1800" b="1" dirty="0">
                <a:ea typeface="新細明體" charset="-120"/>
              </a:rPr>
              <a:t>where </a:t>
            </a:r>
            <a:r>
              <a:rPr lang="en-US" altLang="zh-TW" sz="1800" i="1" dirty="0" err="1">
                <a:ea typeface="新細明體" charset="-120"/>
              </a:rPr>
              <a:t>minlevel.item</a:t>
            </a:r>
            <a:r>
              <a:rPr lang="en-US" altLang="zh-TW" sz="1800" i="1" dirty="0">
                <a:ea typeface="新細明體" charset="-120"/>
              </a:rPr>
              <a:t> = </a:t>
            </a:r>
            <a:r>
              <a:rPr lang="en-US" altLang="zh-TW" sz="1800" i="1" dirty="0" err="1">
                <a:ea typeface="新細明體" charset="-120"/>
              </a:rPr>
              <a:t>orow.item</a:t>
            </a:r>
            <a:r>
              <a:rPr lang="en-US" altLang="zh-TW" sz="1800" dirty="0">
                <a:ea typeface="新細明體" charset="-120"/>
              </a:rPr>
              <a:t>)</a:t>
            </a:r>
          </a:p>
          <a:p>
            <a:pPr>
              <a:lnSpc>
                <a:spcPct val="70000"/>
              </a:lnSpc>
              <a:buFont typeface="Monotype Sorts" pitchFamily="2" charset="2"/>
              <a:buNone/>
            </a:pPr>
            <a:r>
              <a:rPr lang="en-US" altLang="zh-TW" sz="1800" b="1" dirty="0">
                <a:ea typeface="新細明體" charset="-120"/>
              </a:rPr>
              <a:t>   begin</a:t>
            </a:r>
          </a:p>
          <a:p>
            <a:pPr>
              <a:lnSpc>
                <a:spcPct val="70000"/>
              </a:lnSpc>
              <a:buFont typeface="Monotype Sorts" pitchFamily="2" charset="2"/>
              <a:buNone/>
            </a:pPr>
            <a:r>
              <a:rPr lang="en-US" altLang="zh-TW" sz="1800" i="1" dirty="0">
                <a:ea typeface="新細明體" charset="-120"/>
              </a:rPr>
              <a:t>		</a:t>
            </a:r>
            <a:r>
              <a:rPr lang="en-US" altLang="zh-TW" sz="1800" b="1" dirty="0">
                <a:ea typeface="新細明體" charset="-120"/>
              </a:rPr>
              <a:t>insert into </a:t>
            </a:r>
            <a:r>
              <a:rPr lang="en-US" altLang="zh-TW" sz="1800" i="1" dirty="0">
                <a:ea typeface="新細明體" charset="-120"/>
              </a:rPr>
              <a:t>orders</a:t>
            </a:r>
          </a:p>
          <a:p>
            <a:pPr>
              <a:lnSpc>
                <a:spcPct val="70000"/>
              </a:lnSpc>
              <a:buFont typeface="Monotype Sorts" pitchFamily="2" charset="2"/>
              <a:buNone/>
            </a:pPr>
            <a:r>
              <a:rPr lang="en-US" altLang="zh-TW" sz="1800" i="1" dirty="0">
                <a:ea typeface="新細明體" charset="-120"/>
              </a:rPr>
              <a:t>		        </a:t>
            </a:r>
            <a:r>
              <a:rPr lang="en-US" altLang="zh-TW" sz="1800" dirty="0">
                <a:ea typeface="新細明體" charset="-120"/>
              </a:rPr>
              <a:t>(</a:t>
            </a:r>
            <a:r>
              <a:rPr lang="en-US" altLang="zh-TW" sz="1800" b="1" dirty="0">
                <a:ea typeface="新細明體" charset="-120"/>
              </a:rPr>
              <a:t>select </a:t>
            </a:r>
            <a:r>
              <a:rPr lang="en-US" altLang="zh-TW" sz="1800" i="1" dirty="0">
                <a:ea typeface="新細明體" charset="-120"/>
              </a:rPr>
              <a:t>item, amount</a:t>
            </a:r>
          </a:p>
          <a:p>
            <a:pPr>
              <a:lnSpc>
                <a:spcPct val="70000"/>
              </a:lnSpc>
              <a:buFont typeface="Monotype Sorts" pitchFamily="2" charset="2"/>
              <a:buNone/>
            </a:pPr>
            <a:r>
              <a:rPr lang="en-US" altLang="zh-TW" sz="1800" dirty="0">
                <a:ea typeface="新細明體" charset="-120"/>
              </a:rPr>
              <a:t>		          </a:t>
            </a:r>
            <a:r>
              <a:rPr lang="en-US" altLang="zh-TW" sz="1800" b="1" dirty="0">
                <a:ea typeface="新細明體" charset="-120"/>
              </a:rPr>
              <a:t>from </a:t>
            </a:r>
            <a:r>
              <a:rPr lang="en-US" altLang="zh-TW" sz="1800" i="1" dirty="0">
                <a:ea typeface="新細明體" charset="-120"/>
              </a:rPr>
              <a:t>reorder</a:t>
            </a:r>
          </a:p>
          <a:p>
            <a:pPr>
              <a:lnSpc>
                <a:spcPct val="70000"/>
              </a:lnSpc>
              <a:buFont typeface="Monotype Sorts" pitchFamily="2" charset="2"/>
              <a:buNone/>
            </a:pPr>
            <a:r>
              <a:rPr lang="en-US" altLang="zh-TW" sz="1800" dirty="0">
                <a:ea typeface="新細明體" charset="-120"/>
              </a:rPr>
              <a:t>		          </a:t>
            </a:r>
            <a:r>
              <a:rPr lang="en-US" altLang="zh-TW" sz="1800" b="1" dirty="0">
                <a:ea typeface="新細明體" charset="-120"/>
              </a:rPr>
              <a:t>where </a:t>
            </a:r>
            <a:r>
              <a:rPr lang="en-US" altLang="zh-TW" sz="1800" i="1" dirty="0" err="1">
                <a:ea typeface="新細明體" charset="-120"/>
              </a:rPr>
              <a:t>reorder.item</a:t>
            </a:r>
            <a:r>
              <a:rPr lang="en-US" altLang="zh-TW" sz="1800" i="1" dirty="0">
                <a:ea typeface="新細明體" charset="-120"/>
              </a:rPr>
              <a:t> = </a:t>
            </a:r>
            <a:r>
              <a:rPr lang="en-US" altLang="zh-TW" sz="1800" i="1" dirty="0" err="1">
                <a:ea typeface="新細明體" charset="-120"/>
              </a:rPr>
              <a:t>orow.item</a:t>
            </a:r>
            <a:r>
              <a:rPr lang="en-US" altLang="zh-TW" sz="1800" dirty="0">
                <a:ea typeface="新細明體" charset="-120"/>
              </a:rPr>
              <a:t>)</a:t>
            </a:r>
          </a:p>
          <a:p>
            <a:pPr>
              <a:lnSpc>
                <a:spcPct val="70000"/>
              </a:lnSpc>
              <a:buFont typeface="Monotype Sorts" pitchFamily="2" charset="2"/>
              <a:buNone/>
            </a:pPr>
            <a:r>
              <a:rPr lang="en-US" altLang="zh-TW" sz="1800" b="1" dirty="0">
                <a:ea typeface="新細明體" charset="-120"/>
              </a:rPr>
              <a:t>   end</a:t>
            </a:r>
            <a:endParaRPr lang="en-US" altLang="zh-TW" sz="1800" dirty="0">
              <a:ea typeface="新細明體" charset="-120"/>
            </a:endParaRP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35</a:t>
            </a:fld>
            <a:endParaRPr lang="en-US" altLang="zh-TW" dirty="0"/>
          </a:p>
        </p:txBody>
      </p:sp>
    </p:spTree>
    <p:extLst>
      <p:ext uri="{BB962C8B-B14F-4D97-AF65-F5344CB8AC3E}">
        <p14:creationId xmlns:p14="http://schemas.microsoft.com/office/powerpoint/2010/main" val="7845935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r>
              <a:rPr lang="en-US" altLang="zh-TW">
                <a:ea typeface="新細明體" charset="-120"/>
              </a:rPr>
              <a:t>Triggers in MS-SQLServer Syntax</a:t>
            </a:r>
          </a:p>
        </p:txBody>
      </p:sp>
      <p:sp>
        <p:nvSpPr>
          <p:cNvPr id="265219" name="Rectangle 3"/>
          <p:cNvSpPr>
            <a:spLocks noGrp="1" noChangeArrowheads="1"/>
          </p:cNvSpPr>
          <p:nvPr>
            <p:ph type="body" idx="4294967295"/>
          </p:nvPr>
        </p:nvSpPr>
        <p:spPr/>
        <p:txBody>
          <a:bodyPr/>
          <a:lstStyle/>
          <a:p>
            <a:pPr>
              <a:lnSpc>
                <a:spcPct val="90000"/>
              </a:lnSpc>
              <a:buFont typeface="Monotype Sorts" pitchFamily="2" charset="2"/>
              <a:buNone/>
            </a:pPr>
            <a:r>
              <a:rPr lang="en-US" altLang="zh-TW" sz="1200" b="1" dirty="0">
                <a:ea typeface="新細明體" charset="-120"/>
              </a:rPr>
              <a:t>     </a:t>
            </a:r>
            <a:r>
              <a:rPr lang="en-US" altLang="zh-TW" sz="2000" b="1" dirty="0">
                <a:ea typeface="新細明體" charset="-120"/>
              </a:rPr>
              <a:t>create trigger </a:t>
            </a:r>
            <a:r>
              <a:rPr lang="en-US" altLang="zh-TW" sz="2000" i="1" dirty="0">
                <a:ea typeface="新細明體" charset="-120"/>
              </a:rPr>
              <a:t>overdraft-trigger </a:t>
            </a:r>
            <a:r>
              <a:rPr lang="en-US" altLang="zh-TW" sz="2000" b="1" dirty="0">
                <a:ea typeface="新細明體" charset="-120"/>
              </a:rPr>
              <a:t>on</a:t>
            </a:r>
            <a:r>
              <a:rPr lang="en-US" altLang="zh-TW" sz="2000" dirty="0">
                <a:ea typeface="新細明體" charset="-120"/>
              </a:rPr>
              <a:t> </a:t>
            </a:r>
            <a:r>
              <a:rPr lang="en-US" altLang="zh-TW" sz="2000" i="1" dirty="0">
                <a:ea typeface="新細明體" charset="-120"/>
              </a:rPr>
              <a:t>account</a:t>
            </a:r>
            <a:br>
              <a:rPr lang="en-US" altLang="zh-TW" sz="2000" i="1" dirty="0">
                <a:ea typeface="新細明體" charset="-120"/>
              </a:rPr>
            </a:br>
            <a:r>
              <a:rPr lang="en-US" altLang="zh-TW" sz="2000" b="1" dirty="0">
                <a:ea typeface="新細明體" charset="-120"/>
              </a:rPr>
              <a:t>for update</a:t>
            </a:r>
            <a:br>
              <a:rPr lang="en-US" altLang="zh-TW" sz="2000" b="1" dirty="0">
                <a:ea typeface="新細明體" charset="-120"/>
              </a:rPr>
            </a:br>
            <a:r>
              <a:rPr lang="en-US" altLang="zh-TW" sz="2000" b="1" dirty="0">
                <a:ea typeface="新細明體" charset="-120"/>
              </a:rPr>
              <a:t>as </a:t>
            </a:r>
            <a:br>
              <a:rPr lang="en-US" altLang="zh-TW" sz="2000" b="1" dirty="0">
                <a:ea typeface="新細明體" charset="-120"/>
              </a:rPr>
            </a:br>
            <a:r>
              <a:rPr lang="en-US" altLang="zh-TW" sz="2000" b="1" dirty="0">
                <a:ea typeface="新細明體" charset="-120"/>
              </a:rPr>
              <a:t>if  </a:t>
            </a:r>
            <a:r>
              <a:rPr lang="en-US" altLang="zh-TW" sz="2000" b="1" dirty="0" err="1">
                <a:ea typeface="新細明體" charset="-120"/>
              </a:rPr>
              <a:t>inserted</a:t>
            </a:r>
            <a:r>
              <a:rPr lang="en-US" altLang="zh-TW" sz="2000" i="1" dirty="0" err="1">
                <a:ea typeface="新細明體" charset="-120"/>
              </a:rPr>
              <a:t>.balance</a:t>
            </a:r>
            <a:r>
              <a:rPr lang="en-US" altLang="zh-TW" sz="2000" i="1" dirty="0">
                <a:ea typeface="新細明體" charset="-120"/>
              </a:rPr>
              <a:t> </a:t>
            </a:r>
            <a:r>
              <a:rPr lang="en-US" altLang="zh-TW" sz="2000" dirty="0">
                <a:ea typeface="新細明體" charset="-120"/>
              </a:rPr>
              <a:t>&lt; 0</a:t>
            </a:r>
            <a:br>
              <a:rPr lang="en-US" altLang="zh-TW" sz="2000" dirty="0">
                <a:ea typeface="新細明體" charset="-120"/>
              </a:rPr>
            </a:br>
            <a:r>
              <a:rPr lang="en-US" altLang="zh-TW" sz="2000" b="1" dirty="0">
                <a:ea typeface="新細明體" charset="-120"/>
              </a:rPr>
              <a:t>begin</a:t>
            </a:r>
            <a:br>
              <a:rPr lang="en-US" altLang="zh-TW" sz="2000" b="1" dirty="0">
                <a:ea typeface="新細明體" charset="-120"/>
              </a:rPr>
            </a:br>
            <a:r>
              <a:rPr lang="en-US" altLang="zh-TW" sz="2000" b="1" dirty="0">
                <a:ea typeface="新細明體" charset="-120"/>
              </a:rPr>
              <a:t>    insert into </a:t>
            </a:r>
            <a:r>
              <a:rPr lang="en-US" altLang="zh-TW" sz="2000" i="1" dirty="0">
                <a:ea typeface="新細明體" charset="-120"/>
              </a:rPr>
              <a:t>borrower</a:t>
            </a:r>
            <a:br>
              <a:rPr lang="en-US" altLang="zh-TW" sz="2000" i="1" dirty="0">
                <a:ea typeface="新細明體" charset="-120"/>
              </a:rPr>
            </a:br>
            <a:r>
              <a:rPr lang="en-US" altLang="zh-TW" sz="2000" i="1" dirty="0">
                <a:ea typeface="新細明體" charset="-120"/>
              </a:rPr>
              <a:t>       </a:t>
            </a:r>
            <a:r>
              <a:rPr lang="en-US" altLang="zh-TW" sz="2000" dirty="0">
                <a:ea typeface="新細明體" charset="-120"/>
              </a:rPr>
              <a:t>(</a:t>
            </a:r>
            <a:r>
              <a:rPr lang="en-US" altLang="zh-TW" sz="2000" b="1" dirty="0">
                <a:ea typeface="新細明體" charset="-120"/>
              </a:rPr>
              <a:t>select </a:t>
            </a:r>
            <a:r>
              <a:rPr lang="en-US" altLang="zh-TW" sz="2000" i="1" dirty="0">
                <a:ea typeface="新細明體" charset="-120"/>
              </a:rPr>
              <a:t>customer-</a:t>
            </a:r>
            <a:r>
              <a:rPr lang="en-US" altLang="zh-TW" sz="2000" i="1" dirty="0" err="1">
                <a:ea typeface="新細明體" charset="-120"/>
              </a:rPr>
              <a:t>name,account</a:t>
            </a:r>
            <a:r>
              <a:rPr lang="en-US" altLang="zh-TW" sz="2000" i="1" dirty="0">
                <a:ea typeface="新細明體" charset="-120"/>
              </a:rPr>
              <a:t>-number</a:t>
            </a:r>
            <a:br>
              <a:rPr lang="en-US" altLang="zh-TW" sz="2000" i="1" dirty="0">
                <a:ea typeface="新細明體" charset="-120"/>
              </a:rPr>
            </a:br>
            <a:r>
              <a:rPr lang="en-US" altLang="zh-TW" sz="2000" i="1" dirty="0">
                <a:ea typeface="新細明體" charset="-120"/>
              </a:rPr>
              <a:t>        </a:t>
            </a:r>
            <a:r>
              <a:rPr lang="en-US" altLang="zh-TW" sz="2000" b="1" dirty="0">
                <a:ea typeface="新細明體" charset="-120"/>
              </a:rPr>
              <a:t>from </a:t>
            </a:r>
            <a:r>
              <a:rPr lang="en-US" altLang="zh-TW" sz="2000" i="1" dirty="0">
                <a:ea typeface="新細明體" charset="-120"/>
              </a:rPr>
              <a:t>depositor</a:t>
            </a:r>
            <a:r>
              <a:rPr lang="en-US" altLang="zh-TW" sz="2000" dirty="0">
                <a:ea typeface="新細明體" charset="-120"/>
              </a:rPr>
              <a:t>, </a:t>
            </a:r>
            <a:r>
              <a:rPr lang="en-US" altLang="zh-TW" sz="2000" b="1" dirty="0">
                <a:ea typeface="新細明體" charset="-120"/>
              </a:rPr>
              <a:t>inserted</a:t>
            </a:r>
            <a:br>
              <a:rPr lang="en-US" altLang="zh-TW" sz="2000" b="1" dirty="0">
                <a:ea typeface="新細明體" charset="-120"/>
              </a:rPr>
            </a:br>
            <a:r>
              <a:rPr lang="en-US" altLang="zh-TW" sz="2000" b="1" dirty="0">
                <a:ea typeface="新細明體" charset="-120"/>
              </a:rPr>
              <a:t>        where </a:t>
            </a:r>
            <a:r>
              <a:rPr lang="en-US" altLang="zh-TW" sz="2000" b="1" dirty="0" err="1">
                <a:ea typeface="新細明體" charset="-120"/>
              </a:rPr>
              <a:t>inserted</a:t>
            </a:r>
            <a:r>
              <a:rPr lang="en-US" altLang="zh-TW" sz="2000" dirty="0" err="1">
                <a:ea typeface="新細明體" charset="-120"/>
              </a:rPr>
              <a:t>.</a:t>
            </a:r>
            <a:r>
              <a:rPr lang="en-US" altLang="zh-TW" sz="2000" i="1" dirty="0" err="1">
                <a:ea typeface="新細明體" charset="-120"/>
              </a:rPr>
              <a:t>account</a:t>
            </a:r>
            <a:r>
              <a:rPr lang="en-US" altLang="zh-TW" sz="2000" i="1" dirty="0">
                <a:ea typeface="新細明體" charset="-120"/>
              </a:rPr>
              <a:t>-number = </a:t>
            </a:r>
            <a:br>
              <a:rPr lang="en-US" altLang="zh-TW" sz="2000" i="1" dirty="0">
                <a:ea typeface="新細明體" charset="-120"/>
              </a:rPr>
            </a:br>
            <a:r>
              <a:rPr lang="en-US" altLang="zh-TW" sz="2000" i="1" dirty="0">
                <a:ea typeface="新細明體" charset="-120"/>
              </a:rPr>
              <a:t>                             </a:t>
            </a:r>
            <a:r>
              <a:rPr lang="en-US" altLang="zh-TW" sz="2000" i="1" dirty="0" err="1">
                <a:ea typeface="新細明體" charset="-120"/>
              </a:rPr>
              <a:t>depositor.account</a:t>
            </a:r>
            <a:r>
              <a:rPr lang="en-US" altLang="zh-TW" sz="2000" i="1" dirty="0">
                <a:ea typeface="新細明體" charset="-120"/>
              </a:rPr>
              <a:t>-number</a:t>
            </a:r>
            <a:r>
              <a:rPr lang="en-US" altLang="zh-TW" sz="2000" dirty="0">
                <a:ea typeface="新細明體" charset="-120"/>
              </a:rPr>
              <a:t>)</a:t>
            </a:r>
            <a:br>
              <a:rPr lang="en-US" altLang="zh-TW" sz="2000" dirty="0">
                <a:ea typeface="新細明體" charset="-120"/>
              </a:rPr>
            </a:br>
            <a:r>
              <a:rPr lang="en-US" altLang="zh-TW" sz="2000" dirty="0">
                <a:ea typeface="新細明體" charset="-120"/>
              </a:rPr>
              <a:t>    </a:t>
            </a:r>
            <a:r>
              <a:rPr lang="en-US" altLang="zh-TW" sz="2000" b="1" dirty="0">
                <a:ea typeface="新細明體" charset="-120"/>
              </a:rPr>
              <a:t>insert into </a:t>
            </a:r>
            <a:r>
              <a:rPr lang="en-US" altLang="zh-TW" sz="2000" i="1" dirty="0">
                <a:ea typeface="新細明體" charset="-120"/>
              </a:rPr>
              <a:t>loan </a:t>
            </a:r>
            <a:r>
              <a:rPr lang="en-US" altLang="zh-TW" sz="2000" b="1" dirty="0">
                <a:ea typeface="新細明體" charset="-120"/>
              </a:rPr>
              <a:t>values</a:t>
            </a:r>
            <a:br>
              <a:rPr lang="en-US" altLang="zh-TW" sz="2000" b="1" dirty="0">
                <a:ea typeface="新細明體" charset="-120"/>
              </a:rPr>
            </a:br>
            <a:r>
              <a:rPr lang="en-US" altLang="zh-TW" sz="2000" dirty="0">
                <a:ea typeface="新細明體" charset="-120"/>
              </a:rPr>
              <a:t>       (</a:t>
            </a:r>
            <a:r>
              <a:rPr lang="en-US" altLang="zh-TW" sz="2000" b="1" dirty="0" err="1">
                <a:ea typeface="新細明體" charset="-120"/>
              </a:rPr>
              <a:t>inserted</a:t>
            </a:r>
            <a:r>
              <a:rPr lang="en-US" altLang="zh-TW" sz="2000" dirty="0" err="1">
                <a:ea typeface="新細明體" charset="-120"/>
              </a:rPr>
              <a:t>.</a:t>
            </a:r>
            <a:r>
              <a:rPr lang="en-US" altLang="zh-TW" sz="2000" i="1" dirty="0" err="1">
                <a:ea typeface="新細明體" charset="-120"/>
              </a:rPr>
              <a:t>account</a:t>
            </a:r>
            <a:r>
              <a:rPr lang="en-US" altLang="zh-TW" sz="2000" i="1" dirty="0">
                <a:ea typeface="新細明體" charset="-120"/>
              </a:rPr>
              <a:t>-number</a:t>
            </a:r>
            <a:r>
              <a:rPr lang="en-US" altLang="zh-TW" sz="2000" dirty="0">
                <a:ea typeface="新細明體" charset="-120"/>
              </a:rPr>
              <a:t>, </a:t>
            </a:r>
            <a:r>
              <a:rPr lang="en-US" altLang="zh-TW" sz="2000" b="1" dirty="0" err="1">
                <a:ea typeface="新細明體" charset="-120"/>
              </a:rPr>
              <a:t>inserted</a:t>
            </a:r>
            <a:r>
              <a:rPr lang="en-US" altLang="zh-TW" sz="2000" dirty="0" err="1">
                <a:ea typeface="新細明體" charset="-120"/>
              </a:rPr>
              <a:t>.</a:t>
            </a:r>
            <a:r>
              <a:rPr lang="en-US" altLang="zh-TW" sz="2000" i="1" dirty="0" err="1">
                <a:ea typeface="新細明體" charset="-120"/>
              </a:rPr>
              <a:t>branch</a:t>
            </a:r>
            <a:r>
              <a:rPr lang="en-US" altLang="zh-TW" sz="2000" i="1" dirty="0">
                <a:ea typeface="新細明體" charset="-120"/>
              </a:rPr>
              <a:t>-name</a:t>
            </a:r>
            <a:r>
              <a:rPr lang="en-US" altLang="zh-TW" sz="2000" dirty="0">
                <a:ea typeface="新細明體" charset="-120"/>
              </a:rPr>
              <a:t>,</a:t>
            </a:r>
            <a:br>
              <a:rPr lang="en-US" altLang="zh-TW" sz="2000" dirty="0">
                <a:ea typeface="新細明體" charset="-120"/>
              </a:rPr>
            </a:br>
            <a:r>
              <a:rPr lang="en-US" altLang="zh-TW" sz="2000" dirty="0">
                <a:ea typeface="新細明體" charset="-120"/>
              </a:rPr>
              <a:t>                                – </a:t>
            </a:r>
            <a:r>
              <a:rPr lang="en-US" altLang="zh-TW" sz="2000" b="1" dirty="0" err="1">
                <a:ea typeface="新細明體" charset="-120"/>
              </a:rPr>
              <a:t>inserted</a:t>
            </a:r>
            <a:r>
              <a:rPr lang="en-US" altLang="zh-TW" sz="2000" dirty="0" err="1">
                <a:ea typeface="新細明體" charset="-120"/>
              </a:rPr>
              <a:t>.</a:t>
            </a:r>
            <a:r>
              <a:rPr lang="en-US" altLang="zh-TW" sz="2000" i="1" dirty="0" err="1">
                <a:ea typeface="新細明體" charset="-120"/>
              </a:rPr>
              <a:t>balance</a:t>
            </a:r>
            <a:r>
              <a:rPr lang="en-US" altLang="zh-TW" sz="2000" dirty="0">
                <a:ea typeface="新細明體" charset="-120"/>
              </a:rPr>
              <a:t>)</a:t>
            </a:r>
            <a:br>
              <a:rPr lang="en-US" altLang="zh-TW" sz="2000" dirty="0">
                <a:ea typeface="新細明體" charset="-120"/>
              </a:rPr>
            </a:br>
            <a:r>
              <a:rPr lang="en-US" altLang="zh-TW" sz="2000" dirty="0">
                <a:ea typeface="新細明體" charset="-120"/>
              </a:rPr>
              <a:t>    </a:t>
            </a:r>
            <a:r>
              <a:rPr lang="en-US" altLang="zh-TW" sz="2000" b="1" dirty="0">
                <a:ea typeface="新細明體" charset="-120"/>
              </a:rPr>
              <a:t>update </a:t>
            </a:r>
            <a:r>
              <a:rPr lang="en-US" altLang="zh-TW" sz="2000" i="1" dirty="0">
                <a:ea typeface="新細明體" charset="-120"/>
              </a:rPr>
              <a:t>account </a:t>
            </a:r>
            <a:r>
              <a:rPr lang="en-US" altLang="zh-TW" sz="2000" b="1" dirty="0">
                <a:ea typeface="新細明體" charset="-120"/>
              </a:rPr>
              <a:t>set </a:t>
            </a:r>
            <a:r>
              <a:rPr lang="en-US" altLang="zh-TW" sz="2000" i="1" dirty="0">
                <a:ea typeface="新細明體" charset="-120"/>
              </a:rPr>
              <a:t>balance </a:t>
            </a:r>
            <a:r>
              <a:rPr lang="en-US" altLang="zh-TW" sz="2000" dirty="0">
                <a:ea typeface="新細明體" charset="-120"/>
              </a:rPr>
              <a:t>= 0</a:t>
            </a:r>
            <a:br>
              <a:rPr lang="en-US" altLang="zh-TW" sz="2000" dirty="0">
                <a:ea typeface="新細明體" charset="-120"/>
              </a:rPr>
            </a:br>
            <a:r>
              <a:rPr lang="en-US" altLang="zh-TW" sz="2000" b="1" dirty="0">
                <a:ea typeface="新細明體" charset="-120"/>
              </a:rPr>
              <a:t>      from </a:t>
            </a:r>
            <a:r>
              <a:rPr lang="en-US" altLang="zh-TW" sz="2000" i="1" dirty="0">
                <a:ea typeface="新細明體" charset="-120"/>
              </a:rPr>
              <a:t>account</a:t>
            </a:r>
            <a:r>
              <a:rPr lang="en-US" altLang="zh-TW" sz="2000" dirty="0">
                <a:ea typeface="新細明體" charset="-120"/>
              </a:rPr>
              <a:t>, </a:t>
            </a:r>
            <a:r>
              <a:rPr lang="en-US" altLang="zh-TW" sz="2000" b="1" dirty="0">
                <a:ea typeface="新細明體" charset="-120"/>
              </a:rPr>
              <a:t>inserted</a:t>
            </a:r>
            <a:br>
              <a:rPr lang="en-US" altLang="zh-TW" sz="2000" b="1" dirty="0">
                <a:ea typeface="新細明體" charset="-120"/>
              </a:rPr>
            </a:br>
            <a:r>
              <a:rPr lang="en-US" altLang="zh-TW" sz="2000" b="1" dirty="0">
                <a:ea typeface="新細明體" charset="-120"/>
              </a:rPr>
              <a:t>      where </a:t>
            </a:r>
            <a:r>
              <a:rPr lang="en-US" altLang="zh-TW" sz="2000" i="1" dirty="0" err="1">
                <a:ea typeface="新細明體" charset="-120"/>
              </a:rPr>
              <a:t>account.account</a:t>
            </a:r>
            <a:r>
              <a:rPr lang="en-US" altLang="zh-TW" sz="2000" i="1" dirty="0">
                <a:ea typeface="新細明體" charset="-120"/>
              </a:rPr>
              <a:t>-number </a:t>
            </a:r>
            <a:r>
              <a:rPr lang="en-US" altLang="zh-TW" sz="2000" dirty="0">
                <a:ea typeface="新細明體" charset="-120"/>
              </a:rPr>
              <a:t>= </a:t>
            </a:r>
            <a:r>
              <a:rPr lang="en-US" altLang="zh-TW" sz="2000" b="1" dirty="0" err="1">
                <a:ea typeface="新細明體" charset="-120"/>
              </a:rPr>
              <a:t>inserted</a:t>
            </a:r>
            <a:r>
              <a:rPr lang="en-US" altLang="zh-TW" sz="2000" dirty="0" err="1">
                <a:ea typeface="新細明體" charset="-120"/>
              </a:rPr>
              <a:t>.</a:t>
            </a:r>
            <a:r>
              <a:rPr lang="en-US" altLang="zh-TW" sz="2000" i="1" dirty="0" err="1">
                <a:ea typeface="新細明體" charset="-120"/>
              </a:rPr>
              <a:t>account</a:t>
            </a:r>
            <a:r>
              <a:rPr lang="en-US" altLang="zh-TW" sz="2000" i="1" dirty="0">
                <a:ea typeface="新細明體" charset="-120"/>
              </a:rPr>
              <a:t>-number</a:t>
            </a:r>
            <a:br>
              <a:rPr lang="en-US" altLang="zh-TW" sz="2000" i="1" dirty="0">
                <a:ea typeface="新細明體" charset="-120"/>
              </a:rPr>
            </a:br>
            <a:r>
              <a:rPr lang="en-US" altLang="zh-TW" sz="2000" b="1" dirty="0">
                <a:ea typeface="新細明體" charset="-120"/>
              </a:rPr>
              <a:t>end</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36</a:t>
            </a:fld>
            <a:endParaRPr lang="en-US" altLang="zh-TW" dirty="0"/>
          </a:p>
        </p:txBody>
      </p:sp>
    </p:spTree>
    <p:extLst>
      <p:ext uri="{BB962C8B-B14F-4D97-AF65-F5344CB8AC3E}">
        <p14:creationId xmlns:p14="http://schemas.microsoft.com/office/powerpoint/2010/main" val="29307591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r>
              <a:rPr lang="en-US" altLang="zh-TW">
                <a:ea typeface="新細明體" charset="-120"/>
              </a:rPr>
              <a:t>When Not To Use Triggers</a:t>
            </a:r>
          </a:p>
        </p:txBody>
      </p:sp>
      <p:sp>
        <p:nvSpPr>
          <p:cNvPr id="266243" name="Rectangle 3"/>
          <p:cNvSpPr>
            <a:spLocks noGrp="1" noChangeArrowheads="1"/>
          </p:cNvSpPr>
          <p:nvPr>
            <p:ph type="body" idx="1"/>
          </p:nvPr>
        </p:nvSpPr>
        <p:spPr/>
        <p:txBody>
          <a:bodyPr/>
          <a:lstStyle/>
          <a:p>
            <a:r>
              <a:rPr lang="en-US" altLang="zh-TW" sz="2000" dirty="0">
                <a:ea typeface="新細明體" charset="-120"/>
              </a:rPr>
              <a:t>Triggers were used earlier for tasks such as </a:t>
            </a:r>
          </a:p>
          <a:p>
            <a:pPr lvl="1"/>
            <a:r>
              <a:rPr lang="en-US" altLang="zh-TW" sz="1800" dirty="0">
                <a:ea typeface="新細明體" charset="-120"/>
              </a:rPr>
              <a:t>maintaining summary data (e.g. total salary of each department)</a:t>
            </a:r>
          </a:p>
          <a:p>
            <a:pPr lvl="1"/>
            <a:r>
              <a:rPr lang="en-US" altLang="zh-TW" sz="1800" dirty="0">
                <a:ea typeface="新細明體" charset="-120"/>
              </a:rPr>
              <a:t>Replicating databases by recording changes to special relations (called </a:t>
            </a:r>
            <a:r>
              <a:rPr lang="en-US" altLang="zh-TW" sz="1800" b="1" dirty="0">
                <a:solidFill>
                  <a:srgbClr val="990000"/>
                </a:solidFill>
                <a:ea typeface="新細明體" charset="-120"/>
              </a:rPr>
              <a:t>change</a:t>
            </a:r>
            <a:r>
              <a:rPr lang="en-US" altLang="zh-TW" sz="1800" dirty="0">
                <a:ea typeface="新細明體" charset="-120"/>
              </a:rPr>
              <a:t> or </a:t>
            </a:r>
            <a:r>
              <a:rPr lang="en-US" altLang="zh-TW" sz="1800" b="1" dirty="0">
                <a:solidFill>
                  <a:srgbClr val="990000"/>
                </a:solidFill>
                <a:ea typeface="新細明體" charset="-120"/>
              </a:rPr>
              <a:t>delta</a:t>
            </a:r>
            <a:r>
              <a:rPr lang="en-US" altLang="zh-TW" sz="1800" dirty="0">
                <a:ea typeface="新細明體" charset="-120"/>
              </a:rPr>
              <a:t> relations) and having a separate process that applies the changes over to a replica </a:t>
            </a:r>
          </a:p>
          <a:p>
            <a:r>
              <a:rPr lang="en-US" altLang="zh-TW" sz="2000" dirty="0">
                <a:ea typeface="新細明體" charset="-120"/>
              </a:rPr>
              <a:t>There are better ways of doing these now:</a:t>
            </a:r>
          </a:p>
          <a:p>
            <a:pPr lvl="1"/>
            <a:r>
              <a:rPr lang="en-US" altLang="zh-TW" sz="1800" dirty="0">
                <a:ea typeface="新細明體" charset="-120"/>
              </a:rPr>
              <a:t>Databases today provide built in  materialized view  facilities to maintain summary data</a:t>
            </a:r>
          </a:p>
          <a:p>
            <a:pPr lvl="1"/>
            <a:r>
              <a:rPr lang="en-US" altLang="zh-TW" sz="1800" dirty="0">
                <a:ea typeface="新細明體" charset="-120"/>
              </a:rPr>
              <a:t>Databases provide built-in support for replication</a:t>
            </a:r>
          </a:p>
          <a:p>
            <a:r>
              <a:rPr lang="en-US" altLang="zh-TW" sz="2000" dirty="0">
                <a:ea typeface="新細明體" charset="-120"/>
              </a:rPr>
              <a:t>Encapsulation facilities can be used instead of triggers in many cases</a:t>
            </a:r>
          </a:p>
          <a:p>
            <a:pPr lvl="1"/>
            <a:r>
              <a:rPr lang="en-US" altLang="zh-TW" sz="1800" dirty="0">
                <a:ea typeface="新細明體" charset="-120"/>
              </a:rPr>
              <a:t>Define methods to update fields</a:t>
            </a:r>
          </a:p>
          <a:p>
            <a:pPr lvl="1"/>
            <a:r>
              <a:rPr lang="en-US" altLang="zh-TW" sz="1800" dirty="0">
                <a:ea typeface="新細明體" charset="-120"/>
              </a:rPr>
              <a:t>Carry out actions as part of the update methods instead of </a:t>
            </a:r>
            <a:br>
              <a:rPr lang="en-US" altLang="zh-TW" sz="1800" dirty="0">
                <a:ea typeface="新細明體" charset="-120"/>
              </a:rPr>
            </a:br>
            <a:r>
              <a:rPr lang="en-US" altLang="zh-TW" sz="1800" dirty="0">
                <a:ea typeface="新細明體" charset="-120"/>
              </a:rPr>
              <a:t>through a trigger </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37</a:t>
            </a:fld>
            <a:endParaRPr lang="en-US" altLang="zh-TW" dirty="0"/>
          </a:p>
        </p:txBody>
      </p:sp>
    </p:spTree>
    <p:extLst>
      <p:ext uri="{BB962C8B-B14F-4D97-AF65-F5344CB8AC3E}">
        <p14:creationId xmlns:p14="http://schemas.microsoft.com/office/powerpoint/2010/main" val="8716191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r>
              <a:rPr lang="en-US" altLang="zh-TW">
                <a:ea typeface="新細明體" charset="-120"/>
              </a:rPr>
              <a:t>Authorization in SQL </a:t>
            </a:r>
            <a:r>
              <a:rPr lang="en-US" altLang="zh-TW" sz="2400">
                <a:ea typeface="新細明體" charset="-120"/>
              </a:rPr>
              <a:t>(see also Section 4.3)</a:t>
            </a:r>
            <a:endParaRPr lang="en-US" altLang="zh-TW">
              <a:ea typeface="新細明體" charset="-120"/>
            </a:endParaRPr>
          </a:p>
        </p:txBody>
      </p:sp>
      <p:sp>
        <p:nvSpPr>
          <p:cNvPr id="269315" name="Rectangle 3"/>
          <p:cNvSpPr>
            <a:spLocks noGrp="1" noChangeArrowheads="1"/>
          </p:cNvSpPr>
          <p:nvPr>
            <p:ph type="body" idx="4294967295"/>
          </p:nvPr>
        </p:nvSpPr>
        <p:spPr>
          <a:xfrm>
            <a:off x="920552" y="1340768"/>
            <a:ext cx="8791575" cy="4876800"/>
          </a:xfrm>
        </p:spPr>
        <p:txBody>
          <a:bodyPr/>
          <a:lstStyle/>
          <a:p>
            <a:pPr>
              <a:buFont typeface="Monotype Sorts" pitchFamily="2" charset="2"/>
              <a:buNone/>
            </a:pPr>
            <a:r>
              <a:rPr lang="en-US" altLang="zh-TW" sz="2400" dirty="0">
                <a:ea typeface="新細明體" charset="-120"/>
              </a:rPr>
              <a:t>Forms of authorization on parts of  the database:</a:t>
            </a:r>
          </a:p>
          <a:p>
            <a:pPr>
              <a:lnSpc>
                <a:spcPct val="160000"/>
              </a:lnSpc>
            </a:pPr>
            <a:r>
              <a:rPr lang="en-US" altLang="zh-TW" sz="2400" b="1" dirty="0">
                <a:ea typeface="新細明體" charset="-120"/>
              </a:rPr>
              <a:t>Read authorization </a:t>
            </a:r>
            <a:r>
              <a:rPr lang="en-US" altLang="zh-TW" sz="2400" dirty="0">
                <a:ea typeface="新細明體" charset="-120"/>
              </a:rPr>
              <a:t>- allows reading, but not modification of data.</a:t>
            </a:r>
          </a:p>
          <a:p>
            <a:r>
              <a:rPr lang="en-US" altLang="zh-TW" sz="2400" b="1" dirty="0">
                <a:ea typeface="新細明體" charset="-120"/>
              </a:rPr>
              <a:t>Insert authorization </a:t>
            </a:r>
            <a:r>
              <a:rPr lang="en-US" altLang="zh-TW" sz="2400" dirty="0">
                <a:ea typeface="新細明體" charset="-120"/>
              </a:rPr>
              <a:t>- allows insertion of new data, but not modification of existing data.</a:t>
            </a:r>
          </a:p>
          <a:p>
            <a:r>
              <a:rPr lang="en-US" altLang="zh-TW" sz="2400" b="1" dirty="0">
                <a:ea typeface="新細明體" charset="-120"/>
              </a:rPr>
              <a:t>Update authorization </a:t>
            </a:r>
            <a:r>
              <a:rPr lang="en-US" altLang="zh-TW" sz="2400" dirty="0">
                <a:ea typeface="新細明體" charset="-120"/>
              </a:rPr>
              <a:t>- allows modification, but not deletion of data.</a:t>
            </a:r>
          </a:p>
          <a:p>
            <a:r>
              <a:rPr lang="en-US" altLang="zh-TW" sz="2400" b="1" dirty="0">
                <a:ea typeface="新細明體" charset="-120"/>
              </a:rPr>
              <a:t>Delete authorization </a:t>
            </a:r>
            <a:r>
              <a:rPr lang="en-US" altLang="zh-TW" sz="2400" dirty="0">
                <a:ea typeface="新細明體" charset="-120"/>
              </a:rPr>
              <a:t>- allows deletion of data</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38</a:t>
            </a:fld>
            <a:endParaRPr lang="en-US" altLang="zh-TW" dirty="0"/>
          </a:p>
        </p:txBody>
      </p:sp>
    </p:spTree>
    <p:extLst>
      <p:ext uri="{BB962C8B-B14F-4D97-AF65-F5344CB8AC3E}">
        <p14:creationId xmlns:p14="http://schemas.microsoft.com/office/powerpoint/2010/main" val="31365236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r>
              <a:rPr lang="en-US" altLang="zh-TW">
                <a:ea typeface="新細明體" charset="-120"/>
              </a:rPr>
              <a:t>Authorization (Cont.)</a:t>
            </a:r>
          </a:p>
        </p:txBody>
      </p:sp>
      <p:sp>
        <p:nvSpPr>
          <p:cNvPr id="270339" name="Rectangle 3"/>
          <p:cNvSpPr>
            <a:spLocks noGrp="1" noChangeArrowheads="1"/>
          </p:cNvSpPr>
          <p:nvPr>
            <p:ph type="body" idx="4294967295"/>
          </p:nvPr>
        </p:nvSpPr>
        <p:spPr>
          <a:xfrm>
            <a:off x="619125" y="1343026"/>
            <a:ext cx="9086403" cy="4750270"/>
          </a:xfrm>
        </p:spPr>
        <p:txBody>
          <a:bodyPr/>
          <a:lstStyle/>
          <a:p>
            <a:pPr>
              <a:buFont typeface="Monotype Sorts" pitchFamily="2" charset="2"/>
              <a:buNone/>
            </a:pPr>
            <a:r>
              <a:rPr lang="en-US" altLang="zh-TW" sz="2400" dirty="0">
                <a:ea typeface="新細明體" charset="-120"/>
              </a:rPr>
              <a:t>Forms of authorization to modify  the database schema:</a:t>
            </a:r>
          </a:p>
          <a:p>
            <a:r>
              <a:rPr lang="en-US" altLang="zh-TW" sz="2400" b="1" dirty="0">
                <a:ea typeface="新細明體" charset="-120"/>
              </a:rPr>
              <a:t>Index authorization </a:t>
            </a:r>
            <a:r>
              <a:rPr lang="en-US" altLang="zh-TW" sz="2400" dirty="0">
                <a:ea typeface="新細明體" charset="-120"/>
              </a:rPr>
              <a:t>- allows creation and deletion of indices.</a:t>
            </a:r>
          </a:p>
          <a:p>
            <a:r>
              <a:rPr lang="en-US" altLang="zh-TW" sz="2400" b="1" dirty="0">
                <a:ea typeface="新細明體" charset="-120"/>
              </a:rPr>
              <a:t>Resources</a:t>
            </a:r>
            <a:r>
              <a:rPr lang="en-US" altLang="zh-TW" sz="2400" dirty="0">
                <a:ea typeface="新細明體" charset="-120"/>
              </a:rPr>
              <a:t> </a:t>
            </a:r>
            <a:r>
              <a:rPr lang="en-US" altLang="zh-TW" sz="2400" b="1" dirty="0">
                <a:ea typeface="新細明體" charset="-120"/>
              </a:rPr>
              <a:t>authorization</a:t>
            </a:r>
            <a:r>
              <a:rPr lang="en-US" altLang="zh-TW" sz="2400" dirty="0">
                <a:ea typeface="新細明體" charset="-120"/>
              </a:rPr>
              <a:t> - allows creation of new relations.</a:t>
            </a:r>
          </a:p>
          <a:p>
            <a:r>
              <a:rPr lang="en-US" altLang="zh-TW" sz="2400" b="1" dirty="0">
                <a:ea typeface="新細明體" charset="-120"/>
              </a:rPr>
              <a:t>Alteration</a:t>
            </a:r>
            <a:r>
              <a:rPr lang="en-US" altLang="zh-TW" sz="2400" dirty="0">
                <a:ea typeface="新細明體" charset="-120"/>
              </a:rPr>
              <a:t> </a:t>
            </a:r>
            <a:r>
              <a:rPr lang="en-US" altLang="zh-TW" sz="2400" b="1" dirty="0">
                <a:ea typeface="新細明體" charset="-120"/>
              </a:rPr>
              <a:t>authorization</a:t>
            </a:r>
            <a:r>
              <a:rPr lang="en-US" altLang="zh-TW" sz="2400" dirty="0">
                <a:ea typeface="新細明體" charset="-120"/>
              </a:rPr>
              <a:t> - allows addition or deletion of attributes in a relation.</a:t>
            </a:r>
          </a:p>
          <a:p>
            <a:r>
              <a:rPr lang="en-US" altLang="zh-TW" sz="2400" b="1" dirty="0">
                <a:ea typeface="新細明體" charset="-120"/>
              </a:rPr>
              <a:t>Drop</a:t>
            </a:r>
            <a:r>
              <a:rPr lang="en-US" altLang="zh-TW" sz="2400" dirty="0">
                <a:ea typeface="新細明體" charset="-120"/>
              </a:rPr>
              <a:t> </a:t>
            </a:r>
            <a:r>
              <a:rPr lang="en-US" altLang="zh-TW" sz="2400" b="1" dirty="0">
                <a:ea typeface="新細明體" charset="-120"/>
              </a:rPr>
              <a:t>authorization</a:t>
            </a:r>
            <a:r>
              <a:rPr lang="en-US" altLang="zh-TW" sz="2400" dirty="0">
                <a:ea typeface="新細明體" charset="-120"/>
              </a:rPr>
              <a:t> - allows deletion of relations.</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39</a:t>
            </a:fld>
            <a:endParaRPr lang="en-US" altLang="zh-TW" dirty="0"/>
          </a:p>
        </p:txBody>
      </p:sp>
    </p:spTree>
    <p:extLst>
      <p:ext uri="{BB962C8B-B14F-4D97-AF65-F5344CB8AC3E}">
        <p14:creationId xmlns:p14="http://schemas.microsoft.com/office/powerpoint/2010/main" val="2692747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3"/>
          <p:cNvSpPr>
            <a:spLocks noChangeArrowheads="1"/>
          </p:cNvSpPr>
          <p:nvPr/>
        </p:nvSpPr>
        <p:spPr bwMode="auto">
          <a:xfrm>
            <a:off x="1157420" y="1212850"/>
            <a:ext cx="7993592"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lvl="1" indent="-342900" algn="l">
              <a:lnSpc>
                <a:spcPct val="130000"/>
              </a:lnSpc>
              <a:spcBef>
                <a:spcPct val="30000"/>
              </a:spcBef>
              <a:buClr>
                <a:srgbClr val="00B050"/>
              </a:buClr>
              <a:buSzPct val="60000"/>
              <a:buFont typeface="Wingdings" pitchFamily="2" charset="2"/>
              <a:buChar char="n"/>
            </a:pPr>
            <a:r>
              <a:rPr lang="zh-TW" altLang="en-US" sz="2000" b="1" dirty="0">
                <a:solidFill>
                  <a:schemeClr val="tx2"/>
                </a:solidFill>
                <a:latin typeface="Times New Roman" pitchFamily="18" charset="0"/>
              </a:rPr>
              <a:t>撰寫完整</a:t>
            </a:r>
            <a:r>
              <a:rPr lang="zh-TW" altLang="en-US" sz="2000" b="1" dirty="0" smtClean="0">
                <a:solidFill>
                  <a:schemeClr val="tx2"/>
                </a:solidFill>
                <a:latin typeface="Times New Roman" pitchFamily="18" charset="0"/>
              </a:rPr>
              <a:t>報告</a:t>
            </a:r>
            <a:r>
              <a:rPr lang="en-US" altLang="zh-TW" sz="2000" b="1" dirty="0" smtClean="0">
                <a:solidFill>
                  <a:schemeClr val="tx2"/>
                </a:solidFill>
                <a:latin typeface="Times New Roman" pitchFamily="18" charset="0"/>
              </a:rPr>
              <a:t>, </a:t>
            </a:r>
            <a:r>
              <a:rPr lang="zh-TW" altLang="en-US" sz="2000" b="1" dirty="0" smtClean="0">
                <a:solidFill>
                  <a:schemeClr val="tx2"/>
                </a:solidFill>
                <a:latin typeface="Times New Roman" pitchFamily="18" charset="0"/>
              </a:rPr>
              <a:t>內容應包括</a:t>
            </a:r>
            <a:endParaRPr lang="en-US" altLang="zh-TW" sz="2000" b="1" dirty="0">
              <a:solidFill>
                <a:schemeClr val="tx2"/>
              </a:solidFill>
              <a:latin typeface="Times New Roman" pitchFamily="18" charset="0"/>
            </a:endParaRPr>
          </a:p>
          <a:p>
            <a:pPr marL="685800" lvl="1" indent="-342900" algn="l">
              <a:lnSpc>
                <a:spcPct val="80000"/>
              </a:lnSpc>
              <a:spcBef>
                <a:spcPct val="30000"/>
              </a:spcBef>
              <a:buClr>
                <a:schemeClr val="folHlink"/>
              </a:buClr>
              <a:buSzPct val="55000"/>
              <a:buFont typeface="Wingdings" pitchFamily="2" charset="2"/>
              <a:buChar char="l"/>
            </a:pPr>
            <a:r>
              <a:rPr lang="zh-TW" altLang="en-US" sz="2000" dirty="0" smtClean="0">
                <a:latin typeface="Times New Roman" pitchFamily="18" charset="0"/>
              </a:rPr>
              <a:t>封面</a:t>
            </a:r>
            <a:r>
              <a:rPr lang="en-US" altLang="zh-TW" sz="2000" dirty="0">
                <a:latin typeface="Times New Roman" pitchFamily="18" charset="0"/>
              </a:rPr>
              <a:t>: </a:t>
            </a:r>
            <a:r>
              <a:rPr lang="zh-TW" altLang="en-US" sz="2000" dirty="0" smtClean="0">
                <a:latin typeface="Times New Roman" pitchFamily="18" charset="0"/>
              </a:rPr>
              <a:t>題目</a:t>
            </a:r>
            <a:r>
              <a:rPr lang="en-US" altLang="zh-TW" sz="2000" dirty="0" smtClean="0">
                <a:latin typeface="Times New Roman" pitchFamily="18" charset="0"/>
              </a:rPr>
              <a:t>,</a:t>
            </a:r>
            <a:r>
              <a:rPr lang="zh-TW" altLang="en-US" sz="2000" dirty="0" smtClean="0">
                <a:latin typeface="Times New Roman" pitchFamily="18" charset="0"/>
              </a:rPr>
              <a:t>組員 </a:t>
            </a:r>
            <a:endParaRPr lang="zh-TW" altLang="en-US" sz="2000" dirty="0">
              <a:latin typeface="Times New Roman" pitchFamily="18" charset="0"/>
            </a:endParaRPr>
          </a:p>
          <a:p>
            <a:pPr marL="685800" lvl="1" indent="-342900" algn="l">
              <a:lnSpc>
                <a:spcPct val="80000"/>
              </a:lnSpc>
              <a:spcBef>
                <a:spcPct val="30000"/>
              </a:spcBef>
              <a:buClr>
                <a:schemeClr val="folHlink"/>
              </a:buClr>
              <a:buSzPct val="55000"/>
              <a:buFont typeface="Wingdings" pitchFamily="2" charset="2"/>
              <a:buChar char="l"/>
            </a:pPr>
            <a:r>
              <a:rPr lang="zh-TW" altLang="en-US" sz="2000" dirty="0">
                <a:latin typeface="Times New Roman" pitchFamily="18" charset="0"/>
              </a:rPr>
              <a:t>系統分析與設計</a:t>
            </a:r>
            <a:r>
              <a:rPr lang="en-US" altLang="zh-TW" sz="2000" dirty="0">
                <a:latin typeface="Times New Roman" pitchFamily="18" charset="0"/>
              </a:rPr>
              <a:t>: </a:t>
            </a:r>
            <a:r>
              <a:rPr lang="zh-TW" altLang="en-US" sz="2000" dirty="0">
                <a:latin typeface="Times New Roman" pitchFamily="18" charset="0"/>
              </a:rPr>
              <a:t>題目</a:t>
            </a:r>
            <a:r>
              <a:rPr lang="zh-TW" altLang="en-US" sz="2000" dirty="0" smtClean="0">
                <a:latin typeface="Times New Roman" pitchFamily="18" charset="0"/>
              </a:rPr>
              <a:t>介紹</a:t>
            </a:r>
            <a:r>
              <a:rPr lang="en-US" altLang="zh-TW" sz="2000" dirty="0" smtClean="0">
                <a:latin typeface="Times New Roman" pitchFamily="18" charset="0"/>
              </a:rPr>
              <a:t>,</a:t>
            </a:r>
            <a:r>
              <a:rPr lang="zh-TW" altLang="en-US" sz="2000" dirty="0" smtClean="0">
                <a:latin typeface="Times New Roman" pitchFamily="18" charset="0"/>
              </a:rPr>
              <a:t> </a:t>
            </a:r>
            <a:r>
              <a:rPr lang="en-US" altLang="zh-TW" sz="2000" dirty="0">
                <a:latin typeface="Times New Roman" pitchFamily="18" charset="0"/>
              </a:rPr>
              <a:t>E-R Diagram</a:t>
            </a:r>
          </a:p>
          <a:p>
            <a:pPr marL="685800" lvl="1" indent="-342900" algn="l">
              <a:lnSpc>
                <a:spcPct val="80000"/>
              </a:lnSpc>
              <a:spcBef>
                <a:spcPct val="30000"/>
              </a:spcBef>
              <a:buClr>
                <a:schemeClr val="folHlink"/>
              </a:buClr>
              <a:buSzPct val="55000"/>
              <a:buFont typeface="Wingdings" pitchFamily="2" charset="2"/>
              <a:buChar char="l"/>
            </a:pPr>
            <a:r>
              <a:rPr lang="en-US" altLang="zh-TW" sz="2000" dirty="0" smtClean="0">
                <a:latin typeface="Times New Roman" pitchFamily="18" charset="0"/>
              </a:rPr>
              <a:t> </a:t>
            </a:r>
            <a:r>
              <a:rPr lang="zh-TW" altLang="en-US" sz="2000" dirty="0" smtClean="0">
                <a:latin typeface="Times New Roman" pitchFamily="18" charset="0"/>
              </a:rPr>
              <a:t>分</a:t>
            </a:r>
            <a:r>
              <a:rPr lang="zh-TW" altLang="en-US" sz="2000" dirty="0">
                <a:latin typeface="Times New Roman" pitchFamily="18" charset="0"/>
              </a:rPr>
              <a:t>析</a:t>
            </a:r>
            <a:r>
              <a:rPr lang="zh-TW" altLang="en-US" sz="2000" dirty="0" smtClean="0">
                <a:latin typeface="Times New Roman" pitchFamily="18" charset="0"/>
              </a:rPr>
              <a:t>探討</a:t>
            </a:r>
            <a:r>
              <a:rPr lang="en-US" altLang="zh-TW" sz="2000" dirty="0" smtClean="0">
                <a:latin typeface="Times New Roman" pitchFamily="18" charset="0"/>
              </a:rPr>
              <a:t>:</a:t>
            </a:r>
          </a:p>
          <a:p>
            <a:pPr marL="1143000" lvl="2" indent="-342900" algn="l">
              <a:lnSpc>
                <a:spcPct val="80000"/>
              </a:lnSpc>
              <a:spcBef>
                <a:spcPct val="30000"/>
              </a:spcBef>
              <a:buClr>
                <a:schemeClr val="folHlink"/>
              </a:buClr>
              <a:buSzPct val="55000"/>
              <a:buFont typeface="Wingdings" pitchFamily="2" charset="2"/>
              <a:buChar char="l"/>
            </a:pPr>
            <a:r>
              <a:rPr lang="en-US" altLang="zh-TW" sz="2000" dirty="0" smtClean="0">
                <a:latin typeface="Times New Roman" pitchFamily="18" charset="0"/>
              </a:rPr>
              <a:t>Reduction </a:t>
            </a:r>
            <a:r>
              <a:rPr lang="en-US" altLang="zh-TW" sz="2000" dirty="0">
                <a:latin typeface="Times New Roman" pitchFamily="18" charset="0"/>
              </a:rPr>
              <a:t>E-R Model to Relational </a:t>
            </a:r>
            <a:r>
              <a:rPr lang="en-US" altLang="zh-TW" sz="2000" dirty="0" smtClean="0">
                <a:latin typeface="Times New Roman" pitchFamily="18" charset="0"/>
              </a:rPr>
              <a:t>Tables</a:t>
            </a:r>
          </a:p>
          <a:p>
            <a:pPr marL="1143000" lvl="2" indent="-342900" algn="l">
              <a:lnSpc>
                <a:spcPct val="80000"/>
              </a:lnSpc>
              <a:spcBef>
                <a:spcPct val="30000"/>
              </a:spcBef>
              <a:buClr>
                <a:schemeClr val="folHlink"/>
              </a:buClr>
              <a:buSzPct val="55000"/>
              <a:buFont typeface="Wingdings" pitchFamily="2" charset="2"/>
              <a:buChar char="l"/>
            </a:pPr>
            <a:r>
              <a:rPr lang="en-US" altLang="zh-TW" sz="2000" dirty="0" smtClean="0">
                <a:latin typeface="Times New Roman" pitchFamily="18" charset="0"/>
              </a:rPr>
              <a:t>Checking </a:t>
            </a:r>
            <a:r>
              <a:rPr lang="en-US" altLang="zh-TW" sz="2000" dirty="0">
                <a:latin typeface="Times New Roman" pitchFamily="18" charset="0"/>
              </a:rPr>
              <a:t>Normal Forms</a:t>
            </a:r>
          </a:p>
          <a:p>
            <a:pPr marL="685800" lvl="1" indent="-342900" algn="l">
              <a:lnSpc>
                <a:spcPct val="80000"/>
              </a:lnSpc>
              <a:spcBef>
                <a:spcPct val="30000"/>
              </a:spcBef>
              <a:buClr>
                <a:schemeClr val="folHlink"/>
              </a:buClr>
              <a:buSzPct val="55000"/>
              <a:buFont typeface="Wingdings" pitchFamily="2" charset="2"/>
              <a:buChar char="l"/>
            </a:pPr>
            <a:r>
              <a:rPr lang="zh-TW" altLang="en-US" sz="2000" dirty="0">
                <a:latin typeface="Times New Roman" pitchFamily="18" charset="0"/>
              </a:rPr>
              <a:t>顯示實作</a:t>
            </a:r>
            <a:r>
              <a:rPr lang="zh-TW" altLang="en-US" sz="2000" dirty="0" smtClean="0">
                <a:latin typeface="Times New Roman" pitchFamily="18" charset="0"/>
              </a:rPr>
              <a:t>畫面</a:t>
            </a:r>
            <a:r>
              <a:rPr lang="en-US" altLang="zh-TW" sz="2000" dirty="0" smtClean="0">
                <a:latin typeface="Times New Roman" pitchFamily="18" charset="0"/>
              </a:rPr>
              <a:t>, </a:t>
            </a:r>
            <a:r>
              <a:rPr lang="zh-TW" altLang="en-US" sz="2000" dirty="0" smtClean="0">
                <a:latin typeface="Times New Roman" pitchFamily="18" charset="0"/>
              </a:rPr>
              <a:t>包括</a:t>
            </a:r>
            <a:r>
              <a:rPr lang="en-US" altLang="zh-TW" sz="2000" dirty="0" smtClean="0">
                <a:latin typeface="Times New Roman" pitchFamily="18" charset="0"/>
              </a:rPr>
              <a:t>:</a:t>
            </a:r>
            <a:endParaRPr lang="en-US" altLang="zh-TW" sz="2000" dirty="0">
              <a:latin typeface="Times New Roman" pitchFamily="18" charset="0"/>
            </a:endParaRPr>
          </a:p>
          <a:p>
            <a:pPr marL="1143000" lvl="2" indent="-342900" algn="l">
              <a:lnSpc>
                <a:spcPct val="80000"/>
              </a:lnSpc>
              <a:spcBef>
                <a:spcPct val="30000"/>
              </a:spcBef>
              <a:buClr>
                <a:schemeClr val="folHlink"/>
              </a:buClr>
              <a:buSzPct val="55000"/>
              <a:buFont typeface="Wingdings" pitchFamily="2" charset="2"/>
              <a:buChar char="l"/>
            </a:pPr>
            <a:r>
              <a:rPr lang="en-US" altLang="zh-TW" sz="2000" dirty="0" smtClean="0">
                <a:latin typeface="Times New Roman" pitchFamily="18" charset="0"/>
              </a:rPr>
              <a:t>Queries </a:t>
            </a:r>
            <a:r>
              <a:rPr lang="en-US" altLang="zh-TW" sz="2000" dirty="0">
                <a:latin typeface="Times New Roman" pitchFamily="18" charset="0"/>
              </a:rPr>
              <a:t>to access your database</a:t>
            </a:r>
          </a:p>
          <a:p>
            <a:pPr marL="1143000" lvl="2" indent="-342900" algn="l">
              <a:lnSpc>
                <a:spcPct val="80000"/>
              </a:lnSpc>
              <a:spcBef>
                <a:spcPct val="30000"/>
              </a:spcBef>
              <a:buClr>
                <a:schemeClr val="folHlink"/>
              </a:buClr>
              <a:buSzPct val="55000"/>
              <a:buFont typeface="Wingdings" pitchFamily="2" charset="2"/>
              <a:buChar char="l"/>
            </a:pPr>
            <a:r>
              <a:rPr lang="en-US" altLang="zh-TW" sz="2000" dirty="0" smtClean="0">
                <a:latin typeface="Times New Roman" pitchFamily="18" charset="0"/>
              </a:rPr>
              <a:t>User </a:t>
            </a:r>
            <a:r>
              <a:rPr lang="en-US" altLang="zh-TW" sz="2000" dirty="0">
                <a:latin typeface="Times New Roman" pitchFamily="18" charset="0"/>
              </a:rPr>
              <a:t>interface, and </a:t>
            </a:r>
            <a:r>
              <a:rPr lang="en-US" altLang="zh-TW" sz="2000" dirty="0" smtClean="0">
                <a:latin typeface="Times New Roman" pitchFamily="18" charset="0"/>
              </a:rPr>
              <a:t>more</a:t>
            </a:r>
          </a:p>
          <a:p>
            <a:pPr marL="685800" lvl="1" indent="-342900" algn="l">
              <a:lnSpc>
                <a:spcPct val="80000"/>
              </a:lnSpc>
              <a:spcBef>
                <a:spcPct val="30000"/>
              </a:spcBef>
              <a:buClr>
                <a:schemeClr val="folHlink"/>
              </a:buClr>
              <a:buSzPct val="55000"/>
              <a:buFont typeface="Wingdings" pitchFamily="2" charset="2"/>
              <a:buChar char="l"/>
            </a:pPr>
            <a:r>
              <a:rPr lang="zh-TW" altLang="en-US" sz="2000" dirty="0" smtClean="0">
                <a:latin typeface="Times New Roman" pitchFamily="18" charset="0"/>
              </a:rPr>
              <a:t>程式 </a:t>
            </a:r>
            <a:r>
              <a:rPr lang="en-US" altLang="zh-TW" sz="2000" dirty="0" smtClean="0">
                <a:latin typeface="Times New Roman" pitchFamily="18" charset="0"/>
              </a:rPr>
              <a:t>Listing</a:t>
            </a:r>
            <a:endParaRPr lang="en-US" altLang="zh-TW" sz="2000" dirty="0">
              <a:latin typeface="Times New Roman" pitchFamily="18" charset="0"/>
            </a:endParaRPr>
          </a:p>
          <a:p>
            <a:pPr marL="685800" lvl="1" indent="-342900" algn="l">
              <a:lnSpc>
                <a:spcPct val="80000"/>
              </a:lnSpc>
              <a:spcBef>
                <a:spcPct val="30000"/>
              </a:spcBef>
              <a:buClr>
                <a:schemeClr val="folHlink"/>
              </a:buClr>
              <a:buSzPct val="55000"/>
              <a:buFont typeface="Wingdings" pitchFamily="2" charset="2"/>
              <a:buChar char="l"/>
            </a:pPr>
            <a:r>
              <a:rPr lang="zh-TW" altLang="en-US" sz="2000" dirty="0" smtClean="0">
                <a:latin typeface="Times New Roman" pitchFamily="18" charset="0"/>
              </a:rPr>
              <a:t>心得報告</a:t>
            </a:r>
            <a:endParaRPr lang="en-US" altLang="zh-TW" sz="2000" dirty="0">
              <a:latin typeface="Times New Roman" pitchFamily="18" charset="0"/>
            </a:endParaRPr>
          </a:p>
          <a:p>
            <a:pPr marL="628650" lvl="1" indent="-285750" algn="l">
              <a:lnSpc>
                <a:spcPct val="80000"/>
              </a:lnSpc>
              <a:spcBef>
                <a:spcPct val="30000"/>
              </a:spcBef>
              <a:buClr>
                <a:schemeClr val="hlink"/>
              </a:buClr>
              <a:buSzPct val="60000"/>
              <a:buFont typeface="Wingdings" pitchFamily="2" charset="2"/>
              <a:buChar char="n"/>
            </a:pPr>
            <a:endParaRPr lang="en-US" altLang="zh-TW" b="1" dirty="0">
              <a:solidFill>
                <a:schemeClr val="tx1"/>
              </a:solidFill>
              <a:latin typeface="Times New Roman" pitchFamily="18" charset="0"/>
            </a:endParaRPr>
          </a:p>
          <a:p>
            <a:pPr marL="342900" indent="-342900" algn="l">
              <a:lnSpc>
                <a:spcPct val="130000"/>
              </a:lnSpc>
              <a:spcBef>
                <a:spcPct val="30000"/>
              </a:spcBef>
              <a:buClr>
                <a:schemeClr val="hlink"/>
              </a:buClr>
              <a:buSzPct val="60000"/>
              <a:buFont typeface="Wingdings" pitchFamily="2" charset="2"/>
              <a:buChar char="n"/>
            </a:pPr>
            <a:r>
              <a:rPr lang="en-US" altLang="zh-TW" sz="2000" b="1" dirty="0">
                <a:latin typeface="Times New Roman" pitchFamily="18" charset="0"/>
              </a:rPr>
              <a:t>Due Date: ___</a:t>
            </a:r>
            <a:r>
              <a:rPr lang="zh-TW" altLang="en-US" sz="2000" b="1" dirty="0">
                <a:latin typeface="Times New Roman" pitchFamily="18" charset="0"/>
              </a:rPr>
              <a:t>月</a:t>
            </a:r>
            <a:r>
              <a:rPr lang="en-US" altLang="zh-TW" sz="2000" b="1" dirty="0">
                <a:latin typeface="Times New Roman" pitchFamily="18" charset="0"/>
              </a:rPr>
              <a:t>____</a:t>
            </a:r>
            <a:r>
              <a:rPr lang="zh-TW" altLang="en-US" sz="2000" b="1" dirty="0">
                <a:latin typeface="Times New Roman" pitchFamily="18" charset="0"/>
              </a:rPr>
              <a:t>日</a:t>
            </a:r>
            <a:r>
              <a:rPr lang="en-US" altLang="zh-TW" sz="2000" b="1" dirty="0">
                <a:latin typeface="Times New Roman" pitchFamily="18" charset="0"/>
              </a:rPr>
              <a:t> (</a:t>
            </a:r>
            <a:r>
              <a:rPr lang="zh-TW" altLang="en-US" sz="2000" b="1" dirty="0">
                <a:latin typeface="Times New Roman" pitchFamily="18" charset="0"/>
              </a:rPr>
              <a:t>星期 </a:t>
            </a:r>
            <a:r>
              <a:rPr lang="en-US" altLang="zh-TW" sz="2000" b="1" dirty="0">
                <a:latin typeface="Times New Roman" pitchFamily="18" charset="0"/>
              </a:rPr>
              <a:t>?) 23:59:59 </a:t>
            </a:r>
            <a:r>
              <a:rPr lang="zh-TW" altLang="en-US" sz="2000" b="1" dirty="0" smtClean="0">
                <a:latin typeface="Times New Roman" pitchFamily="18" charset="0"/>
              </a:rPr>
              <a:t>前上</a:t>
            </a:r>
            <a:r>
              <a:rPr lang="zh-TW" altLang="en-US" sz="2000" b="1" dirty="0">
                <a:latin typeface="Times New Roman" pitchFamily="18" charset="0"/>
              </a:rPr>
              <a:t>傳給助教</a:t>
            </a:r>
          </a:p>
          <a:p>
            <a:pPr marL="342900" indent="-342900" algn="l">
              <a:spcBef>
                <a:spcPct val="10000"/>
              </a:spcBef>
              <a:buClr>
                <a:schemeClr val="folHlink"/>
              </a:buClr>
              <a:buSzPct val="55000"/>
              <a:buFont typeface="Wingdings" pitchFamily="2" charset="2"/>
              <a:buNone/>
            </a:pPr>
            <a:endParaRPr lang="en-US" altLang="zh-TW" sz="2000" b="1" dirty="0">
              <a:solidFill>
                <a:schemeClr val="tx1"/>
              </a:solidFill>
              <a:latin typeface="Times New Roman" pitchFamily="18" charset="0"/>
            </a:endParaRPr>
          </a:p>
        </p:txBody>
      </p:sp>
      <p:sp>
        <p:nvSpPr>
          <p:cNvPr id="3" name="頁尾版面配置區 2"/>
          <p:cNvSpPr>
            <a:spLocks noGrp="1"/>
          </p:cNvSpPr>
          <p:nvPr>
            <p:ph type="ftr" sz="quarter" idx="10"/>
          </p:nvPr>
        </p:nvSpPr>
        <p:spPr/>
        <p:txBody>
          <a:bodyPr/>
          <a:lstStyle/>
          <a:p>
            <a:r>
              <a:rPr lang="en-US" altLang="zh-TW" smtClean="0"/>
              <a:t>Unit 6  Database Design and the E-R Model  </a:t>
            </a:r>
            <a:endParaRPr lang="en-US" altLang="zh-TW" sz="1100" dirty="0"/>
          </a:p>
        </p:txBody>
      </p:sp>
      <p:sp>
        <p:nvSpPr>
          <p:cNvPr id="4" name="投影片編號版面配置區 3"/>
          <p:cNvSpPr>
            <a:spLocks noGrp="1"/>
          </p:cNvSpPr>
          <p:nvPr>
            <p:ph type="sldNum" sz="quarter" idx="11"/>
          </p:nvPr>
        </p:nvSpPr>
        <p:spPr/>
        <p:txBody>
          <a:bodyPr/>
          <a:lstStyle/>
          <a:p>
            <a:r>
              <a:rPr lang="en-US" altLang="zh-TW" dirty="0" smtClean="0"/>
              <a:t>8-</a:t>
            </a:r>
            <a:fld id="{3B8DCDA2-2604-462F-AC1D-5492961C1C95}" type="slidenum">
              <a:rPr lang="en-US" altLang="zh-TW" smtClean="0"/>
              <a:pPr/>
              <a:t>4</a:t>
            </a:fld>
            <a:endParaRPr lang="en-US" altLang="zh-TW" dirty="0"/>
          </a:p>
        </p:txBody>
      </p:sp>
      <p:sp>
        <p:nvSpPr>
          <p:cNvPr id="8" name="Rectangle 2"/>
          <p:cNvSpPr>
            <a:spLocks noGrp="1" noChangeArrowheads="1"/>
          </p:cNvSpPr>
          <p:nvPr>
            <p:ph type="title"/>
          </p:nvPr>
        </p:nvSpPr>
        <p:spPr>
          <a:xfrm>
            <a:off x="776536" y="620688"/>
            <a:ext cx="8496944" cy="685800"/>
          </a:xfrm>
        </p:spPr>
        <p:txBody>
          <a:bodyPr/>
          <a:lstStyle/>
          <a:p>
            <a:pPr marL="628650" lvl="1" indent="-285750">
              <a:lnSpc>
                <a:spcPct val="80000"/>
              </a:lnSpc>
              <a:spcBef>
                <a:spcPct val="30000"/>
              </a:spcBef>
            </a:pPr>
            <a:r>
              <a:rPr lang="en-US" altLang="zh-TW" dirty="0" smtClean="0"/>
              <a:t>EX.part2.4</a:t>
            </a:r>
            <a:r>
              <a:rPr lang="en-US" altLang="zh-TW" dirty="0"/>
              <a:t>: A Comprehensive </a:t>
            </a:r>
            <a:r>
              <a:rPr lang="en-US" altLang="zh-TW" dirty="0" smtClean="0"/>
              <a:t>Report</a:t>
            </a:r>
            <a:endParaRPr lang="en-US" altLang="zh-TW" dirty="0">
              <a:solidFill>
                <a:schemeClr val="tx1"/>
              </a:solidFill>
            </a:endParaRPr>
          </a:p>
        </p:txBody>
      </p:sp>
    </p:spTree>
    <p:extLst>
      <p:ext uri="{BB962C8B-B14F-4D97-AF65-F5344CB8AC3E}">
        <p14:creationId xmlns:p14="http://schemas.microsoft.com/office/powerpoint/2010/main" val="32147338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en-US" altLang="zh-TW">
                <a:ea typeface="新細明體" charset="-120"/>
              </a:rPr>
              <a:t>Authorization and Views</a:t>
            </a:r>
          </a:p>
        </p:txBody>
      </p:sp>
      <p:sp>
        <p:nvSpPr>
          <p:cNvPr id="271363" name="Rectangle 3"/>
          <p:cNvSpPr>
            <a:spLocks noGrp="1" noChangeArrowheads="1"/>
          </p:cNvSpPr>
          <p:nvPr>
            <p:ph type="body" idx="4294967295"/>
          </p:nvPr>
        </p:nvSpPr>
        <p:spPr>
          <a:xfrm>
            <a:off x="848544" y="1412776"/>
            <a:ext cx="8463234" cy="5071515"/>
          </a:xfrm>
        </p:spPr>
        <p:txBody>
          <a:bodyPr/>
          <a:lstStyle/>
          <a:p>
            <a:r>
              <a:rPr lang="en-US" altLang="zh-TW" sz="2400" dirty="0">
                <a:ea typeface="新細明體" charset="-120"/>
              </a:rPr>
              <a:t>Users can be given authorization on views, without being given any authorization on the relations used in the view definition</a:t>
            </a:r>
          </a:p>
          <a:p>
            <a:r>
              <a:rPr lang="en-US" altLang="zh-TW" sz="2400" dirty="0">
                <a:ea typeface="新細明體" charset="-120"/>
              </a:rPr>
              <a:t>Ability of views to hide data serves both to simplify usage of the system and to enhance security by allowing users access only to data they need for their job</a:t>
            </a:r>
          </a:p>
          <a:p>
            <a:r>
              <a:rPr lang="en-US" altLang="zh-TW" sz="2400" dirty="0">
                <a:ea typeface="新細明體" charset="-120"/>
              </a:rPr>
              <a:t>A  combination or relational-level security and view-level security can be used to limit a user’s access to precisely  the data that user needs.</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40</a:t>
            </a:fld>
            <a:endParaRPr lang="en-US" altLang="zh-TW" dirty="0"/>
          </a:p>
        </p:txBody>
      </p:sp>
    </p:spTree>
    <p:extLst>
      <p:ext uri="{BB962C8B-B14F-4D97-AF65-F5344CB8AC3E}">
        <p14:creationId xmlns:p14="http://schemas.microsoft.com/office/powerpoint/2010/main" val="33218489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r>
              <a:rPr lang="en-US" altLang="zh-TW">
                <a:ea typeface="新細明體" charset="-120"/>
              </a:rPr>
              <a:t>View Example</a:t>
            </a:r>
          </a:p>
        </p:txBody>
      </p:sp>
      <p:sp>
        <p:nvSpPr>
          <p:cNvPr id="272387" name="Rectangle 3"/>
          <p:cNvSpPr>
            <a:spLocks noGrp="1" noChangeArrowheads="1"/>
          </p:cNvSpPr>
          <p:nvPr>
            <p:ph type="body" idx="4294967295"/>
          </p:nvPr>
        </p:nvSpPr>
        <p:spPr/>
        <p:txBody>
          <a:bodyPr/>
          <a:lstStyle/>
          <a:p>
            <a:r>
              <a:rPr lang="en-US" altLang="zh-TW" sz="2400" dirty="0">
                <a:ea typeface="新細明體" charset="-120"/>
              </a:rPr>
              <a:t>Suppose a  bank clerk needs to know the names of the customers of each branch, but is not authorized to see specific loan information.</a:t>
            </a:r>
          </a:p>
          <a:p>
            <a:pPr lvl="1"/>
            <a:r>
              <a:rPr lang="en-US" altLang="zh-TW" sz="2000" dirty="0">
                <a:ea typeface="新細明體" charset="-120"/>
              </a:rPr>
              <a:t>Approach: Deny direct access to the</a:t>
            </a:r>
            <a:r>
              <a:rPr lang="en-US" altLang="zh-TW" sz="2000" i="1" dirty="0">
                <a:ea typeface="新細明體" charset="-120"/>
              </a:rPr>
              <a:t> loan </a:t>
            </a:r>
            <a:r>
              <a:rPr lang="en-US" altLang="zh-TW" sz="2000" dirty="0">
                <a:ea typeface="新細明體" charset="-120"/>
              </a:rPr>
              <a:t>relation, but grant access to the view </a:t>
            </a:r>
            <a:r>
              <a:rPr lang="en-US" altLang="zh-TW" sz="2000" i="1" dirty="0" err="1">
                <a:ea typeface="新細明體" charset="-120"/>
              </a:rPr>
              <a:t>cust</a:t>
            </a:r>
            <a:r>
              <a:rPr lang="en-US" altLang="zh-TW" sz="2000" i="1" dirty="0">
                <a:ea typeface="新細明體" charset="-120"/>
              </a:rPr>
              <a:t>-loan</a:t>
            </a:r>
            <a:r>
              <a:rPr lang="en-US" altLang="zh-TW" sz="2000" dirty="0">
                <a:ea typeface="新細明體" charset="-120"/>
              </a:rPr>
              <a:t>, which consists only of  the names of customers and the branches at which they have a loan.</a:t>
            </a:r>
          </a:p>
          <a:p>
            <a:pPr lvl="1"/>
            <a:r>
              <a:rPr lang="en-US" altLang="zh-TW" sz="2000" dirty="0">
                <a:ea typeface="新細明體" charset="-120"/>
              </a:rPr>
              <a:t>The </a:t>
            </a:r>
            <a:r>
              <a:rPr lang="en-US" altLang="zh-TW" sz="2000" i="1" dirty="0" err="1">
                <a:ea typeface="新細明體" charset="-120"/>
              </a:rPr>
              <a:t>cust</a:t>
            </a:r>
            <a:r>
              <a:rPr lang="en-US" altLang="zh-TW" sz="2000" i="1" dirty="0">
                <a:ea typeface="新細明體" charset="-120"/>
              </a:rPr>
              <a:t>-loan </a:t>
            </a:r>
            <a:r>
              <a:rPr lang="en-US" altLang="zh-TW" sz="2000" dirty="0">
                <a:ea typeface="新細明體" charset="-120"/>
              </a:rPr>
              <a:t>view is defined in SQL as follows:</a:t>
            </a:r>
          </a:p>
          <a:p>
            <a:pPr>
              <a:buFont typeface="Monotype Sorts" pitchFamily="2" charset="2"/>
              <a:buNone/>
            </a:pPr>
            <a:r>
              <a:rPr lang="en-US" altLang="zh-TW" sz="2400" b="1" dirty="0">
                <a:ea typeface="新細明體" charset="-120"/>
              </a:rPr>
              <a:t>		create view </a:t>
            </a:r>
            <a:r>
              <a:rPr lang="en-US" altLang="zh-TW" sz="2400" i="1" dirty="0" err="1">
                <a:ea typeface="新細明體" charset="-120"/>
              </a:rPr>
              <a:t>cust</a:t>
            </a:r>
            <a:r>
              <a:rPr lang="en-US" altLang="zh-TW" sz="2400" i="1" dirty="0">
                <a:ea typeface="新細明體" charset="-120"/>
              </a:rPr>
              <a:t>-loan </a:t>
            </a:r>
            <a:r>
              <a:rPr lang="en-US" altLang="zh-TW" sz="2400" b="1" dirty="0">
                <a:ea typeface="新細明體" charset="-120"/>
              </a:rPr>
              <a:t>as</a:t>
            </a:r>
            <a:r>
              <a:rPr lang="en-US" altLang="zh-TW" sz="2400" dirty="0">
                <a:ea typeface="新細明體" charset="-120"/>
              </a:rPr>
              <a:t/>
            </a:r>
            <a:br>
              <a:rPr lang="en-US" altLang="zh-TW" sz="2400" dirty="0">
                <a:ea typeface="新細明體" charset="-120"/>
              </a:rPr>
            </a:br>
            <a:r>
              <a:rPr lang="en-US" altLang="zh-TW" sz="2400" dirty="0">
                <a:ea typeface="新細明體" charset="-120"/>
              </a:rPr>
              <a:t>	    </a:t>
            </a:r>
            <a:r>
              <a:rPr lang="en-US" altLang="zh-TW" sz="2400" b="1" dirty="0">
                <a:ea typeface="新細明體" charset="-120"/>
              </a:rPr>
              <a:t>select </a:t>
            </a:r>
            <a:r>
              <a:rPr lang="en-US" altLang="zh-TW" sz="2400" i="1" dirty="0" err="1">
                <a:ea typeface="新細明體" charset="-120"/>
              </a:rPr>
              <a:t>branchname</a:t>
            </a:r>
            <a:r>
              <a:rPr lang="en-US" altLang="zh-TW" sz="2400" dirty="0">
                <a:ea typeface="新細明體" charset="-120"/>
              </a:rPr>
              <a:t>, </a:t>
            </a:r>
            <a:r>
              <a:rPr lang="en-US" altLang="zh-TW" sz="2400" i="1" dirty="0">
                <a:ea typeface="新細明體" charset="-120"/>
              </a:rPr>
              <a:t>customer-name</a:t>
            </a:r>
            <a:r>
              <a:rPr lang="en-US" altLang="zh-TW" sz="2400" dirty="0">
                <a:ea typeface="新細明體" charset="-120"/>
              </a:rPr>
              <a:t/>
            </a:r>
            <a:br>
              <a:rPr lang="en-US" altLang="zh-TW" sz="2400" dirty="0">
                <a:ea typeface="新細明體" charset="-120"/>
              </a:rPr>
            </a:br>
            <a:r>
              <a:rPr lang="en-US" altLang="zh-TW" sz="2400" b="1" dirty="0">
                <a:ea typeface="新細明體" charset="-120"/>
              </a:rPr>
              <a:t>	    from   </a:t>
            </a:r>
            <a:r>
              <a:rPr lang="en-US" altLang="zh-TW" sz="2400" i="1" dirty="0">
                <a:ea typeface="新細明體" charset="-120"/>
              </a:rPr>
              <a:t>borrower, loan</a:t>
            </a:r>
            <a:r>
              <a:rPr lang="en-US" altLang="zh-TW" sz="2400" dirty="0">
                <a:ea typeface="新細明體" charset="-120"/>
              </a:rPr>
              <a:t/>
            </a:r>
            <a:br>
              <a:rPr lang="en-US" altLang="zh-TW" sz="2400" dirty="0">
                <a:ea typeface="新細明體" charset="-120"/>
              </a:rPr>
            </a:br>
            <a:r>
              <a:rPr lang="en-US" altLang="zh-TW" sz="2400" b="1" dirty="0">
                <a:ea typeface="新細明體" charset="-120"/>
              </a:rPr>
              <a:t>	    where </a:t>
            </a:r>
            <a:r>
              <a:rPr lang="en-US" altLang="zh-TW" sz="2400" i="1" dirty="0" err="1">
                <a:ea typeface="新細明體" charset="-120"/>
              </a:rPr>
              <a:t>borrower.loan</a:t>
            </a:r>
            <a:r>
              <a:rPr lang="en-US" altLang="zh-TW" sz="2400" i="1" dirty="0">
                <a:ea typeface="新細明體" charset="-120"/>
              </a:rPr>
              <a:t>-number </a:t>
            </a:r>
            <a:r>
              <a:rPr lang="en-US" altLang="zh-TW" sz="2400" dirty="0">
                <a:ea typeface="新細明體" charset="-120"/>
              </a:rPr>
              <a:t>=</a:t>
            </a:r>
            <a:r>
              <a:rPr lang="en-US" altLang="zh-TW" sz="2400" i="1" dirty="0">
                <a:ea typeface="新細明體" charset="-120"/>
              </a:rPr>
              <a:t> </a:t>
            </a:r>
            <a:r>
              <a:rPr lang="en-US" altLang="zh-TW" sz="2400" i="1" dirty="0" err="1">
                <a:ea typeface="新細明體" charset="-120"/>
              </a:rPr>
              <a:t>loan.loan</a:t>
            </a:r>
            <a:r>
              <a:rPr lang="en-US" altLang="zh-TW" sz="2400" i="1" dirty="0">
                <a:ea typeface="新細明體" charset="-120"/>
              </a:rPr>
              <a:t>-number</a:t>
            </a:r>
            <a:endParaRPr lang="en-US" altLang="zh-TW" sz="2400" dirty="0">
              <a:ea typeface="新細明體" charset="-120"/>
            </a:endParaRP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41</a:t>
            </a:fld>
            <a:endParaRPr lang="en-US" altLang="zh-TW" dirty="0"/>
          </a:p>
        </p:txBody>
      </p:sp>
    </p:spTree>
    <p:extLst>
      <p:ext uri="{BB962C8B-B14F-4D97-AF65-F5344CB8AC3E}">
        <p14:creationId xmlns:p14="http://schemas.microsoft.com/office/powerpoint/2010/main" val="4962122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r>
              <a:rPr lang="en-US" altLang="zh-TW">
                <a:ea typeface="新細明體" charset="-120"/>
              </a:rPr>
              <a:t>View Example (Cont.)</a:t>
            </a:r>
          </a:p>
        </p:txBody>
      </p:sp>
      <p:sp>
        <p:nvSpPr>
          <p:cNvPr id="273411" name="Rectangle 3"/>
          <p:cNvSpPr>
            <a:spLocks noGrp="1" noChangeArrowheads="1"/>
          </p:cNvSpPr>
          <p:nvPr>
            <p:ph type="body" idx="4294967295"/>
          </p:nvPr>
        </p:nvSpPr>
        <p:spPr/>
        <p:txBody>
          <a:bodyPr/>
          <a:lstStyle/>
          <a:p>
            <a:r>
              <a:rPr lang="en-US" altLang="zh-TW" sz="2400" dirty="0">
                <a:ea typeface="新細明體" charset="-120"/>
              </a:rPr>
              <a:t>The clerk is authorized to see the result of the query:</a:t>
            </a:r>
          </a:p>
          <a:p>
            <a:pPr lvl="4">
              <a:buFontTx/>
              <a:buNone/>
            </a:pPr>
            <a:r>
              <a:rPr lang="en-US" altLang="zh-TW" sz="1800" b="1" dirty="0">
                <a:ea typeface="新細明體" charset="-120"/>
              </a:rPr>
              <a:t>   select</a:t>
            </a:r>
            <a:r>
              <a:rPr lang="en-US" altLang="zh-TW" sz="1800" dirty="0">
                <a:ea typeface="新細明體" charset="-120"/>
              </a:rPr>
              <a:t> </a:t>
            </a:r>
            <a:r>
              <a:rPr lang="en-US" altLang="zh-TW" sz="1800" b="1" dirty="0">
                <a:ea typeface="新細明體" charset="-120"/>
              </a:rPr>
              <a:t>*</a:t>
            </a:r>
            <a:br>
              <a:rPr lang="en-US" altLang="zh-TW" sz="1800" b="1" dirty="0">
                <a:ea typeface="新細明體" charset="-120"/>
              </a:rPr>
            </a:br>
            <a:r>
              <a:rPr lang="en-US" altLang="zh-TW" sz="1800" b="1" dirty="0">
                <a:ea typeface="新細明體" charset="-120"/>
              </a:rPr>
              <a:t>from </a:t>
            </a:r>
            <a:r>
              <a:rPr lang="en-US" altLang="zh-TW" sz="1800" i="1" dirty="0" err="1">
                <a:ea typeface="新細明體" charset="-120"/>
              </a:rPr>
              <a:t>cust</a:t>
            </a:r>
            <a:r>
              <a:rPr lang="en-US" altLang="zh-TW" sz="1800" i="1" dirty="0">
                <a:ea typeface="新細明體" charset="-120"/>
              </a:rPr>
              <a:t>-loan</a:t>
            </a:r>
            <a:endParaRPr lang="en-US" altLang="zh-TW" sz="1800" dirty="0">
              <a:ea typeface="新細明體" charset="-120"/>
            </a:endParaRPr>
          </a:p>
          <a:p>
            <a:r>
              <a:rPr lang="en-US" altLang="zh-TW" sz="2400" dirty="0">
                <a:ea typeface="新細明體" charset="-120"/>
              </a:rPr>
              <a:t>When the query  processor translates the result into a query on the actual relations in the database, we obtain a query on </a:t>
            </a:r>
            <a:r>
              <a:rPr lang="en-US" altLang="zh-TW" sz="2400" i="1" dirty="0">
                <a:ea typeface="新細明體" charset="-120"/>
              </a:rPr>
              <a:t>borrower </a:t>
            </a:r>
            <a:r>
              <a:rPr lang="en-US" altLang="zh-TW" sz="2400" dirty="0">
                <a:ea typeface="新細明體" charset="-120"/>
              </a:rPr>
              <a:t>and </a:t>
            </a:r>
            <a:r>
              <a:rPr lang="en-US" altLang="zh-TW" sz="2400" i="1" dirty="0">
                <a:ea typeface="新細明體" charset="-120"/>
              </a:rPr>
              <a:t>loan</a:t>
            </a:r>
            <a:r>
              <a:rPr lang="en-US" altLang="zh-TW" sz="2400" dirty="0">
                <a:ea typeface="新細明體" charset="-120"/>
              </a:rPr>
              <a:t>.</a:t>
            </a:r>
          </a:p>
          <a:p>
            <a:r>
              <a:rPr lang="en-US" altLang="zh-TW" sz="2400" dirty="0">
                <a:ea typeface="新細明體" charset="-120"/>
              </a:rPr>
              <a:t>Authorization must be checked on the clerk’s query  before query processing replaces a view by the definition of the view.</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42</a:t>
            </a:fld>
            <a:endParaRPr lang="en-US" altLang="zh-TW" dirty="0"/>
          </a:p>
        </p:txBody>
      </p:sp>
    </p:spTree>
    <p:extLst>
      <p:ext uri="{BB962C8B-B14F-4D97-AF65-F5344CB8AC3E}">
        <p14:creationId xmlns:p14="http://schemas.microsoft.com/office/powerpoint/2010/main" val="1320133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en-US" altLang="zh-TW">
                <a:ea typeface="新細明體" charset="-120"/>
              </a:rPr>
              <a:t>Authorization on Views</a:t>
            </a:r>
          </a:p>
        </p:txBody>
      </p:sp>
      <p:sp>
        <p:nvSpPr>
          <p:cNvPr id="274435" name="Rectangle 3"/>
          <p:cNvSpPr>
            <a:spLocks noGrp="1" noChangeArrowheads="1"/>
          </p:cNvSpPr>
          <p:nvPr>
            <p:ph type="body" idx="4294967295"/>
          </p:nvPr>
        </p:nvSpPr>
        <p:spPr>
          <a:xfrm>
            <a:off x="882254" y="1323976"/>
            <a:ext cx="8299715" cy="4553296"/>
          </a:xfrm>
        </p:spPr>
        <p:txBody>
          <a:bodyPr/>
          <a:lstStyle/>
          <a:p>
            <a:r>
              <a:rPr lang="en-US" altLang="zh-TW" sz="2400" dirty="0">
                <a:ea typeface="新細明體" charset="-120"/>
              </a:rPr>
              <a:t>Creation of view does not require </a:t>
            </a:r>
            <a:r>
              <a:rPr lang="en-US" altLang="zh-TW" sz="2400" b="1" dirty="0">
                <a:ea typeface="新細明體" charset="-120"/>
              </a:rPr>
              <a:t>resources </a:t>
            </a:r>
            <a:r>
              <a:rPr lang="en-US" altLang="zh-TW" sz="2400" dirty="0">
                <a:ea typeface="新細明體" charset="-120"/>
              </a:rPr>
              <a:t>authorization since no real relation is being created</a:t>
            </a:r>
          </a:p>
          <a:p>
            <a:pPr>
              <a:lnSpc>
                <a:spcPct val="110000"/>
              </a:lnSpc>
            </a:pPr>
            <a:r>
              <a:rPr lang="en-US" altLang="zh-TW" sz="2400" dirty="0">
                <a:ea typeface="新細明體" charset="-120"/>
              </a:rPr>
              <a:t>The creator of a view gets only those privileges that provide no additional authorization beyond that he already  had.</a:t>
            </a:r>
          </a:p>
          <a:p>
            <a:pPr>
              <a:lnSpc>
                <a:spcPct val="110000"/>
              </a:lnSpc>
            </a:pPr>
            <a:r>
              <a:rPr lang="en-US" altLang="zh-TW" sz="2400" dirty="0">
                <a:ea typeface="新細明體" charset="-120"/>
              </a:rPr>
              <a:t>E.g. if creator of view </a:t>
            </a:r>
            <a:r>
              <a:rPr lang="en-US" altLang="zh-TW" sz="2400" i="1" dirty="0" err="1">
                <a:ea typeface="新細明體" charset="-120"/>
              </a:rPr>
              <a:t>cust</a:t>
            </a:r>
            <a:r>
              <a:rPr lang="en-US" altLang="zh-TW" sz="2400" i="1" dirty="0">
                <a:ea typeface="新細明體" charset="-120"/>
              </a:rPr>
              <a:t>-loan</a:t>
            </a:r>
            <a:r>
              <a:rPr lang="en-US" altLang="zh-TW" sz="2400" dirty="0">
                <a:ea typeface="新細明體" charset="-120"/>
              </a:rPr>
              <a:t> had only </a:t>
            </a:r>
            <a:r>
              <a:rPr lang="en-US" altLang="zh-TW" sz="2400" b="1" dirty="0">
                <a:ea typeface="新細明體" charset="-120"/>
              </a:rPr>
              <a:t>read</a:t>
            </a:r>
            <a:r>
              <a:rPr lang="en-US" altLang="zh-TW" sz="2400" dirty="0">
                <a:ea typeface="新細明體" charset="-120"/>
              </a:rPr>
              <a:t> authorization on </a:t>
            </a:r>
            <a:r>
              <a:rPr lang="en-US" altLang="zh-TW" sz="2400" i="1" dirty="0">
                <a:ea typeface="新細明體" charset="-120"/>
              </a:rPr>
              <a:t>borrower</a:t>
            </a:r>
            <a:r>
              <a:rPr lang="en-US" altLang="zh-TW" sz="2400" dirty="0">
                <a:ea typeface="新細明體" charset="-120"/>
              </a:rPr>
              <a:t> and </a:t>
            </a:r>
            <a:r>
              <a:rPr lang="en-US" altLang="zh-TW" sz="2400" i="1" dirty="0">
                <a:ea typeface="新細明體" charset="-120"/>
              </a:rPr>
              <a:t>loan</a:t>
            </a:r>
            <a:r>
              <a:rPr lang="en-US" altLang="zh-TW" sz="2400" dirty="0">
                <a:ea typeface="新細明體" charset="-120"/>
              </a:rPr>
              <a:t>, he gets only </a:t>
            </a:r>
            <a:r>
              <a:rPr lang="en-US" altLang="zh-TW" sz="2400" b="1" dirty="0">
                <a:ea typeface="新細明體" charset="-120"/>
              </a:rPr>
              <a:t>read</a:t>
            </a:r>
            <a:r>
              <a:rPr lang="en-US" altLang="zh-TW" sz="2400" dirty="0">
                <a:ea typeface="新細明體" charset="-120"/>
              </a:rPr>
              <a:t> authorization on </a:t>
            </a:r>
            <a:r>
              <a:rPr lang="en-US" altLang="zh-TW" sz="2400" i="1" dirty="0" err="1">
                <a:ea typeface="新細明體" charset="-120"/>
              </a:rPr>
              <a:t>cust</a:t>
            </a:r>
            <a:r>
              <a:rPr lang="en-US" altLang="zh-TW" sz="2400" dirty="0">
                <a:ea typeface="新細明體" charset="-120"/>
              </a:rPr>
              <a:t>-</a:t>
            </a:r>
            <a:r>
              <a:rPr lang="en-US" altLang="zh-TW" sz="2400" i="1" dirty="0">
                <a:ea typeface="新細明體" charset="-120"/>
              </a:rPr>
              <a:t>loan</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43</a:t>
            </a:fld>
            <a:endParaRPr lang="en-US" altLang="zh-TW" dirty="0"/>
          </a:p>
        </p:txBody>
      </p:sp>
    </p:spTree>
    <p:extLst>
      <p:ext uri="{BB962C8B-B14F-4D97-AF65-F5344CB8AC3E}">
        <p14:creationId xmlns:p14="http://schemas.microsoft.com/office/powerpoint/2010/main" val="3368600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US" altLang="zh-TW">
                <a:ea typeface="新細明體" charset="-120"/>
              </a:rPr>
              <a:t>Granting of Privileges</a:t>
            </a:r>
          </a:p>
        </p:txBody>
      </p:sp>
      <p:sp>
        <p:nvSpPr>
          <p:cNvPr id="275459" name="Rectangle 3"/>
          <p:cNvSpPr>
            <a:spLocks noGrp="1" noChangeArrowheads="1"/>
          </p:cNvSpPr>
          <p:nvPr>
            <p:ph type="body" idx="4294967295"/>
          </p:nvPr>
        </p:nvSpPr>
        <p:spPr>
          <a:xfrm>
            <a:off x="412750" y="1371600"/>
            <a:ext cx="9080500" cy="5233690"/>
          </a:xfrm>
        </p:spPr>
        <p:txBody>
          <a:bodyPr/>
          <a:lstStyle/>
          <a:p>
            <a:r>
              <a:rPr lang="en-US" altLang="zh-TW" sz="2000" dirty="0">
                <a:ea typeface="新細明體" charset="-120"/>
              </a:rPr>
              <a:t>The passage of authorization from one user to another may be represented by an authorization graph.</a:t>
            </a:r>
          </a:p>
          <a:p>
            <a:r>
              <a:rPr lang="en-US" altLang="zh-TW" sz="2000" dirty="0">
                <a:ea typeface="新細明體" charset="-120"/>
              </a:rPr>
              <a:t>The nodes of this graph are the users.</a:t>
            </a:r>
          </a:p>
          <a:p>
            <a:r>
              <a:rPr lang="en-US" altLang="zh-TW" sz="2000" dirty="0">
                <a:ea typeface="新細明體" charset="-120"/>
              </a:rPr>
              <a:t>The root of the graph is the database administrator.</a:t>
            </a:r>
          </a:p>
          <a:p>
            <a:r>
              <a:rPr lang="en-US" altLang="zh-TW" sz="2000" dirty="0">
                <a:ea typeface="新細明體" charset="-120"/>
              </a:rPr>
              <a:t>Consider graph for update authorization on loan.</a:t>
            </a:r>
          </a:p>
          <a:p>
            <a:r>
              <a:rPr lang="en-US" altLang="zh-TW" sz="2000" dirty="0">
                <a:ea typeface="新細明體" charset="-120"/>
              </a:rPr>
              <a:t>An edge </a:t>
            </a:r>
            <a:r>
              <a:rPr lang="en-US" altLang="zh-TW" sz="2000" i="1" dirty="0" err="1">
                <a:ea typeface="新細明體" charset="-120"/>
              </a:rPr>
              <a:t>U</a:t>
            </a:r>
            <a:r>
              <a:rPr lang="en-US" altLang="zh-TW" sz="2000" i="1" baseline="-25000" dirty="0" err="1">
                <a:ea typeface="新細明體" charset="-120"/>
              </a:rPr>
              <a:t>i</a:t>
            </a:r>
            <a:r>
              <a:rPr lang="en-US" altLang="zh-TW" sz="2000" dirty="0">
                <a:ea typeface="新細明體" charset="-120"/>
              </a:rPr>
              <a:t> </a:t>
            </a:r>
            <a:r>
              <a:rPr lang="en-US" altLang="zh-TW" sz="2000" dirty="0">
                <a:ea typeface="新細明體" charset="-120"/>
                <a:sym typeface="Symbol" pitchFamily="18" charset="2"/>
              </a:rPr>
              <a:t> </a:t>
            </a:r>
            <a:r>
              <a:rPr lang="en-US" altLang="zh-TW" sz="2000" i="1" dirty="0" err="1">
                <a:ea typeface="新細明體" charset="-120"/>
                <a:sym typeface="Symbol" pitchFamily="18" charset="2"/>
              </a:rPr>
              <a:t>U</a:t>
            </a:r>
            <a:r>
              <a:rPr lang="en-US" altLang="zh-TW" sz="2000" baseline="-25000" dirty="0" err="1">
                <a:ea typeface="新細明體" charset="-120"/>
                <a:sym typeface="Symbol" pitchFamily="18" charset="2"/>
              </a:rPr>
              <a:t>j</a:t>
            </a:r>
            <a:r>
              <a:rPr lang="en-US" altLang="zh-TW" sz="2000" dirty="0">
                <a:ea typeface="新細明體" charset="-120"/>
                <a:sym typeface="Symbol" pitchFamily="18" charset="2"/>
              </a:rPr>
              <a:t> indicates that user </a:t>
            </a:r>
            <a:r>
              <a:rPr lang="en-US" altLang="zh-TW" sz="2000" i="1" dirty="0" err="1">
                <a:ea typeface="新細明體" charset="-120"/>
                <a:sym typeface="Symbol" pitchFamily="18" charset="2"/>
              </a:rPr>
              <a:t>U</a:t>
            </a:r>
            <a:r>
              <a:rPr lang="en-US" altLang="zh-TW" sz="2000" baseline="-25000" dirty="0" err="1">
                <a:ea typeface="新細明體" charset="-120"/>
                <a:sym typeface="Symbol" pitchFamily="18" charset="2"/>
              </a:rPr>
              <a:t>i</a:t>
            </a:r>
            <a:r>
              <a:rPr lang="en-US" altLang="zh-TW" sz="2000" dirty="0">
                <a:ea typeface="新細明體" charset="-120"/>
                <a:sym typeface="Symbol" pitchFamily="18" charset="2"/>
              </a:rPr>
              <a:t> has granted update authorization on loan to </a:t>
            </a:r>
            <a:r>
              <a:rPr lang="en-US" altLang="zh-TW" sz="2000" i="1" dirty="0" err="1">
                <a:ea typeface="新細明體" charset="-120"/>
                <a:sym typeface="Symbol" pitchFamily="18" charset="2"/>
              </a:rPr>
              <a:t>U</a:t>
            </a:r>
            <a:r>
              <a:rPr lang="en-US" altLang="zh-TW" sz="2000" i="1" baseline="-25000" dirty="0" err="1">
                <a:ea typeface="新細明體" charset="-120"/>
                <a:sym typeface="Symbol" pitchFamily="18" charset="2"/>
              </a:rPr>
              <a:t>j</a:t>
            </a:r>
            <a:r>
              <a:rPr lang="en-US" altLang="zh-TW" sz="2000" baseline="-25000" dirty="0">
                <a:ea typeface="新細明體" charset="-120"/>
                <a:sym typeface="Symbol" pitchFamily="18" charset="2"/>
              </a:rPr>
              <a:t>.</a:t>
            </a:r>
            <a:endParaRPr lang="en-US" altLang="zh-TW" sz="2000" dirty="0">
              <a:ea typeface="新細明體" charset="-120"/>
            </a:endParaRPr>
          </a:p>
        </p:txBody>
      </p:sp>
      <p:sp>
        <p:nvSpPr>
          <p:cNvPr id="275460" name="Line 4"/>
          <p:cNvSpPr>
            <a:spLocks noChangeShapeType="1"/>
          </p:cNvSpPr>
          <p:nvPr/>
        </p:nvSpPr>
        <p:spPr bwMode="auto">
          <a:xfrm flipV="1">
            <a:off x="1898650" y="4038600"/>
            <a:ext cx="1238250" cy="9144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5461" name="Line 5"/>
          <p:cNvSpPr>
            <a:spLocks noChangeShapeType="1"/>
          </p:cNvSpPr>
          <p:nvPr/>
        </p:nvSpPr>
        <p:spPr bwMode="auto">
          <a:xfrm flipV="1">
            <a:off x="3632200" y="3981450"/>
            <a:ext cx="13208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5462" name="Line 6"/>
          <p:cNvSpPr>
            <a:spLocks noChangeShapeType="1"/>
          </p:cNvSpPr>
          <p:nvPr/>
        </p:nvSpPr>
        <p:spPr bwMode="auto">
          <a:xfrm flipV="1">
            <a:off x="1981200" y="5181600"/>
            <a:ext cx="13208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5463" name="Line 7"/>
          <p:cNvSpPr>
            <a:spLocks noChangeShapeType="1"/>
          </p:cNvSpPr>
          <p:nvPr/>
        </p:nvSpPr>
        <p:spPr bwMode="auto">
          <a:xfrm>
            <a:off x="1898650" y="5334000"/>
            <a:ext cx="1403350" cy="990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5464" name="Line 8"/>
          <p:cNvSpPr>
            <a:spLocks noChangeShapeType="1"/>
          </p:cNvSpPr>
          <p:nvPr/>
        </p:nvSpPr>
        <p:spPr bwMode="auto">
          <a:xfrm flipV="1">
            <a:off x="3962400" y="5219700"/>
            <a:ext cx="16510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5465" name="Line 9"/>
          <p:cNvSpPr>
            <a:spLocks noChangeShapeType="1"/>
          </p:cNvSpPr>
          <p:nvPr/>
        </p:nvSpPr>
        <p:spPr bwMode="auto">
          <a:xfrm>
            <a:off x="3652837" y="4086226"/>
            <a:ext cx="1878013" cy="8667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75466" name="Text Box 10"/>
          <p:cNvSpPr txBox="1">
            <a:spLocks noChangeArrowheads="1"/>
          </p:cNvSpPr>
          <p:nvPr/>
        </p:nvSpPr>
        <p:spPr bwMode="auto">
          <a:xfrm>
            <a:off x="3128653" y="3746500"/>
            <a:ext cx="510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400" i="1">
                <a:latin typeface="Times New Roman" pitchFamily="18" charset="0"/>
                <a:ea typeface="新細明體" charset="-120"/>
              </a:rPr>
              <a:t>U</a:t>
            </a:r>
            <a:r>
              <a:rPr lang="en-US" altLang="zh-TW" sz="2400" baseline="-25000">
                <a:latin typeface="Times New Roman" pitchFamily="18" charset="0"/>
                <a:ea typeface="新細明體" charset="-120"/>
              </a:rPr>
              <a:t>1</a:t>
            </a:r>
            <a:endParaRPr lang="en-US" altLang="zh-TW" sz="2400">
              <a:latin typeface="Times New Roman" pitchFamily="18" charset="0"/>
              <a:ea typeface="新細明體" charset="-120"/>
            </a:endParaRPr>
          </a:p>
        </p:txBody>
      </p:sp>
      <p:sp>
        <p:nvSpPr>
          <p:cNvPr id="275467" name="Text Box 11"/>
          <p:cNvSpPr txBox="1">
            <a:spLocks noChangeArrowheads="1"/>
          </p:cNvSpPr>
          <p:nvPr/>
        </p:nvSpPr>
        <p:spPr bwMode="auto">
          <a:xfrm>
            <a:off x="4930995" y="3762375"/>
            <a:ext cx="510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400" i="1">
                <a:latin typeface="Times New Roman" pitchFamily="18" charset="0"/>
                <a:ea typeface="新細明體" charset="-120"/>
              </a:rPr>
              <a:t>U</a:t>
            </a:r>
            <a:r>
              <a:rPr lang="en-US" altLang="zh-TW" sz="2400" baseline="-25000">
                <a:latin typeface="Times New Roman" pitchFamily="18" charset="0"/>
                <a:ea typeface="新細明體" charset="-120"/>
              </a:rPr>
              <a:t>4</a:t>
            </a:r>
            <a:endParaRPr lang="en-US" altLang="zh-TW" sz="2400">
              <a:latin typeface="Times New Roman" pitchFamily="18" charset="0"/>
              <a:ea typeface="新細明體" charset="-120"/>
            </a:endParaRPr>
          </a:p>
        </p:txBody>
      </p:sp>
      <p:sp>
        <p:nvSpPr>
          <p:cNvPr id="275468" name="Text Box 12"/>
          <p:cNvSpPr txBox="1">
            <a:spLocks noChangeArrowheads="1"/>
          </p:cNvSpPr>
          <p:nvPr/>
        </p:nvSpPr>
        <p:spPr bwMode="auto">
          <a:xfrm>
            <a:off x="3324709" y="4962525"/>
            <a:ext cx="510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400" i="1">
                <a:latin typeface="Times New Roman" pitchFamily="18" charset="0"/>
                <a:ea typeface="新細明體" charset="-120"/>
              </a:rPr>
              <a:t>U</a:t>
            </a:r>
            <a:r>
              <a:rPr lang="en-US" altLang="zh-TW" sz="2400" baseline="-25000">
                <a:latin typeface="Times New Roman" pitchFamily="18" charset="0"/>
                <a:ea typeface="新細明體" charset="-120"/>
              </a:rPr>
              <a:t>2</a:t>
            </a:r>
            <a:endParaRPr lang="en-US" altLang="zh-TW" sz="2400">
              <a:latin typeface="Times New Roman" pitchFamily="18" charset="0"/>
              <a:ea typeface="新細明體" charset="-120"/>
            </a:endParaRPr>
          </a:p>
        </p:txBody>
      </p:sp>
      <p:sp>
        <p:nvSpPr>
          <p:cNvPr id="275469" name="Text Box 13"/>
          <p:cNvSpPr txBox="1">
            <a:spLocks noChangeArrowheads="1"/>
          </p:cNvSpPr>
          <p:nvPr/>
        </p:nvSpPr>
        <p:spPr bwMode="auto">
          <a:xfrm>
            <a:off x="5641269" y="5000625"/>
            <a:ext cx="510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400" i="1">
                <a:latin typeface="Times New Roman" pitchFamily="18" charset="0"/>
                <a:ea typeface="新細明體" charset="-120"/>
              </a:rPr>
              <a:t>U</a:t>
            </a:r>
            <a:r>
              <a:rPr lang="en-US" altLang="zh-TW" sz="2400" baseline="-25000">
                <a:latin typeface="Times New Roman" pitchFamily="18" charset="0"/>
                <a:ea typeface="新細明體" charset="-120"/>
              </a:rPr>
              <a:t>5</a:t>
            </a:r>
            <a:endParaRPr lang="en-US" altLang="zh-TW" sz="2400">
              <a:latin typeface="Times New Roman" pitchFamily="18" charset="0"/>
              <a:ea typeface="新細明體" charset="-120"/>
            </a:endParaRPr>
          </a:p>
        </p:txBody>
      </p:sp>
      <p:sp>
        <p:nvSpPr>
          <p:cNvPr id="275470" name="Text Box 14"/>
          <p:cNvSpPr txBox="1">
            <a:spLocks noChangeArrowheads="1"/>
          </p:cNvSpPr>
          <p:nvPr/>
        </p:nvSpPr>
        <p:spPr bwMode="auto">
          <a:xfrm>
            <a:off x="3238720" y="6143625"/>
            <a:ext cx="510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400" i="1">
                <a:latin typeface="Times New Roman" pitchFamily="18" charset="0"/>
                <a:ea typeface="新細明體" charset="-120"/>
              </a:rPr>
              <a:t>U</a:t>
            </a:r>
            <a:r>
              <a:rPr lang="en-US" altLang="zh-TW" sz="2400" baseline="-25000">
                <a:latin typeface="Times New Roman" pitchFamily="18" charset="0"/>
                <a:ea typeface="新細明體" charset="-120"/>
              </a:rPr>
              <a:t>3</a:t>
            </a:r>
            <a:endParaRPr lang="en-US" altLang="zh-TW" sz="2400">
              <a:latin typeface="Times New Roman" pitchFamily="18" charset="0"/>
              <a:ea typeface="新細明體" charset="-120"/>
            </a:endParaRPr>
          </a:p>
        </p:txBody>
      </p:sp>
      <p:sp>
        <p:nvSpPr>
          <p:cNvPr id="275471" name="Text Box 15"/>
          <p:cNvSpPr txBox="1">
            <a:spLocks noChangeArrowheads="1"/>
          </p:cNvSpPr>
          <p:nvPr/>
        </p:nvSpPr>
        <p:spPr bwMode="auto">
          <a:xfrm>
            <a:off x="1112665" y="4953000"/>
            <a:ext cx="78258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400" i="1">
                <a:latin typeface="Times New Roman" pitchFamily="18" charset="0"/>
                <a:ea typeface="新細明體" charset="-120"/>
              </a:rPr>
              <a:t>DBA</a:t>
            </a:r>
            <a:endParaRPr lang="en-US" altLang="zh-TW" sz="2400">
              <a:latin typeface="Times New Roman" pitchFamily="18" charset="0"/>
              <a:ea typeface="新細明體" charset="-120"/>
            </a:endParaRP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44</a:t>
            </a:fld>
            <a:endParaRPr lang="en-US" altLang="zh-TW" dirty="0"/>
          </a:p>
        </p:txBody>
      </p:sp>
    </p:spTree>
    <p:extLst>
      <p:ext uri="{BB962C8B-B14F-4D97-AF65-F5344CB8AC3E}">
        <p14:creationId xmlns:p14="http://schemas.microsoft.com/office/powerpoint/2010/main" val="37141159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altLang="zh-TW">
                <a:ea typeface="新細明體" charset="-120"/>
              </a:rPr>
              <a:t>Authorization Grant Graph</a:t>
            </a:r>
          </a:p>
        </p:txBody>
      </p:sp>
      <p:sp>
        <p:nvSpPr>
          <p:cNvPr id="276483" name="Rectangle 3"/>
          <p:cNvSpPr>
            <a:spLocks noGrp="1" noChangeArrowheads="1"/>
          </p:cNvSpPr>
          <p:nvPr>
            <p:ph type="body" idx="4294967295"/>
          </p:nvPr>
        </p:nvSpPr>
        <p:spPr/>
        <p:txBody>
          <a:bodyPr/>
          <a:lstStyle/>
          <a:p>
            <a:r>
              <a:rPr lang="en-US" altLang="zh-TW" sz="1800" i="1" dirty="0">
                <a:ea typeface="新細明體" charset="-120"/>
              </a:rPr>
              <a:t>Requirement</a:t>
            </a:r>
            <a:r>
              <a:rPr lang="en-US" altLang="zh-TW" sz="1800" dirty="0">
                <a:ea typeface="新細明體" charset="-120"/>
              </a:rPr>
              <a:t>: All edges in an authorization graph must be part of some path originating with the database administrator</a:t>
            </a:r>
          </a:p>
          <a:p>
            <a:r>
              <a:rPr lang="en-US" altLang="zh-TW" sz="1800" dirty="0">
                <a:ea typeface="新細明體" charset="-120"/>
              </a:rPr>
              <a:t>If DBA revokes grant from </a:t>
            </a:r>
            <a:r>
              <a:rPr lang="en-US" altLang="zh-TW" sz="1800" i="1" dirty="0">
                <a:ea typeface="新細明體" charset="-120"/>
              </a:rPr>
              <a:t>U</a:t>
            </a:r>
            <a:r>
              <a:rPr lang="en-US" altLang="zh-TW" sz="1800" baseline="-25000" dirty="0">
                <a:ea typeface="新細明體" charset="-120"/>
              </a:rPr>
              <a:t>1</a:t>
            </a:r>
            <a:r>
              <a:rPr lang="en-US" altLang="zh-TW" sz="1800" dirty="0">
                <a:ea typeface="新細明體" charset="-120"/>
              </a:rPr>
              <a:t>:</a:t>
            </a:r>
          </a:p>
          <a:p>
            <a:pPr lvl="1"/>
            <a:r>
              <a:rPr lang="en-US" altLang="zh-TW" sz="1600" dirty="0">
                <a:ea typeface="新細明體" charset="-120"/>
              </a:rPr>
              <a:t>Grant must be revoked from </a:t>
            </a:r>
            <a:r>
              <a:rPr lang="en-US" altLang="zh-TW" sz="1600" i="1" dirty="0">
                <a:ea typeface="新細明體" charset="-120"/>
              </a:rPr>
              <a:t>U</a:t>
            </a:r>
            <a:r>
              <a:rPr lang="en-US" altLang="zh-TW" sz="1600" baseline="-25000" dirty="0">
                <a:ea typeface="新細明體" charset="-120"/>
              </a:rPr>
              <a:t>4</a:t>
            </a:r>
            <a:r>
              <a:rPr lang="en-US" altLang="zh-TW" sz="1600" dirty="0">
                <a:ea typeface="新細明體" charset="-120"/>
              </a:rPr>
              <a:t> since </a:t>
            </a:r>
            <a:r>
              <a:rPr lang="en-US" altLang="zh-TW" sz="1600" i="1" dirty="0">
                <a:ea typeface="新細明體" charset="-120"/>
              </a:rPr>
              <a:t>U</a:t>
            </a:r>
            <a:r>
              <a:rPr lang="en-US" altLang="zh-TW" sz="1600" baseline="-25000" dirty="0">
                <a:ea typeface="新細明體" charset="-120"/>
              </a:rPr>
              <a:t>1</a:t>
            </a:r>
            <a:r>
              <a:rPr lang="en-US" altLang="zh-TW" sz="1600" dirty="0">
                <a:ea typeface="新細明體" charset="-120"/>
              </a:rPr>
              <a:t> no longer has authorization</a:t>
            </a:r>
          </a:p>
          <a:p>
            <a:pPr lvl="1"/>
            <a:r>
              <a:rPr lang="en-US" altLang="zh-TW" sz="1600" dirty="0">
                <a:ea typeface="新細明體" charset="-120"/>
              </a:rPr>
              <a:t>Grant must not be revoked from </a:t>
            </a:r>
            <a:r>
              <a:rPr lang="en-US" altLang="zh-TW" sz="1600" i="1" dirty="0">
                <a:ea typeface="新細明體" charset="-120"/>
              </a:rPr>
              <a:t>U</a:t>
            </a:r>
            <a:r>
              <a:rPr lang="en-US" altLang="zh-TW" sz="1600" baseline="-25000" dirty="0">
                <a:ea typeface="新細明體" charset="-120"/>
              </a:rPr>
              <a:t>5</a:t>
            </a:r>
            <a:r>
              <a:rPr lang="en-US" altLang="zh-TW" sz="1600" dirty="0">
                <a:ea typeface="新細明體" charset="-120"/>
              </a:rPr>
              <a:t> since </a:t>
            </a:r>
            <a:r>
              <a:rPr lang="en-US" altLang="zh-TW" sz="1600" i="1" dirty="0">
                <a:ea typeface="新細明體" charset="-120"/>
              </a:rPr>
              <a:t>U</a:t>
            </a:r>
            <a:r>
              <a:rPr lang="en-US" altLang="zh-TW" sz="1600" baseline="-25000" dirty="0">
                <a:ea typeface="新細明體" charset="-120"/>
              </a:rPr>
              <a:t>5</a:t>
            </a:r>
            <a:r>
              <a:rPr lang="en-US" altLang="zh-TW" sz="1600" dirty="0">
                <a:ea typeface="新細明體" charset="-120"/>
              </a:rPr>
              <a:t> has another authorization path from DBA through </a:t>
            </a:r>
            <a:r>
              <a:rPr lang="en-US" altLang="zh-TW" sz="1600" i="1" dirty="0">
                <a:ea typeface="新細明體" charset="-120"/>
              </a:rPr>
              <a:t>U</a:t>
            </a:r>
            <a:r>
              <a:rPr lang="en-US" altLang="zh-TW" sz="1600" baseline="-25000" dirty="0">
                <a:ea typeface="新細明體" charset="-120"/>
              </a:rPr>
              <a:t>2</a:t>
            </a:r>
            <a:endParaRPr lang="en-US" altLang="zh-TW" sz="1600" dirty="0">
              <a:ea typeface="新細明體" charset="-120"/>
            </a:endParaRPr>
          </a:p>
          <a:p>
            <a:r>
              <a:rPr lang="en-US" altLang="zh-TW" sz="1800" dirty="0">
                <a:ea typeface="新細明體" charset="-120"/>
              </a:rPr>
              <a:t>Must prevent cycles of grants with no path from the root:</a:t>
            </a:r>
          </a:p>
          <a:p>
            <a:pPr lvl="1"/>
            <a:r>
              <a:rPr lang="en-US" altLang="zh-TW" sz="1600" dirty="0">
                <a:ea typeface="新細明體" charset="-120"/>
              </a:rPr>
              <a:t>DBA grants authorization to </a:t>
            </a:r>
            <a:r>
              <a:rPr lang="en-US" altLang="zh-TW" sz="1600" i="1" dirty="0">
                <a:ea typeface="新細明體" charset="-120"/>
              </a:rPr>
              <a:t>U</a:t>
            </a:r>
            <a:r>
              <a:rPr lang="en-US" altLang="zh-TW" sz="1600" baseline="-25000" dirty="0">
                <a:ea typeface="新細明體" charset="-120"/>
              </a:rPr>
              <a:t>7</a:t>
            </a:r>
            <a:endParaRPr lang="en-US" altLang="zh-TW" sz="1600" dirty="0">
              <a:ea typeface="新細明體" charset="-120"/>
            </a:endParaRPr>
          </a:p>
          <a:p>
            <a:pPr lvl="1"/>
            <a:r>
              <a:rPr lang="en-US" altLang="zh-TW" sz="1600" i="1" dirty="0">
                <a:ea typeface="新細明體" charset="-120"/>
              </a:rPr>
              <a:t>U</a:t>
            </a:r>
            <a:r>
              <a:rPr lang="en-US" altLang="zh-TW" sz="1600" baseline="-25000" dirty="0">
                <a:ea typeface="新細明體" charset="-120"/>
              </a:rPr>
              <a:t>7</a:t>
            </a:r>
            <a:r>
              <a:rPr lang="en-US" altLang="zh-TW" sz="1600" dirty="0">
                <a:ea typeface="新細明體" charset="-120"/>
              </a:rPr>
              <a:t> grants authorization to </a:t>
            </a:r>
            <a:r>
              <a:rPr lang="en-US" altLang="zh-TW" sz="1600" i="1" dirty="0">
                <a:ea typeface="新細明體" charset="-120"/>
              </a:rPr>
              <a:t>U</a:t>
            </a:r>
            <a:r>
              <a:rPr lang="en-US" altLang="zh-TW" sz="1600" baseline="-25000" dirty="0">
                <a:ea typeface="新細明體" charset="-120"/>
              </a:rPr>
              <a:t>8</a:t>
            </a:r>
            <a:endParaRPr lang="en-US" altLang="zh-TW" sz="1600" dirty="0">
              <a:ea typeface="新細明體" charset="-120"/>
            </a:endParaRPr>
          </a:p>
          <a:p>
            <a:pPr lvl="1"/>
            <a:r>
              <a:rPr lang="en-US" altLang="zh-TW" sz="1600" i="1" dirty="0">
                <a:ea typeface="新細明體" charset="-120"/>
              </a:rPr>
              <a:t>U</a:t>
            </a:r>
            <a:r>
              <a:rPr lang="en-US" altLang="zh-TW" sz="1600" baseline="-25000" dirty="0">
                <a:ea typeface="新細明體" charset="-120"/>
              </a:rPr>
              <a:t>8</a:t>
            </a:r>
            <a:r>
              <a:rPr lang="en-US" altLang="zh-TW" sz="1600" dirty="0">
                <a:ea typeface="新細明體" charset="-120"/>
              </a:rPr>
              <a:t> grants authorization to </a:t>
            </a:r>
            <a:r>
              <a:rPr lang="en-US" altLang="zh-TW" sz="1600" i="1" dirty="0">
                <a:ea typeface="新細明體" charset="-120"/>
              </a:rPr>
              <a:t>U</a:t>
            </a:r>
            <a:r>
              <a:rPr lang="en-US" altLang="zh-TW" sz="1600" baseline="-25000" dirty="0">
                <a:ea typeface="新細明體" charset="-120"/>
              </a:rPr>
              <a:t>7</a:t>
            </a:r>
            <a:endParaRPr lang="en-US" altLang="zh-TW" sz="1600" dirty="0">
              <a:ea typeface="新細明體" charset="-120"/>
            </a:endParaRPr>
          </a:p>
          <a:p>
            <a:pPr lvl="1"/>
            <a:r>
              <a:rPr lang="en-US" altLang="zh-TW" sz="1600" dirty="0">
                <a:ea typeface="新細明體" charset="-120"/>
              </a:rPr>
              <a:t>DBA revokes authorization from </a:t>
            </a:r>
            <a:r>
              <a:rPr lang="en-US" altLang="zh-TW" sz="1600" i="1" dirty="0">
                <a:ea typeface="新細明體" charset="-120"/>
              </a:rPr>
              <a:t>U</a:t>
            </a:r>
            <a:r>
              <a:rPr lang="en-US" altLang="zh-TW" sz="1600" baseline="-25000" dirty="0">
                <a:ea typeface="新細明體" charset="-120"/>
              </a:rPr>
              <a:t>7</a:t>
            </a:r>
            <a:endParaRPr lang="en-US" altLang="zh-TW" sz="1600" dirty="0">
              <a:ea typeface="新細明體" charset="-120"/>
            </a:endParaRPr>
          </a:p>
          <a:p>
            <a:r>
              <a:rPr lang="en-US" altLang="zh-TW" sz="1800" dirty="0">
                <a:ea typeface="新細明體" charset="-120"/>
              </a:rPr>
              <a:t>Must  revoke grant </a:t>
            </a:r>
            <a:r>
              <a:rPr lang="en-US" altLang="zh-TW" sz="1800" i="1" dirty="0">
                <a:ea typeface="新細明體" charset="-120"/>
              </a:rPr>
              <a:t>U</a:t>
            </a:r>
            <a:r>
              <a:rPr lang="en-US" altLang="zh-TW" sz="1800" baseline="-25000" dirty="0">
                <a:ea typeface="新細明體" charset="-120"/>
              </a:rPr>
              <a:t>7</a:t>
            </a:r>
            <a:r>
              <a:rPr lang="en-US" altLang="zh-TW" sz="1800" dirty="0">
                <a:ea typeface="新細明體" charset="-120"/>
              </a:rPr>
              <a:t> to </a:t>
            </a:r>
            <a:r>
              <a:rPr lang="en-US" altLang="zh-TW" sz="1800" i="1" dirty="0">
                <a:ea typeface="新細明體" charset="-120"/>
              </a:rPr>
              <a:t>U</a:t>
            </a:r>
            <a:r>
              <a:rPr lang="en-US" altLang="zh-TW" sz="1800" baseline="-25000" dirty="0">
                <a:ea typeface="新細明體" charset="-120"/>
              </a:rPr>
              <a:t>8</a:t>
            </a:r>
            <a:r>
              <a:rPr lang="en-US" altLang="zh-TW" sz="1800" dirty="0">
                <a:ea typeface="新細明體" charset="-120"/>
              </a:rPr>
              <a:t> and from </a:t>
            </a:r>
            <a:r>
              <a:rPr lang="en-US" altLang="zh-TW" sz="1800" i="1" dirty="0">
                <a:ea typeface="新細明體" charset="-120"/>
              </a:rPr>
              <a:t>U</a:t>
            </a:r>
            <a:r>
              <a:rPr lang="en-US" altLang="zh-TW" sz="1800" baseline="-25000" dirty="0">
                <a:ea typeface="新細明體" charset="-120"/>
              </a:rPr>
              <a:t>8</a:t>
            </a:r>
            <a:r>
              <a:rPr lang="en-US" altLang="zh-TW" sz="1800" dirty="0">
                <a:ea typeface="新細明體" charset="-120"/>
              </a:rPr>
              <a:t> to </a:t>
            </a:r>
            <a:r>
              <a:rPr lang="en-US" altLang="zh-TW" sz="1800" i="1" dirty="0">
                <a:ea typeface="新細明體" charset="-120"/>
              </a:rPr>
              <a:t>U</a:t>
            </a:r>
            <a:r>
              <a:rPr lang="en-US" altLang="zh-TW" sz="1800" baseline="-25000" dirty="0">
                <a:ea typeface="新細明體" charset="-120"/>
              </a:rPr>
              <a:t>7</a:t>
            </a:r>
            <a:r>
              <a:rPr lang="en-US" altLang="zh-TW" sz="1800" dirty="0">
                <a:ea typeface="新細明體" charset="-120"/>
              </a:rPr>
              <a:t> since there is no path from DBA to </a:t>
            </a:r>
            <a:r>
              <a:rPr lang="en-US" altLang="zh-TW" sz="1800" i="1" dirty="0">
                <a:ea typeface="新細明體" charset="-120"/>
              </a:rPr>
              <a:t>U</a:t>
            </a:r>
            <a:r>
              <a:rPr lang="en-US" altLang="zh-TW" sz="1800" baseline="-25000" dirty="0">
                <a:ea typeface="新細明體" charset="-120"/>
              </a:rPr>
              <a:t>7</a:t>
            </a:r>
            <a:r>
              <a:rPr lang="en-US" altLang="zh-TW" sz="1800" dirty="0">
                <a:ea typeface="新細明體" charset="-120"/>
              </a:rPr>
              <a:t> or to </a:t>
            </a:r>
            <a:r>
              <a:rPr lang="en-US" altLang="zh-TW" sz="1800" i="1" dirty="0">
                <a:ea typeface="新細明體" charset="-120"/>
              </a:rPr>
              <a:t>U</a:t>
            </a:r>
            <a:r>
              <a:rPr lang="en-US" altLang="zh-TW" sz="1800" baseline="-25000" dirty="0">
                <a:ea typeface="新細明體" charset="-120"/>
              </a:rPr>
              <a:t>8</a:t>
            </a:r>
            <a:r>
              <a:rPr lang="en-US" altLang="zh-TW" sz="1800" dirty="0">
                <a:ea typeface="新細明體" charset="-120"/>
              </a:rPr>
              <a:t> anymore.</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45</a:t>
            </a:fld>
            <a:endParaRPr lang="en-US" altLang="zh-TW" dirty="0"/>
          </a:p>
        </p:txBody>
      </p:sp>
    </p:spTree>
    <p:extLst>
      <p:ext uri="{BB962C8B-B14F-4D97-AF65-F5344CB8AC3E}">
        <p14:creationId xmlns:p14="http://schemas.microsoft.com/office/powerpoint/2010/main" val="37711380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US" altLang="zh-TW">
                <a:ea typeface="新細明體" charset="-120"/>
              </a:rPr>
              <a:t>Security Specification in SQL</a:t>
            </a:r>
          </a:p>
        </p:txBody>
      </p:sp>
      <p:sp>
        <p:nvSpPr>
          <p:cNvPr id="277507" name="Rectangle 3"/>
          <p:cNvSpPr>
            <a:spLocks noGrp="1" noChangeArrowheads="1"/>
          </p:cNvSpPr>
          <p:nvPr>
            <p:ph type="body" idx="4294967295"/>
          </p:nvPr>
        </p:nvSpPr>
        <p:spPr/>
        <p:txBody>
          <a:bodyPr/>
          <a:lstStyle/>
          <a:p>
            <a:r>
              <a:rPr lang="en-US" altLang="zh-TW" sz="2000" dirty="0">
                <a:ea typeface="新細明體" charset="-120"/>
              </a:rPr>
              <a:t>The grant statement is used to confer authorization</a:t>
            </a:r>
          </a:p>
          <a:p>
            <a:pPr>
              <a:buFont typeface="Monotype Sorts" pitchFamily="2" charset="2"/>
              <a:buNone/>
            </a:pPr>
            <a:r>
              <a:rPr lang="en-US" altLang="zh-TW" sz="2000" dirty="0">
                <a:ea typeface="新細明體" charset="-120"/>
              </a:rPr>
              <a:t>		</a:t>
            </a:r>
            <a:r>
              <a:rPr lang="en-US" altLang="zh-TW" sz="2000" b="1" dirty="0">
                <a:ea typeface="新細明體" charset="-120"/>
              </a:rPr>
              <a:t>grant</a:t>
            </a:r>
            <a:r>
              <a:rPr lang="en-US" altLang="zh-TW" sz="2000" dirty="0">
                <a:ea typeface="新細明體" charset="-120"/>
              </a:rPr>
              <a:t> &lt;privilege list&gt;</a:t>
            </a:r>
          </a:p>
          <a:p>
            <a:pPr>
              <a:buFont typeface="Monotype Sorts" pitchFamily="2" charset="2"/>
              <a:buNone/>
            </a:pPr>
            <a:r>
              <a:rPr lang="en-US" altLang="zh-TW" sz="2000" dirty="0">
                <a:ea typeface="新細明體" charset="-120"/>
              </a:rPr>
              <a:t>		</a:t>
            </a:r>
            <a:r>
              <a:rPr lang="en-US" altLang="zh-TW" sz="2000" b="1" dirty="0">
                <a:ea typeface="新細明體" charset="-120"/>
              </a:rPr>
              <a:t>on </a:t>
            </a:r>
            <a:r>
              <a:rPr lang="en-US" altLang="zh-TW" sz="2000" dirty="0">
                <a:ea typeface="新細明體" charset="-120"/>
              </a:rPr>
              <a:t>&lt;relation name or view name&gt; to &lt;user list&gt;</a:t>
            </a:r>
          </a:p>
          <a:p>
            <a:r>
              <a:rPr lang="en-US" altLang="zh-TW" sz="2000" dirty="0">
                <a:ea typeface="新細明體" charset="-120"/>
              </a:rPr>
              <a:t>&lt;user list&gt; is:</a:t>
            </a:r>
          </a:p>
          <a:p>
            <a:pPr lvl="1"/>
            <a:r>
              <a:rPr lang="en-US" altLang="zh-TW" sz="1800" dirty="0">
                <a:ea typeface="新細明體" charset="-120"/>
              </a:rPr>
              <a:t>a user-id</a:t>
            </a:r>
          </a:p>
          <a:p>
            <a:pPr lvl="1"/>
            <a:r>
              <a:rPr lang="en-US" altLang="zh-TW" sz="1800" i="1" dirty="0">
                <a:ea typeface="新細明體" charset="-120"/>
              </a:rPr>
              <a:t>public</a:t>
            </a:r>
            <a:r>
              <a:rPr lang="en-US" altLang="zh-TW" sz="1800" dirty="0">
                <a:ea typeface="新細明體" charset="-120"/>
              </a:rPr>
              <a:t>, which allows all valid users the privilege granted</a:t>
            </a:r>
          </a:p>
          <a:p>
            <a:pPr lvl="1"/>
            <a:r>
              <a:rPr lang="en-US" altLang="zh-TW" sz="1800" dirty="0">
                <a:ea typeface="新細明體" charset="-120"/>
              </a:rPr>
              <a:t>A role (more on this later)</a:t>
            </a:r>
          </a:p>
          <a:p>
            <a:r>
              <a:rPr lang="en-US" altLang="zh-TW" sz="2000" dirty="0">
                <a:ea typeface="新細明體" charset="-120"/>
              </a:rPr>
              <a:t>Granting a privilege on a view does not imply granting any  privileges on the underlying relations.</a:t>
            </a:r>
          </a:p>
          <a:p>
            <a:r>
              <a:rPr lang="en-US" altLang="zh-TW" sz="2000" dirty="0">
                <a:ea typeface="新細明體" charset="-120"/>
              </a:rPr>
              <a:t>The grantor of the privilege must already hold the privilege on the specified item (or be the database administrator).</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46</a:t>
            </a:fld>
            <a:endParaRPr lang="en-US" altLang="zh-TW" dirty="0"/>
          </a:p>
        </p:txBody>
      </p:sp>
    </p:spTree>
    <p:extLst>
      <p:ext uri="{BB962C8B-B14F-4D97-AF65-F5344CB8AC3E}">
        <p14:creationId xmlns:p14="http://schemas.microsoft.com/office/powerpoint/2010/main" val="597127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altLang="zh-TW">
                <a:ea typeface="新細明體" charset="-120"/>
              </a:rPr>
              <a:t>Privileges in SQL</a:t>
            </a:r>
          </a:p>
        </p:txBody>
      </p:sp>
      <p:sp>
        <p:nvSpPr>
          <p:cNvPr id="278531" name="Rectangle 3"/>
          <p:cNvSpPr>
            <a:spLocks noGrp="1" noChangeArrowheads="1"/>
          </p:cNvSpPr>
          <p:nvPr>
            <p:ph type="body" idx="4294967295"/>
          </p:nvPr>
        </p:nvSpPr>
        <p:spPr>
          <a:xfrm>
            <a:off x="1002639" y="1198563"/>
            <a:ext cx="7897283" cy="4445000"/>
          </a:xfrm>
        </p:spPr>
        <p:txBody>
          <a:bodyPr/>
          <a:lstStyle/>
          <a:p>
            <a:r>
              <a:rPr lang="en-US" altLang="zh-TW" sz="1600" b="1">
                <a:ea typeface="新細明體" charset="-120"/>
              </a:rPr>
              <a:t>select:</a:t>
            </a:r>
            <a:r>
              <a:rPr lang="en-US" altLang="zh-TW" sz="1600">
                <a:ea typeface="新細明體" charset="-120"/>
              </a:rPr>
              <a:t> allows read access to relation,or the ability to query using the view</a:t>
            </a:r>
          </a:p>
          <a:p>
            <a:pPr lvl="1"/>
            <a:r>
              <a:rPr lang="en-US" altLang="zh-TW" sz="1600">
                <a:ea typeface="新細明體" charset="-120"/>
              </a:rPr>
              <a:t>Example: grant users U</a:t>
            </a:r>
            <a:r>
              <a:rPr lang="en-US" altLang="zh-TW" sz="1600" baseline="-25000">
                <a:ea typeface="新細明體" charset="-120"/>
              </a:rPr>
              <a:t>1</a:t>
            </a:r>
            <a:r>
              <a:rPr lang="en-US" altLang="zh-TW" sz="1600">
                <a:ea typeface="新細明體" charset="-120"/>
              </a:rPr>
              <a:t>, U</a:t>
            </a:r>
            <a:r>
              <a:rPr lang="en-US" altLang="zh-TW" sz="1600" baseline="-25000">
                <a:ea typeface="新細明體" charset="-120"/>
              </a:rPr>
              <a:t>2</a:t>
            </a:r>
            <a:r>
              <a:rPr lang="en-US" altLang="zh-TW" sz="1600">
                <a:ea typeface="新細明體" charset="-120"/>
              </a:rPr>
              <a:t>, and U</a:t>
            </a:r>
            <a:r>
              <a:rPr lang="en-US" altLang="zh-TW" sz="1600" baseline="-25000">
                <a:ea typeface="新細明體" charset="-120"/>
              </a:rPr>
              <a:t>3</a:t>
            </a:r>
            <a:r>
              <a:rPr lang="en-US" altLang="zh-TW" sz="1600">
                <a:ea typeface="新細明體" charset="-120"/>
              </a:rPr>
              <a:t> </a:t>
            </a:r>
            <a:r>
              <a:rPr lang="en-US" altLang="zh-TW" sz="1600" b="1">
                <a:ea typeface="新細明體" charset="-120"/>
              </a:rPr>
              <a:t>select</a:t>
            </a:r>
            <a:r>
              <a:rPr lang="en-US" altLang="zh-TW" sz="1600">
                <a:ea typeface="新細明體" charset="-120"/>
              </a:rPr>
              <a:t> authorization on the </a:t>
            </a:r>
            <a:r>
              <a:rPr lang="en-US" altLang="zh-TW" sz="1600" i="1">
                <a:ea typeface="新細明體" charset="-120"/>
              </a:rPr>
              <a:t>branch </a:t>
            </a:r>
            <a:r>
              <a:rPr lang="en-US" altLang="zh-TW" sz="1600">
                <a:ea typeface="新細明體" charset="-120"/>
              </a:rPr>
              <a:t>relation:</a:t>
            </a:r>
          </a:p>
          <a:p>
            <a:pPr>
              <a:buFont typeface="Monotype Sorts" pitchFamily="2" charset="2"/>
              <a:buNone/>
            </a:pPr>
            <a:r>
              <a:rPr lang="en-US" altLang="zh-TW" sz="1600">
                <a:ea typeface="新細明體" charset="-120"/>
              </a:rPr>
              <a:t>			</a:t>
            </a:r>
            <a:r>
              <a:rPr lang="en-US" altLang="zh-TW" sz="1600" b="1">
                <a:ea typeface="新細明體" charset="-120"/>
              </a:rPr>
              <a:t>grant select on </a:t>
            </a:r>
            <a:r>
              <a:rPr lang="en-US" altLang="zh-TW" sz="1600" i="1">
                <a:ea typeface="新細明體" charset="-120"/>
              </a:rPr>
              <a:t>branch </a:t>
            </a:r>
            <a:r>
              <a:rPr lang="en-US" altLang="zh-TW" sz="1600" b="1">
                <a:ea typeface="新細明體" charset="-120"/>
              </a:rPr>
              <a:t>to </a:t>
            </a:r>
            <a:r>
              <a:rPr lang="en-US" altLang="zh-TW" sz="1600" i="1">
                <a:ea typeface="新細明體" charset="-120"/>
              </a:rPr>
              <a:t>U</a:t>
            </a:r>
            <a:r>
              <a:rPr lang="en-US" altLang="zh-TW" sz="1600" i="1" baseline="-25000">
                <a:ea typeface="新細明體" charset="-120"/>
              </a:rPr>
              <a:t>1</a:t>
            </a:r>
            <a:r>
              <a:rPr lang="en-US" altLang="zh-TW" sz="1600" i="1">
                <a:ea typeface="新細明體" charset="-120"/>
              </a:rPr>
              <a:t>, U</a:t>
            </a:r>
            <a:r>
              <a:rPr lang="en-US" altLang="zh-TW" sz="1600" i="1" baseline="-25000">
                <a:ea typeface="新細明體" charset="-120"/>
              </a:rPr>
              <a:t>2</a:t>
            </a:r>
            <a:r>
              <a:rPr lang="en-US" altLang="zh-TW" sz="1600" i="1">
                <a:ea typeface="新細明體" charset="-120"/>
              </a:rPr>
              <a:t>, U</a:t>
            </a:r>
            <a:r>
              <a:rPr lang="en-US" altLang="zh-TW" sz="1600" i="1" baseline="-25000">
                <a:ea typeface="新細明體" charset="-120"/>
              </a:rPr>
              <a:t>3</a:t>
            </a:r>
            <a:endParaRPr lang="en-US" altLang="zh-TW" sz="1600">
              <a:ea typeface="新細明體" charset="-120"/>
            </a:endParaRPr>
          </a:p>
          <a:p>
            <a:r>
              <a:rPr lang="en-US" altLang="zh-TW" sz="1600" b="1">
                <a:ea typeface="新細明體" charset="-120"/>
              </a:rPr>
              <a:t>insert</a:t>
            </a:r>
            <a:r>
              <a:rPr lang="en-US" altLang="zh-TW" sz="1600">
                <a:ea typeface="新細明體" charset="-120"/>
              </a:rPr>
              <a:t>: the ability to insert tuples</a:t>
            </a:r>
          </a:p>
          <a:p>
            <a:r>
              <a:rPr lang="en-US" altLang="zh-TW" sz="1600" b="1">
                <a:ea typeface="新細明體" charset="-120"/>
              </a:rPr>
              <a:t>update</a:t>
            </a:r>
            <a:r>
              <a:rPr lang="en-US" altLang="zh-TW" sz="1600">
                <a:ea typeface="新細明體" charset="-120"/>
              </a:rPr>
              <a:t>: the ability  to update using the SQL update statement</a:t>
            </a:r>
          </a:p>
          <a:p>
            <a:r>
              <a:rPr lang="en-US" altLang="zh-TW" sz="1600" b="1">
                <a:ea typeface="新細明體" charset="-120"/>
              </a:rPr>
              <a:t>delete</a:t>
            </a:r>
            <a:r>
              <a:rPr lang="en-US" altLang="zh-TW" sz="1600">
                <a:ea typeface="新細明體" charset="-120"/>
              </a:rPr>
              <a:t>: the ability to delete tuples.</a:t>
            </a:r>
          </a:p>
          <a:p>
            <a:r>
              <a:rPr lang="en-US" altLang="zh-TW" sz="1600" b="1">
                <a:ea typeface="新細明體" charset="-120"/>
              </a:rPr>
              <a:t>references</a:t>
            </a:r>
            <a:r>
              <a:rPr lang="en-US" altLang="zh-TW" sz="1600">
                <a:ea typeface="新細明體" charset="-120"/>
              </a:rPr>
              <a:t>: ability to declare foreign keys when creating relations.</a:t>
            </a:r>
          </a:p>
          <a:p>
            <a:r>
              <a:rPr lang="en-US" altLang="zh-TW" sz="1600" b="1">
                <a:ea typeface="新細明體" charset="-120"/>
              </a:rPr>
              <a:t>usage</a:t>
            </a:r>
            <a:r>
              <a:rPr lang="en-US" altLang="zh-TW" sz="1600">
                <a:ea typeface="新細明體" charset="-120"/>
              </a:rPr>
              <a:t>: In SQL-92; authorizes a user to use a specified domain</a:t>
            </a:r>
          </a:p>
          <a:p>
            <a:r>
              <a:rPr lang="en-US" altLang="zh-TW" sz="1600" b="1">
                <a:ea typeface="新細明體" charset="-120"/>
              </a:rPr>
              <a:t>all privileges</a:t>
            </a:r>
            <a:r>
              <a:rPr lang="en-US" altLang="zh-TW" sz="1600">
                <a:ea typeface="新細明體" charset="-120"/>
              </a:rPr>
              <a:t>: used as a short form for all the allowable privileges</a:t>
            </a:r>
          </a:p>
          <a:p>
            <a:endParaRPr lang="en-US" altLang="zh-TW" sz="1600">
              <a:ea typeface="新細明體" charset="-120"/>
            </a:endParaRP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47</a:t>
            </a:fld>
            <a:endParaRPr lang="en-US" altLang="zh-TW" dirty="0"/>
          </a:p>
        </p:txBody>
      </p:sp>
    </p:spTree>
    <p:extLst>
      <p:ext uri="{BB962C8B-B14F-4D97-AF65-F5344CB8AC3E}">
        <p14:creationId xmlns:p14="http://schemas.microsoft.com/office/powerpoint/2010/main" val="33224435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US" altLang="zh-TW">
                <a:ea typeface="新細明體" charset="-120"/>
              </a:rPr>
              <a:t>Privilege  To Grant Privileges</a:t>
            </a:r>
          </a:p>
        </p:txBody>
      </p:sp>
      <p:sp>
        <p:nvSpPr>
          <p:cNvPr id="279555" name="Rectangle 3"/>
          <p:cNvSpPr>
            <a:spLocks noGrp="1" noChangeArrowheads="1"/>
          </p:cNvSpPr>
          <p:nvPr>
            <p:ph type="body" idx="4294967295"/>
          </p:nvPr>
        </p:nvSpPr>
        <p:spPr/>
        <p:txBody>
          <a:bodyPr/>
          <a:lstStyle/>
          <a:p>
            <a:r>
              <a:rPr lang="en-US" altLang="zh-TW" sz="2400" b="1" dirty="0">
                <a:ea typeface="新細明體" charset="-120"/>
              </a:rPr>
              <a:t>with grant option</a:t>
            </a:r>
            <a:r>
              <a:rPr lang="en-US" altLang="zh-TW" sz="2400" dirty="0">
                <a:ea typeface="新細明體" charset="-120"/>
              </a:rPr>
              <a:t>: allows a user who is granted a privilege to pass the privilege on to other users. </a:t>
            </a:r>
          </a:p>
          <a:p>
            <a:pPr lvl="1"/>
            <a:r>
              <a:rPr lang="en-US" altLang="zh-TW" sz="2000" dirty="0">
                <a:ea typeface="新細明體" charset="-120"/>
              </a:rPr>
              <a:t>Example:</a:t>
            </a:r>
          </a:p>
          <a:p>
            <a:pPr lvl="3">
              <a:buFontTx/>
              <a:buNone/>
            </a:pPr>
            <a:r>
              <a:rPr lang="en-US" altLang="zh-TW" sz="1800" b="1" dirty="0">
                <a:ea typeface="新細明體" charset="-120"/>
              </a:rPr>
              <a:t>grant select on </a:t>
            </a:r>
            <a:r>
              <a:rPr lang="en-US" altLang="zh-TW" sz="1800" i="1" dirty="0">
                <a:ea typeface="新細明體" charset="-120"/>
              </a:rPr>
              <a:t>branch </a:t>
            </a:r>
            <a:r>
              <a:rPr lang="en-US" altLang="zh-TW" sz="1800" b="1" dirty="0">
                <a:ea typeface="新細明體" charset="-120"/>
              </a:rPr>
              <a:t>to </a:t>
            </a:r>
            <a:r>
              <a:rPr lang="en-US" altLang="zh-TW" sz="1800" i="1" dirty="0">
                <a:ea typeface="新細明體" charset="-120"/>
              </a:rPr>
              <a:t>U</a:t>
            </a:r>
            <a:r>
              <a:rPr lang="en-US" altLang="zh-TW" sz="1800" i="1" baseline="-25000" dirty="0">
                <a:ea typeface="新細明體" charset="-120"/>
              </a:rPr>
              <a:t>1</a:t>
            </a:r>
            <a:r>
              <a:rPr lang="en-US" altLang="zh-TW" sz="1800" i="1" dirty="0">
                <a:ea typeface="新細明體" charset="-120"/>
              </a:rPr>
              <a:t> </a:t>
            </a:r>
            <a:r>
              <a:rPr lang="en-US" altLang="zh-TW" sz="1800" b="1" dirty="0">
                <a:ea typeface="新細明體" charset="-120"/>
              </a:rPr>
              <a:t>with grant option</a:t>
            </a:r>
            <a:endParaRPr lang="en-US" altLang="zh-TW" sz="1800" dirty="0">
              <a:ea typeface="新細明體" charset="-120"/>
            </a:endParaRPr>
          </a:p>
          <a:p>
            <a:pPr lvl="2">
              <a:buFont typeface="Webdings" pitchFamily="18" charset="2"/>
              <a:buNone/>
            </a:pPr>
            <a:r>
              <a:rPr lang="en-US" altLang="zh-TW" sz="2000" dirty="0">
                <a:ea typeface="新細明體" charset="-120"/>
              </a:rPr>
              <a:t>gives U</a:t>
            </a:r>
            <a:r>
              <a:rPr lang="en-US" altLang="zh-TW" sz="2000" baseline="-25000" dirty="0">
                <a:ea typeface="新細明體" charset="-120"/>
              </a:rPr>
              <a:t>1</a:t>
            </a:r>
            <a:r>
              <a:rPr lang="en-US" altLang="zh-TW" sz="2000" dirty="0">
                <a:ea typeface="新細明體" charset="-120"/>
              </a:rPr>
              <a:t> the </a:t>
            </a:r>
            <a:r>
              <a:rPr lang="en-US" altLang="zh-TW" sz="2000" b="1" dirty="0">
                <a:ea typeface="新細明體" charset="-120"/>
              </a:rPr>
              <a:t>select </a:t>
            </a:r>
            <a:r>
              <a:rPr lang="en-US" altLang="zh-TW" sz="2000" dirty="0">
                <a:ea typeface="新細明體" charset="-120"/>
              </a:rPr>
              <a:t>privileges on branch and allows U</a:t>
            </a:r>
            <a:r>
              <a:rPr lang="en-US" altLang="zh-TW" sz="2000" baseline="-25000" dirty="0">
                <a:ea typeface="新細明體" charset="-120"/>
              </a:rPr>
              <a:t>1</a:t>
            </a:r>
            <a:r>
              <a:rPr lang="en-US" altLang="zh-TW" sz="2000" dirty="0">
                <a:ea typeface="新細明體" charset="-120"/>
              </a:rPr>
              <a:t> to grant this</a:t>
            </a:r>
          </a:p>
          <a:p>
            <a:pPr lvl="2">
              <a:buFont typeface="Webdings" pitchFamily="18" charset="2"/>
              <a:buNone/>
            </a:pPr>
            <a:r>
              <a:rPr lang="en-US" altLang="zh-TW" sz="2000" dirty="0">
                <a:ea typeface="新細明體" charset="-120"/>
              </a:rPr>
              <a:t>privilege to others</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48</a:t>
            </a:fld>
            <a:endParaRPr lang="en-US" altLang="zh-TW" dirty="0"/>
          </a:p>
        </p:txBody>
      </p:sp>
    </p:spTree>
    <p:extLst>
      <p:ext uri="{BB962C8B-B14F-4D97-AF65-F5344CB8AC3E}">
        <p14:creationId xmlns:p14="http://schemas.microsoft.com/office/powerpoint/2010/main" val="17837159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577850" y="228600"/>
            <a:ext cx="8750300" cy="609600"/>
          </a:xfrm>
        </p:spPr>
        <p:txBody>
          <a:bodyPr/>
          <a:lstStyle/>
          <a:p>
            <a:r>
              <a:rPr lang="en-US" altLang="zh-TW">
                <a:ea typeface="新細明體" charset="-120"/>
              </a:rPr>
              <a:t>Roles</a:t>
            </a:r>
          </a:p>
        </p:txBody>
      </p:sp>
      <p:sp>
        <p:nvSpPr>
          <p:cNvPr id="280579" name="Rectangle 3"/>
          <p:cNvSpPr>
            <a:spLocks noGrp="1" noChangeArrowheads="1"/>
          </p:cNvSpPr>
          <p:nvPr>
            <p:ph type="body" idx="4294967295"/>
          </p:nvPr>
        </p:nvSpPr>
        <p:spPr>
          <a:xfrm>
            <a:off x="412750" y="1066800"/>
            <a:ext cx="8750300" cy="5181600"/>
          </a:xfrm>
        </p:spPr>
        <p:txBody>
          <a:bodyPr/>
          <a:lstStyle/>
          <a:p>
            <a:r>
              <a:rPr lang="en-US" altLang="zh-TW" sz="2000" dirty="0">
                <a:ea typeface="新細明體" charset="-120"/>
              </a:rPr>
              <a:t>Roles permit common privileges for a class of users can be specified just once by creating a corresponding “role”</a:t>
            </a:r>
          </a:p>
          <a:p>
            <a:r>
              <a:rPr lang="en-US" altLang="zh-TW" sz="2000" dirty="0">
                <a:ea typeface="新細明體" charset="-120"/>
              </a:rPr>
              <a:t>Privileges can be granted to or revoked from roles, just like user</a:t>
            </a:r>
          </a:p>
          <a:p>
            <a:r>
              <a:rPr lang="en-US" altLang="zh-TW" sz="2000" dirty="0">
                <a:ea typeface="新細明體" charset="-120"/>
              </a:rPr>
              <a:t>Roles can be assigned to users, and even to other roles</a:t>
            </a:r>
          </a:p>
          <a:p>
            <a:r>
              <a:rPr lang="en-US" altLang="zh-TW" sz="2000" dirty="0">
                <a:ea typeface="新細明體" charset="-120"/>
              </a:rPr>
              <a:t>SQL:1999 supports roles</a:t>
            </a:r>
          </a:p>
          <a:p>
            <a:pPr lvl="3">
              <a:buFontTx/>
              <a:buNone/>
            </a:pPr>
            <a:r>
              <a:rPr lang="en-US" altLang="zh-TW" sz="1600" b="1" dirty="0">
                <a:ea typeface="新細明體" charset="-120"/>
              </a:rPr>
              <a:t>    create role </a:t>
            </a:r>
            <a:r>
              <a:rPr lang="en-US" altLang="zh-TW" sz="1600" i="1" dirty="0">
                <a:ea typeface="新細明體" charset="-120"/>
              </a:rPr>
              <a:t> teller</a:t>
            </a:r>
            <a:r>
              <a:rPr lang="en-US" altLang="zh-TW" sz="1600" dirty="0">
                <a:ea typeface="新細明體" charset="-120"/>
              </a:rPr>
              <a:t/>
            </a:r>
            <a:br>
              <a:rPr lang="en-US" altLang="zh-TW" sz="1600" dirty="0">
                <a:ea typeface="新細明體" charset="-120"/>
              </a:rPr>
            </a:br>
            <a:r>
              <a:rPr lang="en-US" altLang="zh-TW" sz="1600" b="1" dirty="0">
                <a:ea typeface="新細明體" charset="-120"/>
              </a:rPr>
              <a:t>create role </a:t>
            </a:r>
            <a:r>
              <a:rPr lang="en-US" altLang="zh-TW" sz="1600" i="1" dirty="0">
                <a:ea typeface="新細明體" charset="-120"/>
              </a:rPr>
              <a:t>manager</a:t>
            </a:r>
            <a:br>
              <a:rPr lang="en-US" altLang="zh-TW" sz="1600" i="1" dirty="0">
                <a:ea typeface="新細明體" charset="-120"/>
              </a:rPr>
            </a:br>
            <a:endParaRPr lang="en-US" altLang="zh-TW" sz="1600" dirty="0">
              <a:ea typeface="新細明體" charset="-120"/>
            </a:endParaRPr>
          </a:p>
          <a:p>
            <a:pPr lvl="3">
              <a:buFontTx/>
              <a:buNone/>
            </a:pPr>
            <a:r>
              <a:rPr lang="en-US" altLang="zh-TW" sz="1600" b="1" dirty="0">
                <a:ea typeface="新細明體" charset="-120"/>
              </a:rPr>
              <a:t>    grant select on </a:t>
            </a:r>
            <a:r>
              <a:rPr lang="en-US" altLang="zh-TW" sz="1600" i="1" dirty="0">
                <a:ea typeface="新細明體" charset="-120"/>
              </a:rPr>
              <a:t>branch </a:t>
            </a:r>
            <a:r>
              <a:rPr lang="en-US" altLang="zh-TW" sz="1600" b="1" dirty="0">
                <a:ea typeface="新細明體" charset="-120"/>
              </a:rPr>
              <a:t>to </a:t>
            </a:r>
            <a:r>
              <a:rPr lang="en-US" altLang="zh-TW" sz="1600" i="1" dirty="0">
                <a:ea typeface="新細明體" charset="-120"/>
              </a:rPr>
              <a:t> teller</a:t>
            </a:r>
            <a:br>
              <a:rPr lang="en-US" altLang="zh-TW" sz="1600" i="1" dirty="0">
                <a:ea typeface="新細明體" charset="-120"/>
              </a:rPr>
            </a:br>
            <a:r>
              <a:rPr lang="en-US" altLang="zh-TW" sz="1600" b="1" dirty="0">
                <a:ea typeface="新細明體" charset="-120"/>
              </a:rPr>
              <a:t>grant update (</a:t>
            </a:r>
            <a:r>
              <a:rPr lang="en-US" altLang="zh-TW" sz="1600" i="1" dirty="0">
                <a:ea typeface="新細明體" charset="-120"/>
              </a:rPr>
              <a:t>balance</a:t>
            </a:r>
            <a:r>
              <a:rPr lang="en-US" altLang="zh-TW" sz="1600" b="1" dirty="0">
                <a:ea typeface="新細明體" charset="-120"/>
              </a:rPr>
              <a:t>) on </a:t>
            </a:r>
            <a:r>
              <a:rPr lang="en-US" altLang="zh-TW" sz="1600" i="1" dirty="0">
                <a:ea typeface="新細明體" charset="-120"/>
              </a:rPr>
              <a:t>account</a:t>
            </a:r>
            <a:r>
              <a:rPr lang="en-US" altLang="zh-TW" sz="1600" b="1" dirty="0">
                <a:ea typeface="新細明體" charset="-120"/>
              </a:rPr>
              <a:t> to </a:t>
            </a:r>
            <a:r>
              <a:rPr lang="en-US" altLang="zh-TW" sz="1600" i="1" dirty="0">
                <a:ea typeface="新細明體" charset="-120"/>
              </a:rPr>
              <a:t>teller</a:t>
            </a:r>
            <a:br>
              <a:rPr lang="en-US" altLang="zh-TW" sz="1600" i="1" dirty="0">
                <a:ea typeface="新細明體" charset="-120"/>
              </a:rPr>
            </a:br>
            <a:r>
              <a:rPr lang="en-US" altLang="zh-TW" sz="1600" b="1" dirty="0">
                <a:ea typeface="新細明體" charset="-120"/>
              </a:rPr>
              <a:t>grant all privileges on </a:t>
            </a:r>
            <a:r>
              <a:rPr lang="en-US" altLang="zh-TW" sz="1600" i="1" dirty="0">
                <a:ea typeface="新細明體" charset="-120"/>
              </a:rPr>
              <a:t>account</a:t>
            </a:r>
            <a:r>
              <a:rPr lang="en-US" altLang="zh-TW" sz="1600" b="1" dirty="0">
                <a:ea typeface="新細明體" charset="-120"/>
              </a:rPr>
              <a:t> to </a:t>
            </a:r>
            <a:r>
              <a:rPr lang="en-US" altLang="zh-TW" sz="1600" i="1" dirty="0">
                <a:ea typeface="新細明體" charset="-120"/>
              </a:rPr>
              <a:t>manager</a:t>
            </a:r>
            <a:r>
              <a:rPr lang="en-US" altLang="zh-TW" sz="1600" b="1" dirty="0">
                <a:ea typeface="新細明體" charset="-120"/>
              </a:rPr>
              <a:t/>
            </a:r>
            <a:br>
              <a:rPr lang="en-US" altLang="zh-TW" sz="1600" b="1" dirty="0">
                <a:ea typeface="新細明體" charset="-120"/>
              </a:rPr>
            </a:br>
            <a:r>
              <a:rPr lang="en-US" altLang="zh-TW" sz="1600" b="1" dirty="0">
                <a:ea typeface="新細明體" charset="-120"/>
              </a:rPr>
              <a:t/>
            </a:r>
            <a:br>
              <a:rPr lang="en-US" altLang="zh-TW" sz="1600" b="1" dirty="0">
                <a:ea typeface="新細明體" charset="-120"/>
              </a:rPr>
            </a:br>
            <a:r>
              <a:rPr lang="en-US" altLang="zh-TW" sz="1600" b="1" dirty="0">
                <a:ea typeface="新細明體" charset="-120"/>
              </a:rPr>
              <a:t>grant </a:t>
            </a:r>
            <a:r>
              <a:rPr lang="en-US" altLang="zh-TW" sz="1600" i="1" dirty="0">
                <a:ea typeface="新細明體" charset="-120"/>
              </a:rPr>
              <a:t>teller </a:t>
            </a:r>
            <a:r>
              <a:rPr lang="en-US" altLang="zh-TW" sz="1600" b="1" dirty="0">
                <a:ea typeface="新細明體" charset="-120"/>
              </a:rPr>
              <a:t>to </a:t>
            </a:r>
            <a:r>
              <a:rPr lang="en-US" altLang="zh-TW" sz="1600" i="1" dirty="0">
                <a:ea typeface="新細明體" charset="-120"/>
              </a:rPr>
              <a:t>manager</a:t>
            </a:r>
            <a:r>
              <a:rPr lang="en-US" altLang="zh-TW" sz="1600" dirty="0">
                <a:ea typeface="新細明體" charset="-120"/>
              </a:rPr>
              <a:t/>
            </a:r>
            <a:br>
              <a:rPr lang="en-US" altLang="zh-TW" sz="1600" dirty="0">
                <a:ea typeface="新細明體" charset="-120"/>
              </a:rPr>
            </a:br>
            <a:r>
              <a:rPr lang="en-US" altLang="zh-TW" sz="1600" dirty="0">
                <a:ea typeface="新細明體" charset="-120"/>
              </a:rPr>
              <a:t/>
            </a:r>
            <a:br>
              <a:rPr lang="en-US" altLang="zh-TW" sz="1600" dirty="0">
                <a:ea typeface="新細明體" charset="-120"/>
              </a:rPr>
            </a:br>
            <a:r>
              <a:rPr lang="en-US" altLang="zh-TW" sz="1600" b="1" dirty="0">
                <a:ea typeface="新細明體" charset="-120"/>
              </a:rPr>
              <a:t>grant</a:t>
            </a:r>
            <a:r>
              <a:rPr lang="en-US" altLang="zh-TW" sz="1600" b="1" i="1" dirty="0">
                <a:ea typeface="新細明體" charset="-120"/>
              </a:rPr>
              <a:t> </a:t>
            </a:r>
            <a:r>
              <a:rPr lang="en-US" altLang="zh-TW" sz="1600" i="1" dirty="0">
                <a:ea typeface="新細明體" charset="-120"/>
              </a:rPr>
              <a:t>teller </a:t>
            </a:r>
            <a:r>
              <a:rPr lang="en-US" altLang="zh-TW" sz="1600" b="1" dirty="0">
                <a:ea typeface="新細明體" charset="-120"/>
              </a:rPr>
              <a:t>to </a:t>
            </a:r>
            <a:r>
              <a:rPr lang="en-US" altLang="zh-TW" sz="1600" i="1" dirty="0" err="1">
                <a:ea typeface="新細明體" charset="-120"/>
              </a:rPr>
              <a:t>alice</a:t>
            </a:r>
            <a:r>
              <a:rPr lang="en-US" altLang="zh-TW" sz="1600" i="1" dirty="0">
                <a:ea typeface="新細明體" charset="-120"/>
              </a:rPr>
              <a:t>, bob</a:t>
            </a:r>
            <a:br>
              <a:rPr lang="en-US" altLang="zh-TW" sz="1600" i="1" dirty="0">
                <a:ea typeface="新細明體" charset="-120"/>
              </a:rPr>
            </a:br>
            <a:r>
              <a:rPr lang="en-US" altLang="zh-TW" sz="1600" b="1" dirty="0">
                <a:ea typeface="新細明體" charset="-120"/>
              </a:rPr>
              <a:t>grant  </a:t>
            </a:r>
            <a:r>
              <a:rPr lang="en-US" altLang="zh-TW" sz="1600" i="1" dirty="0">
                <a:ea typeface="新細明體" charset="-120"/>
              </a:rPr>
              <a:t>manager</a:t>
            </a:r>
            <a:r>
              <a:rPr lang="en-US" altLang="zh-TW" sz="1600" b="1" dirty="0">
                <a:ea typeface="新細明體" charset="-120"/>
              </a:rPr>
              <a:t>  to  </a:t>
            </a:r>
            <a:r>
              <a:rPr lang="en-US" altLang="zh-TW" sz="1600" i="1" dirty="0" err="1">
                <a:ea typeface="新細明體" charset="-120"/>
              </a:rPr>
              <a:t>avi</a:t>
            </a:r>
            <a:endParaRPr lang="en-US" altLang="zh-TW" sz="1600" i="1" dirty="0">
              <a:ea typeface="新細明體" charset="-120"/>
            </a:endParaRP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49</a:t>
            </a:fld>
            <a:endParaRPr lang="en-US" altLang="zh-TW" dirty="0"/>
          </a:p>
        </p:txBody>
      </p:sp>
    </p:spTree>
    <p:extLst>
      <p:ext uri="{BB962C8B-B14F-4D97-AF65-F5344CB8AC3E}">
        <p14:creationId xmlns:p14="http://schemas.microsoft.com/office/powerpoint/2010/main" val="290676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body" idx="1"/>
          </p:nvPr>
        </p:nvSpPr>
        <p:spPr>
          <a:xfrm>
            <a:off x="1424608" y="1514376"/>
            <a:ext cx="8064895" cy="4506912"/>
          </a:xfrm>
        </p:spPr>
        <p:txBody>
          <a:bodyPr/>
          <a:lstStyle/>
          <a:p>
            <a:pPr>
              <a:lnSpc>
                <a:spcPct val="90000"/>
              </a:lnSpc>
            </a:pPr>
            <a:r>
              <a:rPr lang="en-US" altLang="zh-TW" sz="2000" b="1" dirty="0"/>
              <a:t>Unit 6   Database Design and the E-R Model </a:t>
            </a:r>
          </a:p>
          <a:p>
            <a:pPr>
              <a:lnSpc>
                <a:spcPct val="90000"/>
              </a:lnSpc>
            </a:pPr>
            <a:r>
              <a:rPr lang="en-US" altLang="zh-TW" sz="2000" b="1" dirty="0"/>
              <a:t>Unit 7   Normalization (</a:t>
            </a:r>
            <a:r>
              <a:rPr lang="zh-TW" altLang="zh-TW" sz="2000" b="1" dirty="0"/>
              <a:t>表格正規化</a:t>
            </a:r>
            <a:r>
              <a:rPr lang="en-US" altLang="zh-TW" sz="2000" b="1" dirty="0"/>
              <a:t>)</a:t>
            </a:r>
          </a:p>
          <a:p>
            <a:pPr eaLnBrk="1" hangingPunct="1">
              <a:lnSpc>
                <a:spcPct val="80000"/>
              </a:lnSpc>
            </a:pPr>
            <a:r>
              <a:rPr lang="en-US" altLang="zh-TW" sz="2000" b="1" dirty="0" smtClean="0"/>
              <a:t>Unit 8   </a:t>
            </a:r>
            <a:r>
              <a:rPr lang="en-US" altLang="zh-TW" sz="2000" b="1" dirty="0"/>
              <a:t>User </a:t>
            </a:r>
            <a:r>
              <a:rPr lang="en-US" altLang="zh-TW" sz="2000" b="1" dirty="0" smtClean="0"/>
              <a:t>Interfaces (</a:t>
            </a:r>
            <a:r>
              <a:rPr lang="zh-TW" altLang="en-US" sz="2000" b="1" dirty="0" smtClean="0"/>
              <a:t>使用者介面</a:t>
            </a:r>
            <a:r>
              <a:rPr lang="en-US" altLang="zh-TW" sz="2000" b="1" dirty="0" smtClean="0"/>
              <a:t>) </a:t>
            </a:r>
            <a:endParaRPr lang="en-US" altLang="zh-TW" sz="2000" b="1" dirty="0"/>
          </a:p>
          <a:p>
            <a:pPr eaLnBrk="1" hangingPunct="1">
              <a:lnSpc>
                <a:spcPct val="80000"/>
              </a:lnSpc>
            </a:pPr>
            <a:r>
              <a:rPr lang="en-US" altLang="zh-TW" sz="2000" b="1" dirty="0" smtClean="0"/>
              <a:t>Unit 9   </a:t>
            </a:r>
            <a:r>
              <a:rPr lang="zh-TW" altLang="en-US" sz="2000" b="1" dirty="0" smtClean="0"/>
              <a:t>實作範例一</a:t>
            </a:r>
            <a:r>
              <a:rPr lang="en-US" altLang="zh-TW" sz="2000" b="1" dirty="0" smtClean="0"/>
              <a:t>:</a:t>
            </a:r>
            <a:r>
              <a:rPr lang="zh-TW" altLang="en-US" sz="2000" b="1" dirty="0" smtClean="0"/>
              <a:t> </a:t>
            </a:r>
            <a:endParaRPr lang="en-US" altLang="zh-TW" sz="2000" b="1" dirty="0" smtClean="0"/>
          </a:p>
          <a:p>
            <a:pPr eaLnBrk="1" hangingPunct="1">
              <a:lnSpc>
                <a:spcPct val="80000"/>
              </a:lnSpc>
            </a:pPr>
            <a:r>
              <a:rPr lang="en-US" altLang="zh-TW" sz="2000" b="1" dirty="0"/>
              <a:t>Unit </a:t>
            </a:r>
            <a:r>
              <a:rPr lang="en-US" altLang="zh-TW" sz="2000" b="1" dirty="0" smtClean="0"/>
              <a:t>10 </a:t>
            </a:r>
            <a:r>
              <a:rPr lang="zh-TW" altLang="en-US" sz="2000" b="1" dirty="0" smtClean="0"/>
              <a:t>實</a:t>
            </a:r>
            <a:r>
              <a:rPr lang="zh-TW" altLang="en-US" sz="2000" b="1" dirty="0"/>
              <a:t>作</a:t>
            </a:r>
            <a:r>
              <a:rPr lang="zh-TW" altLang="en-US" sz="2000" b="1" dirty="0" smtClean="0"/>
              <a:t>範例二</a:t>
            </a:r>
            <a:r>
              <a:rPr lang="en-US" altLang="zh-TW" sz="2000" b="1" dirty="0" smtClean="0"/>
              <a:t>: </a:t>
            </a:r>
          </a:p>
          <a:p>
            <a:pPr eaLnBrk="1" hangingPunct="1">
              <a:lnSpc>
                <a:spcPct val="60000"/>
              </a:lnSpc>
              <a:buNone/>
            </a:pPr>
            <a:r>
              <a:rPr lang="en-US" altLang="zh-TW" sz="2400" b="1" dirty="0"/>
              <a:t>----------------------------------------------------</a:t>
            </a:r>
          </a:p>
          <a:p>
            <a:pPr eaLnBrk="1" hangingPunct="1">
              <a:lnSpc>
                <a:spcPct val="60000"/>
              </a:lnSpc>
              <a:buFont typeface="Wingdings" pitchFamily="2" charset="2"/>
              <a:buChar char="p"/>
            </a:pPr>
            <a:r>
              <a:rPr lang="en-US" altLang="zh-TW" sz="1600" b="1" dirty="0" smtClean="0"/>
              <a:t>References</a:t>
            </a:r>
            <a:r>
              <a:rPr lang="en-US" altLang="zh-TW" sz="1600" b="1" dirty="0"/>
              <a:t>:</a:t>
            </a:r>
            <a:endParaRPr lang="en-US" altLang="zh-TW" sz="1600" dirty="0"/>
          </a:p>
          <a:p>
            <a:pPr eaLnBrk="1" hangingPunct="1">
              <a:lnSpc>
                <a:spcPct val="60000"/>
              </a:lnSpc>
            </a:pPr>
            <a:endParaRPr lang="en-US" altLang="zh-TW" sz="200" dirty="0"/>
          </a:p>
          <a:p>
            <a:pPr eaLnBrk="1" hangingPunct="1">
              <a:lnSpc>
                <a:spcPct val="60000"/>
              </a:lnSpc>
            </a:pPr>
            <a:endParaRPr lang="en-US" altLang="zh-TW" sz="200" dirty="0"/>
          </a:p>
          <a:p>
            <a:pPr>
              <a:lnSpc>
                <a:spcPct val="60000"/>
              </a:lnSpc>
              <a:buNone/>
            </a:pPr>
            <a:r>
              <a:rPr lang="en-US" altLang="zh-TW" sz="1400" dirty="0"/>
              <a:t>        1. C. J. Date,  An Introduction to Database Systems, 8th edition, Addison-Wesley, 2004.</a:t>
            </a:r>
          </a:p>
          <a:p>
            <a:pPr>
              <a:lnSpc>
                <a:spcPct val="70000"/>
              </a:lnSpc>
              <a:buNone/>
            </a:pPr>
            <a:r>
              <a:rPr lang="en-US" altLang="zh-TW" sz="1400" dirty="0"/>
              <a:t>        2. A. </a:t>
            </a:r>
            <a:r>
              <a:rPr lang="en-US" altLang="zh-TW" sz="1400" dirty="0" err="1"/>
              <a:t>Silberschatz</a:t>
            </a:r>
            <a:r>
              <a:rPr lang="en-US" altLang="zh-TW" sz="1400" dirty="0"/>
              <a:t>, etc., Database System Concepts, 5th edition, McGraw Hill, 2006.</a:t>
            </a:r>
          </a:p>
          <a:p>
            <a:pPr>
              <a:lnSpc>
                <a:spcPct val="70000"/>
              </a:lnSpc>
              <a:buNone/>
            </a:pPr>
            <a:r>
              <a:rPr lang="en-US" altLang="zh-TW" sz="1400" dirty="0"/>
              <a:t>        3. J. D. Ullman and J. </a:t>
            </a:r>
            <a:r>
              <a:rPr lang="en-US" altLang="zh-TW" sz="1400" dirty="0" err="1"/>
              <a:t>Widom</a:t>
            </a:r>
            <a:r>
              <a:rPr lang="en-US" altLang="zh-TW" sz="1400" dirty="0"/>
              <a:t>, A First Course in Database Systems, 3rd edition,  Prentice Hall, 2007.</a:t>
            </a:r>
          </a:p>
          <a:p>
            <a:pPr>
              <a:lnSpc>
                <a:spcPct val="60000"/>
              </a:lnSpc>
              <a:buNone/>
            </a:pPr>
            <a:r>
              <a:rPr lang="en-US" altLang="zh-TW" sz="1400" dirty="0"/>
              <a:t>        4. Cited papers (</a:t>
            </a:r>
            <a:r>
              <a:rPr lang="zh-TW" altLang="en-US" sz="1400" dirty="0"/>
              <a:t>講義中提到之參考文獻</a:t>
            </a:r>
            <a:r>
              <a:rPr lang="en-US" altLang="zh-TW" sz="1400" dirty="0"/>
              <a:t>)</a:t>
            </a:r>
          </a:p>
          <a:p>
            <a:pPr eaLnBrk="1" hangingPunct="1">
              <a:lnSpc>
                <a:spcPct val="80000"/>
              </a:lnSpc>
            </a:pPr>
            <a:endParaRPr lang="en-US" altLang="zh-TW" sz="2000" b="1" dirty="0" smtClean="0"/>
          </a:p>
          <a:p>
            <a:pPr eaLnBrk="1" hangingPunct="1">
              <a:lnSpc>
                <a:spcPct val="80000"/>
              </a:lnSpc>
            </a:pPr>
            <a:endParaRPr lang="en-US" altLang="zh-TW" sz="2000" b="1" dirty="0" smtClean="0"/>
          </a:p>
        </p:txBody>
      </p:sp>
      <p:sp>
        <p:nvSpPr>
          <p:cNvPr id="11268" name="Rectangle 3"/>
          <p:cNvSpPr>
            <a:spLocks noChangeArrowheads="1"/>
          </p:cNvSpPr>
          <p:nvPr/>
        </p:nvSpPr>
        <p:spPr bwMode="auto">
          <a:xfrm>
            <a:off x="974559" y="736946"/>
            <a:ext cx="725480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60000"/>
              </a:lnSpc>
              <a:spcBef>
                <a:spcPct val="50000"/>
              </a:spcBef>
              <a:buClr>
                <a:srgbClr val="009900"/>
              </a:buClr>
              <a:buSzPct val="70000"/>
              <a:buFont typeface="Wingdings" pitchFamily="2" charset="2"/>
              <a:buNone/>
            </a:pPr>
            <a:r>
              <a:rPr lang="en-US" altLang="zh-TW" sz="3200" b="1" dirty="0" smtClean="0">
                <a:latin typeface="Times New Roman" pitchFamily="18" charset="0"/>
                <a:ea typeface="華康行書體(P)" pitchFamily="66" charset="-120"/>
              </a:rPr>
              <a:t>Contents of </a:t>
            </a:r>
            <a:r>
              <a:rPr lang="en-US" altLang="zh-TW" sz="3200" b="1" dirty="0">
                <a:latin typeface="Times New Roman" pitchFamily="18" charset="0"/>
                <a:ea typeface="華康行書體(P)" pitchFamily="66" charset="-120"/>
              </a:rPr>
              <a:t>PART II: </a:t>
            </a:r>
            <a:r>
              <a:rPr lang="zh-TW" altLang="zh-TW" sz="3200" b="1" dirty="0">
                <a:latin typeface="Times New Roman" pitchFamily="18" charset="0"/>
                <a:ea typeface="華康行書體(P)" pitchFamily="66" charset="-120"/>
              </a:rPr>
              <a:t>資料庫設計</a:t>
            </a:r>
            <a:r>
              <a:rPr lang="en-US" altLang="zh-TW" sz="3200" b="1" dirty="0">
                <a:latin typeface="Times New Roman" pitchFamily="18" charset="0"/>
                <a:ea typeface="華康行書體(P)" pitchFamily="66" charset="-120"/>
              </a:rPr>
              <a:t> </a:t>
            </a:r>
          </a:p>
        </p:txBody>
      </p:sp>
      <p:sp>
        <p:nvSpPr>
          <p:cNvPr id="3" name="頁尾版面配置區 2"/>
          <p:cNvSpPr>
            <a:spLocks noGrp="1"/>
          </p:cNvSpPr>
          <p:nvPr>
            <p:ph type="ftr" sz="quarter" idx="10"/>
          </p:nvPr>
        </p:nvSpPr>
        <p:spPr/>
        <p:txBody>
          <a:bodyPr/>
          <a:lstStyle/>
          <a:p>
            <a:r>
              <a:rPr lang="en-US" altLang="zh-TW" smtClean="0"/>
              <a:t>Unit 6  Database Design and the E-R Model  </a:t>
            </a:r>
            <a:endParaRPr lang="en-US" altLang="zh-TW" sz="1100" dirty="0"/>
          </a:p>
        </p:txBody>
      </p:sp>
      <p:sp>
        <p:nvSpPr>
          <p:cNvPr id="4" name="投影片編號版面配置區 3"/>
          <p:cNvSpPr>
            <a:spLocks noGrp="1"/>
          </p:cNvSpPr>
          <p:nvPr>
            <p:ph type="sldNum" sz="quarter" idx="11"/>
          </p:nvPr>
        </p:nvSpPr>
        <p:spPr/>
        <p:txBody>
          <a:bodyPr/>
          <a:lstStyle/>
          <a:p>
            <a:r>
              <a:rPr lang="en-US" altLang="zh-TW" dirty="0" smtClean="0"/>
              <a:t>8-</a:t>
            </a:r>
            <a:fld id="{084BFBEF-DDC4-418E-BE81-DB2B5BD67F2A}" type="slidenum">
              <a:rPr lang="en-US" altLang="zh-TW" smtClean="0"/>
              <a:pPr/>
              <a:t>5</a:t>
            </a:fld>
            <a:endParaRPr lang="en-US" altLang="zh-TW" dirty="0"/>
          </a:p>
        </p:txBody>
      </p:sp>
      <p:sp>
        <p:nvSpPr>
          <p:cNvPr id="2" name="五角星形 1"/>
          <p:cNvSpPr/>
          <p:nvPr/>
        </p:nvSpPr>
        <p:spPr bwMode="auto">
          <a:xfrm>
            <a:off x="1568624" y="4509120"/>
            <a:ext cx="270031" cy="216024"/>
          </a:xfrm>
          <a:prstGeom prst="star5">
            <a:avLst/>
          </a:prstGeom>
          <a:solidFill>
            <a:srgbClr val="FF0000"/>
          </a:solidFill>
          <a:ln w="9525" cap="flat" cmpd="sng" algn="ctr">
            <a:solidFill>
              <a:srgbClr val="FF0000"/>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標楷體" pitchFamily="65" charset="-120"/>
            </a:endParaRPr>
          </a:p>
        </p:txBody>
      </p:sp>
      <p:sp>
        <p:nvSpPr>
          <p:cNvPr id="7" name="矩形 6"/>
          <p:cNvSpPr/>
          <p:nvPr/>
        </p:nvSpPr>
        <p:spPr bwMode="auto">
          <a:xfrm>
            <a:off x="1289592" y="2276872"/>
            <a:ext cx="7695855" cy="432048"/>
          </a:xfrm>
          <a:prstGeom prst="rect">
            <a:avLst/>
          </a:prstGeom>
          <a:noFill/>
          <a:ln w="38100" cap="flat" cmpd="sng" algn="ctr">
            <a:solidFill>
              <a:srgbClr val="FF0000"/>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1800" b="0" i="0" u="none" strike="noStrike" cap="none" normalizeH="0" baseline="0" smtClean="0">
              <a:ln>
                <a:noFill/>
              </a:ln>
              <a:solidFill>
                <a:schemeClr val="tx1"/>
              </a:solidFill>
              <a:effectLst/>
              <a:latin typeface="Arial" charset="0"/>
              <a:ea typeface="標楷體" pitchFamily="65" charset="-120"/>
            </a:endParaRPr>
          </a:p>
        </p:txBody>
      </p:sp>
    </p:spTree>
    <p:extLst>
      <p:ext uri="{BB962C8B-B14F-4D97-AF65-F5344CB8AC3E}">
        <p14:creationId xmlns:p14="http://schemas.microsoft.com/office/powerpoint/2010/main" val="80030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p:txBody>
          <a:bodyPr/>
          <a:lstStyle/>
          <a:p>
            <a:r>
              <a:rPr lang="en-US" altLang="zh-TW">
                <a:ea typeface="新細明體" charset="-120"/>
              </a:rPr>
              <a:t>Revoking Authorization in SQL</a:t>
            </a:r>
          </a:p>
        </p:txBody>
      </p:sp>
      <p:sp>
        <p:nvSpPr>
          <p:cNvPr id="281603" name="Rectangle 3"/>
          <p:cNvSpPr>
            <a:spLocks noGrp="1" noChangeArrowheads="1"/>
          </p:cNvSpPr>
          <p:nvPr>
            <p:ph type="body" idx="4294967295"/>
          </p:nvPr>
        </p:nvSpPr>
        <p:spPr/>
        <p:txBody>
          <a:bodyPr/>
          <a:lstStyle/>
          <a:p>
            <a:r>
              <a:rPr lang="en-US" altLang="zh-TW" sz="2000" dirty="0">
                <a:ea typeface="新細明體" charset="-120"/>
              </a:rPr>
              <a:t>The </a:t>
            </a:r>
            <a:r>
              <a:rPr lang="en-US" altLang="zh-TW" sz="2000" b="1" dirty="0">
                <a:ea typeface="新細明體" charset="-120"/>
              </a:rPr>
              <a:t>revoke </a:t>
            </a:r>
            <a:r>
              <a:rPr lang="en-US" altLang="zh-TW" sz="2000" dirty="0">
                <a:ea typeface="新細明體" charset="-120"/>
              </a:rPr>
              <a:t>statement is used to revoke authorization.</a:t>
            </a:r>
          </a:p>
          <a:p>
            <a:pPr lvl="1">
              <a:buFont typeface="Monotype Sorts" pitchFamily="2" charset="2"/>
              <a:buNone/>
            </a:pPr>
            <a:r>
              <a:rPr lang="en-US" altLang="zh-TW" sz="1800" b="1" dirty="0">
                <a:ea typeface="新細明體" charset="-120"/>
              </a:rPr>
              <a:t>revoke</a:t>
            </a:r>
            <a:r>
              <a:rPr lang="en-US" altLang="zh-TW" sz="1800" dirty="0">
                <a:ea typeface="新細明體" charset="-120"/>
              </a:rPr>
              <a:t>&lt;privilege list&gt;</a:t>
            </a:r>
          </a:p>
          <a:p>
            <a:pPr lvl="1">
              <a:buFont typeface="Monotype Sorts" pitchFamily="2" charset="2"/>
              <a:buNone/>
            </a:pPr>
            <a:r>
              <a:rPr lang="en-US" altLang="zh-TW" sz="1800" b="1" dirty="0">
                <a:ea typeface="新細明體" charset="-120"/>
              </a:rPr>
              <a:t>on </a:t>
            </a:r>
            <a:r>
              <a:rPr lang="en-US" altLang="zh-TW" sz="1800" dirty="0">
                <a:ea typeface="新細明體" charset="-120"/>
              </a:rPr>
              <a:t>&lt;relation name or view name&gt; </a:t>
            </a:r>
            <a:r>
              <a:rPr lang="en-US" altLang="zh-TW" sz="1800" b="1" dirty="0">
                <a:ea typeface="新細明體" charset="-120"/>
              </a:rPr>
              <a:t>from </a:t>
            </a:r>
            <a:r>
              <a:rPr lang="en-US" altLang="zh-TW" sz="1800" dirty="0">
                <a:ea typeface="新細明體" charset="-120"/>
              </a:rPr>
              <a:t>&lt;user list&gt; [</a:t>
            </a:r>
            <a:r>
              <a:rPr lang="en-US" altLang="zh-TW" sz="1800" b="1" dirty="0" err="1">
                <a:ea typeface="新細明體" charset="-120"/>
              </a:rPr>
              <a:t>restrict</a:t>
            </a:r>
            <a:r>
              <a:rPr lang="en-US" altLang="zh-TW" sz="1800" dirty="0" err="1">
                <a:ea typeface="新細明體" charset="-120"/>
              </a:rPr>
              <a:t>|</a:t>
            </a:r>
            <a:r>
              <a:rPr lang="en-US" altLang="zh-TW" sz="1800" b="1" dirty="0" err="1">
                <a:ea typeface="新細明體" charset="-120"/>
              </a:rPr>
              <a:t>cascade</a:t>
            </a:r>
            <a:r>
              <a:rPr lang="en-US" altLang="zh-TW" sz="1800" dirty="0">
                <a:ea typeface="新細明體" charset="-120"/>
              </a:rPr>
              <a:t>]</a:t>
            </a:r>
          </a:p>
          <a:p>
            <a:r>
              <a:rPr lang="en-US" altLang="zh-TW" sz="2000" dirty="0">
                <a:ea typeface="新細明體" charset="-120"/>
              </a:rPr>
              <a:t>Example:</a:t>
            </a:r>
          </a:p>
          <a:p>
            <a:pPr lvl="1">
              <a:buFont typeface="Monotype Sorts" pitchFamily="2" charset="2"/>
              <a:buNone/>
            </a:pPr>
            <a:r>
              <a:rPr lang="en-US" altLang="zh-TW" sz="1800" b="1" dirty="0">
                <a:ea typeface="新細明體" charset="-120"/>
              </a:rPr>
              <a:t>revoke select on </a:t>
            </a:r>
            <a:r>
              <a:rPr lang="en-US" altLang="zh-TW" sz="1800" i="1" dirty="0">
                <a:ea typeface="新細明體" charset="-120"/>
              </a:rPr>
              <a:t>branch  </a:t>
            </a:r>
            <a:r>
              <a:rPr lang="en-US" altLang="zh-TW" sz="1800" b="1" dirty="0">
                <a:ea typeface="新細明體" charset="-120"/>
              </a:rPr>
              <a:t>from </a:t>
            </a:r>
            <a:r>
              <a:rPr lang="en-US" altLang="zh-TW" sz="1800" i="1" dirty="0">
                <a:ea typeface="新細明體" charset="-120"/>
              </a:rPr>
              <a:t>U</a:t>
            </a:r>
            <a:r>
              <a:rPr lang="en-US" altLang="zh-TW" sz="1800" i="1" baseline="-25000" dirty="0">
                <a:ea typeface="新細明體" charset="-120"/>
              </a:rPr>
              <a:t>1</a:t>
            </a:r>
            <a:r>
              <a:rPr lang="en-US" altLang="zh-TW" sz="1800" i="1" dirty="0">
                <a:ea typeface="新細明體" charset="-120"/>
              </a:rPr>
              <a:t>, U</a:t>
            </a:r>
            <a:r>
              <a:rPr lang="en-US" altLang="zh-TW" sz="1800" i="1" baseline="-25000" dirty="0">
                <a:ea typeface="新細明體" charset="-120"/>
              </a:rPr>
              <a:t>2</a:t>
            </a:r>
            <a:r>
              <a:rPr lang="en-US" altLang="zh-TW" sz="1800" i="1" dirty="0">
                <a:ea typeface="新細明體" charset="-120"/>
              </a:rPr>
              <a:t>, U</a:t>
            </a:r>
            <a:r>
              <a:rPr lang="en-US" altLang="zh-TW" sz="1800" i="1" baseline="-25000" dirty="0">
                <a:ea typeface="新細明體" charset="-120"/>
              </a:rPr>
              <a:t>3</a:t>
            </a:r>
            <a:r>
              <a:rPr lang="en-US" altLang="zh-TW" sz="1800" i="1" dirty="0">
                <a:ea typeface="新細明體" charset="-120"/>
              </a:rPr>
              <a:t> </a:t>
            </a:r>
            <a:r>
              <a:rPr lang="en-US" altLang="zh-TW" sz="1800" b="1" dirty="0">
                <a:ea typeface="新細明體" charset="-120"/>
              </a:rPr>
              <a:t>cascade</a:t>
            </a:r>
            <a:endParaRPr lang="en-US" altLang="zh-TW" sz="1800" dirty="0">
              <a:ea typeface="新細明體" charset="-120"/>
            </a:endParaRPr>
          </a:p>
          <a:p>
            <a:r>
              <a:rPr lang="en-US" altLang="zh-TW" sz="2000" dirty="0">
                <a:ea typeface="新細明體" charset="-120"/>
              </a:rPr>
              <a:t>Revocation of a privilege from a user may cause other users also to lose that privilege; referred to as cascading of the </a:t>
            </a:r>
            <a:r>
              <a:rPr lang="en-US" altLang="zh-TW" sz="2000" b="1" dirty="0">
                <a:ea typeface="新細明體" charset="-120"/>
              </a:rPr>
              <a:t>revoke</a:t>
            </a:r>
            <a:r>
              <a:rPr lang="en-US" altLang="zh-TW" sz="2000" dirty="0">
                <a:ea typeface="新細明體" charset="-120"/>
              </a:rPr>
              <a:t>.</a:t>
            </a:r>
          </a:p>
          <a:p>
            <a:r>
              <a:rPr lang="en-US" altLang="zh-TW" sz="2000" dirty="0">
                <a:ea typeface="新細明體" charset="-120"/>
              </a:rPr>
              <a:t>We can prevent cascading by specifying </a:t>
            </a:r>
            <a:r>
              <a:rPr lang="en-US" altLang="zh-TW" sz="2000" b="1" dirty="0">
                <a:ea typeface="新細明體" charset="-120"/>
              </a:rPr>
              <a:t>restrict</a:t>
            </a:r>
            <a:r>
              <a:rPr lang="en-US" altLang="zh-TW" sz="2000" dirty="0">
                <a:ea typeface="新細明體" charset="-120"/>
              </a:rPr>
              <a:t>:</a:t>
            </a:r>
          </a:p>
          <a:p>
            <a:pPr lvl="1">
              <a:buFont typeface="Monotype Sorts" pitchFamily="2" charset="2"/>
              <a:buNone/>
            </a:pPr>
            <a:r>
              <a:rPr lang="en-US" altLang="zh-TW" sz="1800" b="1" dirty="0">
                <a:ea typeface="新細明體" charset="-120"/>
              </a:rPr>
              <a:t>	revoke select on </a:t>
            </a:r>
            <a:r>
              <a:rPr lang="en-US" altLang="zh-TW" sz="1800" i="1" dirty="0">
                <a:ea typeface="新細明體" charset="-120"/>
              </a:rPr>
              <a:t>branch </a:t>
            </a:r>
            <a:r>
              <a:rPr lang="en-US" altLang="zh-TW" sz="1800" b="1" dirty="0">
                <a:ea typeface="新細明體" charset="-120"/>
              </a:rPr>
              <a:t>from </a:t>
            </a:r>
            <a:r>
              <a:rPr lang="en-US" altLang="zh-TW" sz="1800" i="1" dirty="0">
                <a:ea typeface="新細明體" charset="-120"/>
              </a:rPr>
              <a:t>U</a:t>
            </a:r>
            <a:r>
              <a:rPr lang="en-US" altLang="zh-TW" sz="1800" i="1" baseline="-25000" dirty="0">
                <a:ea typeface="新細明體" charset="-120"/>
              </a:rPr>
              <a:t>1</a:t>
            </a:r>
            <a:r>
              <a:rPr lang="en-US" altLang="zh-TW" sz="1800" i="1" dirty="0">
                <a:ea typeface="新細明體" charset="-120"/>
              </a:rPr>
              <a:t>, U</a:t>
            </a:r>
            <a:r>
              <a:rPr lang="en-US" altLang="zh-TW" sz="1800" i="1" baseline="-25000" dirty="0">
                <a:ea typeface="新細明體" charset="-120"/>
              </a:rPr>
              <a:t>2</a:t>
            </a:r>
            <a:r>
              <a:rPr lang="en-US" altLang="zh-TW" sz="1800" i="1" dirty="0">
                <a:ea typeface="新細明體" charset="-120"/>
              </a:rPr>
              <a:t>, U</a:t>
            </a:r>
            <a:r>
              <a:rPr lang="en-US" altLang="zh-TW" sz="1800" i="1" baseline="-25000" dirty="0">
                <a:ea typeface="新細明體" charset="-120"/>
              </a:rPr>
              <a:t>3</a:t>
            </a:r>
            <a:r>
              <a:rPr lang="en-US" altLang="zh-TW" sz="1800" i="1" dirty="0">
                <a:ea typeface="新細明體" charset="-120"/>
              </a:rPr>
              <a:t> </a:t>
            </a:r>
            <a:r>
              <a:rPr lang="en-US" altLang="zh-TW" sz="1800" b="1" dirty="0">
                <a:ea typeface="新細明體" charset="-120"/>
              </a:rPr>
              <a:t>restrict</a:t>
            </a:r>
            <a:endParaRPr lang="en-US" altLang="zh-TW" sz="1800" dirty="0">
              <a:ea typeface="新細明體" charset="-120"/>
            </a:endParaRPr>
          </a:p>
          <a:p>
            <a:pPr>
              <a:buFont typeface="Monotype Sorts" pitchFamily="2" charset="2"/>
              <a:buNone/>
            </a:pPr>
            <a:r>
              <a:rPr lang="en-US" altLang="zh-TW" sz="2000" dirty="0">
                <a:ea typeface="新細明體" charset="-120"/>
              </a:rPr>
              <a:t>	With </a:t>
            </a:r>
            <a:r>
              <a:rPr lang="en-US" altLang="zh-TW" sz="2000" b="1" dirty="0">
                <a:ea typeface="新細明體" charset="-120"/>
              </a:rPr>
              <a:t>restrict</a:t>
            </a:r>
            <a:r>
              <a:rPr lang="en-US" altLang="zh-TW" sz="2000" dirty="0">
                <a:ea typeface="新細明體" charset="-120"/>
              </a:rPr>
              <a:t>, the </a:t>
            </a:r>
            <a:r>
              <a:rPr lang="en-US" altLang="zh-TW" sz="2000" b="1" dirty="0">
                <a:ea typeface="新細明體" charset="-120"/>
              </a:rPr>
              <a:t>revoke </a:t>
            </a:r>
            <a:r>
              <a:rPr lang="en-US" altLang="zh-TW" sz="2000" dirty="0">
                <a:ea typeface="新細明體" charset="-120"/>
              </a:rPr>
              <a:t>command fails if  cascading revokes are required.</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50</a:t>
            </a:fld>
            <a:endParaRPr lang="en-US" altLang="zh-TW" dirty="0"/>
          </a:p>
        </p:txBody>
      </p:sp>
    </p:spTree>
    <p:extLst>
      <p:ext uri="{BB962C8B-B14F-4D97-AF65-F5344CB8AC3E}">
        <p14:creationId xmlns:p14="http://schemas.microsoft.com/office/powerpoint/2010/main" val="39362009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US" altLang="zh-TW">
                <a:ea typeface="新細明體" charset="-120"/>
              </a:rPr>
              <a:t>Revoking Authorization in SQL (Cont.)</a:t>
            </a:r>
          </a:p>
        </p:txBody>
      </p:sp>
      <p:sp>
        <p:nvSpPr>
          <p:cNvPr id="282627" name="Rectangle 3"/>
          <p:cNvSpPr>
            <a:spLocks noGrp="1" noChangeArrowheads="1"/>
          </p:cNvSpPr>
          <p:nvPr>
            <p:ph type="body" idx="4294967295"/>
          </p:nvPr>
        </p:nvSpPr>
        <p:spPr/>
        <p:txBody>
          <a:bodyPr/>
          <a:lstStyle/>
          <a:p>
            <a:r>
              <a:rPr lang="en-US" altLang="zh-TW" sz="2400">
                <a:ea typeface="新細明體" charset="-120"/>
              </a:rPr>
              <a:t>&lt;privilege-list&gt; may be </a:t>
            </a:r>
            <a:r>
              <a:rPr lang="en-US" altLang="zh-TW" sz="2400" b="1">
                <a:ea typeface="新細明體" charset="-120"/>
              </a:rPr>
              <a:t>all to</a:t>
            </a:r>
            <a:r>
              <a:rPr lang="en-US" altLang="zh-TW" sz="2400">
                <a:ea typeface="新細明體" charset="-120"/>
              </a:rPr>
              <a:t> revoke all privileges the revokee may hold.</a:t>
            </a:r>
          </a:p>
          <a:p>
            <a:r>
              <a:rPr lang="en-US" altLang="zh-TW" sz="2400">
                <a:ea typeface="新細明體" charset="-120"/>
              </a:rPr>
              <a:t>If &lt;revokee-list&gt; includes </a:t>
            </a:r>
            <a:r>
              <a:rPr lang="en-US" altLang="zh-TW" sz="2400" b="1">
                <a:ea typeface="新細明體" charset="-120"/>
              </a:rPr>
              <a:t>public </a:t>
            </a:r>
            <a:r>
              <a:rPr lang="en-US" altLang="zh-TW" sz="2400">
                <a:ea typeface="新細明體" charset="-120"/>
              </a:rPr>
              <a:t>all users lose the privilege except those granted it explicitly.</a:t>
            </a:r>
          </a:p>
          <a:p>
            <a:r>
              <a:rPr lang="en-US" altLang="zh-TW" sz="2400">
                <a:ea typeface="新細明體" charset="-120"/>
              </a:rPr>
              <a:t>If the same privilege was granted twice to the same user by different grantees, the user  may  retain the privilege after the revocation.</a:t>
            </a:r>
          </a:p>
          <a:p>
            <a:r>
              <a:rPr lang="en-US" altLang="zh-TW" sz="2400">
                <a:ea typeface="新細明體" charset="-120"/>
              </a:rPr>
              <a:t>All privileges that depend on the privilege being revoked are also revoked.</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51</a:t>
            </a:fld>
            <a:endParaRPr lang="en-US" altLang="zh-TW" dirty="0"/>
          </a:p>
        </p:txBody>
      </p:sp>
    </p:spTree>
    <p:extLst>
      <p:ext uri="{BB962C8B-B14F-4D97-AF65-F5344CB8AC3E}">
        <p14:creationId xmlns:p14="http://schemas.microsoft.com/office/powerpoint/2010/main" val="42710356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altLang="zh-TW">
                <a:ea typeface="新細明體" charset="-120"/>
              </a:rPr>
              <a:t>Limitations of SQL Authorization</a:t>
            </a:r>
          </a:p>
        </p:txBody>
      </p:sp>
      <p:sp>
        <p:nvSpPr>
          <p:cNvPr id="283651" name="Rectangle 3"/>
          <p:cNvSpPr>
            <a:spLocks noGrp="1" noChangeArrowheads="1"/>
          </p:cNvSpPr>
          <p:nvPr>
            <p:ph type="body" idx="1"/>
          </p:nvPr>
        </p:nvSpPr>
        <p:spPr>
          <a:xfrm>
            <a:off x="701675" y="1556793"/>
            <a:ext cx="8502650" cy="4464496"/>
          </a:xfrm>
        </p:spPr>
        <p:txBody>
          <a:bodyPr/>
          <a:lstStyle/>
          <a:p>
            <a:pPr>
              <a:lnSpc>
                <a:spcPct val="90000"/>
              </a:lnSpc>
            </a:pPr>
            <a:r>
              <a:rPr lang="en-US" altLang="zh-TW" sz="1600" dirty="0">
                <a:ea typeface="新細明體" charset="-120"/>
              </a:rPr>
              <a:t>SQL does not support authorization at a tuple level</a:t>
            </a:r>
          </a:p>
          <a:p>
            <a:pPr lvl="1">
              <a:lnSpc>
                <a:spcPct val="90000"/>
              </a:lnSpc>
            </a:pPr>
            <a:r>
              <a:rPr lang="en-US" altLang="zh-TW" sz="1600" dirty="0">
                <a:ea typeface="新細明體" charset="-120"/>
              </a:rPr>
              <a:t>E.g. we cannot restrict students to see only (the tuples storing) their own grades</a:t>
            </a:r>
          </a:p>
          <a:p>
            <a:pPr>
              <a:lnSpc>
                <a:spcPct val="90000"/>
              </a:lnSpc>
            </a:pPr>
            <a:r>
              <a:rPr lang="en-US" altLang="zh-TW" sz="1600" dirty="0">
                <a:ea typeface="新細明體" charset="-120"/>
              </a:rPr>
              <a:t>With the growth in Web access to databases, database accesses come primarily from application servers.</a:t>
            </a:r>
          </a:p>
          <a:p>
            <a:pPr lvl="1">
              <a:lnSpc>
                <a:spcPct val="90000"/>
              </a:lnSpc>
            </a:pPr>
            <a:r>
              <a:rPr lang="en-US" altLang="zh-TW" sz="1600" dirty="0">
                <a:ea typeface="新細明體" charset="-120"/>
              </a:rPr>
              <a:t> End users don't have database user ids, they are all mapped to the same database user id</a:t>
            </a:r>
          </a:p>
          <a:p>
            <a:pPr>
              <a:lnSpc>
                <a:spcPct val="90000"/>
              </a:lnSpc>
            </a:pPr>
            <a:r>
              <a:rPr lang="en-US" altLang="zh-TW" sz="1600" dirty="0">
                <a:ea typeface="新細明體" charset="-120"/>
              </a:rPr>
              <a:t>All end-users of an application (such as a web application) may be mapped to a single database user</a:t>
            </a:r>
          </a:p>
          <a:p>
            <a:pPr>
              <a:lnSpc>
                <a:spcPct val="90000"/>
              </a:lnSpc>
            </a:pPr>
            <a:r>
              <a:rPr lang="en-US" altLang="zh-TW" sz="1600" dirty="0">
                <a:ea typeface="新細明體" charset="-120"/>
              </a:rPr>
              <a:t>The task of authorization in above cases falls on the application program, with no support from SQL</a:t>
            </a:r>
          </a:p>
          <a:p>
            <a:pPr lvl="1">
              <a:lnSpc>
                <a:spcPct val="90000"/>
              </a:lnSpc>
            </a:pPr>
            <a:r>
              <a:rPr lang="en-US" altLang="zh-TW" sz="1600" dirty="0">
                <a:ea typeface="新細明體" charset="-120"/>
              </a:rPr>
              <a:t>Benefit: fine grained authorizations, such as to individual tuples, can be implemented by the application.</a:t>
            </a:r>
          </a:p>
          <a:p>
            <a:pPr lvl="1">
              <a:lnSpc>
                <a:spcPct val="90000"/>
              </a:lnSpc>
            </a:pPr>
            <a:r>
              <a:rPr lang="en-US" altLang="zh-TW" sz="1600" dirty="0">
                <a:ea typeface="新細明體" charset="-120"/>
              </a:rPr>
              <a:t>Drawback: Authorization must  be done in application code, and may be dispersed all over an application</a:t>
            </a:r>
          </a:p>
          <a:p>
            <a:pPr lvl="1">
              <a:lnSpc>
                <a:spcPct val="90000"/>
              </a:lnSpc>
            </a:pPr>
            <a:r>
              <a:rPr lang="en-US" altLang="zh-TW" sz="1600" dirty="0">
                <a:ea typeface="新細明體" charset="-120"/>
              </a:rPr>
              <a:t>Checking for absence of authorization loopholes becomes very difficult since it requires reading large amounts of application code</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52</a:t>
            </a:fld>
            <a:endParaRPr lang="en-US" altLang="zh-TW" dirty="0"/>
          </a:p>
        </p:txBody>
      </p:sp>
    </p:spTree>
    <p:extLst>
      <p:ext uri="{BB962C8B-B14F-4D97-AF65-F5344CB8AC3E}">
        <p14:creationId xmlns:p14="http://schemas.microsoft.com/office/powerpoint/2010/main" val="39336026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en-US" altLang="zh-TW">
                <a:ea typeface="新細明體" charset="-120"/>
              </a:rPr>
              <a:t>Audit Trails</a:t>
            </a:r>
          </a:p>
        </p:txBody>
      </p:sp>
      <p:sp>
        <p:nvSpPr>
          <p:cNvPr id="284675" name="Rectangle 3"/>
          <p:cNvSpPr>
            <a:spLocks noGrp="1" noChangeArrowheads="1"/>
          </p:cNvSpPr>
          <p:nvPr>
            <p:ph type="body" idx="1"/>
          </p:nvPr>
        </p:nvSpPr>
        <p:spPr>
          <a:xfrm>
            <a:off x="660400" y="1219201"/>
            <a:ext cx="8667750" cy="3152775"/>
          </a:xfrm>
        </p:spPr>
        <p:txBody>
          <a:bodyPr/>
          <a:lstStyle/>
          <a:p>
            <a:r>
              <a:rPr lang="en-US" altLang="zh-TW">
                <a:ea typeface="新細明體" charset="-120"/>
              </a:rPr>
              <a:t>An audit trail is a log of all changes (inserts/deletes/updates) to the database along with information such as which user performed the change, and when the change was performed.</a:t>
            </a:r>
          </a:p>
          <a:p>
            <a:r>
              <a:rPr lang="en-US" altLang="zh-TW">
                <a:ea typeface="新細明體" charset="-120"/>
              </a:rPr>
              <a:t>Used to track erroneous/fraudulent updates.</a:t>
            </a:r>
          </a:p>
          <a:p>
            <a:r>
              <a:rPr lang="en-US" altLang="zh-TW">
                <a:ea typeface="新細明體" charset="-120"/>
              </a:rPr>
              <a:t>Can be implemented using triggers, but many database systems provide direct support.</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53</a:t>
            </a:fld>
            <a:endParaRPr lang="en-US" altLang="zh-TW" dirty="0"/>
          </a:p>
        </p:txBody>
      </p:sp>
    </p:spTree>
    <p:extLst>
      <p:ext uri="{BB962C8B-B14F-4D97-AF65-F5344CB8AC3E}">
        <p14:creationId xmlns:p14="http://schemas.microsoft.com/office/powerpoint/2010/main" val="13744421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n-US" altLang="zh-TW">
                <a:ea typeface="新細明體" charset="-120"/>
              </a:rPr>
              <a:t>Application Security</a:t>
            </a:r>
          </a:p>
        </p:txBody>
      </p:sp>
      <p:sp>
        <p:nvSpPr>
          <p:cNvPr id="285699" name="Rectangle 3"/>
          <p:cNvSpPr>
            <a:spLocks noGrp="1" noChangeArrowheads="1"/>
          </p:cNvSpPr>
          <p:nvPr>
            <p:ph type="body" idx="4294967295"/>
          </p:nvPr>
        </p:nvSpPr>
        <p:spPr/>
        <p:txBody>
          <a:bodyPr/>
          <a:lstStyle/>
          <a:p>
            <a:r>
              <a:rPr lang="en-US" altLang="zh-TW">
                <a:ea typeface="新細明體" charset="-120"/>
              </a:rPr>
              <a:t>Data may be </a:t>
            </a:r>
            <a:r>
              <a:rPr lang="en-US" altLang="zh-TW" i="1">
                <a:ea typeface="新細明體" charset="-120"/>
              </a:rPr>
              <a:t>encrypted</a:t>
            </a:r>
            <a:r>
              <a:rPr lang="en-US" altLang="zh-TW">
                <a:ea typeface="新細明體" charset="-120"/>
              </a:rPr>
              <a:t> when database authorization provisions do not offer sufficient protection.</a:t>
            </a:r>
          </a:p>
          <a:p>
            <a:r>
              <a:rPr lang="en-US" altLang="zh-TW">
                <a:ea typeface="新細明體" charset="-120"/>
              </a:rPr>
              <a:t>Properties of good encryption technique:</a:t>
            </a:r>
          </a:p>
          <a:p>
            <a:pPr lvl="1"/>
            <a:r>
              <a:rPr lang="en-US" altLang="zh-TW">
                <a:ea typeface="新細明體" charset="-120"/>
              </a:rPr>
              <a:t>Relatively simple for authorized users to encrypt and decrypt data.</a:t>
            </a:r>
          </a:p>
          <a:p>
            <a:pPr lvl="1"/>
            <a:r>
              <a:rPr lang="en-US" altLang="zh-TW">
                <a:ea typeface="新細明體" charset="-120"/>
              </a:rPr>
              <a:t>Encryption scheme depends not on the secrecy of the algorithm but on the secrecy of a parameter of the algorithm  called the  encryption key.</a:t>
            </a:r>
          </a:p>
          <a:p>
            <a:pPr lvl="1"/>
            <a:r>
              <a:rPr lang="en-US" altLang="zh-TW">
                <a:ea typeface="新細明體" charset="-120"/>
              </a:rPr>
              <a:t>Extremely difficult for an intruder to determine the encryption key.</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54</a:t>
            </a:fld>
            <a:endParaRPr lang="en-US" altLang="zh-TW" dirty="0"/>
          </a:p>
        </p:txBody>
      </p:sp>
    </p:spTree>
    <p:extLst>
      <p:ext uri="{BB962C8B-B14F-4D97-AF65-F5344CB8AC3E}">
        <p14:creationId xmlns:p14="http://schemas.microsoft.com/office/powerpoint/2010/main" val="28850683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US" altLang="zh-TW">
                <a:ea typeface="新細明體" charset="-120"/>
              </a:rPr>
              <a:t>Encryption (Cont.)</a:t>
            </a:r>
          </a:p>
        </p:txBody>
      </p:sp>
      <p:sp>
        <p:nvSpPr>
          <p:cNvPr id="286723" name="Rectangle 3"/>
          <p:cNvSpPr>
            <a:spLocks noGrp="1" noChangeArrowheads="1"/>
          </p:cNvSpPr>
          <p:nvPr>
            <p:ph type="body" idx="4294967295"/>
          </p:nvPr>
        </p:nvSpPr>
        <p:spPr>
          <a:xfrm>
            <a:off x="722312" y="1556792"/>
            <a:ext cx="8461375" cy="5057775"/>
          </a:xfrm>
        </p:spPr>
        <p:txBody>
          <a:bodyPr/>
          <a:lstStyle/>
          <a:p>
            <a:pPr>
              <a:lnSpc>
                <a:spcPct val="90000"/>
              </a:lnSpc>
            </a:pPr>
            <a:r>
              <a:rPr lang="en-US" altLang="zh-TW" sz="1600" i="1" dirty="0">
                <a:ea typeface="新細明體" charset="-120"/>
              </a:rPr>
              <a:t> </a:t>
            </a:r>
            <a:r>
              <a:rPr lang="en-US" altLang="zh-TW" sz="1600" i="1" dirty="0">
                <a:solidFill>
                  <a:schemeClr val="tx2"/>
                </a:solidFill>
                <a:ea typeface="新細明體" charset="-120"/>
              </a:rPr>
              <a:t>Data Encryption Standard</a:t>
            </a:r>
            <a:r>
              <a:rPr lang="en-US" altLang="zh-TW" sz="1600" dirty="0">
                <a:solidFill>
                  <a:schemeClr val="tx2"/>
                </a:solidFill>
                <a:ea typeface="新細明體" charset="-120"/>
              </a:rPr>
              <a:t> (DES)</a:t>
            </a:r>
            <a:r>
              <a:rPr lang="en-US" altLang="zh-TW" sz="1600" dirty="0">
                <a:ea typeface="新細明體" charset="-120"/>
              </a:rPr>
              <a:t> substitutes characters and rearranges their order on the basis of an encryption key which is  provided to authorized users via a secure mechanism. Scheme is no more secure than the key transmission mechanism since the key has to be shared.</a:t>
            </a:r>
          </a:p>
          <a:p>
            <a:pPr>
              <a:lnSpc>
                <a:spcPct val="90000"/>
              </a:lnSpc>
            </a:pPr>
            <a:r>
              <a:rPr lang="en-US" altLang="zh-TW" sz="1600" dirty="0">
                <a:solidFill>
                  <a:schemeClr val="tx2"/>
                </a:solidFill>
                <a:ea typeface="新細明體" charset="-120"/>
              </a:rPr>
              <a:t>Advanced Encryption Standard (AES)</a:t>
            </a:r>
            <a:r>
              <a:rPr lang="en-US" altLang="zh-TW" sz="1600" dirty="0">
                <a:ea typeface="新細明體" charset="-120"/>
              </a:rPr>
              <a:t> is a new standard replacing DES, and is based on the </a:t>
            </a:r>
            <a:r>
              <a:rPr lang="en-US" altLang="zh-TW" sz="1600" dirty="0" err="1">
                <a:ea typeface="新細明體" charset="-120"/>
              </a:rPr>
              <a:t>Rijndael</a:t>
            </a:r>
            <a:r>
              <a:rPr lang="en-US" altLang="zh-TW" sz="1600" dirty="0">
                <a:ea typeface="新細明體" charset="-120"/>
              </a:rPr>
              <a:t> algorithm, but is also dependent on shared secret keys</a:t>
            </a:r>
          </a:p>
          <a:p>
            <a:pPr>
              <a:lnSpc>
                <a:spcPct val="90000"/>
              </a:lnSpc>
            </a:pPr>
            <a:r>
              <a:rPr lang="en-US" altLang="zh-TW" sz="1600" dirty="0">
                <a:ea typeface="新細明體" charset="-120"/>
              </a:rPr>
              <a:t> </a:t>
            </a:r>
            <a:r>
              <a:rPr lang="en-US" altLang="zh-TW" sz="1600" i="1" dirty="0">
                <a:solidFill>
                  <a:schemeClr val="tx2"/>
                </a:solidFill>
                <a:ea typeface="新細明體" charset="-120"/>
              </a:rPr>
              <a:t>Public-key encryption</a:t>
            </a:r>
            <a:r>
              <a:rPr lang="en-US" altLang="zh-TW" sz="1600" dirty="0">
                <a:ea typeface="新細明體" charset="-120"/>
              </a:rPr>
              <a:t> is based on each user having two keys:</a:t>
            </a:r>
          </a:p>
          <a:p>
            <a:pPr lvl="1">
              <a:lnSpc>
                <a:spcPct val="90000"/>
              </a:lnSpc>
            </a:pPr>
            <a:r>
              <a:rPr lang="en-US" altLang="zh-TW" sz="1600" i="1" dirty="0">
                <a:ea typeface="新細明體" charset="-120"/>
              </a:rPr>
              <a:t>public key</a:t>
            </a:r>
            <a:r>
              <a:rPr lang="en-US" altLang="zh-TW" sz="1600" dirty="0">
                <a:ea typeface="新細明體" charset="-120"/>
              </a:rPr>
              <a:t> – publicly published key used to encrypt data, but cannot be used to decrypt data</a:t>
            </a:r>
          </a:p>
          <a:p>
            <a:pPr lvl="1">
              <a:lnSpc>
                <a:spcPct val="90000"/>
              </a:lnSpc>
            </a:pPr>
            <a:r>
              <a:rPr lang="en-US" altLang="zh-TW" sz="1600" dirty="0">
                <a:ea typeface="新細明體" charset="-120"/>
              </a:rPr>
              <a:t> </a:t>
            </a:r>
            <a:r>
              <a:rPr lang="en-US" altLang="zh-TW" sz="1600" i="1" dirty="0">
                <a:ea typeface="新細明體" charset="-120"/>
              </a:rPr>
              <a:t>private key</a:t>
            </a:r>
            <a:r>
              <a:rPr lang="en-US" altLang="zh-TW" sz="1600" dirty="0">
                <a:ea typeface="新細明體" charset="-120"/>
              </a:rPr>
              <a:t> -- key known only to individual user, and used to decrypt data.</a:t>
            </a:r>
            <a:br>
              <a:rPr lang="en-US" altLang="zh-TW" sz="1600" dirty="0">
                <a:ea typeface="新細明體" charset="-120"/>
              </a:rPr>
            </a:br>
            <a:r>
              <a:rPr lang="en-US" altLang="zh-TW" sz="1600" dirty="0">
                <a:ea typeface="新細明體" charset="-120"/>
              </a:rPr>
              <a:t>Need not be transmitted to the site doing encryption.</a:t>
            </a:r>
          </a:p>
          <a:p>
            <a:pPr>
              <a:lnSpc>
                <a:spcPct val="90000"/>
              </a:lnSpc>
              <a:buFont typeface="Monotype Sorts" pitchFamily="2" charset="2"/>
              <a:buNone/>
            </a:pPr>
            <a:r>
              <a:rPr lang="en-US" altLang="zh-TW" sz="1600" dirty="0">
                <a:ea typeface="新細明體" charset="-120"/>
              </a:rPr>
              <a:t>     Encryption scheme is such that it is impossible or extremely hard to decrypt data given only  the public key.</a:t>
            </a:r>
          </a:p>
          <a:p>
            <a:pPr>
              <a:lnSpc>
                <a:spcPct val="90000"/>
              </a:lnSpc>
            </a:pPr>
            <a:r>
              <a:rPr lang="en-US" altLang="zh-TW" sz="1600" dirty="0">
                <a:ea typeface="新細明體" charset="-120"/>
              </a:rPr>
              <a:t>The RSA  public-key encryption scheme is based on the hardness of factoring a very large number (100's of digits) into its prime components.</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55</a:t>
            </a:fld>
            <a:endParaRPr lang="en-US" altLang="zh-TW" dirty="0"/>
          </a:p>
        </p:txBody>
      </p:sp>
    </p:spTree>
    <p:extLst>
      <p:ext uri="{BB962C8B-B14F-4D97-AF65-F5344CB8AC3E}">
        <p14:creationId xmlns:p14="http://schemas.microsoft.com/office/powerpoint/2010/main" val="3063080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r>
              <a:rPr lang="en-US" altLang="zh-TW">
                <a:ea typeface="新細明體" charset="-120"/>
              </a:rPr>
              <a:t>Authentication</a:t>
            </a:r>
          </a:p>
        </p:txBody>
      </p:sp>
      <p:sp>
        <p:nvSpPr>
          <p:cNvPr id="287747" name="Rectangle 3"/>
          <p:cNvSpPr>
            <a:spLocks noGrp="1" noChangeArrowheads="1"/>
          </p:cNvSpPr>
          <p:nvPr>
            <p:ph type="body" idx="1"/>
          </p:nvPr>
        </p:nvSpPr>
        <p:spPr>
          <a:xfrm>
            <a:off x="577850" y="1556792"/>
            <a:ext cx="8543925" cy="4643984"/>
          </a:xfrm>
        </p:spPr>
        <p:txBody>
          <a:bodyPr/>
          <a:lstStyle/>
          <a:p>
            <a:r>
              <a:rPr lang="en-US" altLang="zh-TW" sz="1800" dirty="0">
                <a:ea typeface="新細明體" charset="-120"/>
              </a:rPr>
              <a:t>Password based authentication is widely used, but is susceptible to sniffing on a network</a:t>
            </a:r>
          </a:p>
          <a:p>
            <a:r>
              <a:rPr lang="en-US" altLang="zh-TW" sz="1800" b="1" dirty="0">
                <a:solidFill>
                  <a:schemeClr val="tx2"/>
                </a:solidFill>
                <a:ea typeface="新細明體" charset="-120"/>
              </a:rPr>
              <a:t>Challenge-response</a:t>
            </a:r>
            <a:r>
              <a:rPr lang="en-US" altLang="zh-TW" sz="1800" dirty="0">
                <a:ea typeface="新細明體" charset="-120"/>
              </a:rPr>
              <a:t> systems avoid transmission of passwords</a:t>
            </a:r>
          </a:p>
          <a:p>
            <a:pPr lvl="1"/>
            <a:r>
              <a:rPr lang="en-US" altLang="zh-TW" sz="1600" dirty="0">
                <a:ea typeface="新細明體" charset="-120"/>
              </a:rPr>
              <a:t>DB sends a (randomly generated) challenge string to user</a:t>
            </a:r>
          </a:p>
          <a:p>
            <a:pPr lvl="1"/>
            <a:r>
              <a:rPr lang="en-US" altLang="zh-TW" sz="1600" dirty="0">
                <a:ea typeface="新細明體" charset="-120"/>
              </a:rPr>
              <a:t>User encrypts string and returns result. </a:t>
            </a:r>
          </a:p>
          <a:p>
            <a:pPr lvl="1"/>
            <a:r>
              <a:rPr lang="en-US" altLang="zh-TW" sz="1600" dirty="0">
                <a:ea typeface="新細明體" charset="-120"/>
              </a:rPr>
              <a:t>DB verifies identity by decrypting result</a:t>
            </a:r>
          </a:p>
          <a:p>
            <a:pPr lvl="1"/>
            <a:r>
              <a:rPr lang="en-US" altLang="zh-TW" sz="1600" dirty="0">
                <a:ea typeface="新細明體" charset="-120"/>
              </a:rPr>
              <a:t>Can use public-key encryption system by DB sending a message encrypted using user’s public key, and user decrypting and sending the message back</a:t>
            </a:r>
          </a:p>
          <a:p>
            <a:r>
              <a:rPr lang="en-US" altLang="zh-TW" sz="1800" b="1" dirty="0">
                <a:solidFill>
                  <a:schemeClr val="tx2"/>
                </a:solidFill>
                <a:ea typeface="新細明體" charset="-120"/>
              </a:rPr>
              <a:t>Digital</a:t>
            </a:r>
            <a:r>
              <a:rPr lang="en-US" altLang="zh-TW" sz="1800" dirty="0">
                <a:ea typeface="新細明體" charset="-120"/>
              </a:rPr>
              <a:t> </a:t>
            </a:r>
            <a:r>
              <a:rPr lang="en-US" altLang="zh-TW" sz="1800" b="1" dirty="0">
                <a:solidFill>
                  <a:schemeClr val="tx2"/>
                </a:solidFill>
                <a:ea typeface="新細明體" charset="-120"/>
              </a:rPr>
              <a:t>signatures</a:t>
            </a:r>
            <a:r>
              <a:rPr lang="en-US" altLang="zh-TW" sz="1800" dirty="0">
                <a:ea typeface="新細明體" charset="-120"/>
              </a:rPr>
              <a:t> are used to verify authenticity of data</a:t>
            </a:r>
          </a:p>
          <a:p>
            <a:pPr lvl="1"/>
            <a:r>
              <a:rPr lang="en-US" altLang="zh-TW" sz="1600" dirty="0">
                <a:ea typeface="新細明體" charset="-120"/>
              </a:rPr>
              <a:t>E.g. use private key (in reverse) to encrypt data, and anyone can verify authenticity by using public key (in reverse) to decrypt data.  Only holder of private key could have created the encrypted data.</a:t>
            </a:r>
          </a:p>
          <a:p>
            <a:pPr lvl="1"/>
            <a:r>
              <a:rPr lang="en-US" altLang="zh-TW" sz="1600" dirty="0">
                <a:ea typeface="新細明體" charset="-120"/>
              </a:rPr>
              <a:t>Digital signatures also help ensure </a:t>
            </a:r>
            <a:r>
              <a:rPr lang="en-US" altLang="zh-TW" sz="1600" b="1" dirty="0">
                <a:solidFill>
                  <a:schemeClr val="tx2"/>
                </a:solidFill>
                <a:ea typeface="新細明體" charset="-120"/>
              </a:rPr>
              <a:t>nonrepudiation: </a:t>
            </a:r>
            <a:r>
              <a:rPr lang="en-US" altLang="zh-TW" sz="1600" dirty="0">
                <a:ea typeface="新細明體" charset="-120"/>
              </a:rPr>
              <a:t>sender</a:t>
            </a:r>
            <a:br>
              <a:rPr lang="en-US" altLang="zh-TW" sz="1600" dirty="0">
                <a:ea typeface="新細明體" charset="-120"/>
              </a:rPr>
            </a:br>
            <a:r>
              <a:rPr lang="en-US" altLang="zh-TW" sz="1600" dirty="0">
                <a:ea typeface="新細明體" charset="-120"/>
              </a:rPr>
              <a:t>cannot later claim to have not created the data</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56</a:t>
            </a:fld>
            <a:endParaRPr lang="en-US" altLang="zh-TW" dirty="0"/>
          </a:p>
        </p:txBody>
      </p:sp>
    </p:spTree>
    <p:extLst>
      <p:ext uri="{BB962C8B-B14F-4D97-AF65-F5344CB8AC3E}">
        <p14:creationId xmlns:p14="http://schemas.microsoft.com/office/powerpoint/2010/main" val="23243080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US" altLang="zh-TW">
                <a:ea typeface="新細明體" charset="-120"/>
              </a:rPr>
              <a:t>Digital Certificates</a:t>
            </a:r>
          </a:p>
        </p:txBody>
      </p:sp>
      <p:sp>
        <p:nvSpPr>
          <p:cNvPr id="288771" name="Rectangle 3"/>
          <p:cNvSpPr>
            <a:spLocks noGrp="1" noChangeArrowheads="1"/>
          </p:cNvSpPr>
          <p:nvPr>
            <p:ph type="body" idx="1"/>
          </p:nvPr>
        </p:nvSpPr>
        <p:spPr>
          <a:xfrm>
            <a:off x="848544" y="1371600"/>
            <a:ext cx="8915400" cy="5486400"/>
          </a:xfrm>
        </p:spPr>
        <p:txBody>
          <a:bodyPr/>
          <a:lstStyle/>
          <a:p>
            <a:pPr>
              <a:lnSpc>
                <a:spcPct val="90000"/>
              </a:lnSpc>
            </a:pPr>
            <a:r>
              <a:rPr lang="en-US" altLang="zh-TW" sz="1800" b="1" dirty="0">
                <a:solidFill>
                  <a:schemeClr val="tx2"/>
                </a:solidFill>
                <a:ea typeface="新細明體" charset="-120"/>
              </a:rPr>
              <a:t>Digital certificates </a:t>
            </a:r>
            <a:r>
              <a:rPr lang="en-US" altLang="zh-TW" sz="1800" dirty="0">
                <a:ea typeface="新細明體" charset="-120"/>
              </a:rPr>
              <a:t>are used to verify authenticity of public keys. </a:t>
            </a:r>
          </a:p>
          <a:p>
            <a:pPr>
              <a:lnSpc>
                <a:spcPct val="90000"/>
              </a:lnSpc>
            </a:pPr>
            <a:r>
              <a:rPr lang="en-US" altLang="zh-TW" sz="1800" dirty="0">
                <a:ea typeface="新細明體" charset="-120"/>
              </a:rPr>
              <a:t>Problem: when you communicate with a web site, how do you know if you are talking with the genuine web site or an imposter?</a:t>
            </a:r>
          </a:p>
          <a:p>
            <a:pPr lvl="1">
              <a:lnSpc>
                <a:spcPct val="90000"/>
              </a:lnSpc>
            </a:pPr>
            <a:r>
              <a:rPr lang="en-US" altLang="zh-TW" sz="1600" dirty="0">
                <a:ea typeface="新細明體" charset="-120"/>
              </a:rPr>
              <a:t>Solution: use the public key of the web site</a:t>
            </a:r>
          </a:p>
          <a:p>
            <a:pPr lvl="1">
              <a:lnSpc>
                <a:spcPct val="90000"/>
              </a:lnSpc>
            </a:pPr>
            <a:r>
              <a:rPr lang="en-US" altLang="zh-TW" sz="1600" dirty="0">
                <a:ea typeface="新細明體" charset="-120"/>
              </a:rPr>
              <a:t>Problem: how to verify if the public key itself is genuine?</a:t>
            </a:r>
          </a:p>
          <a:p>
            <a:pPr>
              <a:lnSpc>
                <a:spcPct val="90000"/>
              </a:lnSpc>
            </a:pPr>
            <a:r>
              <a:rPr lang="en-US" altLang="zh-TW" sz="1800" dirty="0">
                <a:ea typeface="新細明體" charset="-120"/>
              </a:rPr>
              <a:t>Solution:</a:t>
            </a:r>
          </a:p>
          <a:p>
            <a:pPr lvl="1">
              <a:lnSpc>
                <a:spcPct val="90000"/>
              </a:lnSpc>
            </a:pPr>
            <a:r>
              <a:rPr lang="en-US" altLang="zh-TW" sz="1600" dirty="0">
                <a:ea typeface="新細明體" charset="-120"/>
              </a:rPr>
              <a:t>Every client (e.g. browser) has public keys of a few root-level </a:t>
            </a:r>
            <a:r>
              <a:rPr lang="en-US" altLang="zh-TW" sz="1600" b="1" dirty="0">
                <a:solidFill>
                  <a:schemeClr val="tx2"/>
                </a:solidFill>
                <a:ea typeface="新細明體" charset="-120"/>
              </a:rPr>
              <a:t>certification authorities</a:t>
            </a:r>
          </a:p>
          <a:p>
            <a:pPr lvl="1">
              <a:lnSpc>
                <a:spcPct val="90000"/>
              </a:lnSpc>
            </a:pPr>
            <a:r>
              <a:rPr lang="en-US" altLang="zh-TW" sz="1600" dirty="0">
                <a:ea typeface="新細明體" charset="-120"/>
              </a:rPr>
              <a:t>A site can get its name/URL and public key signed by a certification authority: signed document is called a </a:t>
            </a:r>
            <a:r>
              <a:rPr lang="en-US" altLang="zh-TW" sz="1600" b="1" dirty="0">
                <a:solidFill>
                  <a:schemeClr val="tx2"/>
                </a:solidFill>
                <a:ea typeface="新細明體" charset="-120"/>
              </a:rPr>
              <a:t>certificate</a:t>
            </a:r>
          </a:p>
          <a:p>
            <a:pPr lvl="1">
              <a:lnSpc>
                <a:spcPct val="90000"/>
              </a:lnSpc>
            </a:pPr>
            <a:r>
              <a:rPr lang="en-US" altLang="zh-TW" sz="1600" dirty="0">
                <a:ea typeface="新細明體" charset="-120"/>
              </a:rPr>
              <a:t>Client can use public key of certification authority to verify certificate</a:t>
            </a:r>
          </a:p>
          <a:p>
            <a:pPr lvl="1">
              <a:lnSpc>
                <a:spcPct val="90000"/>
              </a:lnSpc>
            </a:pPr>
            <a:r>
              <a:rPr lang="en-US" altLang="zh-TW" sz="1600" dirty="0">
                <a:ea typeface="新細明體" charset="-120"/>
              </a:rPr>
              <a:t>Multiple levels of certification authorities can exist. Each certification authority </a:t>
            </a:r>
          </a:p>
          <a:p>
            <a:pPr lvl="2">
              <a:lnSpc>
                <a:spcPct val="90000"/>
              </a:lnSpc>
            </a:pPr>
            <a:r>
              <a:rPr lang="en-US" altLang="zh-TW" sz="1600" dirty="0">
                <a:ea typeface="新細明體" charset="-120"/>
              </a:rPr>
              <a:t>presents its own public-key certificate signed by a </a:t>
            </a:r>
            <a:br>
              <a:rPr lang="en-US" altLang="zh-TW" sz="1600" dirty="0">
                <a:ea typeface="新細明體" charset="-120"/>
              </a:rPr>
            </a:br>
            <a:r>
              <a:rPr lang="en-US" altLang="zh-TW" sz="1600" dirty="0">
                <a:ea typeface="新細明體" charset="-120"/>
              </a:rPr>
              <a:t>higher level authority, and </a:t>
            </a:r>
          </a:p>
          <a:p>
            <a:pPr lvl="2">
              <a:lnSpc>
                <a:spcPct val="90000"/>
              </a:lnSpc>
            </a:pPr>
            <a:r>
              <a:rPr lang="en-US" altLang="zh-TW" sz="1600" dirty="0">
                <a:ea typeface="新細明體" charset="-120"/>
              </a:rPr>
              <a:t>Uses its private key to sign the certificate of  other web sites/authorities</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57</a:t>
            </a:fld>
            <a:endParaRPr lang="en-US" altLang="zh-TW" dirty="0"/>
          </a:p>
        </p:txBody>
      </p:sp>
    </p:spTree>
    <p:extLst>
      <p:ext uri="{BB962C8B-B14F-4D97-AF65-F5344CB8AC3E}">
        <p14:creationId xmlns:p14="http://schemas.microsoft.com/office/powerpoint/2010/main" val="27380431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ctrTitle"/>
          </p:nvPr>
        </p:nvSpPr>
        <p:spPr/>
        <p:txBody>
          <a:bodyPr/>
          <a:lstStyle/>
          <a:p>
            <a:r>
              <a:rPr lang="en-US" altLang="zh-TW">
                <a:ea typeface="新細明體" charset="-120"/>
              </a:rPr>
              <a:t>End of Chapter</a:t>
            </a:r>
          </a:p>
        </p:txBody>
      </p:sp>
      <p:sp>
        <p:nvSpPr>
          <p:cNvPr id="2" name="頁尾版面配置區 1"/>
          <p:cNvSpPr>
            <a:spLocks noGrp="1"/>
          </p:cNvSpPr>
          <p:nvPr>
            <p:ph type="ftr" sz="quarter" idx="3"/>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4"/>
          </p:nvPr>
        </p:nvSpPr>
        <p:spPr/>
        <p:txBody>
          <a:bodyPr/>
          <a:lstStyle/>
          <a:p>
            <a:r>
              <a:rPr lang="en-US" altLang="zh-TW" smtClean="0"/>
              <a:t>8-</a:t>
            </a:r>
            <a:fld id="{B978CFEF-9DC3-46D5-B29F-F7CF1978FE7A}" type="slidenum">
              <a:rPr lang="en-US" altLang="zh-TW" smtClean="0"/>
              <a:pPr/>
              <a:t>58</a:t>
            </a:fld>
            <a:endParaRPr lang="en-US" altLang="zh-TW" dirty="0"/>
          </a:p>
        </p:txBody>
      </p:sp>
    </p:spTree>
    <p:extLst>
      <p:ext uri="{BB962C8B-B14F-4D97-AF65-F5344CB8AC3E}">
        <p14:creationId xmlns:p14="http://schemas.microsoft.com/office/powerpoint/2010/main" val="30658936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2"/>
          <p:cNvSpPr>
            <a:spLocks noGrp="1"/>
          </p:cNvSpPr>
          <p:nvPr>
            <p:ph type="ftr" sz="quarter" idx="10"/>
          </p:nvPr>
        </p:nvSpPr>
        <p:spPr/>
        <p:txBody>
          <a:bodyPr/>
          <a:lstStyle/>
          <a:p>
            <a:r>
              <a:rPr lang="en-US" altLang="zh-TW" smtClean="0"/>
              <a:t>Unit 6  Database Design and the E-R Model  </a:t>
            </a:r>
            <a:endParaRPr lang="en-US" altLang="zh-TW" sz="1100" dirty="0"/>
          </a:p>
        </p:txBody>
      </p:sp>
      <p:sp>
        <p:nvSpPr>
          <p:cNvPr id="4" name="投影片編號版面配置區 3"/>
          <p:cNvSpPr>
            <a:spLocks noGrp="1"/>
          </p:cNvSpPr>
          <p:nvPr>
            <p:ph type="sldNum" sz="quarter" idx="11"/>
          </p:nvPr>
        </p:nvSpPr>
        <p:spPr/>
        <p:txBody>
          <a:bodyPr/>
          <a:lstStyle/>
          <a:p>
            <a:r>
              <a:rPr lang="en-US" altLang="zh-TW" smtClean="0"/>
              <a:t>6-</a:t>
            </a:r>
            <a:fld id="{3B8DCDA2-2604-462F-AC1D-5492961C1C95}" type="slidenum">
              <a:rPr lang="en-US" altLang="zh-TW" smtClean="0"/>
              <a:pPr/>
              <a:t>59</a:t>
            </a:fld>
            <a:endParaRPr lang="en-US" altLang="zh-TW" dirty="0"/>
          </a:p>
        </p:txBody>
      </p:sp>
      <p:sp>
        <p:nvSpPr>
          <p:cNvPr id="8" name="Rectangle 2"/>
          <p:cNvSpPr>
            <a:spLocks noGrp="1" noChangeArrowheads="1"/>
          </p:cNvSpPr>
          <p:nvPr>
            <p:ph type="title"/>
          </p:nvPr>
        </p:nvSpPr>
        <p:spPr>
          <a:xfrm>
            <a:off x="128464" y="608269"/>
            <a:ext cx="9649072" cy="685800"/>
          </a:xfrm>
        </p:spPr>
        <p:txBody>
          <a:bodyPr/>
          <a:lstStyle/>
          <a:p>
            <a:pPr marL="628650" lvl="1" indent="-285750">
              <a:lnSpc>
                <a:spcPct val="80000"/>
              </a:lnSpc>
            </a:pPr>
            <a:r>
              <a:rPr lang="en-US" altLang="zh-TW" dirty="0">
                <a:solidFill>
                  <a:schemeClr val="tx1"/>
                </a:solidFill>
                <a:cs typeface="+mj-cs"/>
              </a:rPr>
              <a:t>EX.part2.3: </a:t>
            </a:r>
            <a:r>
              <a:rPr lang="en-US" altLang="zh-TW" dirty="0" smtClean="0">
                <a:solidFill>
                  <a:schemeClr val="tx1"/>
                </a:solidFill>
                <a:cs typeface="+mj-cs"/>
              </a:rPr>
              <a:t>User Interface and </a:t>
            </a:r>
            <a:r>
              <a:rPr lang="en-US" altLang="zh-TW" dirty="0" smtClean="0"/>
              <a:t>Authorization</a:t>
            </a:r>
            <a:endParaRPr lang="en-US" altLang="zh-TW" dirty="0">
              <a:solidFill>
                <a:schemeClr val="tx1"/>
              </a:solidFill>
              <a:cs typeface="+mj-cs"/>
            </a:endParaRPr>
          </a:p>
        </p:txBody>
      </p:sp>
      <p:sp>
        <p:nvSpPr>
          <p:cNvPr id="7" name="Rectangle 3"/>
          <p:cNvSpPr>
            <a:spLocks noChangeArrowheads="1"/>
          </p:cNvSpPr>
          <p:nvPr/>
        </p:nvSpPr>
        <p:spPr bwMode="auto">
          <a:xfrm>
            <a:off x="1157420" y="1324123"/>
            <a:ext cx="7993592" cy="4697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l">
              <a:lnSpc>
                <a:spcPct val="130000"/>
              </a:lnSpc>
              <a:spcBef>
                <a:spcPct val="30000"/>
              </a:spcBef>
              <a:buClr>
                <a:srgbClr val="00B050"/>
              </a:buClr>
              <a:buSzPct val="60000"/>
              <a:buFont typeface="Wingdings" pitchFamily="2" charset="2"/>
              <a:buChar char="n"/>
            </a:pPr>
            <a:r>
              <a:rPr lang="en-US" altLang="zh-TW" sz="2000" b="1" dirty="0">
                <a:solidFill>
                  <a:schemeClr val="tx2"/>
                </a:solidFill>
                <a:latin typeface="Times New Roman" pitchFamily="18" charset="0"/>
              </a:rPr>
              <a:t>Design User Interface</a:t>
            </a:r>
          </a:p>
          <a:p>
            <a:pPr marL="685800" lvl="1" indent="-342900" algn="l">
              <a:lnSpc>
                <a:spcPct val="130000"/>
              </a:lnSpc>
              <a:spcBef>
                <a:spcPts val="0"/>
              </a:spcBef>
              <a:buClr>
                <a:schemeClr val="folHlink"/>
              </a:buClr>
              <a:buSzPct val="55000"/>
              <a:buFont typeface="Wingdings" pitchFamily="2" charset="2"/>
              <a:buChar char="l"/>
            </a:pPr>
            <a:r>
              <a:rPr lang="en-US" altLang="zh-TW" sz="2000" dirty="0">
                <a:latin typeface="Times New Roman" pitchFamily="18" charset="0"/>
              </a:rPr>
              <a:t>Design user interface, and more</a:t>
            </a:r>
          </a:p>
          <a:p>
            <a:pPr marL="685800" lvl="1" indent="-342900" algn="l">
              <a:spcBef>
                <a:spcPct val="10000"/>
              </a:spcBef>
              <a:buClr>
                <a:schemeClr val="folHlink"/>
              </a:buClr>
              <a:buSzPct val="55000"/>
              <a:buFont typeface="Wingdings" pitchFamily="2" charset="2"/>
              <a:buChar char="l"/>
            </a:pPr>
            <a:r>
              <a:rPr lang="en-US" altLang="zh-TW" sz="2000" dirty="0">
                <a:latin typeface="Times New Roman" pitchFamily="18" charset="0"/>
              </a:rPr>
              <a:t>Design your Web Interfaces to Databases</a:t>
            </a:r>
          </a:p>
          <a:p>
            <a:pPr marL="685800" lvl="1" indent="-342900" algn="l">
              <a:spcBef>
                <a:spcPct val="10000"/>
              </a:spcBef>
              <a:buClr>
                <a:schemeClr val="folHlink"/>
              </a:buClr>
              <a:buSzPct val="55000"/>
              <a:buFont typeface="Wingdings" pitchFamily="2" charset="2"/>
              <a:buChar char="l"/>
            </a:pPr>
            <a:r>
              <a:rPr lang="en-US" altLang="zh-TW" sz="2000" dirty="0" smtClean="0">
                <a:latin typeface="Times New Roman" pitchFamily="18" charset="0"/>
              </a:rPr>
              <a:t>… </a:t>
            </a:r>
            <a:endParaRPr lang="en-US" altLang="zh-TW" sz="2000" dirty="0">
              <a:latin typeface="Times New Roman" pitchFamily="18" charset="0"/>
            </a:endParaRPr>
          </a:p>
          <a:p>
            <a:pPr marL="342900" lvl="1" indent="-342900" algn="l">
              <a:lnSpc>
                <a:spcPct val="130000"/>
              </a:lnSpc>
              <a:spcBef>
                <a:spcPct val="30000"/>
              </a:spcBef>
              <a:buClr>
                <a:srgbClr val="00B050"/>
              </a:buClr>
              <a:buSzPct val="60000"/>
              <a:buFont typeface="Wingdings" pitchFamily="2" charset="2"/>
              <a:buChar char="n"/>
            </a:pPr>
            <a:r>
              <a:rPr lang="en-US" altLang="zh-TW" sz="2000" b="1" dirty="0">
                <a:solidFill>
                  <a:schemeClr val="tx2"/>
                </a:solidFill>
                <a:latin typeface="Times New Roman" pitchFamily="18" charset="0"/>
              </a:rPr>
              <a:t>Design </a:t>
            </a:r>
            <a:r>
              <a:rPr lang="en-US" altLang="zh-TW" sz="2000" b="1" dirty="0" smtClean="0">
                <a:solidFill>
                  <a:schemeClr val="tx2"/>
                </a:solidFill>
                <a:latin typeface="Times New Roman" pitchFamily="18" charset="0"/>
              </a:rPr>
              <a:t>Authorization</a:t>
            </a:r>
          </a:p>
          <a:p>
            <a:pPr marL="685800" lvl="1" indent="-342900" algn="l">
              <a:lnSpc>
                <a:spcPct val="130000"/>
              </a:lnSpc>
              <a:spcBef>
                <a:spcPts val="0"/>
              </a:spcBef>
              <a:buClr>
                <a:schemeClr val="folHlink"/>
              </a:buClr>
              <a:buSzPct val="55000"/>
              <a:buFont typeface="Wingdings" pitchFamily="2" charset="2"/>
              <a:buChar char="l"/>
            </a:pPr>
            <a:r>
              <a:rPr lang="en-US" altLang="zh-TW" sz="2000" dirty="0">
                <a:latin typeface="Times New Roman" pitchFamily="18" charset="0"/>
              </a:rPr>
              <a:t>Read authorization - allows reading, but not modification of data.</a:t>
            </a:r>
          </a:p>
          <a:p>
            <a:pPr marL="685800" lvl="1" indent="-342900" algn="l">
              <a:spcBef>
                <a:spcPct val="10000"/>
              </a:spcBef>
              <a:buClr>
                <a:schemeClr val="folHlink"/>
              </a:buClr>
              <a:buSzPct val="55000"/>
              <a:buFont typeface="Wingdings" pitchFamily="2" charset="2"/>
              <a:buChar char="l"/>
            </a:pPr>
            <a:r>
              <a:rPr lang="en-US" altLang="zh-TW" sz="2000" dirty="0">
                <a:latin typeface="Times New Roman" pitchFamily="18" charset="0"/>
              </a:rPr>
              <a:t>Insert authorization - allows insertion of new data, but not modification of existing data.</a:t>
            </a:r>
          </a:p>
          <a:p>
            <a:pPr marL="685800" lvl="1" indent="-342900" algn="l">
              <a:spcBef>
                <a:spcPct val="10000"/>
              </a:spcBef>
              <a:buClr>
                <a:schemeClr val="folHlink"/>
              </a:buClr>
              <a:buSzPct val="55000"/>
              <a:buFont typeface="Wingdings" pitchFamily="2" charset="2"/>
              <a:buChar char="l"/>
            </a:pPr>
            <a:r>
              <a:rPr lang="en-US" altLang="zh-TW" sz="2000" dirty="0">
                <a:latin typeface="Times New Roman" pitchFamily="18" charset="0"/>
              </a:rPr>
              <a:t>Update authorization - allows modification, but not deletion of data.</a:t>
            </a:r>
          </a:p>
          <a:p>
            <a:pPr marL="685800" lvl="1" indent="-342900" algn="l">
              <a:spcBef>
                <a:spcPct val="10000"/>
              </a:spcBef>
              <a:buClr>
                <a:schemeClr val="folHlink"/>
              </a:buClr>
              <a:buSzPct val="55000"/>
              <a:buFont typeface="Wingdings" pitchFamily="2" charset="2"/>
              <a:buChar char="l"/>
            </a:pPr>
            <a:r>
              <a:rPr lang="en-US" altLang="zh-TW" sz="2000" dirty="0">
                <a:latin typeface="Times New Roman" pitchFamily="18" charset="0"/>
              </a:rPr>
              <a:t>Delete authorization - allows deletion of data</a:t>
            </a:r>
          </a:p>
          <a:p>
            <a:pPr marL="342900" indent="-342900" algn="l">
              <a:spcBef>
                <a:spcPct val="10000"/>
              </a:spcBef>
              <a:buClr>
                <a:schemeClr val="folHlink"/>
              </a:buClr>
              <a:buSzPct val="55000"/>
              <a:buFont typeface="Wingdings" pitchFamily="2" charset="2"/>
              <a:buNone/>
            </a:pPr>
            <a:endParaRPr lang="en-US" altLang="zh-TW" sz="2000" b="1" dirty="0">
              <a:solidFill>
                <a:schemeClr val="tx1"/>
              </a:solidFill>
              <a:latin typeface="Times New Roman" pitchFamily="18" charset="0"/>
            </a:endParaRPr>
          </a:p>
        </p:txBody>
      </p:sp>
    </p:spTree>
    <p:extLst>
      <p:ext uri="{BB962C8B-B14F-4D97-AF65-F5344CB8AC3E}">
        <p14:creationId xmlns:p14="http://schemas.microsoft.com/office/powerpoint/2010/main" val="2431409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zh-TW" dirty="0" smtClean="0"/>
              <a:t>Outline</a:t>
            </a:r>
          </a:p>
        </p:txBody>
      </p:sp>
      <p:sp>
        <p:nvSpPr>
          <p:cNvPr id="4099" name="Rectangle 3"/>
          <p:cNvSpPr>
            <a:spLocks noGrp="1" noChangeArrowheads="1"/>
          </p:cNvSpPr>
          <p:nvPr>
            <p:ph type="body" idx="1"/>
          </p:nvPr>
        </p:nvSpPr>
        <p:spPr>
          <a:xfrm>
            <a:off x="1352600" y="1484784"/>
            <a:ext cx="7272808" cy="4648200"/>
          </a:xfrm>
        </p:spPr>
        <p:txBody>
          <a:bodyPr/>
          <a:lstStyle/>
          <a:p>
            <a:pPr>
              <a:spcBef>
                <a:spcPct val="20000"/>
              </a:spcBef>
              <a:buClr>
                <a:srgbClr val="00B050"/>
              </a:buClr>
              <a:buSzPct val="60000"/>
            </a:pPr>
            <a:r>
              <a:rPr lang="en-US" altLang="zh-TW" sz="2400" dirty="0" smtClean="0"/>
              <a:t>6.1 Overview </a:t>
            </a:r>
            <a:r>
              <a:rPr lang="en-US" altLang="zh-TW" sz="2400" dirty="0"/>
              <a:t>of the </a:t>
            </a:r>
            <a:r>
              <a:rPr lang="en-US" altLang="zh-TW" sz="2400" dirty="0" smtClean="0"/>
              <a:t>Database Design Process</a:t>
            </a:r>
            <a:endParaRPr lang="en-US" altLang="zh-TW" sz="2400" dirty="0">
              <a:latin typeface="Times New Roman" pitchFamily="18" charset="0"/>
            </a:endParaRPr>
          </a:p>
          <a:p>
            <a:pPr>
              <a:spcBef>
                <a:spcPct val="20000"/>
              </a:spcBef>
              <a:buClr>
                <a:srgbClr val="00B050"/>
              </a:buClr>
              <a:buSzPct val="60000"/>
            </a:pPr>
            <a:r>
              <a:rPr lang="en-US" altLang="zh-TW" sz="2400" dirty="0" smtClean="0"/>
              <a:t>6.2 </a:t>
            </a:r>
            <a:r>
              <a:rPr lang="en-US" altLang="zh-TW" sz="2400" dirty="0"/>
              <a:t>The E-R </a:t>
            </a:r>
            <a:r>
              <a:rPr lang="en-US" altLang="zh-TW" sz="2400" dirty="0" smtClean="0"/>
              <a:t>Model</a:t>
            </a:r>
          </a:p>
          <a:p>
            <a:pPr>
              <a:spcBef>
                <a:spcPct val="20000"/>
              </a:spcBef>
              <a:buClr>
                <a:srgbClr val="00B050"/>
              </a:buClr>
              <a:buSzPct val="60000"/>
            </a:pPr>
            <a:r>
              <a:rPr lang="en-US" altLang="zh-TW" sz="2400" dirty="0"/>
              <a:t>6.3 </a:t>
            </a:r>
            <a:r>
              <a:rPr lang="en-US" altLang="zh-TW" sz="2400" dirty="0" smtClean="0"/>
              <a:t>Constraints</a:t>
            </a:r>
          </a:p>
          <a:p>
            <a:pPr>
              <a:spcBef>
                <a:spcPct val="20000"/>
              </a:spcBef>
              <a:buClr>
                <a:srgbClr val="00B050"/>
              </a:buClr>
              <a:buSzPct val="60000"/>
            </a:pPr>
            <a:r>
              <a:rPr lang="en-US" altLang="zh-TW" sz="2400" dirty="0"/>
              <a:t>6.4 E-R </a:t>
            </a:r>
            <a:r>
              <a:rPr lang="en-US" altLang="zh-TW" sz="2400" dirty="0" smtClean="0"/>
              <a:t>Diagrams</a:t>
            </a:r>
          </a:p>
          <a:p>
            <a:pPr>
              <a:spcBef>
                <a:spcPct val="20000"/>
              </a:spcBef>
              <a:buClr>
                <a:srgbClr val="00B050"/>
              </a:buClr>
              <a:buSzPct val="60000"/>
            </a:pPr>
            <a:r>
              <a:rPr lang="en-US" altLang="zh-TW" sz="2400" dirty="0"/>
              <a:t>6.5 E-R Design </a:t>
            </a:r>
            <a:r>
              <a:rPr lang="en-US" altLang="zh-TW" sz="2400" dirty="0" smtClean="0"/>
              <a:t>Issues</a:t>
            </a:r>
          </a:p>
          <a:p>
            <a:pPr>
              <a:spcBef>
                <a:spcPct val="20000"/>
              </a:spcBef>
              <a:buClr>
                <a:srgbClr val="00B050"/>
              </a:buClr>
              <a:buSzPct val="60000"/>
            </a:pPr>
            <a:r>
              <a:rPr lang="en-US" altLang="zh-TW" sz="2400" dirty="0"/>
              <a:t>6.6 Weak Entity </a:t>
            </a:r>
            <a:r>
              <a:rPr lang="en-US" altLang="zh-TW" sz="2400" dirty="0" smtClean="0"/>
              <a:t>Sets</a:t>
            </a:r>
          </a:p>
          <a:p>
            <a:pPr>
              <a:spcBef>
                <a:spcPct val="20000"/>
              </a:spcBef>
              <a:buClr>
                <a:srgbClr val="00B050"/>
              </a:buClr>
              <a:buSzPct val="60000"/>
            </a:pPr>
            <a:r>
              <a:rPr lang="en-US" altLang="zh-TW" sz="2400" dirty="0"/>
              <a:t>6.7 </a:t>
            </a:r>
            <a:r>
              <a:rPr lang="en-US" altLang="zh-TW" sz="2400" dirty="0">
                <a:latin typeface="Times New Roman" pitchFamily="18" charset="0"/>
              </a:rPr>
              <a:t>Reduction E-R Model to Relational </a:t>
            </a:r>
            <a:r>
              <a:rPr lang="en-US" altLang="zh-TW" sz="2400" dirty="0" smtClean="0">
                <a:latin typeface="Times New Roman" pitchFamily="18" charset="0"/>
              </a:rPr>
              <a:t>Tables</a:t>
            </a:r>
            <a:endParaRPr lang="en-US" altLang="zh-TW" sz="2400" dirty="0">
              <a:latin typeface="Times New Roman" pitchFamily="18" charset="0"/>
            </a:endParaRPr>
          </a:p>
          <a:p>
            <a:pPr>
              <a:spcBef>
                <a:spcPct val="20000"/>
              </a:spcBef>
              <a:buClr>
                <a:srgbClr val="00B050"/>
              </a:buClr>
              <a:buSzPct val="60000"/>
            </a:pPr>
            <a:r>
              <a:rPr lang="en-US" altLang="zh-TW" sz="2400" dirty="0" smtClean="0">
                <a:solidFill>
                  <a:schemeClr val="accent2"/>
                </a:solidFill>
                <a:ea typeface="新細明體" pitchFamily="18" charset="-120"/>
              </a:rPr>
              <a:t>6.8 Case </a:t>
            </a:r>
            <a:r>
              <a:rPr lang="en-US" altLang="zh-TW" sz="2400" dirty="0">
                <a:solidFill>
                  <a:schemeClr val="accent2"/>
                </a:solidFill>
                <a:ea typeface="新細明體" pitchFamily="18" charset="-120"/>
              </a:rPr>
              <a:t>Study: </a:t>
            </a:r>
            <a:r>
              <a:rPr lang="en-US" altLang="zh-TW" sz="2400" dirty="0" smtClean="0">
                <a:solidFill>
                  <a:schemeClr val="accent2"/>
                </a:solidFill>
                <a:ea typeface="新細明體" pitchFamily="18" charset="-120"/>
              </a:rPr>
              <a:t>E-R </a:t>
            </a:r>
            <a:r>
              <a:rPr lang="en-US" altLang="zh-TW" sz="2400" dirty="0">
                <a:solidFill>
                  <a:schemeClr val="accent2"/>
                </a:solidFill>
                <a:ea typeface="新細明體" pitchFamily="18" charset="-120"/>
              </a:rPr>
              <a:t>for Supplier-and-Parts Database</a:t>
            </a:r>
            <a:endParaRPr lang="en-US" altLang="zh-TW" sz="2400" dirty="0" smtClean="0"/>
          </a:p>
        </p:txBody>
      </p:sp>
      <p:sp>
        <p:nvSpPr>
          <p:cNvPr id="3" name="頁尾版面配置區 2"/>
          <p:cNvSpPr>
            <a:spLocks noGrp="1"/>
          </p:cNvSpPr>
          <p:nvPr>
            <p:ph type="ftr" sz="quarter" idx="10"/>
          </p:nvPr>
        </p:nvSpPr>
        <p:spPr/>
        <p:txBody>
          <a:bodyPr/>
          <a:lstStyle/>
          <a:p>
            <a:r>
              <a:rPr lang="en-US" altLang="zh-TW" smtClean="0"/>
              <a:t>Unit 6  Database Design and the E-R Model  </a:t>
            </a:r>
            <a:endParaRPr lang="en-US" altLang="zh-TW" sz="1100" dirty="0"/>
          </a:p>
        </p:txBody>
      </p:sp>
      <p:sp>
        <p:nvSpPr>
          <p:cNvPr id="5" name="投影片編號版面配置區 4"/>
          <p:cNvSpPr>
            <a:spLocks noGrp="1"/>
          </p:cNvSpPr>
          <p:nvPr>
            <p:ph type="sldNum" sz="quarter" idx="11"/>
          </p:nvPr>
        </p:nvSpPr>
        <p:spPr/>
        <p:txBody>
          <a:bodyPr/>
          <a:lstStyle/>
          <a:p>
            <a:r>
              <a:rPr lang="en-US" altLang="zh-TW" smtClean="0"/>
              <a:t>6-</a:t>
            </a:r>
            <a:fld id="{084BFBEF-DDC4-418E-BE81-DB2B5BD67F2A}" type="slidenum">
              <a:rPr lang="en-US" altLang="zh-TW" smtClean="0"/>
              <a:pPr/>
              <a:t>6</a:t>
            </a:fld>
            <a:endParaRPr lang="en-US" altLang="zh-TW" dirty="0"/>
          </a:p>
        </p:txBody>
      </p:sp>
      <p:cxnSp>
        <p:nvCxnSpPr>
          <p:cNvPr id="4" name="直線接點 3"/>
          <p:cNvCxnSpPr/>
          <p:nvPr/>
        </p:nvCxnSpPr>
        <p:spPr bwMode="auto">
          <a:xfrm flipV="1">
            <a:off x="1208584" y="836712"/>
            <a:ext cx="6696744" cy="4752528"/>
          </a:xfrm>
          <a:prstGeom prst="line">
            <a:avLst/>
          </a:prstGeom>
          <a:noFill/>
          <a:ln w="9525"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1540652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3"/>
          <p:cNvSpPr>
            <a:spLocks noChangeArrowheads="1"/>
          </p:cNvSpPr>
          <p:nvPr/>
        </p:nvSpPr>
        <p:spPr bwMode="auto">
          <a:xfrm>
            <a:off x="1157420" y="1212850"/>
            <a:ext cx="7993592"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lvl="1" indent="-342900" algn="l">
              <a:lnSpc>
                <a:spcPct val="130000"/>
              </a:lnSpc>
              <a:spcBef>
                <a:spcPct val="30000"/>
              </a:spcBef>
              <a:buClr>
                <a:srgbClr val="00B050"/>
              </a:buClr>
              <a:buSzPct val="60000"/>
              <a:buFont typeface="Wingdings" pitchFamily="2" charset="2"/>
              <a:buChar char="n"/>
            </a:pPr>
            <a:r>
              <a:rPr lang="zh-TW" altLang="en-US" sz="2000" b="1" dirty="0">
                <a:solidFill>
                  <a:schemeClr val="tx2"/>
                </a:solidFill>
                <a:latin typeface="Times New Roman" pitchFamily="18" charset="0"/>
              </a:rPr>
              <a:t>撰寫完整</a:t>
            </a:r>
            <a:r>
              <a:rPr lang="zh-TW" altLang="en-US" sz="2000" b="1" dirty="0" smtClean="0">
                <a:solidFill>
                  <a:schemeClr val="tx2"/>
                </a:solidFill>
                <a:latin typeface="Times New Roman" pitchFamily="18" charset="0"/>
              </a:rPr>
              <a:t>報告</a:t>
            </a:r>
            <a:r>
              <a:rPr lang="en-US" altLang="zh-TW" sz="2000" b="1" dirty="0" smtClean="0">
                <a:solidFill>
                  <a:schemeClr val="tx2"/>
                </a:solidFill>
                <a:latin typeface="Times New Roman" pitchFamily="18" charset="0"/>
              </a:rPr>
              <a:t>, </a:t>
            </a:r>
            <a:r>
              <a:rPr lang="zh-TW" altLang="en-US" sz="2000" b="1" dirty="0" smtClean="0">
                <a:solidFill>
                  <a:schemeClr val="tx2"/>
                </a:solidFill>
                <a:latin typeface="Times New Roman" pitchFamily="18" charset="0"/>
              </a:rPr>
              <a:t>內容應包括</a:t>
            </a:r>
            <a:endParaRPr lang="en-US" altLang="zh-TW" sz="2000" b="1" dirty="0">
              <a:solidFill>
                <a:schemeClr val="tx2"/>
              </a:solidFill>
              <a:latin typeface="Times New Roman" pitchFamily="18" charset="0"/>
            </a:endParaRPr>
          </a:p>
          <a:p>
            <a:pPr marL="685800" lvl="1" indent="-342900" algn="l">
              <a:lnSpc>
                <a:spcPct val="80000"/>
              </a:lnSpc>
              <a:spcBef>
                <a:spcPct val="30000"/>
              </a:spcBef>
              <a:buClr>
                <a:schemeClr val="folHlink"/>
              </a:buClr>
              <a:buSzPct val="55000"/>
              <a:buFont typeface="Wingdings" pitchFamily="2" charset="2"/>
              <a:buChar char="l"/>
            </a:pPr>
            <a:r>
              <a:rPr lang="zh-TW" altLang="en-US" sz="2000" dirty="0" smtClean="0">
                <a:latin typeface="Times New Roman" pitchFamily="18" charset="0"/>
              </a:rPr>
              <a:t>封面</a:t>
            </a:r>
            <a:r>
              <a:rPr lang="en-US" altLang="zh-TW" sz="2000" dirty="0">
                <a:latin typeface="Times New Roman" pitchFamily="18" charset="0"/>
              </a:rPr>
              <a:t>: </a:t>
            </a:r>
            <a:r>
              <a:rPr lang="zh-TW" altLang="en-US" sz="2000" dirty="0" smtClean="0">
                <a:latin typeface="Times New Roman" pitchFamily="18" charset="0"/>
              </a:rPr>
              <a:t>題目</a:t>
            </a:r>
            <a:r>
              <a:rPr lang="en-US" altLang="zh-TW" sz="2000" dirty="0" smtClean="0">
                <a:latin typeface="Times New Roman" pitchFamily="18" charset="0"/>
              </a:rPr>
              <a:t>,</a:t>
            </a:r>
            <a:r>
              <a:rPr lang="zh-TW" altLang="en-US" sz="2000" dirty="0" smtClean="0">
                <a:latin typeface="Times New Roman" pitchFamily="18" charset="0"/>
              </a:rPr>
              <a:t>組員 </a:t>
            </a:r>
            <a:endParaRPr lang="zh-TW" altLang="en-US" sz="2000" dirty="0">
              <a:latin typeface="Times New Roman" pitchFamily="18" charset="0"/>
            </a:endParaRPr>
          </a:p>
          <a:p>
            <a:pPr marL="685800" lvl="1" indent="-342900" algn="l">
              <a:lnSpc>
                <a:spcPct val="80000"/>
              </a:lnSpc>
              <a:spcBef>
                <a:spcPct val="30000"/>
              </a:spcBef>
              <a:buClr>
                <a:schemeClr val="folHlink"/>
              </a:buClr>
              <a:buSzPct val="55000"/>
              <a:buFont typeface="Wingdings" pitchFamily="2" charset="2"/>
              <a:buChar char="l"/>
            </a:pPr>
            <a:r>
              <a:rPr lang="zh-TW" altLang="en-US" sz="2000" dirty="0">
                <a:latin typeface="Times New Roman" pitchFamily="18" charset="0"/>
              </a:rPr>
              <a:t>系統分析與設計</a:t>
            </a:r>
            <a:r>
              <a:rPr lang="en-US" altLang="zh-TW" sz="2000" dirty="0">
                <a:latin typeface="Times New Roman" pitchFamily="18" charset="0"/>
              </a:rPr>
              <a:t>: </a:t>
            </a:r>
            <a:r>
              <a:rPr lang="zh-TW" altLang="en-US" sz="2000" dirty="0">
                <a:latin typeface="Times New Roman" pitchFamily="18" charset="0"/>
              </a:rPr>
              <a:t>題目</a:t>
            </a:r>
            <a:r>
              <a:rPr lang="zh-TW" altLang="en-US" sz="2000" dirty="0" smtClean="0">
                <a:latin typeface="Times New Roman" pitchFamily="18" charset="0"/>
              </a:rPr>
              <a:t>介紹</a:t>
            </a:r>
            <a:r>
              <a:rPr lang="en-US" altLang="zh-TW" sz="2000" dirty="0" smtClean="0">
                <a:latin typeface="Times New Roman" pitchFamily="18" charset="0"/>
              </a:rPr>
              <a:t>,</a:t>
            </a:r>
            <a:r>
              <a:rPr lang="zh-TW" altLang="en-US" sz="2000" dirty="0" smtClean="0">
                <a:latin typeface="Times New Roman" pitchFamily="18" charset="0"/>
              </a:rPr>
              <a:t> </a:t>
            </a:r>
            <a:r>
              <a:rPr lang="en-US" altLang="zh-TW" sz="2000" dirty="0">
                <a:latin typeface="Times New Roman" pitchFamily="18" charset="0"/>
              </a:rPr>
              <a:t>E-R Diagram</a:t>
            </a:r>
          </a:p>
          <a:p>
            <a:pPr marL="685800" lvl="1" indent="-342900" algn="l">
              <a:lnSpc>
                <a:spcPct val="80000"/>
              </a:lnSpc>
              <a:spcBef>
                <a:spcPct val="30000"/>
              </a:spcBef>
              <a:buClr>
                <a:schemeClr val="folHlink"/>
              </a:buClr>
              <a:buSzPct val="55000"/>
              <a:buFont typeface="Wingdings" pitchFamily="2" charset="2"/>
              <a:buChar char="l"/>
            </a:pPr>
            <a:r>
              <a:rPr lang="en-US" altLang="zh-TW" sz="2000" dirty="0" smtClean="0">
                <a:latin typeface="Times New Roman" pitchFamily="18" charset="0"/>
              </a:rPr>
              <a:t> </a:t>
            </a:r>
            <a:r>
              <a:rPr lang="zh-TW" altLang="en-US" sz="2000" dirty="0" smtClean="0">
                <a:latin typeface="Times New Roman" pitchFamily="18" charset="0"/>
              </a:rPr>
              <a:t>分</a:t>
            </a:r>
            <a:r>
              <a:rPr lang="zh-TW" altLang="en-US" sz="2000" dirty="0">
                <a:latin typeface="Times New Roman" pitchFamily="18" charset="0"/>
              </a:rPr>
              <a:t>析</a:t>
            </a:r>
            <a:r>
              <a:rPr lang="zh-TW" altLang="en-US" sz="2000" dirty="0" smtClean="0">
                <a:latin typeface="Times New Roman" pitchFamily="18" charset="0"/>
              </a:rPr>
              <a:t>探討</a:t>
            </a:r>
            <a:r>
              <a:rPr lang="en-US" altLang="zh-TW" sz="2000" dirty="0" smtClean="0">
                <a:latin typeface="Times New Roman" pitchFamily="18" charset="0"/>
              </a:rPr>
              <a:t>:</a:t>
            </a:r>
          </a:p>
          <a:p>
            <a:pPr marL="1143000" lvl="2" indent="-342900" algn="l">
              <a:lnSpc>
                <a:spcPct val="80000"/>
              </a:lnSpc>
              <a:spcBef>
                <a:spcPct val="30000"/>
              </a:spcBef>
              <a:buClr>
                <a:schemeClr val="folHlink"/>
              </a:buClr>
              <a:buSzPct val="55000"/>
              <a:buFont typeface="Wingdings" pitchFamily="2" charset="2"/>
              <a:buChar char="l"/>
            </a:pPr>
            <a:r>
              <a:rPr lang="en-US" altLang="zh-TW" sz="2000" dirty="0" smtClean="0">
                <a:latin typeface="Times New Roman" pitchFamily="18" charset="0"/>
              </a:rPr>
              <a:t>Reduction </a:t>
            </a:r>
            <a:r>
              <a:rPr lang="en-US" altLang="zh-TW" sz="2000" dirty="0">
                <a:latin typeface="Times New Roman" pitchFamily="18" charset="0"/>
              </a:rPr>
              <a:t>E-R Model to Relational </a:t>
            </a:r>
            <a:r>
              <a:rPr lang="en-US" altLang="zh-TW" sz="2000" dirty="0" smtClean="0">
                <a:latin typeface="Times New Roman" pitchFamily="18" charset="0"/>
              </a:rPr>
              <a:t>Tables</a:t>
            </a:r>
          </a:p>
          <a:p>
            <a:pPr marL="1143000" lvl="2" indent="-342900" algn="l">
              <a:lnSpc>
                <a:spcPct val="80000"/>
              </a:lnSpc>
              <a:spcBef>
                <a:spcPct val="30000"/>
              </a:spcBef>
              <a:buClr>
                <a:schemeClr val="folHlink"/>
              </a:buClr>
              <a:buSzPct val="55000"/>
              <a:buFont typeface="Wingdings" pitchFamily="2" charset="2"/>
              <a:buChar char="l"/>
            </a:pPr>
            <a:r>
              <a:rPr lang="en-US" altLang="zh-TW" sz="2000" dirty="0" smtClean="0">
                <a:latin typeface="Times New Roman" pitchFamily="18" charset="0"/>
              </a:rPr>
              <a:t>Checking </a:t>
            </a:r>
            <a:r>
              <a:rPr lang="en-US" altLang="zh-TW" sz="2000" dirty="0">
                <a:latin typeface="Times New Roman" pitchFamily="18" charset="0"/>
              </a:rPr>
              <a:t>Normal Forms</a:t>
            </a:r>
          </a:p>
          <a:p>
            <a:pPr marL="685800" lvl="1" indent="-342900" algn="l">
              <a:lnSpc>
                <a:spcPct val="80000"/>
              </a:lnSpc>
              <a:spcBef>
                <a:spcPct val="30000"/>
              </a:spcBef>
              <a:buClr>
                <a:schemeClr val="folHlink"/>
              </a:buClr>
              <a:buSzPct val="55000"/>
              <a:buFont typeface="Wingdings" pitchFamily="2" charset="2"/>
              <a:buChar char="l"/>
            </a:pPr>
            <a:r>
              <a:rPr lang="zh-TW" altLang="en-US" sz="2000" dirty="0">
                <a:latin typeface="Times New Roman" pitchFamily="18" charset="0"/>
              </a:rPr>
              <a:t>顯示實作</a:t>
            </a:r>
            <a:r>
              <a:rPr lang="zh-TW" altLang="en-US" sz="2000" dirty="0" smtClean="0">
                <a:latin typeface="Times New Roman" pitchFamily="18" charset="0"/>
              </a:rPr>
              <a:t>畫面</a:t>
            </a:r>
            <a:r>
              <a:rPr lang="en-US" altLang="zh-TW" sz="2000" dirty="0" smtClean="0">
                <a:latin typeface="Times New Roman" pitchFamily="18" charset="0"/>
              </a:rPr>
              <a:t>, </a:t>
            </a:r>
            <a:r>
              <a:rPr lang="zh-TW" altLang="en-US" sz="2000" dirty="0" smtClean="0">
                <a:latin typeface="Times New Roman" pitchFamily="18" charset="0"/>
              </a:rPr>
              <a:t>包括</a:t>
            </a:r>
            <a:r>
              <a:rPr lang="en-US" altLang="zh-TW" sz="2000" dirty="0" smtClean="0">
                <a:latin typeface="Times New Roman" pitchFamily="18" charset="0"/>
              </a:rPr>
              <a:t>:</a:t>
            </a:r>
            <a:endParaRPr lang="en-US" altLang="zh-TW" sz="2000" dirty="0">
              <a:latin typeface="Times New Roman" pitchFamily="18" charset="0"/>
            </a:endParaRPr>
          </a:p>
          <a:p>
            <a:pPr marL="1143000" lvl="2" indent="-342900" algn="l">
              <a:lnSpc>
                <a:spcPct val="80000"/>
              </a:lnSpc>
              <a:spcBef>
                <a:spcPct val="30000"/>
              </a:spcBef>
              <a:buClr>
                <a:schemeClr val="folHlink"/>
              </a:buClr>
              <a:buSzPct val="55000"/>
              <a:buFont typeface="Wingdings" pitchFamily="2" charset="2"/>
              <a:buChar char="l"/>
            </a:pPr>
            <a:r>
              <a:rPr lang="en-US" altLang="zh-TW" sz="2000" dirty="0" smtClean="0">
                <a:latin typeface="Times New Roman" pitchFamily="18" charset="0"/>
              </a:rPr>
              <a:t>Queries </a:t>
            </a:r>
            <a:r>
              <a:rPr lang="en-US" altLang="zh-TW" sz="2000" dirty="0">
                <a:latin typeface="Times New Roman" pitchFamily="18" charset="0"/>
              </a:rPr>
              <a:t>to access your database</a:t>
            </a:r>
          </a:p>
          <a:p>
            <a:pPr marL="1143000" lvl="2" indent="-342900" algn="l">
              <a:lnSpc>
                <a:spcPct val="80000"/>
              </a:lnSpc>
              <a:spcBef>
                <a:spcPct val="30000"/>
              </a:spcBef>
              <a:buClr>
                <a:schemeClr val="folHlink"/>
              </a:buClr>
              <a:buSzPct val="55000"/>
              <a:buFont typeface="Wingdings" pitchFamily="2" charset="2"/>
              <a:buChar char="l"/>
            </a:pPr>
            <a:r>
              <a:rPr lang="en-US" altLang="zh-TW" sz="2000" dirty="0" smtClean="0">
                <a:latin typeface="Times New Roman" pitchFamily="18" charset="0"/>
              </a:rPr>
              <a:t>User </a:t>
            </a:r>
            <a:r>
              <a:rPr lang="en-US" altLang="zh-TW" sz="2000" dirty="0">
                <a:latin typeface="Times New Roman" pitchFamily="18" charset="0"/>
              </a:rPr>
              <a:t>interface, and </a:t>
            </a:r>
            <a:r>
              <a:rPr lang="en-US" altLang="zh-TW" sz="2000" dirty="0" smtClean="0">
                <a:latin typeface="Times New Roman" pitchFamily="18" charset="0"/>
              </a:rPr>
              <a:t>more</a:t>
            </a:r>
          </a:p>
          <a:p>
            <a:pPr marL="685800" lvl="1" indent="-342900" algn="l">
              <a:lnSpc>
                <a:spcPct val="80000"/>
              </a:lnSpc>
              <a:spcBef>
                <a:spcPct val="30000"/>
              </a:spcBef>
              <a:buClr>
                <a:schemeClr val="folHlink"/>
              </a:buClr>
              <a:buSzPct val="55000"/>
              <a:buFont typeface="Wingdings" pitchFamily="2" charset="2"/>
              <a:buChar char="l"/>
            </a:pPr>
            <a:r>
              <a:rPr lang="zh-TW" altLang="en-US" sz="2000" dirty="0" smtClean="0">
                <a:latin typeface="Times New Roman" pitchFamily="18" charset="0"/>
              </a:rPr>
              <a:t>程式 </a:t>
            </a:r>
            <a:r>
              <a:rPr lang="en-US" altLang="zh-TW" sz="2000" dirty="0" smtClean="0">
                <a:latin typeface="Times New Roman" pitchFamily="18" charset="0"/>
              </a:rPr>
              <a:t>Listing</a:t>
            </a:r>
            <a:endParaRPr lang="en-US" altLang="zh-TW" sz="2000" dirty="0">
              <a:latin typeface="Times New Roman" pitchFamily="18" charset="0"/>
            </a:endParaRPr>
          </a:p>
          <a:p>
            <a:pPr marL="685800" lvl="1" indent="-342900" algn="l">
              <a:lnSpc>
                <a:spcPct val="80000"/>
              </a:lnSpc>
              <a:spcBef>
                <a:spcPct val="30000"/>
              </a:spcBef>
              <a:buClr>
                <a:schemeClr val="folHlink"/>
              </a:buClr>
              <a:buSzPct val="55000"/>
              <a:buFont typeface="Wingdings" pitchFamily="2" charset="2"/>
              <a:buChar char="l"/>
            </a:pPr>
            <a:r>
              <a:rPr lang="zh-TW" altLang="en-US" sz="2000" dirty="0" smtClean="0">
                <a:latin typeface="Times New Roman" pitchFamily="18" charset="0"/>
              </a:rPr>
              <a:t>心得報告</a:t>
            </a:r>
            <a:endParaRPr lang="en-US" altLang="zh-TW" sz="2000" dirty="0">
              <a:latin typeface="Times New Roman" pitchFamily="18" charset="0"/>
            </a:endParaRPr>
          </a:p>
          <a:p>
            <a:pPr marL="628650" lvl="1" indent="-285750" algn="l">
              <a:lnSpc>
                <a:spcPct val="80000"/>
              </a:lnSpc>
              <a:spcBef>
                <a:spcPct val="30000"/>
              </a:spcBef>
              <a:buClr>
                <a:schemeClr val="hlink"/>
              </a:buClr>
              <a:buSzPct val="60000"/>
              <a:buFont typeface="Wingdings" pitchFamily="2" charset="2"/>
              <a:buChar char="n"/>
            </a:pPr>
            <a:endParaRPr lang="en-US" altLang="zh-TW" b="1" dirty="0">
              <a:solidFill>
                <a:schemeClr val="tx1"/>
              </a:solidFill>
              <a:latin typeface="Times New Roman" pitchFamily="18" charset="0"/>
            </a:endParaRPr>
          </a:p>
          <a:p>
            <a:pPr marL="342900" indent="-342900" algn="l">
              <a:lnSpc>
                <a:spcPct val="130000"/>
              </a:lnSpc>
              <a:spcBef>
                <a:spcPct val="30000"/>
              </a:spcBef>
              <a:buClr>
                <a:schemeClr val="hlink"/>
              </a:buClr>
              <a:buSzPct val="60000"/>
              <a:buFont typeface="Wingdings" pitchFamily="2" charset="2"/>
              <a:buChar char="n"/>
            </a:pPr>
            <a:r>
              <a:rPr lang="en-US" altLang="zh-TW" sz="2000" b="1" dirty="0">
                <a:latin typeface="Times New Roman" pitchFamily="18" charset="0"/>
              </a:rPr>
              <a:t>Due Date: ___</a:t>
            </a:r>
            <a:r>
              <a:rPr lang="zh-TW" altLang="en-US" sz="2000" b="1" dirty="0">
                <a:latin typeface="Times New Roman" pitchFamily="18" charset="0"/>
              </a:rPr>
              <a:t>月</a:t>
            </a:r>
            <a:r>
              <a:rPr lang="en-US" altLang="zh-TW" sz="2000" b="1" dirty="0">
                <a:latin typeface="Times New Roman" pitchFamily="18" charset="0"/>
              </a:rPr>
              <a:t>____</a:t>
            </a:r>
            <a:r>
              <a:rPr lang="zh-TW" altLang="en-US" sz="2000" b="1" dirty="0">
                <a:latin typeface="Times New Roman" pitchFamily="18" charset="0"/>
              </a:rPr>
              <a:t>日</a:t>
            </a:r>
            <a:r>
              <a:rPr lang="en-US" altLang="zh-TW" sz="2000" b="1" dirty="0">
                <a:latin typeface="Times New Roman" pitchFamily="18" charset="0"/>
              </a:rPr>
              <a:t> (</a:t>
            </a:r>
            <a:r>
              <a:rPr lang="zh-TW" altLang="en-US" sz="2000" b="1" dirty="0">
                <a:latin typeface="Times New Roman" pitchFamily="18" charset="0"/>
              </a:rPr>
              <a:t>星期 </a:t>
            </a:r>
            <a:r>
              <a:rPr lang="en-US" altLang="zh-TW" sz="2000" b="1" dirty="0">
                <a:latin typeface="Times New Roman" pitchFamily="18" charset="0"/>
              </a:rPr>
              <a:t>?) 23:59:59 </a:t>
            </a:r>
            <a:r>
              <a:rPr lang="zh-TW" altLang="en-US" sz="2000" b="1" dirty="0" smtClean="0">
                <a:latin typeface="Times New Roman" pitchFamily="18" charset="0"/>
              </a:rPr>
              <a:t>前上</a:t>
            </a:r>
            <a:r>
              <a:rPr lang="zh-TW" altLang="en-US" sz="2000" b="1" dirty="0">
                <a:latin typeface="Times New Roman" pitchFamily="18" charset="0"/>
              </a:rPr>
              <a:t>傳給助教</a:t>
            </a:r>
          </a:p>
          <a:p>
            <a:pPr marL="342900" indent="-342900" algn="l">
              <a:spcBef>
                <a:spcPct val="10000"/>
              </a:spcBef>
              <a:buClr>
                <a:schemeClr val="folHlink"/>
              </a:buClr>
              <a:buSzPct val="55000"/>
              <a:buFont typeface="Wingdings" pitchFamily="2" charset="2"/>
              <a:buNone/>
            </a:pPr>
            <a:endParaRPr lang="en-US" altLang="zh-TW" sz="2000" b="1" dirty="0">
              <a:solidFill>
                <a:schemeClr val="tx1"/>
              </a:solidFill>
              <a:latin typeface="Times New Roman" pitchFamily="18" charset="0"/>
            </a:endParaRPr>
          </a:p>
        </p:txBody>
      </p:sp>
      <p:sp>
        <p:nvSpPr>
          <p:cNvPr id="3" name="頁尾版面配置區 2"/>
          <p:cNvSpPr>
            <a:spLocks noGrp="1"/>
          </p:cNvSpPr>
          <p:nvPr>
            <p:ph type="ftr" sz="quarter" idx="10"/>
          </p:nvPr>
        </p:nvSpPr>
        <p:spPr/>
        <p:txBody>
          <a:bodyPr/>
          <a:lstStyle/>
          <a:p>
            <a:r>
              <a:rPr lang="en-US" altLang="zh-TW" smtClean="0"/>
              <a:t>Unit 6  Database Design and the E-R Model  </a:t>
            </a:r>
            <a:endParaRPr lang="en-US" altLang="zh-TW" sz="1100" dirty="0"/>
          </a:p>
        </p:txBody>
      </p:sp>
      <p:sp>
        <p:nvSpPr>
          <p:cNvPr id="4" name="投影片編號版面配置區 3"/>
          <p:cNvSpPr>
            <a:spLocks noGrp="1"/>
          </p:cNvSpPr>
          <p:nvPr>
            <p:ph type="sldNum" sz="quarter" idx="11"/>
          </p:nvPr>
        </p:nvSpPr>
        <p:spPr/>
        <p:txBody>
          <a:bodyPr/>
          <a:lstStyle/>
          <a:p>
            <a:r>
              <a:rPr lang="en-US" altLang="zh-TW" smtClean="0"/>
              <a:t>6-</a:t>
            </a:r>
            <a:fld id="{3B8DCDA2-2604-462F-AC1D-5492961C1C95}" type="slidenum">
              <a:rPr lang="en-US" altLang="zh-TW" smtClean="0"/>
              <a:pPr/>
              <a:t>60</a:t>
            </a:fld>
            <a:endParaRPr lang="en-US" altLang="zh-TW" dirty="0"/>
          </a:p>
        </p:txBody>
      </p:sp>
      <p:sp>
        <p:nvSpPr>
          <p:cNvPr id="8" name="Rectangle 2"/>
          <p:cNvSpPr>
            <a:spLocks noGrp="1" noChangeArrowheads="1"/>
          </p:cNvSpPr>
          <p:nvPr>
            <p:ph type="title"/>
          </p:nvPr>
        </p:nvSpPr>
        <p:spPr>
          <a:xfrm>
            <a:off x="776536" y="620688"/>
            <a:ext cx="8496944" cy="685800"/>
          </a:xfrm>
        </p:spPr>
        <p:txBody>
          <a:bodyPr/>
          <a:lstStyle/>
          <a:p>
            <a:pPr marL="628650" lvl="1" indent="-285750">
              <a:lnSpc>
                <a:spcPct val="80000"/>
              </a:lnSpc>
              <a:spcBef>
                <a:spcPct val="30000"/>
              </a:spcBef>
            </a:pPr>
            <a:r>
              <a:rPr lang="en-US" altLang="zh-TW" dirty="0" smtClean="0"/>
              <a:t>EX.part2.4</a:t>
            </a:r>
            <a:r>
              <a:rPr lang="en-US" altLang="zh-TW" dirty="0"/>
              <a:t>: A Comprehensive </a:t>
            </a:r>
            <a:r>
              <a:rPr lang="en-US" altLang="zh-TW" dirty="0" smtClean="0"/>
              <a:t>Report</a:t>
            </a:r>
            <a:endParaRPr lang="en-US" altLang="zh-TW" dirty="0">
              <a:solidFill>
                <a:schemeClr val="tx1"/>
              </a:solidFill>
            </a:endParaRPr>
          </a:p>
        </p:txBody>
      </p:sp>
    </p:spTree>
    <p:extLst>
      <p:ext uri="{BB962C8B-B14F-4D97-AF65-F5344CB8AC3E}">
        <p14:creationId xmlns:p14="http://schemas.microsoft.com/office/powerpoint/2010/main" val="255254597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1364602" y="2852936"/>
            <a:ext cx="7176797" cy="1200329"/>
          </a:xfrm>
          <a:prstGeom prst="rect">
            <a:avLst/>
          </a:prstGeom>
          <a:noFill/>
        </p:spPr>
        <p:txBody>
          <a:bodyPr wrap="square" rtlCol="0">
            <a:spAutoFit/>
          </a:bodyPr>
          <a:lstStyle/>
          <a:p>
            <a:r>
              <a:rPr lang="en-US" altLang="zh-TW" sz="7200" dirty="0"/>
              <a:t>e</a:t>
            </a:r>
            <a:r>
              <a:rPr lang="en-US" altLang="zh-TW" sz="7200" dirty="0" smtClean="0"/>
              <a:t>nd of </a:t>
            </a:r>
            <a:r>
              <a:rPr lang="en-US" altLang="zh-TW" sz="7200" smtClean="0"/>
              <a:t>unit 8</a:t>
            </a:r>
            <a:endParaRPr lang="zh-TW" altLang="en-US" sz="7200" dirty="0"/>
          </a:p>
        </p:txBody>
      </p:sp>
    </p:spTree>
    <p:extLst>
      <p:ext uri="{BB962C8B-B14F-4D97-AF65-F5344CB8AC3E}">
        <p14:creationId xmlns:p14="http://schemas.microsoft.com/office/powerpoint/2010/main" val="2331331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ctrTitle"/>
          </p:nvPr>
        </p:nvSpPr>
        <p:spPr>
          <a:xfrm>
            <a:off x="742950" y="2492896"/>
            <a:ext cx="8420100" cy="1143000"/>
          </a:xfrm>
        </p:spPr>
        <p:txBody>
          <a:bodyPr/>
          <a:lstStyle/>
          <a:p>
            <a:r>
              <a:rPr lang="en-US" altLang="zh-TW" dirty="0" smtClean="0">
                <a:ea typeface="新細明體" charset="-120"/>
              </a:rPr>
              <a:t>Application </a:t>
            </a:r>
            <a:r>
              <a:rPr lang="en-US" altLang="zh-TW" dirty="0">
                <a:ea typeface="新細明體" charset="-120"/>
              </a:rPr>
              <a:t>Design and Development </a:t>
            </a:r>
          </a:p>
        </p:txBody>
      </p:sp>
      <p:sp>
        <p:nvSpPr>
          <p:cNvPr id="2" name="頁尾版面配置區 1"/>
          <p:cNvSpPr>
            <a:spLocks noGrp="1"/>
          </p:cNvSpPr>
          <p:nvPr>
            <p:ph type="ftr" sz="quarter" idx="3"/>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4"/>
          </p:nvPr>
        </p:nvSpPr>
        <p:spPr/>
        <p:txBody>
          <a:bodyPr/>
          <a:lstStyle/>
          <a:p>
            <a:r>
              <a:rPr lang="en-US" altLang="zh-TW" smtClean="0"/>
              <a:t>8-</a:t>
            </a:r>
            <a:fld id="{B978CFEF-9DC3-46D5-B29F-F7CF1978FE7A}" type="slidenum">
              <a:rPr lang="en-US" altLang="zh-TW" smtClean="0"/>
              <a:pPr/>
              <a:t>7</a:t>
            </a:fld>
            <a:endParaRPr lang="en-US" altLang="zh-TW" dirty="0"/>
          </a:p>
        </p:txBody>
      </p:sp>
    </p:spTree>
    <p:extLst>
      <p:ext uri="{BB962C8B-B14F-4D97-AF65-F5344CB8AC3E}">
        <p14:creationId xmlns:p14="http://schemas.microsoft.com/office/powerpoint/2010/main" val="3563739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60512" y="404664"/>
            <a:ext cx="9575800" cy="838201"/>
          </a:xfrm>
        </p:spPr>
        <p:txBody>
          <a:bodyPr/>
          <a:lstStyle/>
          <a:p>
            <a:r>
              <a:rPr lang="en-US" altLang="zh-TW" sz="2800" dirty="0" smtClean="0">
                <a:ea typeface="新細明體" charset="-120"/>
              </a:rPr>
              <a:t>Application </a:t>
            </a:r>
            <a:r>
              <a:rPr lang="en-US" altLang="zh-TW" sz="2800" dirty="0">
                <a:ea typeface="新細明體" charset="-120"/>
              </a:rPr>
              <a:t>Design and Development </a:t>
            </a:r>
          </a:p>
        </p:txBody>
      </p:sp>
      <p:sp>
        <p:nvSpPr>
          <p:cNvPr id="2051" name="Rectangle 3"/>
          <p:cNvSpPr>
            <a:spLocks noGrp="1" noChangeArrowheads="1"/>
          </p:cNvSpPr>
          <p:nvPr>
            <p:ph type="body" idx="4294967295"/>
          </p:nvPr>
        </p:nvSpPr>
        <p:spPr>
          <a:xfrm>
            <a:off x="2072680" y="1412776"/>
            <a:ext cx="7200800" cy="4724400"/>
          </a:xfrm>
        </p:spPr>
        <p:txBody>
          <a:bodyPr/>
          <a:lstStyle/>
          <a:p>
            <a:r>
              <a:rPr lang="en-US" altLang="zh-TW" sz="2000" dirty="0" smtClean="0">
                <a:ea typeface="新細明體" charset="-120"/>
              </a:rPr>
              <a:t>User </a:t>
            </a:r>
            <a:r>
              <a:rPr lang="en-US" altLang="zh-TW" sz="2000" dirty="0">
                <a:ea typeface="新細明體" charset="-120"/>
              </a:rPr>
              <a:t>Interfaces and Tools</a:t>
            </a:r>
          </a:p>
          <a:p>
            <a:r>
              <a:rPr lang="en-US" altLang="zh-TW" sz="2000" dirty="0">
                <a:ea typeface="新細明體" charset="-120"/>
              </a:rPr>
              <a:t>Web Interfaces to Databases</a:t>
            </a:r>
          </a:p>
          <a:p>
            <a:r>
              <a:rPr lang="en-US" altLang="zh-TW" sz="2000" dirty="0">
                <a:ea typeface="新細明體" charset="-120"/>
              </a:rPr>
              <a:t>Web Fundamentals</a:t>
            </a:r>
          </a:p>
          <a:p>
            <a:r>
              <a:rPr lang="en-US" altLang="zh-TW" sz="2000" dirty="0">
                <a:ea typeface="新細明體" charset="-120"/>
              </a:rPr>
              <a:t>Servlets and JSP</a:t>
            </a:r>
          </a:p>
          <a:p>
            <a:r>
              <a:rPr lang="en-US" altLang="zh-TW" sz="2000" dirty="0">
                <a:ea typeface="新細明體" charset="-120"/>
              </a:rPr>
              <a:t>Building Large Web Applications</a:t>
            </a:r>
          </a:p>
          <a:p>
            <a:r>
              <a:rPr lang="en-US" altLang="zh-TW" sz="2000" dirty="0">
                <a:ea typeface="新細明體" charset="-120"/>
              </a:rPr>
              <a:t>Triggers</a:t>
            </a:r>
          </a:p>
          <a:p>
            <a:r>
              <a:rPr lang="en-US" altLang="zh-TW" sz="2000" dirty="0">
                <a:ea typeface="新細明體" charset="-120"/>
              </a:rPr>
              <a:t>Authorization in SQL</a:t>
            </a:r>
          </a:p>
          <a:p>
            <a:r>
              <a:rPr lang="en-US" altLang="zh-TW" sz="2000" dirty="0">
                <a:ea typeface="新細明體" charset="-120"/>
              </a:rPr>
              <a:t>Application Security</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a:p>
        </p:txBody>
      </p:sp>
      <p:sp>
        <p:nvSpPr>
          <p:cNvPr id="3" name="投影片編號版面配置區 2"/>
          <p:cNvSpPr>
            <a:spLocks noGrp="1"/>
          </p:cNvSpPr>
          <p:nvPr>
            <p:ph type="sldNum" sz="quarter" idx="11"/>
          </p:nvPr>
        </p:nvSpPr>
        <p:spPr/>
        <p:txBody>
          <a:bodyPr/>
          <a:lstStyle/>
          <a:p>
            <a:r>
              <a:rPr lang="en-US" altLang="zh-TW" smtClean="0"/>
              <a:t>8-</a:t>
            </a:r>
            <a:fld id="{3B8DCDA2-2604-462F-AC1D-5492961C1C95}" type="slidenum">
              <a:rPr lang="en-US" altLang="zh-TW" smtClean="0"/>
              <a:pPr/>
              <a:t>8</a:t>
            </a:fld>
            <a:endParaRPr lang="en-US" altLang="zh-TW" dirty="0"/>
          </a:p>
        </p:txBody>
      </p:sp>
    </p:spTree>
    <p:extLst>
      <p:ext uri="{BB962C8B-B14F-4D97-AF65-F5344CB8AC3E}">
        <p14:creationId xmlns:p14="http://schemas.microsoft.com/office/powerpoint/2010/main" val="610431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p:txBody>
          <a:bodyPr/>
          <a:lstStyle/>
          <a:p>
            <a:r>
              <a:rPr lang="en-US" altLang="zh-TW">
                <a:ea typeface="新細明體" charset="-120"/>
              </a:rPr>
              <a:t>User Interfaces and Tools</a:t>
            </a:r>
          </a:p>
        </p:txBody>
      </p:sp>
      <p:sp>
        <p:nvSpPr>
          <p:cNvPr id="313347" name="Rectangle 3"/>
          <p:cNvSpPr>
            <a:spLocks noGrp="1" noChangeArrowheads="1"/>
          </p:cNvSpPr>
          <p:nvPr>
            <p:ph type="body" idx="1"/>
          </p:nvPr>
        </p:nvSpPr>
        <p:spPr>
          <a:xfrm>
            <a:off x="2000672" y="1371600"/>
            <a:ext cx="7492578" cy="4648200"/>
          </a:xfrm>
        </p:spPr>
        <p:txBody>
          <a:bodyPr/>
          <a:lstStyle/>
          <a:p>
            <a:r>
              <a:rPr lang="en-US" altLang="zh-TW" sz="2000">
                <a:ea typeface="新細明體" charset="-120"/>
              </a:rPr>
              <a:t>Most database users do </a:t>
            </a:r>
            <a:r>
              <a:rPr lang="en-US" altLang="zh-TW" sz="2000" i="1">
                <a:ea typeface="新細明體" charset="-120"/>
              </a:rPr>
              <a:t>not</a:t>
            </a:r>
            <a:r>
              <a:rPr lang="en-US" altLang="zh-TW" sz="2000">
                <a:ea typeface="新細明體" charset="-120"/>
              </a:rPr>
              <a:t> use a query language like SQL.</a:t>
            </a:r>
          </a:p>
          <a:p>
            <a:pPr lvl="1"/>
            <a:r>
              <a:rPr lang="en-US" altLang="zh-TW" sz="1800">
                <a:ea typeface="新細明體" charset="-120"/>
              </a:rPr>
              <a:t>Forms</a:t>
            </a:r>
          </a:p>
          <a:p>
            <a:pPr lvl="1"/>
            <a:r>
              <a:rPr lang="en-US" altLang="zh-TW" sz="1800">
                <a:ea typeface="新細明體" charset="-120"/>
              </a:rPr>
              <a:t>Graphical user interfaces</a:t>
            </a:r>
          </a:p>
          <a:p>
            <a:pPr lvl="1"/>
            <a:r>
              <a:rPr lang="en-US" altLang="zh-TW" sz="1800">
                <a:ea typeface="新細明體" charset="-120"/>
              </a:rPr>
              <a:t>Report generators</a:t>
            </a:r>
          </a:p>
          <a:p>
            <a:pPr lvl="1"/>
            <a:r>
              <a:rPr lang="en-US" altLang="zh-TW" sz="1800">
                <a:ea typeface="新細明體" charset="-120"/>
              </a:rPr>
              <a:t>Data analysis tools (see Chapter 18)</a:t>
            </a:r>
          </a:p>
          <a:p>
            <a:r>
              <a:rPr lang="en-US" altLang="zh-TW" sz="2000">
                <a:ea typeface="新細明體" charset="-120"/>
              </a:rPr>
              <a:t>Many interfaces are Web-based</a:t>
            </a:r>
          </a:p>
          <a:p>
            <a:r>
              <a:rPr lang="en-US" altLang="zh-TW" sz="2000">
                <a:ea typeface="新細明體" charset="-120"/>
              </a:rPr>
              <a:t>Back-end  (Web server) uses such technologies as</a:t>
            </a:r>
          </a:p>
          <a:p>
            <a:pPr lvl="1"/>
            <a:r>
              <a:rPr lang="en-US" altLang="zh-TW" sz="1800">
                <a:ea typeface="新細明體" charset="-120"/>
              </a:rPr>
              <a:t>Java servlets</a:t>
            </a:r>
          </a:p>
          <a:p>
            <a:pPr lvl="1"/>
            <a:r>
              <a:rPr lang="en-US" altLang="zh-TW" sz="1800">
                <a:ea typeface="新細明體" charset="-120"/>
              </a:rPr>
              <a:t>Java Server Pages (JSP)</a:t>
            </a:r>
          </a:p>
          <a:p>
            <a:pPr lvl="1"/>
            <a:r>
              <a:rPr lang="en-US" altLang="zh-TW" sz="1800">
                <a:ea typeface="新細明體" charset="-120"/>
              </a:rPr>
              <a:t>Active Server Pages (ASP)</a:t>
            </a:r>
          </a:p>
        </p:txBody>
      </p:sp>
      <p:sp>
        <p:nvSpPr>
          <p:cNvPr id="2" name="頁尾版面配置區 1"/>
          <p:cNvSpPr>
            <a:spLocks noGrp="1"/>
          </p:cNvSpPr>
          <p:nvPr>
            <p:ph type="ftr" sz="quarter" idx="10"/>
          </p:nvPr>
        </p:nvSpPr>
        <p:spPr/>
        <p:txBody>
          <a:bodyPr/>
          <a:lstStyle/>
          <a:p>
            <a:r>
              <a:rPr lang="en-US" altLang="zh-TW" smtClean="0"/>
              <a:t>Unit 8   User Interfaces</a:t>
            </a:r>
            <a:endParaRPr lang="en-US" altLang="zh-TW" dirty="0"/>
          </a:p>
        </p:txBody>
      </p:sp>
      <p:sp>
        <p:nvSpPr>
          <p:cNvPr id="3" name="投影片編號版面配置區 2"/>
          <p:cNvSpPr>
            <a:spLocks noGrp="1"/>
          </p:cNvSpPr>
          <p:nvPr>
            <p:ph type="sldNum" sz="quarter" idx="11"/>
          </p:nvPr>
        </p:nvSpPr>
        <p:spPr/>
        <p:txBody>
          <a:bodyPr/>
          <a:lstStyle/>
          <a:p>
            <a:r>
              <a:rPr lang="en-US" altLang="zh-TW" smtClean="0"/>
              <a:t>8-</a:t>
            </a:r>
            <a:fld id="{084BFBEF-DDC4-418E-BE81-DB2B5BD67F2A}" type="slidenum">
              <a:rPr lang="en-US" altLang="zh-TW" smtClean="0"/>
              <a:pPr/>
              <a:t>9</a:t>
            </a:fld>
            <a:endParaRPr lang="en-US" altLang="zh-TW" dirty="0"/>
          </a:p>
        </p:txBody>
      </p:sp>
    </p:spTree>
    <p:extLst>
      <p:ext uri="{BB962C8B-B14F-4D97-AF65-F5344CB8AC3E}">
        <p14:creationId xmlns:p14="http://schemas.microsoft.com/office/powerpoint/2010/main" val="188006337"/>
      </p:ext>
    </p:extLst>
  </p:cSld>
  <p:clrMapOvr>
    <a:masterClrMapping/>
  </p:clrMapOvr>
</p:sld>
</file>

<file path=ppt/theme/theme1.xml><?xml version="1.0" encoding="utf-8"?>
<a:theme xmlns:a="http://schemas.openxmlformats.org/drawingml/2006/main" name="cpcUnit 1">
  <a:themeElements>
    <a:clrScheme name="">
      <a:dk1>
        <a:srgbClr val="000000"/>
      </a:dk1>
      <a:lt1>
        <a:srgbClr val="FFFFFF"/>
      </a:lt1>
      <a:dk2>
        <a:srgbClr val="000000"/>
      </a:dk2>
      <a:lt2>
        <a:srgbClr val="808080"/>
      </a:lt2>
      <a:accent1>
        <a:srgbClr val="000000"/>
      </a:accent1>
      <a:accent2>
        <a:srgbClr val="000000"/>
      </a:accent2>
      <a:accent3>
        <a:srgbClr val="FFFFFF"/>
      </a:accent3>
      <a:accent4>
        <a:srgbClr val="000000"/>
      </a:accent4>
      <a:accent5>
        <a:srgbClr val="AAAAAA"/>
      </a:accent5>
      <a:accent6>
        <a:srgbClr val="000000"/>
      </a:accent6>
      <a:hlink>
        <a:srgbClr val="000000"/>
      </a:hlink>
      <a:folHlink>
        <a:srgbClr val="C80000"/>
      </a:folHlink>
    </a:clrScheme>
    <a:fontScheme name="cpcUnit 1">
      <a:majorFont>
        <a:latin typeface="Times New Roman"/>
        <a:ea typeface="華康行書體(P)"/>
        <a:cs typeface=""/>
      </a:majorFont>
      <a:minorFont>
        <a:latin typeface="Times New Roman"/>
        <a:ea typeface="華康行書體(P)"/>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標楷體" pitchFamily="65" charset="-120"/>
          </a:defRPr>
        </a:defPPr>
      </a:lstStyle>
    </a:spDef>
    <a:lnDef>
      <a:spPr bwMode="auto">
        <a:xfrm>
          <a:off x="0" y="0"/>
          <a:ext cx="1" cy="1"/>
        </a:xfrm>
        <a:custGeom>
          <a:avLst/>
          <a:gdLst/>
          <a:ahLst/>
          <a:cxnLst/>
          <a:rect l="0" t="0" r="0" b="0"/>
          <a:pathLst/>
        </a:custGeom>
        <a:noFill/>
        <a:ln w="9525"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標楷體" pitchFamily="65" charset="-120"/>
          </a:defRPr>
        </a:defPPr>
      </a:lstStyle>
    </a:lnDef>
  </a:objectDefaults>
  <a:extraClrSchemeLst>
    <a:extraClrScheme>
      <a:clrScheme name="cpcUnit 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pcUnit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pcUnit 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pcUnit 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pcUnit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pcUnit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pcUnit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I:\dbms(new)\cpcUnit 1.pot</Template>
  <TotalTime>1763</TotalTime>
  <Words>4380</Words>
  <Application>Microsoft Office PowerPoint</Application>
  <PresentationFormat>A4 紙張 (210x297 公釐)</PresentationFormat>
  <Paragraphs>583</Paragraphs>
  <Slides>61</Slides>
  <Notes>1</Notes>
  <HiddenSlides>0</HiddenSlides>
  <MMClips>0</MMClips>
  <ScaleCrop>false</ScaleCrop>
  <HeadingPairs>
    <vt:vector size="4" baseType="variant">
      <vt:variant>
        <vt:lpstr>佈景主題</vt:lpstr>
      </vt:variant>
      <vt:variant>
        <vt:i4>1</vt:i4>
      </vt:variant>
      <vt:variant>
        <vt:lpstr>投影片標題</vt:lpstr>
      </vt:variant>
      <vt:variant>
        <vt:i4>61</vt:i4>
      </vt:variant>
    </vt:vector>
  </HeadingPairs>
  <TitlesOfParts>
    <vt:vector size="62" baseType="lpstr">
      <vt:lpstr>cpcUnit 1</vt:lpstr>
      <vt:lpstr>PowerPoint 簡報</vt:lpstr>
      <vt:lpstr>PART II: 資料庫設計 (Database Design)</vt:lpstr>
      <vt:lpstr>EX.part2.3: User Interface and Authorization</vt:lpstr>
      <vt:lpstr>EX.part2.4: A Comprehensive Report</vt:lpstr>
      <vt:lpstr>PowerPoint 簡報</vt:lpstr>
      <vt:lpstr>Outline</vt:lpstr>
      <vt:lpstr>Application Design and Development </vt:lpstr>
      <vt:lpstr>Application Design and Development </vt:lpstr>
      <vt:lpstr>User Interfaces and Tools</vt:lpstr>
      <vt:lpstr>The World Wide Web</vt:lpstr>
      <vt:lpstr>A formatted report</vt:lpstr>
      <vt:lpstr>Web Interfaces to Databases</vt:lpstr>
      <vt:lpstr>Web Interfaces to Database (Cont.)</vt:lpstr>
      <vt:lpstr>Uniform Resources Locators</vt:lpstr>
      <vt:lpstr>HTML and HTTP</vt:lpstr>
      <vt:lpstr>Sample HTML Source Text</vt:lpstr>
      <vt:lpstr>Display of Sample HTML Source</vt:lpstr>
      <vt:lpstr>Client Side Scripting and Applets</vt:lpstr>
      <vt:lpstr>Client Side Scripting and Security</vt:lpstr>
      <vt:lpstr>Web Servers</vt:lpstr>
      <vt:lpstr>Three-Tier Web Architecture</vt:lpstr>
      <vt:lpstr>Two-Tier Web Architecture</vt:lpstr>
      <vt:lpstr>HTTP and Sessions</vt:lpstr>
      <vt:lpstr>Sessions and Cookies</vt:lpstr>
      <vt:lpstr>Servlets</vt:lpstr>
      <vt:lpstr>Example Servlet Code</vt:lpstr>
      <vt:lpstr>Server-Side Scripting</vt:lpstr>
      <vt:lpstr>Improving Web Server Performance</vt:lpstr>
      <vt:lpstr>Triggers</vt:lpstr>
      <vt:lpstr>Trigger Example </vt:lpstr>
      <vt:lpstr>Trigger Example in SQL:1999</vt:lpstr>
      <vt:lpstr>Triggering Events and Actions in SQL</vt:lpstr>
      <vt:lpstr>Statement Level Triggers</vt:lpstr>
      <vt:lpstr>External World Actions</vt:lpstr>
      <vt:lpstr>External World Actions (Cont.)</vt:lpstr>
      <vt:lpstr>Triggers in MS-SQLServer Syntax</vt:lpstr>
      <vt:lpstr>When Not To Use Triggers</vt:lpstr>
      <vt:lpstr>Authorization in SQL (see also Section 4.3)</vt:lpstr>
      <vt:lpstr>Authorization (Cont.)</vt:lpstr>
      <vt:lpstr>Authorization and Views</vt:lpstr>
      <vt:lpstr>View Example</vt:lpstr>
      <vt:lpstr>View Example (Cont.)</vt:lpstr>
      <vt:lpstr>Authorization on Views</vt:lpstr>
      <vt:lpstr>Granting of Privileges</vt:lpstr>
      <vt:lpstr>Authorization Grant Graph</vt:lpstr>
      <vt:lpstr>Security Specification in SQL</vt:lpstr>
      <vt:lpstr>Privileges in SQL</vt:lpstr>
      <vt:lpstr>Privilege  To Grant Privileges</vt:lpstr>
      <vt:lpstr>Roles</vt:lpstr>
      <vt:lpstr>Revoking Authorization in SQL</vt:lpstr>
      <vt:lpstr>Revoking Authorization in SQL (Cont.)</vt:lpstr>
      <vt:lpstr>Limitations of SQL Authorization</vt:lpstr>
      <vt:lpstr>Audit Trails</vt:lpstr>
      <vt:lpstr>Application Security</vt:lpstr>
      <vt:lpstr>Encryption (Cont.)</vt:lpstr>
      <vt:lpstr>Authentication</vt:lpstr>
      <vt:lpstr>Digital Certificates</vt:lpstr>
      <vt:lpstr>End of Chapter</vt:lpstr>
      <vt:lpstr>EX.part2.3: User Interface and Authorization</vt:lpstr>
      <vt:lpstr>EX.part2.4: A Comprehensive Report</vt:lpstr>
      <vt:lpstr>PowerPoint 簡報</vt:lpstr>
    </vt:vector>
  </TitlesOfParts>
  <Company>dblab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db147</dc:creator>
  <cp:lastModifiedBy>ndh</cp:lastModifiedBy>
  <cp:revision>129</cp:revision>
  <cp:lastPrinted>2013-09-10T09:05:15Z</cp:lastPrinted>
  <dcterms:created xsi:type="dcterms:W3CDTF">2003-10-18T13:01:35Z</dcterms:created>
  <dcterms:modified xsi:type="dcterms:W3CDTF">2013-09-10T09:07:55Z</dcterms:modified>
</cp:coreProperties>
</file>