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85"/>
  </p:notesMasterIdLst>
  <p:sldIdLst>
    <p:sldId id="444" r:id="rId2"/>
    <p:sldId id="451" r:id="rId3"/>
    <p:sldId id="454" r:id="rId4"/>
    <p:sldId id="455" r:id="rId5"/>
    <p:sldId id="479" r:id="rId6"/>
    <p:sldId id="480" r:id="rId7"/>
    <p:sldId id="478" r:id="rId8"/>
    <p:sldId id="481" r:id="rId9"/>
    <p:sldId id="482" r:id="rId10"/>
    <p:sldId id="445" r:id="rId11"/>
    <p:sldId id="446" r:id="rId12"/>
    <p:sldId id="341" r:id="rId13"/>
    <p:sldId id="466" r:id="rId14"/>
    <p:sldId id="343" r:id="rId15"/>
    <p:sldId id="448" r:id="rId16"/>
    <p:sldId id="449" r:id="rId17"/>
    <p:sldId id="468" r:id="rId18"/>
    <p:sldId id="342" r:id="rId19"/>
    <p:sldId id="345" r:id="rId20"/>
    <p:sldId id="467" r:id="rId21"/>
    <p:sldId id="344" r:id="rId22"/>
    <p:sldId id="348" r:id="rId23"/>
    <p:sldId id="349" r:id="rId24"/>
    <p:sldId id="350" r:id="rId25"/>
    <p:sldId id="351" r:id="rId26"/>
    <p:sldId id="352" r:id="rId27"/>
    <p:sldId id="353" r:id="rId28"/>
    <p:sldId id="354" r:id="rId29"/>
    <p:sldId id="355" r:id="rId30"/>
    <p:sldId id="356" r:id="rId31"/>
    <p:sldId id="357" r:id="rId32"/>
    <p:sldId id="358" r:id="rId33"/>
    <p:sldId id="469" r:id="rId34"/>
    <p:sldId id="359" r:id="rId35"/>
    <p:sldId id="360" r:id="rId36"/>
    <p:sldId id="361" r:id="rId37"/>
    <p:sldId id="362" r:id="rId38"/>
    <p:sldId id="363" r:id="rId39"/>
    <p:sldId id="364" r:id="rId40"/>
    <p:sldId id="365" r:id="rId41"/>
    <p:sldId id="366" r:id="rId42"/>
    <p:sldId id="367" r:id="rId43"/>
    <p:sldId id="369" r:id="rId44"/>
    <p:sldId id="368" r:id="rId45"/>
    <p:sldId id="370" r:id="rId46"/>
    <p:sldId id="371" r:id="rId47"/>
    <p:sldId id="372" r:id="rId48"/>
    <p:sldId id="470" r:id="rId49"/>
    <p:sldId id="373" r:id="rId50"/>
    <p:sldId id="374" r:id="rId51"/>
    <p:sldId id="375" r:id="rId52"/>
    <p:sldId id="376" r:id="rId53"/>
    <p:sldId id="377" r:id="rId54"/>
    <p:sldId id="378" r:id="rId55"/>
    <p:sldId id="379" r:id="rId56"/>
    <p:sldId id="380" r:id="rId57"/>
    <p:sldId id="381" r:id="rId58"/>
    <p:sldId id="382" r:id="rId59"/>
    <p:sldId id="384" r:id="rId60"/>
    <p:sldId id="386" r:id="rId61"/>
    <p:sldId id="475" r:id="rId62"/>
    <p:sldId id="471" r:id="rId63"/>
    <p:sldId id="387" r:id="rId64"/>
    <p:sldId id="388" r:id="rId65"/>
    <p:sldId id="389" r:id="rId66"/>
    <p:sldId id="394" r:id="rId67"/>
    <p:sldId id="395" r:id="rId68"/>
    <p:sldId id="472" r:id="rId69"/>
    <p:sldId id="396" r:id="rId70"/>
    <p:sldId id="397" r:id="rId71"/>
    <p:sldId id="399" r:id="rId72"/>
    <p:sldId id="473" r:id="rId73"/>
    <p:sldId id="418" r:id="rId74"/>
    <p:sldId id="419" r:id="rId75"/>
    <p:sldId id="420" r:id="rId76"/>
    <p:sldId id="421" r:id="rId77"/>
    <p:sldId id="422" r:id="rId78"/>
    <p:sldId id="423" r:id="rId79"/>
    <p:sldId id="424" r:id="rId80"/>
    <p:sldId id="425" r:id="rId81"/>
    <p:sldId id="483" r:id="rId82"/>
    <p:sldId id="484" r:id="rId83"/>
    <p:sldId id="477" r:id="rId84"/>
  </p:sldIdLst>
  <p:sldSz cx="9906000" cy="6858000" type="A4"/>
  <p:notesSz cx="6858000" cy="9144000"/>
  <p:defaultTextStyle>
    <a:defPPr>
      <a:defRPr lang="zh-TW"/>
    </a:defPPr>
    <a:lvl1pPr algn="ctr" rtl="0" fontAlgn="base">
      <a:spcBef>
        <a:spcPct val="0"/>
      </a:spcBef>
      <a:spcAft>
        <a:spcPct val="0"/>
      </a:spcAft>
      <a:defRPr kumimoji="1" kern="1200">
        <a:solidFill>
          <a:schemeClr val="tx1"/>
        </a:solidFill>
        <a:latin typeface="Arial" charset="0"/>
        <a:ea typeface="標楷體" pitchFamily="65" charset="-120"/>
        <a:cs typeface="+mn-cs"/>
      </a:defRPr>
    </a:lvl1pPr>
    <a:lvl2pPr marL="457200" algn="ctr" rtl="0" fontAlgn="base">
      <a:spcBef>
        <a:spcPct val="0"/>
      </a:spcBef>
      <a:spcAft>
        <a:spcPct val="0"/>
      </a:spcAft>
      <a:defRPr kumimoji="1" kern="1200">
        <a:solidFill>
          <a:schemeClr val="tx1"/>
        </a:solidFill>
        <a:latin typeface="Arial" charset="0"/>
        <a:ea typeface="標楷體" pitchFamily="65" charset="-120"/>
        <a:cs typeface="+mn-cs"/>
      </a:defRPr>
    </a:lvl2pPr>
    <a:lvl3pPr marL="914400" algn="ctr" rtl="0" fontAlgn="base">
      <a:spcBef>
        <a:spcPct val="0"/>
      </a:spcBef>
      <a:spcAft>
        <a:spcPct val="0"/>
      </a:spcAft>
      <a:defRPr kumimoji="1" kern="1200">
        <a:solidFill>
          <a:schemeClr val="tx1"/>
        </a:solidFill>
        <a:latin typeface="Arial" charset="0"/>
        <a:ea typeface="標楷體" pitchFamily="65" charset="-120"/>
        <a:cs typeface="+mn-cs"/>
      </a:defRPr>
    </a:lvl3pPr>
    <a:lvl4pPr marL="1371600" algn="ctr" rtl="0" fontAlgn="base">
      <a:spcBef>
        <a:spcPct val="0"/>
      </a:spcBef>
      <a:spcAft>
        <a:spcPct val="0"/>
      </a:spcAft>
      <a:defRPr kumimoji="1" kern="1200">
        <a:solidFill>
          <a:schemeClr val="tx1"/>
        </a:solidFill>
        <a:latin typeface="Arial" charset="0"/>
        <a:ea typeface="標楷體" pitchFamily="65" charset="-120"/>
        <a:cs typeface="+mn-cs"/>
      </a:defRPr>
    </a:lvl4pPr>
    <a:lvl5pPr marL="1828800" algn="ctr" rtl="0" fontAlgn="base">
      <a:spcBef>
        <a:spcPct val="0"/>
      </a:spcBef>
      <a:spcAft>
        <a:spcPct val="0"/>
      </a:spcAft>
      <a:defRPr kumimoji="1" kern="1200">
        <a:solidFill>
          <a:schemeClr val="tx1"/>
        </a:solidFill>
        <a:latin typeface="Arial" charset="0"/>
        <a:ea typeface="標楷體" pitchFamily="65" charset="-120"/>
        <a:cs typeface="+mn-cs"/>
      </a:defRPr>
    </a:lvl5pPr>
    <a:lvl6pPr marL="2286000" algn="l" defTabSz="914400" rtl="0" eaLnBrk="1" latinLnBrk="0" hangingPunct="1">
      <a:defRPr kumimoji="1" kern="1200">
        <a:solidFill>
          <a:schemeClr val="tx1"/>
        </a:solidFill>
        <a:latin typeface="Arial" charset="0"/>
        <a:ea typeface="標楷體" pitchFamily="65" charset="-120"/>
        <a:cs typeface="+mn-cs"/>
      </a:defRPr>
    </a:lvl6pPr>
    <a:lvl7pPr marL="2743200" algn="l" defTabSz="914400" rtl="0" eaLnBrk="1" latinLnBrk="0" hangingPunct="1">
      <a:defRPr kumimoji="1" kern="1200">
        <a:solidFill>
          <a:schemeClr val="tx1"/>
        </a:solidFill>
        <a:latin typeface="Arial" charset="0"/>
        <a:ea typeface="標楷體" pitchFamily="65" charset="-120"/>
        <a:cs typeface="+mn-cs"/>
      </a:defRPr>
    </a:lvl7pPr>
    <a:lvl8pPr marL="3200400" algn="l" defTabSz="914400" rtl="0" eaLnBrk="1" latinLnBrk="0" hangingPunct="1">
      <a:defRPr kumimoji="1" kern="1200">
        <a:solidFill>
          <a:schemeClr val="tx1"/>
        </a:solidFill>
        <a:latin typeface="Arial" charset="0"/>
        <a:ea typeface="標楷體" pitchFamily="65" charset="-120"/>
        <a:cs typeface="+mn-cs"/>
      </a:defRPr>
    </a:lvl8pPr>
    <a:lvl9pPr marL="3657600" algn="l" defTabSz="914400" rtl="0" eaLnBrk="1" latinLnBrk="0" hangingPunct="1">
      <a:defRPr kumimoji="1" kern="1200">
        <a:solidFill>
          <a:schemeClr val="tx1"/>
        </a:solidFill>
        <a:latin typeface="Arial"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99"/>
    <a:srgbClr val="66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6372" autoAdjust="0"/>
  </p:normalViewPr>
  <p:slideViewPr>
    <p:cSldViewPr showGuides="1">
      <p:cViewPr varScale="1">
        <p:scale>
          <a:sx n="84" d="100"/>
          <a:sy n="84" d="100"/>
        </p:scale>
        <p:origin x="-864" y="-84"/>
      </p:cViewPr>
      <p:guideLst>
        <p:guide orient="horz" pos="2160"/>
        <p:guide pos="312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Lst>
  </p:outlineViewPr>
  <p:notesTextViewPr>
    <p:cViewPr>
      <p:scale>
        <a:sx n="100" d="100"/>
        <a:sy n="100" d="100"/>
      </p:scale>
      <p:origin x="0" y="0"/>
    </p:cViewPr>
  </p:notesTextViewPr>
  <p:sorterViewPr>
    <p:cViewPr>
      <p:scale>
        <a:sx n="138" d="100"/>
        <a:sy n="138" d="100"/>
      </p:scale>
      <p:origin x="0" y="393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44.xml"/><Relationship Id="rId13" Type="http://schemas.openxmlformats.org/officeDocument/2006/relationships/slide" Target="slides/slide62.xml"/><Relationship Id="rId18" Type="http://schemas.openxmlformats.org/officeDocument/2006/relationships/slide" Target="slides/slide68.xml"/><Relationship Id="rId3" Type="http://schemas.openxmlformats.org/officeDocument/2006/relationships/slide" Target="slides/slide14.xml"/><Relationship Id="rId21" Type="http://schemas.openxmlformats.org/officeDocument/2006/relationships/slide" Target="slides/slide72.xml"/><Relationship Id="rId7" Type="http://schemas.openxmlformats.org/officeDocument/2006/relationships/slide" Target="slides/slide43.xml"/><Relationship Id="rId12" Type="http://schemas.openxmlformats.org/officeDocument/2006/relationships/slide" Target="slides/slide56.xml"/><Relationship Id="rId17" Type="http://schemas.openxmlformats.org/officeDocument/2006/relationships/slide" Target="slides/slide67.xml"/><Relationship Id="rId2" Type="http://schemas.openxmlformats.org/officeDocument/2006/relationships/slide" Target="slides/slide12.xml"/><Relationship Id="rId16" Type="http://schemas.openxmlformats.org/officeDocument/2006/relationships/slide" Target="slides/slide66.xml"/><Relationship Id="rId20" Type="http://schemas.openxmlformats.org/officeDocument/2006/relationships/slide" Target="slides/slide70.xml"/><Relationship Id="rId1" Type="http://schemas.openxmlformats.org/officeDocument/2006/relationships/slide" Target="slides/slide11.xml"/><Relationship Id="rId6" Type="http://schemas.openxmlformats.org/officeDocument/2006/relationships/slide" Target="slides/slide33.xml"/><Relationship Id="rId11" Type="http://schemas.openxmlformats.org/officeDocument/2006/relationships/slide" Target="slides/slide48.xml"/><Relationship Id="rId5" Type="http://schemas.openxmlformats.org/officeDocument/2006/relationships/slide" Target="slides/slide18.xml"/><Relationship Id="rId15" Type="http://schemas.openxmlformats.org/officeDocument/2006/relationships/slide" Target="slides/slide65.xml"/><Relationship Id="rId10" Type="http://schemas.openxmlformats.org/officeDocument/2006/relationships/slide" Target="slides/slide46.xml"/><Relationship Id="rId19" Type="http://schemas.openxmlformats.org/officeDocument/2006/relationships/slide" Target="slides/slide69.xml"/><Relationship Id="rId4" Type="http://schemas.openxmlformats.org/officeDocument/2006/relationships/slide" Target="slides/slide17.xml"/><Relationship Id="rId9" Type="http://schemas.openxmlformats.org/officeDocument/2006/relationships/slide" Target="slides/slide45.xml"/><Relationship Id="rId14" Type="http://schemas.openxmlformats.org/officeDocument/2006/relationships/slide" Target="slides/slide64.xml"/><Relationship Id="rId22" Type="http://schemas.openxmlformats.org/officeDocument/2006/relationships/slide" Target="slides/slide79.xml"/></Relationships>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07-05-08T02:46:41.46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0-2147483648</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7" units="1/cm"/>
          <inkml:channelProperty channel="Y" name="resolution" value="38" units="1/cm"/>
        </inkml:channelProperties>
      </inkml:inkSource>
      <inkml:timestamp xml:id="ts0" timeString="2007-05-15T02:40:52.09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0-2147483648</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7" units="1/cm"/>
          <inkml:channelProperty channel="Y" name="resolution" value="38" units="1/cm"/>
        </inkml:channelProperties>
      </inkml:inkSource>
      <inkml:timestamp xml:id="ts0" timeString="2007-05-15T02:40:53.214"/>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0-2147483648</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07-05-08T02:54:13.375"/>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51 0</inkml:trace>
  <inkml:trace contextRef="#ctx0" brushRef="#br0" timeOffset="484">0 242</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07-05-08T03:41:27.90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-2147483648-2147483648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zh-TW"/>
          </a:p>
        </p:txBody>
      </p:sp>
      <p:sp>
        <p:nvSpPr>
          <p:cNvPr id="1095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109572"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957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95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zh-TW"/>
          </a:p>
        </p:txBody>
      </p:sp>
      <p:sp>
        <p:nvSpPr>
          <p:cNvPr id="1095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23EECE6-6F1A-491F-B054-2339C6C3A90B}" type="slidenum">
              <a:rPr lang="en-US" altLang="zh-TW"/>
              <a:pPr/>
              <a:t>‹#›</a:t>
            </a:fld>
            <a:endParaRPr lang="en-US" altLang="zh-TW"/>
          </a:p>
        </p:txBody>
      </p:sp>
    </p:spTree>
    <p:extLst>
      <p:ext uri="{BB962C8B-B14F-4D97-AF65-F5344CB8AC3E}">
        <p14:creationId xmlns:p14="http://schemas.microsoft.com/office/powerpoint/2010/main" val="6497062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742950" y="1981200"/>
            <a:ext cx="8420100" cy="1143000"/>
          </a:xfrm>
        </p:spPr>
        <p:txBody>
          <a:bodyPr/>
          <a:lstStyle>
            <a:lvl1pPr>
              <a:defRPr sz="4000"/>
            </a:lvl1pPr>
          </a:lstStyle>
          <a:p>
            <a:pPr lvl="0"/>
            <a:r>
              <a:rPr lang="zh-TW" altLang="en-US" noProof="0" smtClean="0"/>
              <a:t>按一下以編輯母片標題樣式</a:t>
            </a:r>
          </a:p>
        </p:txBody>
      </p:sp>
      <p:sp>
        <p:nvSpPr>
          <p:cNvPr id="54275" name="Rectangle 3"/>
          <p:cNvSpPr>
            <a:spLocks noGrp="1" noChangeArrowheads="1"/>
          </p:cNvSpPr>
          <p:nvPr>
            <p:ph type="subTitle" idx="1"/>
          </p:nvPr>
        </p:nvSpPr>
        <p:spPr>
          <a:xfrm>
            <a:off x="1485900" y="3886200"/>
            <a:ext cx="6934200" cy="1752600"/>
          </a:xfrm>
        </p:spPr>
        <p:txBody>
          <a:bodyPr/>
          <a:lstStyle>
            <a:lvl1pPr marL="0" indent="0" algn="ctr">
              <a:buFont typeface="Wingdings" pitchFamily="2" charset="2"/>
              <a:buNone/>
              <a:defRPr/>
            </a:lvl1pPr>
          </a:lstStyle>
          <a:p>
            <a:pPr lvl="0"/>
            <a:r>
              <a:rPr lang="zh-TW" altLang="en-US" noProof="0" smtClean="0"/>
              <a:t>按一下以編輯母片副標題樣式</a:t>
            </a:r>
          </a:p>
        </p:txBody>
      </p:sp>
      <p:sp>
        <p:nvSpPr>
          <p:cNvPr id="54276" name="Rectangle 4"/>
          <p:cNvSpPr>
            <a:spLocks noGrp="1" noChangeArrowheads="1"/>
          </p:cNvSpPr>
          <p:nvPr>
            <p:ph type="dt" sz="half" idx="2"/>
          </p:nvPr>
        </p:nvSpPr>
        <p:spPr bwMode="auto">
          <a:xfrm>
            <a:off x="742950" y="6248400"/>
            <a:ext cx="206375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ea typeface="新細明體" pitchFamily="18" charset="-120"/>
              </a:defRPr>
            </a:lvl1pPr>
          </a:lstStyle>
          <a:p>
            <a:endParaRPr lang="en-US" altLang="zh-TW"/>
          </a:p>
        </p:txBody>
      </p:sp>
      <p:sp>
        <p:nvSpPr>
          <p:cNvPr id="54278" name="Rectangle 6"/>
          <p:cNvSpPr>
            <a:spLocks noGrp="1" noChangeArrowheads="1"/>
          </p:cNvSpPr>
          <p:nvPr>
            <p:ph type="sldNum" sz="quarter" idx="4"/>
          </p:nvPr>
        </p:nvSpPr>
        <p:spPr/>
        <p:txBody>
          <a:bodyPr/>
          <a:lstStyle>
            <a:lvl1pPr>
              <a:defRPr/>
            </a:lvl1pPr>
          </a:lstStyle>
          <a:p>
            <a:r>
              <a:rPr lang="en-US" altLang="zh-TW" dirty="0" smtClean="0"/>
              <a:t>6-</a:t>
            </a:r>
            <a:fld id="{B978CFEF-9DC3-46D5-B29F-F7CF1978FE7A}" type="slidenum">
              <a:rPr lang="en-US" altLang="zh-TW" smtClean="0"/>
              <a:pPr/>
              <a:t>‹#›</a:t>
            </a:fld>
            <a:endParaRPr lang="en-US" altLang="zh-TW" dirty="0"/>
          </a:p>
        </p:txBody>
      </p:sp>
      <p:sp>
        <p:nvSpPr>
          <p:cNvPr id="54279" name="Line 7"/>
          <p:cNvSpPr>
            <a:spLocks noChangeShapeType="1"/>
          </p:cNvSpPr>
          <p:nvPr/>
        </p:nvSpPr>
        <p:spPr bwMode="auto">
          <a:xfrm>
            <a:off x="742950" y="3657600"/>
            <a:ext cx="8420100" cy="0"/>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 name="頁尾版面配置區 1"/>
          <p:cNvSpPr>
            <a:spLocks noGrp="1"/>
          </p:cNvSpPr>
          <p:nvPr>
            <p:ph type="ftr" sz="quarter" idx="10"/>
          </p:nvPr>
        </p:nvSpPr>
        <p:spPr>
          <a:xfrm>
            <a:off x="2678497" y="6237312"/>
            <a:ext cx="4549006" cy="457200"/>
          </a:xfrm>
          <a:prstGeom prst="rect">
            <a:avLst/>
          </a:prstGeom>
        </p:spPr>
        <p:txBody>
          <a:bodyPr/>
          <a:lstStyle>
            <a:lvl1pPr>
              <a:defRPr sz="1200" b="0"/>
            </a:lvl1pPr>
          </a:lstStyle>
          <a:p>
            <a:r>
              <a:rPr lang="en-US" altLang="zh-TW" dirty="0" smtClean="0"/>
              <a:t>Unit 6  Database Design and the E-R Model </a:t>
            </a:r>
          </a:p>
          <a:p>
            <a:endParaRPr lang="en-US" altLang="zh-TW" sz="11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投影片編號版面配置區 3"/>
          <p:cNvSpPr>
            <a:spLocks noGrp="1"/>
          </p:cNvSpPr>
          <p:nvPr>
            <p:ph type="sldNum" sz="quarter" idx="11"/>
          </p:nvPr>
        </p:nvSpPr>
        <p:spPr>
          <a:xfrm>
            <a:off x="7429500" y="6248400"/>
            <a:ext cx="2063750" cy="457200"/>
          </a:xfrm>
        </p:spPr>
        <p:txBody>
          <a:bodyPr/>
          <a:lstStyle>
            <a:lvl1pPr>
              <a:defRPr/>
            </a:lvl1pPr>
          </a:lstStyle>
          <a:p>
            <a:r>
              <a:rPr lang="en-US" altLang="zh-TW" dirty="0" smtClean="0"/>
              <a:t>6-</a:t>
            </a:r>
            <a:fld id="{3B8DCDA2-2604-462F-AC1D-5492961C1C95}" type="slidenum">
              <a:rPr lang="en-US" altLang="zh-TW" smtClean="0"/>
              <a:pPr/>
              <a:t>‹#›</a:t>
            </a:fld>
            <a:endParaRPr lang="en-US" altLang="zh-TW" dirty="0"/>
          </a:p>
        </p:txBody>
      </p:sp>
      <p:sp>
        <p:nvSpPr>
          <p:cNvPr id="7" name="頁尾版面配置區 1"/>
          <p:cNvSpPr>
            <a:spLocks noGrp="1"/>
          </p:cNvSpPr>
          <p:nvPr>
            <p:ph type="ftr" sz="quarter" idx="10"/>
          </p:nvPr>
        </p:nvSpPr>
        <p:spPr>
          <a:xfrm>
            <a:off x="2678497" y="6237312"/>
            <a:ext cx="4549006" cy="457200"/>
          </a:xfrm>
          <a:prstGeom prst="rect">
            <a:avLst/>
          </a:prstGeom>
        </p:spPr>
        <p:txBody>
          <a:bodyPr/>
          <a:lstStyle>
            <a:lvl1pPr>
              <a:defRPr sz="1200" b="0"/>
            </a:lvl1pPr>
          </a:lstStyle>
          <a:p>
            <a:r>
              <a:rPr lang="en-US" altLang="zh-TW" smtClean="0"/>
              <a:t>Unit 6  Database Design and the E-R Model  </a:t>
            </a:r>
            <a:endParaRPr lang="en-US" altLang="zh-TW" sz="1100" dirty="0"/>
          </a:p>
        </p:txBody>
      </p:sp>
    </p:spTree>
    <p:extLst>
      <p:ext uri="{BB962C8B-B14F-4D97-AF65-F5344CB8AC3E}">
        <p14:creationId xmlns:p14="http://schemas.microsoft.com/office/powerpoint/2010/main" val="278185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223125" y="381000"/>
            <a:ext cx="2270125" cy="56388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12750" y="381000"/>
            <a:ext cx="6657975" cy="5638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投影片編號版面配置區 3"/>
          <p:cNvSpPr>
            <a:spLocks noGrp="1"/>
          </p:cNvSpPr>
          <p:nvPr>
            <p:ph type="sldNum" sz="quarter" idx="11"/>
          </p:nvPr>
        </p:nvSpPr>
        <p:spPr>
          <a:xfrm>
            <a:off x="7429500" y="6248400"/>
            <a:ext cx="2063750" cy="457200"/>
          </a:xfrm>
        </p:spPr>
        <p:txBody>
          <a:bodyPr/>
          <a:lstStyle>
            <a:lvl1pPr>
              <a:defRPr/>
            </a:lvl1pPr>
          </a:lstStyle>
          <a:p>
            <a:r>
              <a:rPr lang="en-US" altLang="zh-TW" dirty="0" smtClean="0"/>
              <a:t>6-</a:t>
            </a:r>
            <a:fld id="{3B8DCDA2-2604-462F-AC1D-5492961C1C95}" type="slidenum">
              <a:rPr lang="en-US" altLang="zh-TW" smtClean="0"/>
              <a:pPr/>
              <a:t>‹#›</a:t>
            </a:fld>
            <a:endParaRPr lang="en-US" altLang="zh-TW" dirty="0"/>
          </a:p>
        </p:txBody>
      </p:sp>
      <p:sp>
        <p:nvSpPr>
          <p:cNvPr id="7" name="頁尾版面配置區 1"/>
          <p:cNvSpPr>
            <a:spLocks noGrp="1"/>
          </p:cNvSpPr>
          <p:nvPr>
            <p:ph type="ftr" sz="quarter" idx="10"/>
          </p:nvPr>
        </p:nvSpPr>
        <p:spPr>
          <a:xfrm>
            <a:off x="2678497" y="6237312"/>
            <a:ext cx="4549006" cy="457200"/>
          </a:xfrm>
          <a:prstGeom prst="rect">
            <a:avLst/>
          </a:prstGeom>
        </p:spPr>
        <p:txBody>
          <a:bodyPr/>
          <a:lstStyle>
            <a:lvl1pPr>
              <a:defRPr sz="1200" b="0"/>
            </a:lvl1pPr>
          </a:lstStyle>
          <a:p>
            <a:r>
              <a:rPr lang="en-US" altLang="zh-TW" smtClean="0"/>
              <a:t>Unit 6  Database Design and the E-R Model  </a:t>
            </a:r>
            <a:endParaRPr lang="en-US" altLang="zh-TW" sz="1100" dirty="0"/>
          </a:p>
        </p:txBody>
      </p:sp>
    </p:spTree>
    <p:extLst>
      <p:ext uri="{BB962C8B-B14F-4D97-AF65-F5344CB8AC3E}">
        <p14:creationId xmlns:p14="http://schemas.microsoft.com/office/powerpoint/2010/main" val="3602449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908050" y="381000"/>
            <a:ext cx="8172450" cy="8382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12750" y="1371600"/>
            <a:ext cx="4464050" cy="4648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29200" y="1371600"/>
            <a:ext cx="4464050" cy="4648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投影片編號版面配置區 3"/>
          <p:cNvSpPr>
            <a:spLocks noGrp="1"/>
          </p:cNvSpPr>
          <p:nvPr>
            <p:ph type="sldNum" sz="quarter" idx="11"/>
          </p:nvPr>
        </p:nvSpPr>
        <p:spPr>
          <a:xfrm>
            <a:off x="7429500" y="6248400"/>
            <a:ext cx="2063750" cy="457200"/>
          </a:xfrm>
        </p:spPr>
        <p:txBody>
          <a:bodyPr/>
          <a:lstStyle>
            <a:lvl1pPr>
              <a:defRPr/>
            </a:lvl1pPr>
          </a:lstStyle>
          <a:p>
            <a:r>
              <a:rPr lang="en-US" altLang="zh-TW" dirty="0" smtClean="0"/>
              <a:t>6-</a:t>
            </a:r>
            <a:fld id="{3B8DCDA2-2604-462F-AC1D-5492961C1C95}" type="slidenum">
              <a:rPr lang="en-US" altLang="zh-TW" smtClean="0"/>
              <a:pPr/>
              <a:t>‹#›</a:t>
            </a:fld>
            <a:endParaRPr lang="en-US" altLang="zh-TW" dirty="0"/>
          </a:p>
        </p:txBody>
      </p:sp>
      <p:sp>
        <p:nvSpPr>
          <p:cNvPr id="8" name="頁尾版面配置區 1"/>
          <p:cNvSpPr>
            <a:spLocks noGrp="1"/>
          </p:cNvSpPr>
          <p:nvPr>
            <p:ph type="ftr" sz="quarter" idx="10"/>
          </p:nvPr>
        </p:nvSpPr>
        <p:spPr>
          <a:xfrm>
            <a:off x="2678497" y="6237312"/>
            <a:ext cx="4549006" cy="457200"/>
          </a:xfrm>
          <a:prstGeom prst="rect">
            <a:avLst/>
          </a:prstGeom>
        </p:spPr>
        <p:txBody>
          <a:bodyPr/>
          <a:lstStyle>
            <a:lvl1pPr>
              <a:defRPr sz="1200" b="0"/>
            </a:lvl1pPr>
          </a:lstStyle>
          <a:p>
            <a:r>
              <a:rPr lang="en-US" altLang="zh-TW" smtClean="0"/>
              <a:t>Unit 6  Database Design and the E-R Model  </a:t>
            </a:r>
            <a:endParaRPr lang="en-US" altLang="zh-TW" sz="1100" dirty="0"/>
          </a:p>
        </p:txBody>
      </p:sp>
    </p:spTree>
    <p:extLst>
      <p:ext uri="{BB962C8B-B14F-4D97-AF65-F5344CB8AC3E}">
        <p14:creationId xmlns:p14="http://schemas.microsoft.com/office/powerpoint/2010/main" val="349573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投影片編號版面配置區 4"/>
          <p:cNvSpPr>
            <a:spLocks noGrp="1"/>
          </p:cNvSpPr>
          <p:nvPr>
            <p:ph type="sldNum" sz="quarter" idx="11"/>
          </p:nvPr>
        </p:nvSpPr>
        <p:spPr/>
        <p:txBody>
          <a:bodyPr/>
          <a:lstStyle>
            <a:lvl1pPr>
              <a:defRPr/>
            </a:lvl1pPr>
          </a:lstStyle>
          <a:p>
            <a:r>
              <a:rPr lang="en-US" altLang="zh-TW" dirty="0" smtClean="0"/>
              <a:t>6-</a:t>
            </a:r>
            <a:fld id="{084BFBEF-DDC4-418E-BE81-DB2B5BD67F2A}" type="slidenum">
              <a:rPr lang="en-US" altLang="zh-TW" smtClean="0"/>
              <a:pPr/>
              <a:t>‹#›</a:t>
            </a:fld>
            <a:endParaRPr lang="en-US" altLang="zh-TW" dirty="0"/>
          </a:p>
        </p:txBody>
      </p:sp>
      <p:sp>
        <p:nvSpPr>
          <p:cNvPr id="6" name="頁尾版面配置區 1"/>
          <p:cNvSpPr>
            <a:spLocks noGrp="1"/>
          </p:cNvSpPr>
          <p:nvPr>
            <p:ph type="ftr" sz="quarter" idx="10"/>
          </p:nvPr>
        </p:nvSpPr>
        <p:spPr>
          <a:xfrm>
            <a:off x="2678497" y="6237312"/>
            <a:ext cx="4549006" cy="457200"/>
          </a:xfrm>
          <a:prstGeom prst="rect">
            <a:avLst/>
          </a:prstGeom>
        </p:spPr>
        <p:txBody>
          <a:bodyPr/>
          <a:lstStyle>
            <a:lvl1pPr>
              <a:defRPr sz="1200" b="0"/>
            </a:lvl1pPr>
          </a:lstStyle>
          <a:p>
            <a:r>
              <a:rPr lang="en-US" altLang="zh-TW" dirty="0" smtClean="0"/>
              <a:t>Unit 6  Database Design and the E-R Model </a:t>
            </a:r>
          </a:p>
          <a:p>
            <a:endParaRPr lang="en-US" altLang="zh-TW" sz="1100" dirty="0"/>
          </a:p>
        </p:txBody>
      </p:sp>
    </p:spTree>
    <p:extLst>
      <p:ext uri="{BB962C8B-B14F-4D97-AF65-F5344CB8AC3E}">
        <p14:creationId xmlns:p14="http://schemas.microsoft.com/office/powerpoint/2010/main" val="99399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82638" y="4406900"/>
            <a:ext cx="84201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5" name="投影片編號版面配置區 4"/>
          <p:cNvSpPr>
            <a:spLocks noGrp="1"/>
          </p:cNvSpPr>
          <p:nvPr>
            <p:ph type="sldNum" sz="quarter" idx="11"/>
          </p:nvPr>
        </p:nvSpPr>
        <p:spPr/>
        <p:txBody>
          <a:bodyPr/>
          <a:lstStyle>
            <a:lvl1pPr>
              <a:defRPr/>
            </a:lvl1pPr>
          </a:lstStyle>
          <a:p>
            <a:r>
              <a:rPr lang="en-US" altLang="zh-TW" dirty="0" smtClean="0"/>
              <a:t>6-</a:t>
            </a:r>
            <a:fld id="{BC1323D9-DBBB-4B72-890A-2FA1D75439CB}" type="slidenum">
              <a:rPr lang="en-US" altLang="zh-TW" smtClean="0"/>
              <a:pPr/>
              <a:t>‹#›</a:t>
            </a:fld>
            <a:endParaRPr lang="en-US" altLang="zh-TW" dirty="0"/>
          </a:p>
        </p:txBody>
      </p:sp>
      <p:sp>
        <p:nvSpPr>
          <p:cNvPr id="6" name="頁尾版面配置區 1"/>
          <p:cNvSpPr>
            <a:spLocks noGrp="1"/>
          </p:cNvSpPr>
          <p:nvPr>
            <p:ph type="ftr" sz="quarter" idx="10"/>
          </p:nvPr>
        </p:nvSpPr>
        <p:spPr>
          <a:xfrm>
            <a:off x="2678497" y="6237312"/>
            <a:ext cx="4549006" cy="457200"/>
          </a:xfrm>
          <a:prstGeom prst="rect">
            <a:avLst/>
          </a:prstGeom>
        </p:spPr>
        <p:txBody>
          <a:bodyPr/>
          <a:lstStyle>
            <a:lvl1pPr>
              <a:defRPr sz="1200" b="0"/>
            </a:lvl1pPr>
          </a:lstStyle>
          <a:p>
            <a:r>
              <a:rPr lang="en-US" altLang="zh-TW" dirty="0" smtClean="0"/>
              <a:t>Unit 6  Database Design and the E-R Model </a:t>
            </a:r>
          </a:p>
          <a:p>
            <a:endParaRPr lang="en-US" altLang="zh-TW" sz="1100" dirty="0"/>
          </a:p>
        </p:txBody>
      </p:sp>
    </p:spTree>
    <p:extLst>
      <p:ext uri="{BB962C8B-B14F-4D97-AF65-F5344CB8AC3E}">
        <p14:creationId xmlns:p14="http://schemas.microsoft.com/office/powerpoint/2010/main" val="352961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12750" y="1371600"/>
            <a:ext cx="44640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29200" y="1371600"/>
            <a:ext cx="44640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a:xfrm>
            <a:off x="3060514" y="6237312"/>
            <a:ext cx="3784972" cy="457200"/>
          </a:xfrm>
          <a:prstGeom prst="rect">
            <a:avLst/>
          </a:prstGeom>
        </p:spPr>
        <p:txBody>
          <a:bodyPr/>
          <a:lstStyle>
            <a:lvl1pPr>
              <a:defRPr/>
            </a:lvl1pPr>
          </a:lstStyle>
          <a:p>
            <a:r>
              <a:rPr lang="en-US" altLang="zh-TW" dirty="0" smtClean="0"/>
              <a:t>Unit 6  Database Design and the E-R Model  </a:t>
            </a:r>
            <a:endParaRPr lang="en-US" altLang="zh-TW" dirty="0"/>
          </a:p>
        </p:txBody>
      </p:sp>
      <p:sp>
        <p:nvSpPr>
          <p:cNvPr id="6" name="投影片編號版面配置區 5"/>
          <p:cNvSpPr>
            <a:spLocks noGrp="1"/>
          </p:cNvSpPr>
          <p:nvPr>
            <p:ph type="sldNum" sz="quarter" idx="11"/>
          </p:nvPr>
        </p:nvSpPr>
        <p:spPr/>
        <p:txBody>
          <a:bodyPr/>
          <a:lstStyle>
            <a:lvl1pPr>
              <a:defRPr/>
            </a:lvl1pPr>
          </a:lstStyle>
          <a:p>
            <a:r>
              <a:rPr lang="en-US" altLang="zh-TW" dirty="0" smtClean="0"/>
              <a:t>6-</a:t>
            </a:r>
            <a:fld id="{8C6067DF-3047-4F6B-84F6-F8ECC112C0FD}" type="slidenum">
              <a:rPr lang="en-US" altLang="zh-TW" smtClean="0"/>
              <a:pPr/>
              <a:t>‹#›</a:t>
            </a:fld>
            <a:endParaRPr lang="en-US" altLang="zh-TW" dirty="0"/>
          </a:p>
        </p:txBody>
      </p:sp>
    </p:spTree>
    <p:extLst>
      <p:ext uri="{BB962C8B-B14F-4D97-AF65-F5344CB8AC3E}">
        <p14:creationId xmlns:p14="http://schemas.microsoft.com/office/powerpoint/2010/main" val="131819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a:xfrm>
            <a:off x="3124659" y="6237312"/>
            <a:ext cx="3656682" cy="457200"/>
          </a:xfrm>
          <a:prstGeom prst="rect">
            <a:avLst/>
          </a:prstGeom>
        </p:spPr>
        <p:txBody>
          <a:bodyPr/>
          <a:lstStyle>
            <a:lvl1pPr>
              <a:defRPr/>
            </a:lvl1pPr>
          </a:lstStyle>
          <a:p>
            <a:r>
              <a:rPr lang="en-US" altLang="zh-TW" dirty="0" smtClean="0"/>
              <a:t>Unit 6  Database Design and the E-R Model  </a:t>
            </a:r>
            <a:endParaRPr lang="en-US" altLang="zh-TW" dirty="0"/>
          </a:p>
        </p:txBody>
      </p:sp>
      <p:sp>
        <p:nvSpPr>
          <p:cNvPr id="8" name="投影片編號版面配置區 7"/>
          <p:cNvSpPr>
            <a:spLocks noGrp="1"/>
          </p:cNvSpPr>
          <p:nvPr>
            <p:ph type="sldNum" sz="quarter" idx="11"/>
          </p:nvPr>
        </p:nvSpPr>
        <p:spPr>
          <a:xfrm>
            <a:off x="7329264" y="6237312"/>
            <a:ext cx="2063750" cy="457200"/>
          </a:xfrm>
        </p:spPr>
        <p:txBody>
          <a:bodyPr/>
          <a:lstStyle>
            <a:lvl1pPr>
              <a:defRPr/>
            </a:lvl1pPr>
          </a:lstStyle>
          <a:p>
            <a:r>
              <a:rPr lang="en-US" altLang="zh-TW" dirty="0" smtClean="0"/>
              <a:t>6-</a:t>
            </a:r>
            <a:fld id="{3770325C-5824-4EA8-B24A-B9D9BC37D21A}" type="slidenum">
              <a:rPr lang="en-US" altLang="zh-TW" smtClean="0"/>
              <a:pPr/>
              <a:t>‹#›</a:t>
            </a:fld>
            <a:endParaRPr lang="en-US" altLang="zh-TW" dirty="0"/>
          </a:p>
        </p:txBody>
      </p:sp>
    </p:spTree>
    <p:extLst>
      <p:ext uri="{BB962C8B-B14F-4D97-AF65-F5344CB8AC3E}">
        <p14:creationId xmlns:p14="http://schemas.microsoft.com/office/powerpoint/2010/main" val="4198553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4" name="投影片編號版面配置區 3"/>
          <p:cNvSpPr>
            <a:spLocks noGrp="1"/>
          </p:cNvSpPr>
          <p:nvPr>
            <p:ph type="sldNum" sz="quarter" idx="11"/>
          </p:nvPr>
        </p:nvSpPr>
        <p:spPr/>
        <p:txBody>
          <a:bodyPr/>
          <a:lstStyle>
            <a:lvl1pPr>
              <a:defRPr/>
            </a:lvl1pPr>
          </a:lstStyle>
          <a:p>
            <a:r>
              <a:rPr lang="en-US" altLang="zh-TW" dirty="0" smtClean="0"/>
              <a:t>6-</a:t>
            </a:r>
            <a:fld id="{3B8DCDA2-2604-462F-AC1D-5492961C1C95}" type="slidenum">
              <a:rPr lang="en-US" altLang="zh-TW" smtClean="0"/>
              <a:pPr/>
              <a:t>‹#›</a:t>
            </a:fld>
            <a:endParaRPr lang="en-US" altLang="zh-TW" dirty="0"/>
          </a:p>
        </p:txBody>
      </p:sp>
      <p:sp>
        <p:nvSpPr>
          <p:cNvPr id="5" name="頁尾版面配置區 1"/>
          <p:cNvSpPr>
            <a:spLocks noGrp="1"/>
          </p:cNvSpPr>
          <p:nvPr>
            <p:ph type="ftr" sz="quarter" idx="10"/>
          </p:nvPr>
        </p:nvSpPr>
        <p:spPr>
          <a:xfrm>
            <a:off x="2678497" y="6237312"/>
            <a:ext cx="4549006" cy="457200"/>
          </a:xfrm>
          <a:prstGeom prst="rect">
            <a:avLst/>
          </a:prstGeom>
        </p:spPr>
        <p:txBody>
          <a:bodyPr/>
          <a:lstStyle>
            <a:lvl1pPr>
              <a:defRPr sz="1200" b="0"/>
            </a:lvl1pPr>
          </a:lstStyle>
          <a:p>
            <a:r>
              <a:rPr lang="en-US" altLang="zh-TW" dirty="0" smtClean="0"/>
              <a:t>Unit 6  Database Design and the E-R Model </a:t>
            </a:r>
          </a:p>
          <a:p>
            <a:endParaRPr lang="en-US" altLang="zh-TW" sz="1100" dirty="0"/>
          </a:p>
        </p:txBody>
      </p:sp>
    </p:spTree>
    <p:extLst>
      <p:ext uri="{BB962C8B-B14F-4D97-AF65-F5344CB8AC3E}">
        <p14:creationId xmlns:p14="http://schemas.microsoft.com/office/powerpoint/2010/main" val="412412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a:xfrm>
            <a:off x="2678497" y="6237312"/>
            <a:ext cx="4549006" cy="457200"/>
          </a:xfrm>
          <a:prstGeom prst="rect">
            <a:avLst/>
          </a:prstGeom>
        </p:spPr>
        <p:txBody>
          <a:bodyPr/>
          <a:lstStyle>
            <a:lvl1pPr>
              <a:defRPr sz="1200" b="0"/>
            </a:lvl1pPr>
          </a:lstStyle>
          <a:p>
            <a:r>
              <a:rPr lang="en-US" altLang="zh-TW" dirty="0" smtClean="0"/>
              <a:t>Unit 6  Database Design and the E-R Model </a:t>
            </a:r>
          </a:p>
          <a:p>
            <a:endParaRPr lang="en-US" altLang="zh-TW" sz="1100" dirty="0"/>
          </a:p>
        </p:txBody>
      </p:sp>
      <p:sp>
        <p:nvSpPr>
          <p:cNvPr id="4" name="投影片編號版面配置區 3"/>
          <p:cNvSpPr>
            <a:spLocks noGrp="1"/>
          </p:cNvSpPr>
          <p:nvPr>
            <p:ph type="sldNum" sz="quarter" idx="11"/>
          </p:nvPr>
        </p:nvSpPr>
        <p:spPr>
          <a:xfrm>
            <a:off x="7429500" y="6248400"/>
            <a:ext cx="2063750" cy="457200"/>
          </a:xfrm>
        </p:spPr>
        <p:txBody>
          <a:bodyPr/>
          <a:lstStyle>
            <a:lvl1pPr>
              <a:defRPr/>
            </a:lvl1pPr>
          </a:lstStyle>
          <a:p>
            <a:r>
              <a:rPr lang="en-US" altLang="zh-TW" dirty="0" smtClean="0"/>
              <a:t>6-</a:t>
            </a:r>
            <a:fld id="{3B8DCDA2-2604-462F-AC1D-5492961C1C95}" type="slidenum">
              <a:rPr lang="en-US" altLang="zh-TW" smtClean="0"/>
              <a:pPr/>
              <a:t>‹#›</a:t>
            </a:fld>
            <a:endParaRPr lang="en-US" altLang="zh-TW" dirty="0"/>
          </a:p>
        </p:txBody>
      </p:sp>
    </p:spTree>
    <p:extLst>
      <p:ext uri="{BB962C8B-B14F-4D97-AF65-F5344CB8AC3E}">
        <p14:creationId xmlns:p14="http://schemas.microsoft.com/office/powerpoint/2010/main" val="161836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73050"/>
            <a:ext cx="3259138"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7" name="投影片編號版面配置區 3"/>
          <p:cNvSpPr>
            <a:spLocks noGrp="1"/>
          </p:cNvSpPr>
          <p:nvPr>
            <p:ph type="sldNum" sz="quarter" idx="11"/>
          </p:nvPr>
        </p:nvSpPr>
        <p:spPr>
          <a:xfrm>
            <a:off x="7429500" y="6248400"/>
            <a:ext cx="2063750" cy="457200"/>
          </a:xfrm>
        </p:spPr>
        <p:txBody>
          <a:bodyPr/>
          <a:lstStyle>
            <a:lvl1pPr>
              <a:defRPr/>
            </a:lvl1pPr>
          </a:lstStyle>
          <a:p>
            <a:r>
              <a:rPr lang="en-US" altLang="zh-TW" dirty="0" smtClean="0"/>
              <a:t>6-</a:t>
            </a:r>
            <a:fld id="{3B8DCDA2-2604-462F-AC1D-5492961C1C95}" type="slidenum">
              <a:rPr lang="en-US" altLang="zh-TW" smtClean="0"/>
              <a:pPr/>
              <a:t>‹#›</a:t>
            </a:fld>
            <a:endParaRPr lang="en-US" altLang="zh-TW" dirty="0"/>
          </a:p>
        </p:txBody>
      </p:sp>
      <p:sp>
        <p:nvSpPr>
          <p:cNvPr id="8" name="頁尾版面配置區 1"/>
          <p:cNvSpPr>
            <a:spLocks noGrp="1"/>
          </p:cNvSpPr>
          <p:nvPr>
            <p:ph type="ftr" sz="quarter" idx="10"/>
          </p:nvPr>
        </p:nvSpPr>
        <p:spPr>
          <a:xfrm>
            <a:off x="2678497" y="6237312"/>
            <a:ext cx="4549006" cy="457200"/>
          </a:xfrm>
          <a:prstGeom prst="rect">
            <a:avLst/>
          </a:prstGeom>
        </p:spPr>
        <p:txBody>
          <a:bodyPr/>
          <a:lstStyle>
            <a:lvl1pPr>
              <a:defRPr sz="1200" b="0"/>
            </a:lvl1pPr>
          </a:lstStyle>
          <a:p>
            <a:r>
              <a:rPr lang="en-US" altLang="zh-TW" dirty="0" smtClean="0"/>
              <a:t>Unit 6  Database Design and the E-R Model </a:t>
            </a:r>
          </a:p>
          <a:p>
            <a:endParaRPr lang="en-US" altLang="zh-TW" sz="1100" dirty="0"/>
          </a:p>
        </p:txBody>
      </p:sp>
    </p:spTree>
    <p:extLst>
      <p:ext uri="{BB962C8B-B14F-4D97-AF65-F5344CB8AC3E}">
        <p14:creationId xmlns:p14="http://schemas.microsoft.com/office/powerpoint/2010/main" val="199582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513" y="4800600"/>
            <a:ext cx="59436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7" name="投影片編號版面配置區 3"/>
          <p:cNvSpPr>
            <a:spLocks noGrp="1"/>
          </p:cNvSpPr>
          <p:nvPr>
            <p:ph type="sldNum" sz="quarter" idx="11"/>
          </p:nvPr>
        </p:nvSpPr>
        <p:spPr>
          <a:xfrm>
            <a:off x="7429500" y="6248400"/>
            <a:ext cx="2063750" cy="457200"/>
          </a:xfrm>
        </p:spPr>
        <p:txBody>
          <a:bodyPr/>
          <a:lstStyle>
            <a:lvl1pPr>
              <a:defRPr/>
            </a:lvl1pPr>
          </a:lstStyle>
          <a:p>
            <a:r>
              <a:rPr lang="en-US" altLang="zh-TW" dirty="0" smtClean="0"/>
              <a:t>6-</a:t>
            </a:r>
            <a:fld id="{3B8DCDA2-2604-462F-AC1D-5492961C1C95}" type="slidenum">
              <a:rPr lang="en-US" altLang="zh-TW" smtClean="0"/>
              <a:pPr/>
              <a:t>‹#›</a:t>
            </a:fld>
            <a:endParaRPr lang="en-US" altLang="zh-TW" dirty="0"/>
          </a:p>
        </p:txBody>
      </p:sp>
      <p:sp>
        <p:nvSpPr>
          <p:cNvPr id="8" name="頁尾版面配置區 1"/>
          <p:cNvSpPr>
            <a:spLocks noGrp="1"/>
          </p:cNvSpPr>
          <p:nvPr>
            <p:ph type="ftr" sz="quarter" idx="10"/>
          </p:nvPr>
        </p:nvSpPr>
        <p:spPr>
          <a:xfrm>
            <a:off x="2678497" y="6237312"/>
            <a:ext cx="4549006" cy="457200"/>
          </a:xfrm>
          <a:prstGeom prst="rect">
            <a:avLst/>
          </a:prstGeom>
        </p:spPr>
        <p:txBody>
          <a:bodyPr/>
          <a:lstStyle>
            <a:lvl1pPr>
              <a:defRPr sz="1200" b="0"/>
            </a:lvl1pPr>
          </a:lstStyle>
          <a:p>
            <a:r>
              <a:rPr lang="en-US" altLang="zh-TW" dirty="0" smtClean="0"/>
              <a:t>Unit 6  Database Design and the E-R Model </a:t>
            </a:r>
          </a:p>
          <a:p>
            <a:endParaRPr lang="en-US" altLang="zh-TW" sz="1100" dirty="0"/>
          </a:p>
        </p:txBody>
      </p:sp>
    </p:spTree>
    <p:extLst>
      <p:ext uri="{BB962C8B-B14F-4D97-AF65-F5344CB8AC3E}">
        <p14:creationId xmlns:p14="http://schemas.microsoft.com/office/powerpoint/2010/main" val="3922076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908050" y="381000"/>
            <a:ext cx="81724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3251" name="Rectangle 3"/>
          <p:cNvSpPr>
            <a:spLocks noGrp="1" noChangeArrowheads="1"/>
          </p:cNvSpPr>
          <p:nvPr>
            <p:ph type="body" idx="1"/>
          </p:nvPr>
        </p:nvSpPr>
        <p:spPr bwMode="auto">
          <a:xfrm>
            <a:off x="412750" y="1371600"/>
            <a:ext cx="90805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 </a:t>
            </a:r>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3253" name="Line 5"/>
          <p:cNvSpPr>
            <a:spLocks noChangeShapeType="1"/>
          </p:cNvSpPr>
          <p:nvPr/>
        </p:nvSpPr>
        <p:spPr bwMode="auto">
          <a:xfrm>
            <a:off x="412750" y="1230313"/>
            <a:ext cx="9080500" cy="0"/>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54" name="Line 6"/>
          <p:cNvSpPr>
            <a:spLocks noChangeShapeType="1"/>
          </p:cNvSpPr>
          <p:nvPr/>
        </p:nvSpPr>
        <p:spPr bwMode="auto">
          <a:xfrm>
            <a:off x="412750" y="6172200"/>
            <a:ext cx="9163050" cy="0"/>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55" name="Rectangle 7"/>
          <p:cNvSpPr>
            <a:spLocks noGrp="1" noChangeArrowheads="1"/>
          </p:cNvSpPr>
          <p:nvPr>
            <p:ph type="sldNum" sz="quarter" idx="4"/>
          </p:nvPr>
        </p:nvSpPr>
        <p:spPr bwMode="auto">
          <a:xfrm>
            <a:off x="742950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ea typeface="新細明體" pitchFamily="18" charset="-120"/>
              </a:defRPr>
            </a:lvl1pPr>
          </a:lstStyle>
          <a:p>
            <a:r>
              <a:rPr lang="en-US" altLang="zh-TW" dirty="0" smtClean="0"/>
              <a:t>6-</a:t>
            </a:r>
            <a:fld id="{737DCE25-3E7F-4708-8571-A0C93CCB25A3}" type="slidenum">
              <a:rPr lang="en-US" altLang="zh-TW" smtClean="0"/>
              <a:pPr/>
              <a:t>‹#›</a:t>
            </a:fld>
            <a:endParaRPr lang="en-US" altLang="zh-TW" dirty="0"/>
          </a:p>
        </p:txBody>
      </p:sp>
      <p:sp>
        <p:nvSpPr>
          <p:cNvPr id="53258" name="Line 10"/>
          <p:cNvSpPr>
            <a:spLocks noChangeShapeType="1"/>
          </p:cNvSpPr>
          <p:nvPr/>
        </p:nvSpPr>
        <p:spPr bwMode="auto">
          <a:xfrm>
            <a:off x="412750" y="1230313"/>
            <a:ext cx="9080500" cy="0"/>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259" name="Text Box 11"/>
          <p:cNvSpPr txBox="1">
            <a:spLocks noChangeArrowheads="1"/>
          </p:cNvSpPr>
          <p:nvPr/>
        </p:nvSpPr>
        <p:spPr bwMode="auto">
          <a:xfrm>
            <a:off x="387350" y="6286500"/>
            <a:ext cx="29559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kumimoji="0" lang="en-US" altLang="zh-TW" sz="900" b="1" i="1">
                <a:latin typeface="Times New Roman" pitchFamily="18" charset="0"/>
              </a:rPr>
              <a:t>Wei-Pang Yang, Information Management, NDHU</a:t>
            </a:r>
          </a:p>
        </p:txBody>
      </p:sp>
      <p:sp>
        <p:nvSpPr>
          <p:cNvPr id="10" name="頁尾版面配置區 1"/>
          <p:cNvSpPr>
            <a:spLocks noGrp="1"/>
          </p:cNvSpPr>
          <p:nvPr>
            <p:ph type="ftr" sz="quarter" idx="3"/>
          </p:nvPr>
        </p:nvSpPr>
        <p:spPr>
          <a:xfrm>
            <a:off x="2678497" y="6237312"/>
            <a:ext cx="4549006" cy="457200"/>
          </a:xfrm>
          <a:prstGeom prst="rect">
            <a:avLst/>
          </a:prstGeom>
        </p:spPr>
        <p:txBody>
          <a:bodyPr/>
          <a:lstStyle>
            <a:lvl1pPr>
              <a:defRPr sz="1200" b="0"/>
            </a:lvl1pPr>
          </a:lstStyle>
          <a:p>
            <a:r>
              <a:rPr lang="en-US" altLang="zh-TW" dirty="0" smtClean="0"/>
              <a:t>Unit 6  Database Design and the E-R Model </a:t>
            </a:r>
          </a:p>
          <a:p>
            <a:endParaRPr lang="en-US" altLang="zh-TW" sz="1100"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dt="0"/>
  <p:txStyles>
    <p:titleStyle>
      <a:lvl1pPr algn="ctr" rtl="0" fontAlgn="base">
        <a:spcBef>
          <a:spcPct val="0"/>
        </a:spcBef>
        <a:spcAft>
          <a:spcPct val="0"/>
        </a:spcAft>
        <a:defRPr kumimoji="1" sz="3600" b="1">
          <a:solidFill>
            <a:schemeClr val="tx2"/>
          </a:solidFill>
          <a:latin typeface="+mj-lt"/>
          <a:ea typeface="+mj-ea"/>
          <a:cs typeface="+mj-cs"/>
        </a:defRPr>
      </a:lvl1pPr>
      <a:lvl2pPr algn="ctr" rtl="0" fontAlgn="base">
        <a:spcBef>
          <a:spcPct val="0"/>
        </a:spcBef>
        <a:spcAft>
          <a:spcPct val="0"/>
        </a:spcAft>
        <a:defRPr kumimoji="1" sz="3600" b="1">
          <a:solidFill>
            <a:schemeClr val="tx2"/>
          </a:solidFill>
          <a:latin typeface="Times New Roman" pitchFamily="18" charset="0"/>
          <a:ea typeface="華康行書體(P)" pitchFamily="66" charset="-120"/>
        </a:defRPr>
      </a:lvl2pPr>
      <a:lvl3pPr algn="ctr" rtl="0" fontAlgn="base">
        <a:spcBef>
          <a:spcPct val="0"/>
        </a:spcBef>
        <a:spcAft>
          <a:spcPct val="0"/>
        </a:spcAft>
        <a:defRPr kumimoji="1" sz="3600" b="1">
          <a:solidFill>
            <a:schemeClr val="tx2"/>
          </a:solidFill>
          <a:latin typeface="Times New Roman" pitchFamily="18" charset="0"/>
          <a:ea typeface="華康行書體(P)" pitchFamily="66" charset="-120"/>
        </a:defRPr>
      </a:lvl3pPr>
      <a:lvl4pPr algn="ctr" rtl="0" fontAlgn="base">
        <a:spcBef>
          <a:spcPct val="0"/>
        </a:spcBef>
        <a:spcAft>
          <a:spcPct val="0"/>
        </a:spcAft>
        <a:defRPr kumimoji="1" sz="3600" b="1">
          <a:solidFill>
            <a:schemeClr val="tx2"/>
          </a:solidFill>
          <a:latin typeface="Times New Roman" pitchFamily="18" charset="0"/>
          <a:ea typeface="華康行書體(P)" pitchFamily="66" charset="-120"/>
        </a:defRPr>
      </a:lvl4pPr>
      <a:lvl5pPr algn="ctr" rtl="0" fontAlgn="base">
        <a:spcBef>
          <a:spcPct val="0"/>
        </a:spcBef>
        <a:spcAft>
          <a:spcPct val="0"/>
        </a:spcAft>
        <a:defRPr kumimoji="1" sz="3600" b="1">
          <a:solidFill>
            <a:schemeClr val="tx2"/>
          </a:solidFill>
          <a:latin typeface="Times New Roman" pitchFamily="18" charset="0"/>
          <a:ea typeface="華康行書體(P)" pitchFamily="66" charset="-120"/>
        </a:defRPr>
      </a:lvl5pPr>
      <a:lvl6pPr marL="457200" algn="ctr" rtl="0" fontAlgn="base">
        <a:spcBef>
          <a:spcPct val="0"/>
        </a:spcBef>
        <a:spcAft>
          <a:spcPct val="0"/>
        </a:spcAft>
        <a:defRPr kumimoji="1" sz="3600" b="1">
          <a:solidFill>
            <a:schemeClr val="tx2"/>
          </a:solidFill>
          <a:latin typeface="Times New Roman" pitchFamily="18" charset="0"/>
          <a:ea typeface="華康行書體(P)" pitchFamily="66" charset="-120"/>
        </a:defRPr>
      </a:lvl6pPr>
      <a:lvl7pPr marL="914400" algn="ctr" rtl="0" fontAlgn="base">
        <a:spcBef>
          <a:spcPct val="0"/>
        </a:spcBef>
        <a:spcAft>
          <a:spcPct val="0"/>
        </a:spcAft>
        <a:defRPr kumimoji="1" sz="3600" b="1">
          <a:solidFill>
            <a:schemeClr val="tx2"/>
          </a:solidFill>
          <a:latin typeface="Times New Roman" pitchFamily="18" charset="0"/>
          <a:ea typeface="華康行書體(P)" pitchFamily="66" charset="-120"/>
        </a:defRPr>
      </a:lvl7pPr>
      <a:lvl8pPr marL="1371600" algn="ctr" rtl="0" fontAlgn="base">
        <a:spcBef>
          <a:spcPct val="0"/>
        </a:spcBef>
        <a:spcAft>
          <a:spcPct val="0"/>
        </a:spcAft>
        <a:defRPr kumimoji="1" sz="3600" b="1">
          <a:solidFill>
            <a:schemeClr val="tx2"/>
          </a:solidFill>
          <a:latin typeface="Times New Roman" pitchFamily="18" charset="0"/>
          <a:ea typeface="華康行書體(P)" pitchFamily="66" charset="-120"/>
        </a:defRPr>
      </a:lvl8pPr>
      <a:lvl9pPr marL="1828800" algn="ctr" rtl="0" fontAlgn="base">
        <a:spcBef>
          <a:spcPct val="0"/>
        </a:spcBef>
        <a:spcAft>
          <a:spcPct val="0"/>
        </a:spcAft>
        <a:defRPr kumimoji="1" sz="3600" b="1">
          <a:solidFill>
            <a:schemeClr val="tx2"/>
          </a:solidFill>
          <a:latin typeface="Times New Roman" pitchFamily="18" charset="0"/>
          <a:ea typeface="華康行書體(P)" pitchFamily="66" charset="-120"/>
        </a:defRPr>
      </a:lvl9pPr>
    </p:titleStyle>
    <p:bodyStyle>
      <a:lvl1pPr marL="342900" indent="-342900" algn="l" rtl="0" fontAlgn="base">
        <a:spcBef>
          <a:spcPct val="50000"/>
        </a:spcBef>
        <a:spcAft>
          <a:spcPct val="0"/>
        </a:spcAft>
        <a:buClr>
          <a:srgbClr val="009900"/>
        </a:buClr>
        <a:buSzPct val="70000"/>
        <a:buFont typeface="Wingdings" pitchFamily="2" charset="2"/>
        <a:buChar char="q"/>
        <a:defRPr kumimoji="1" sz="2800">
          <a:solidFill>
            <a:schemeClr val="tx1"/>
          </a:solidFill>
          <a:latin typeface="+mn-lt"/>
          <a:ea typeface="+mn-ea"/>
          <a:cs typeface="+mn-cs"/>
        </a:defRPr>
      </a:lvl1pPr>
      <a:lvl2pPr marL="742950" indent="-285750" algn="l" rtl="0" fontAlgn="base">
        <a:spcBef>
          <a:spcPct val="40000"/>
        </a:spcBef>
        <a:spcAft>
          <a:spcPct val="0"/>
        </a:spcAft>
        <a:buClr>
          <a:srgbClr val="009900"/>
        </a:buClr>
        <a:buSzPct val="110000"/>
        <a:buFont typeface="Wingdings" pitchFamily="2" charset="2"/>
        <a:buChar char="§"/>
        <a:defRPr kumimoji="1" sz="2400">
          <a:solidFill>
            <a:schemeClr val="tx1"/>
          </a:solidFill>
          <a:latin typeface="+mn-lt"/>
          <a:ea typeface="+mn-ea"/>
        </a:defRPr>
      </a:lvl2pPr>
      <a:lvl3pPr marL="1143000" indent="-228600" algn="l" rtl="0" fontAlgn="base">
        <a:spcBef>
          <a:spcPct val="20000"/>
        </a:spcBef>
        <a:spcAft>
          <a:spcPct val="0"/>
        </a:spcAft>
        <a:buClr>
          <a:schemeClr val="accent1"/>
        </a:buClr>
        <a:buSzPct val="120000"/>
        <a:buChar char="•"/>
        <a:defRPr kumimoji="1" sz="2200">
          <a:solidFill>
            <a:schemeClr val="tx1"/>
          </a:solidFill>
          <a:latin typeface="+mn-lt"/>
          <a:ea typeface="+mn-ea"/>
        </a:defRPr>
      </a:lvl3pPr>
      <a:lvl4pPr marL="1600200" indent="-228600" algn="l" rtl="0" fontAlgn="base">
        <a:spcBef>
          <a:spcPct val="20000"/>
        </a:spcBef>
        <a:spcAft>
          <a:spcPct val="0"/>
        </a:spcAft>
        <a:buClr>
          <a:srgbClr val="009900"/>
        </a:buClr>
        <a:buSzPct val="110000"/>
        <a:buChar char="•"/>
        <a:defRPr kumimoji="1" sz="2000">
          <a:solidFill>
            <a:schemeClr val="tx1"/>
          </a:solidFill>
          <a:latin typeface="+mn-lt"/>
          <a:ea typeface="+mn-ea"/>
        </a:defRPr>
      </a:lvl4pPr>
      <a:lvl5pPr marL="2057400" indent="-228600" algn="l" rtl="0" fontAlgn="base">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3.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customXml" Target="../ink/ink3.xml"/><Relationship Id="rId4" Type="http://schemas.openxmlformats.org/officeDocument/2006/relationships/image" Target="../media/image23.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3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customXml" Target="../ink/ink5.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6" name="Rectangle 24" descr="10%"/>
          <p:cNvSpPr>
            <a:spLocks noChangeArrowheads="1"/>
          </p:cNvSpPr>
          <p:nvPr/>
        </p:nvSpPr>
        <p:spPr bwMode="auto">
          <a:xfrm>
            <a:off x="457200" y="1066800"/>
            <a:ext cx="9067800" cy="3048000"/>
          </a:xfrm>
          <a:prstGeom prst="rect">
            <a:avLst/>
          </a:prstGeom>
          <a:pattFill prst="pct10">
            <a:fgClr>
              <a:schemeClr val="tx1"/>
            </a:fgClr>
            <a:bgClr>
              <a:schemeClr val="bg1"/>
            </a:bgClr>
          </a:patt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114300" lvl="1" defTabSz="114300" eaLnBrk="0" hangingPunct="0">
              <a:tabLst>
                <a:tab pos="2641600" algn="l"/>
                <a:tab pos="2743200" algn="dec"/>
                <a:tab pos="2995613" algn="dec"/>
                <a:tab pos="3062288" algn="dec"/>
                <a:tab pos="3167063" algn="dec"/>
                <a:tab pos="3281363" algn="l"/>
                <a:tab pos="3371850" algn="l"/>
                <a:tab pos="3441700" algn="dec"/>
                <a:tab pos="3509963" algn="dec"/>
                <a:tab pos="3841750" algn="dec"/>
              </a:tabLst>
            </a:pPr>
            <a:endParaRPr lang="zh-TW" altLang="zh-TW" b="1">
              <a:latin typeface="Times New Roman" pitchFamily="18" charset="0"/>
              <a:ea typeface="新細明體" pitchFamily="18" charset="-120"/>
            </a:endParaRPr>
          </a:p>
        </p:txBody>
      </p:sp>
      <p:sp>
        <p:nvSpPr>
          <p:cNvPr id="8217" name="Rectangle 25"/>
          <p:cNvSpPr>
            <a:spLocks noChangeArrowheads="1"/>
          </p:cNvSpPr>
          <p:nvPr/>
        </p:nvSpPr>
        <p:spPr bwMode="auto">
          <a:xfrm>
            <a:off x="0" y="1905000"/>
            <a:ext cx="974883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en-US" altLang="zh-TW" sz="6000" dirty="0" smtClean="0">
                <a:ea typeface="新細明體" pitchFamily="18" charset="-120"/>
              </a:rPr>
              <a:t/>
            </a:r>
            <a:br>
              <a:rPr lang="en-US" altLang="zh-TW" sz="6000" dirty="0" smtClean="0">
                <a:ea typeface="新細明體" pitchFamily="18" charset="-120"/>
              </a:rPr>
            </a:br>
            <a:r>
              <a:rPr lang="en-US" altLang="zh-TW" sz="4400" b="1" dirty="0" smtClean="0">
                <a:latin typeface="Times New Roman" pitchFamily="18" charset="0"/>
                <a:ea typeface="新細明體" pitchFamily="18" charset="-120"/>
              </a:rPr>
              <a:t>Unit  6</a:t>
            </a:r>
            <a:r>
              <a:rPr lang="en-US" altLang="zh-TW" sz="4000" b="1" dirty="0" smtClean="0">
                <a:latin typeface="Times New Roman" pitchFamily="18" charset="0"/>
                <a:ea typeface="新細明體" pitchFamily="18" charset="-120"/>
              </a:rPr>
              <a:t/>
            </a:r>
            <a:br>
              <a:rPr lang="en-US" altLang="zh-TW" sz="4000" b="1" dirty="0" smtClean="0">
                <a:latin typeface="Times New Roman" pitchFamily="18" charset="0"/>
                <a:ea typeface="新細明體" pitchFamily="18" charset="-120"/>
              </a:rPr>
            </a:br>
            <a:r>
              <a:rPr lang="en-US" altLang="zh-TW" sz="1600" b="1" dirty="0" smtClean="0">
                <a:effectLst>
                  <a:outerShdw blurRad="38100" dist="38100" dir="2700000" algn="tl">
                    <a:srgbClr val="C0C0C0"/>
                  </a:outerShdw>
                </a:effectLst>
                <a:latin typeface="Times New Roman" pitchFamily="18" charset="0"/>
                <a:ea typeface="新細明體" pitchFamily="18" charset="-120"/>
              </a:rPr>
              <a:t/>
            </a:r>
            <a:br>
              <a:rPr lang="en-US" altLang="zh-TW" sz="1600" b="1" dirty="0" smtClean="0">
                <a:effectLst>
                  <a:outerShdw blurRad="38100" dist="38100" dir="2700000" algn="tl">
                    <a:srgbClr val="C0C0C0"/>
                  </a:outerShdw>
                </a:effectLst>
                <a:latin typeface="Times New Roman" pitchFamily="18" charset="0"/>
                <a:ea typeface="新細明體" pitchFamily="18" charset="-120"/>
              </a:rPr>
            </a:br>
            <a:r>
              <a:rPr lang="en-US" altLang="zh-TW" sz="5400" b="1" dirty="0">
                <a:effectLst>
                  <a:outerShdw blurRad="38100" dist="38100" dir="2700000" algn="tl">
                    <a:srgbClr val="C0C0C0"/>
                  </a:outerShdw>
                </a:effectLst>
                <a:latin typeface="Times New Roman" pitchFamily="18" charset="0"/>
                <a:ea typeface="新細明體" pitchFamily="18" charset="-120"/>
              </a:rPr>
              <a:t>Database Design </a:t>
            </a:r>
            <a:r>
              <a:rPr lang="en-US" altLang="zh-TW" sz="5400" b="1" dirty="0" smtClean="0">
                <a:effectLst>
                  <a:outerShdw blurRad="38100" dist="38100" dir="2700000" algn="tl">
                    <a:srgbClr val="C0C0C0"/>
                  </a:outerShdw>
                </a:effectLst>
                <a:latin typeface="Times New Roman" pitchFamily="18" charset="0"/>
                <a:ea typeface="新細明體" pitchFamily="18" charset="-120"/>
              </a:rPr>
              <a:t>and </a:t>
            </a:r>
          </a:p>
          <a:p>
            <a:pPr>
              <a:lnSpc>
                <a:spcPct val="90000"/>
              </a:lnSpc>
            </a:pPr>
            <a:r>
              <a:rPr lang="en-US" altLang="zh-TW" sz="5400" b="1" dirty="0" smtClean="0">
                <a:effectLst>
                  <a:outerShdw blurRad="38100" dist="38100" dir="2700000" algn="tl">
                    <a:srgbClr val="C0C0C0"/>
                  </a:outerShdw>
                </a:effectLst>
                <a:latin typeface="Times New Roman" pitchFamily="18" charset="0"/>
                <a:ea typeface="新細明體" pitchFamily="18" charset="-120"/>
              </a:rPr>
              <a:t>the </a:t>
            </a:r>
            <a:r>
              <a:rPr lang="en-US" altLang="zh-TW" sz="5400" b="1" dirty="0">
                <a:effectLst>
                  <a:outerShdw blurRad="38100" dist="38100" dir="2700000" algn="tl">
                    <a:srgbClr val="C0C0C0"/>
                  </a:outerShdw>
                </a:effectLst>
                <a:latin typeface="Times New Roman" pitchFamily="18" charset="0"/>
                <a:ea typeface="新細明體" pitchFamily="18" charset="-120"/>
              </a:rPr>
              <a:t>E-R </a:t>
            </a:r>
            <a:r>
              <a:rPr lang="en-US" altLang="zh-TW" sz="5400" b="1" dirty="0" smtClean="0">
                <a:effectLst>
                  <a:outerShdw blurRad="38100" dist="38100" dir="2700000" algn="tl">
                    <a:srgbClr val="C0C0C0"/>
                  </a:outerShdw>
                </a:effectLst>
                <a:latin typeface="Times New Roman" pitchFamily="18" charset="0"/>
                <a:ea typeface="新細明體" pitchFamily="18" charset="-120"/>
              </a:rPr>
              <a:t>Model</a:t>
            </a:r>
            <a:r>
              <a:rPr lang="en-US" altLang="zh-TW" sz="5400" b="1" dirty="0" smtClean="0">
                <a:latin typeface="Times New Roman" pitchFamily="18" charset="0"/>
                <a:ea typeface="新細明體" pitchFamily="18" charset="-120"/>
              </a:rPr>
              <a:t/>
            </a:r>
            <a:br>
              <a:rPr lang="en-US" altLang="zh-TW" sz="5400" b="1" dirty="0" smtClean="0">
                <a:latin typeface="Times New Roman" pitchFamily="18" charset="0"/>
                <a:ea typeface="新細明體" pitchFamily="18" charset="-120"/>
              </a:rPr>
            </a:br>
            <a:r>
              <a:rPr lang="en-US" altLang="zh-TW" sz="7200" dirty="0" smtClean="0">
                <a:effectLst>
                  <a:outerShdw blurRad="38100" dist="38100" dir="2700000" algn="tl">
                    <a:srgbClr val="C0C0C0"/>
                  </a:outerShdw>
                </a:effectLst>
                <a:ea typeface="新細明體" pitchFamily="18" charset="-120"/>
              </a:rPr>
              <a:t/>
            </a:r>
            <a:br>
              <a:rPr lang="en-US" altLang="zh-TW" sz="7200" dirty="0" smtClean="0">
                <a:effectLst>
                  <a:outerShdw blurRad="38100" dist="38100" dir="2700000" algn="tl">
                    <a:srgbClr val="C0C0C0"/>
                  </a:outerShdw>
                </a:effectLst>
                <a:ea typeface="新細明體" pitchFamily="18" charset="-120"/>
              </a:rPr>
            </a:br>
            <a:endParaRPr lang="en-US" altLang="zh-TW" sz="7200" dirty="0">
              <a:effectLst>
                <a:outerShdw blurRad="38100" dist="38100" dir="2700000" algn="tl">
                  <a:srgbClr val="C0C0C0"/>
                </a:outerShdw>
              </a:effectLst>
              <a:ea typeface="新細明體" pitchFamily="18" charset="-120"/>
            </a:endParaRPr>
          </a:p>
        </p:txBody>
      </p:sp>
      <p:sp>
        <p:nvSpPr>
          <p:cNvPr id="5" name="投影片編號版面配置區 4"/>
          <p:cNvSpPr>
            <a:spLocks noGrp="1"/>
          </p:cNvSpPr>
          <p:nvPr>
            <p:ph type="sldNum" sz="quarter" idx="11"/>
          </p:nvPr>
        </p:nvSpPr>
        <p:spPr/>
        <p:txBody>
          <a:bodyPr/>
          <a:lstStyle/>
          <a:p>
            <a:r>
              <a:rPr lang="en-US" altLang="zh-TW" smtClean="0"/>
              <a:t>6-</a:t>
            </a:r>
            <a:fld id="{3B8DCDA2-2604-462F-AC1D-5492961C1C95}" type="slidenum">
              <a:rPr lang="en-US" altLang="zh-TW" smtClean="0"/>
              <a:pPr/>
              <a:t>1</a:t>
            </a:fld>
            <a:endParaRPr lang="en-US" altLang="zh-TW" dirty="0"/>
          </a:p>
        </p:txBody>
      </p:sp>
      <p:sp>
        <p:nvSpPr>
          <p:cNvPr id="2" name="頁尾版面配置區 1"/>
          <p:cNvSpPr>
            <a:spLocks noGrp="1"/>
          </p:cNvSpPr>
          <p:nvPr>
            <p:ph type="ftr" sz="quarter" idx="10"/>
          </p:nvPr>
        </p:nvSpPr>
        <p:spPr/>
        <p:txBody>
          <a:bodyPr/>
          <a:lstStyle/>
          <a:p>
            <a:r>
              <a:rPr lang="en-US" altLang="zh-TW" smtClean="0"/>
              <a:t>Unit 6  Database Design and the E-R Model </a:t>
            </a:r>
          </a:p>
          <a:p>
            <a:endParaRPr lang="en-US" altLang="zh-TW" sz="1100" dirty="0"/>
          </a:p>
        </p:txBody>
      </p:sp>
    </p:spTree>
    <p:extLst>
      <p:ext uri="{BB962C8B-B14F-4D97-AF65-F5344CB8AC3E}">
        <p14:creationId xmlns:p14="http://schemas.microsoft.com/office/powerpoint/2010/main" val="1678185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TW" dirty="0" smtClean="0"/>
              <a:t>Outline</a:t>
            </a:r>
          </a:p>
        </p:txBody>
      </p:sp>
      <p:sp>
        <p:nvSpPr>
          <p:cNvPr id="4099" name="Rectangle 3"/>
          <p:cNvSpPr>
            <a:spLocks noGrp="1" noChangeArrowheads="1"/>
          </p:cNvSpPr>
          <p:nvPr>
            <p:ph type="body" idx="1"/>
          </p:nvPr>
        </p:nvSpPr>
        <p:spPr>
          <a:xfrm>
            <a:off x="1352600" y="1484784"/>
            <a:ext cx="7272808" cy="4648200"/>
          </a:xfrm>
        </p:spPr>
        <p:txBody>
          <a:bodyPr/>
          <a:lstStyle/>
          <a:p>
            <a:pPr>
              <a:spcBef>
                <a:spcPct val="20000"/>
              </a:spcBef>
              <a:buClr>
                <a:srgbClr val="00B050"/>
              </a:buClr>
              <a:buSzPct val="60000"/>
            </a:pPr>
            <a:r>
              <a:rPr lang="en-US" altLang="zh-TW" sz="2400" dirty="0" smtClean="0"/>
              <a:t>6.1 Overview </a:t>
            </a:r>
            <a:r>
              <a:rPr lang="en-US" altLang="zh-TW" sz="2400" dirty="0"/>
              <a:t>of the </a:t>
            </a:r>
            <a:r>
              <a:rPr lang="en-US" altLang="zh-TW" sz="2400" dirty="0" smtClean="0"/>
              <a:t>Database Design Process</a:t>
            </a:r>
            <a:endParaRPr lang="en-US" altLang="zh-TW" sz="2400" dirty="0">
              <a:latin typeface="Times New Roman" pitchFamily="18" charset="0"/>
            </a:endParaRPr>
          </a:p>
          <a:p>
            <a:pPr>
              <a:spcBef>
                <a:spcPct val="20000"/>
              </a:spcBef>
              <a:buClr>
                <a:srgbClr val="00B050"/>
              </a:buClr>
              <a:buSzPct val="60000"/>
            </a:pPr>
            <a:r>
              <a:rPr lang="en-US" altLang="zh-TW" sz="2400" dirty="0" smtClean="0"/>
              <a:t>6.2 </a:t>
            </a:r>
            <a:r>
              <a:rPr lang="en-US" altLang="zh-TW" sz="2400" dirty="0"/>
              <a:t>The E-R </a:t>
            </a:r>
            <a:r>
              <a:rPr lang="en-US" altLang="zh-TW" sz="2400" dirty="0" smtClean="0"/>
              <a:t>Model</a:t>
            </a:r>
          </a:p>
          <a:p>
            <a:pPr>
              <a:spcBef>
                <a:spcPct val="20000"/>
              </a:spcBef>
              <a:buClr>
                <a:srgbClr val="00B050"/>
              </a:buClr>
              <a:buSzPct val="60000"/>
            </a:pPr>
            <a:r>
              <a:rPr lang="en-US" altLang="zh-TW" sz="2400" dirty="0"/>
              <a:t>6.3 </a:t>
            </a:r>
            <a:r>
              <a:rPr lang="en-US" altLang="zh-TW" sz="2400" dirty="0" smtClean="0"/>
              <a:t>Constraints</a:t>
            </a:r>
          </a:p>
          <a:p>
            <a:pPr>
              <a:spcBef>
                <a:spcPct val="20000"/>
              </a:spcBef>
              <a:buClr>
                <a:srgbClr val="00B050"/>
              </a:buClr>
              <a:buSzPct val="60000"/>
            </a:pPr>
            <a:r>
              <a:rPr lang="en-US" altLang="zh-TW" sz="2400" dirty="0"/>
              <a:t>6.4 E-R </a:t>
            </a:r>
            <a:r>
              <a:rPr lang="en-US" altLang="zh-TW" sz="2400" dirty="0" smtClean="0"/>
              <a:t>Diagrams</a:t>
            </a:r>
          </a:p>
          <a:p>
            <a:pPr>
              <a:spcBef>
                <a:spcPct val="20000"/>
              </a:spcBef>
              <a:buClr>
                <a:srgbClr val="00B050"/>
              </a:buClr>
              <a:buSzPct val="60000"/>
            </a:pPr>
            <a:r>
              <a:rPr lang="en-US" altLang="zh-TW" sz="2400" dirty="0"/>
              <a:t>6.5 E-R Design </a:t>
            </a:r>
            <a:r>
              <a:rPr lang="en-US" altLang="zh-TW" sz="2400" dirty="0" smtClean="0"/>
              <a:t>Issues</a:t>
            </a:r>
          </a:p>
          <a:p>
            <a:pPr>
              <a:spcBef>
                <a:spcPct val="20000"/>
              </a:spcBef>
              <a:buClr>
                <a:srgbClr val="00B050"/>
              </a:buClr>
              <a:buSzPct val="60000"/>
            </a:pPr>
            <a:r>
              <a:rPr lang="en-US" altLang="zh-TW" sz="2400" dirty="0"/>
              <a:t>6.6 Weak Entity </a:t>
            </a:r>
            <a:r>
              <a:rPr lang="en-US" altLang="zh-TW" sz="2400" dirty="0" smtClean="0"/>
              <a:t>Sets</a:t>
            </a:r>
          </a:p>
          <a:p>
            <a:pPr>
              <a:spcBef>
                <a:spcPct val="20000"/>
              </a:spcBef>
              <a:buClr>
                <a:srgbClr val="00B050"/>
              </a:buClr>
              <a:buSzPct val="60000"/>
            </a:pPr>
            <a:r>
              <a:rPr lang="en-US" altLang="zh-TW" sz="2400" dirty="0"/>
              <a:t>6.7 </a:t>
            </a:r>
            <a:r>
              <a:rPr lang="en-US" altLang="zh-TW" sz="2400" dirty="0">
                <a:latin typeface="Times New Roman" pitchFamily="18" charset="0"/>
              </a:rPr>
              <a:t>Reduction E-R Model to </a:t>
            </a:r>
            <a:r>
              <a:rPr lang="en-US" altLang="zh-TW" sz="2400">
                <a:latin typeface="Times New Roman" pitchFamily="18" charset="0"/>
              </a:rPr>
              <a:t>Relational </a:t>
            </a:r>
            <a:r>
              <a:rPr lang="en-US" altLang="zh-TW" sz="2400" smtClean="0">
                <a:latin typeface="Times New Roman" pitchFamily="18" charset="0"/>
              </a:rPr>
              <a:t>Tables</a:t>
            </a:r>
            <a:endParaRPr lang="en-US" altLang="zh-TW" sz="2400" dirty="0">
              <a:latin typeface="Times New Roman" pitchFamily="18" charset="0"/>
            </a:endParaRP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5" name="投影片編號版面配置區 4"/>
          <p:cNvSpPr>
            <a:spLocks noGrp="1"/>
          </p:cNvSpPr>
          <p:nvPr>
            <p:ph type="sldNum" sz="quarter" idx="11"/>
          </p:nvPr>
        </p:nvSpPr>
        <p:spPr/>
        <p:txBody>
          <a:bodyPr/>
          <a:lstStyle/>
          <a:p>
            <a:r>
              <a:rPr lang="en-US" altLang="zh-TW" smtClean="0"/>
              <a:t>6-</a:t>
            </a:r>
            <a:fld id="{084BFBEF-DDC4-418E-BE81-DB2B5BD67F2A}" type="slidenum">
              <a:rPr lang="en-US" altLang="zh-TW" smtClean="0"/>
              <a:pPr/>
              <a:t>10</a:t>
            </a:fld>
            <a:endParaRPr lang="en-US" altLang="zh-TW" dirty="0"/>
          </a:p>
        </p:txBody>
      </p:sp>
    </p:spTree>
    <p:extLst>
      <p:ext uri="{BB962C8B-B14F-4D97-AF65-F5344CB8AC3E}">
        <p14:creationId xmlns:p14="http://schemas.microsoft.com/office/powerpoint/2010/main" val="3151719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762000" y="2743200"/>
            <a:ext cx="8420100" cy="914400"/>
          </a:xfrm>
        </p:spPr>
        <p:txBody>
          <a:bodyPr/>
          <a:lstStyle/>
          <a:p>
            <a:pPr eaLnBrk="1" hangingPunct="1"/>
            <a:r>
              <a:rPr lang="en-US" altLang="zh-TW" dirty="0"/>
              <a:t>6.1 Overview of the Design </a:t>
            </a:r>
            <a:r>
              <a:rPr lang="en-US" altLang="zh-TW" dirty="0" smtClean="0"/>
              <a:t>Process</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4"/>
          </p:nvPr>
        </p:nvSpPr>
        <p:spPr/>
        <p:txBody>
          <a:bodyPr/>
          <a:lstStyle/>
          <a:p>
            <a:r>
              <a:rPr lang="en-US" altLang="zh-TW" smtClean="0"/>
              <a:t>6-</a:t>
            </a:r>
            <a:fld id="{B978CFEF-9DC3-46D5-B29F-F7CF1978FE7A}" type="slidenum">
              <a:rPr lang="en-US" altLang="zh-TW" smtClean="0"/>
              <a:pPr/>
              <a:t>11</a:t>
            </a:fld>
            <a:endParaRPr lang="en-US" altLang="zh-TW" dirty="0"/>
          </a:p>
        </p:txBody>
      </p:sp>
    </p:spTree>
    <p:extLst>
      <p:ext uri="{BB962C8B-B14F-4D97-AF65-F5344CB8AC3E}">
        <p14:creationId xmlns:p14="http://schemas.microsoft.com/office/powerpoint/2010/main" val="3328934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body" idx="1"/>
          </p:nvPr>
        </p:nvSpPr>
        <p:spPr>
          <a:xfrm>
            <a:off x="1859097" y="1340123"/>
            <a:ext cx="7270368" cy="4681165"/>
          </a:xfrm>
          <a:noFill/>
        </p:spPr>
        <p:txBody>
          <a:bodyPr/>
          <a:lstStyle/>
          <a:p>
            <a:pPr eaLnBrk="1" hangingPunct="1">
              <a:lnSpc>
                <a:spcPct val="120000"/>
              </a:lnSpc>
            </a:pPr>
            <a:r>
              <a:rPr lang="en-US" altLang="zh-TW" sz="2400" b="1" dirty="0" smtClean="0"/>
              <a:t>Design Phases:</a:t>
            </a:r>
          </a:p>
          <a:p>
            <a:pPr lvl="1" eaLnBrk="1" hangingPunct="1">
              <a:lnSpc>
                <a:spcPct val="100000"/>
              </a:lnSpc>
            </a:pPr>
            <a:r>
              <a:rPr lang="en-US" altLang="zh-TW" sz="2000" dirty="0" smtClean="0"/>
              <a:t>Requirements: user needs vs. domain experts</a:t>
            </a:r>
          </a:p>
          <a:p>
            <a:pPr lvl="1" eaLnBrk="1" hangingPunct="1">
              <a:lnSpc>
                <a:spcPct val="100000"/>
              </a:lnSpc>
            </a:pPr>
            <a:r>
              <a:rPr lang="en-US" altLang="zh-TW" sz="2000" dirty="0" smtClean="0"/>
              <a:t>Conceptual Design</a:t>
            </a:r>
          </a:p>
          <a:p>
            <a:pPr lvl="1" eaLnBrk="1" hangingPunct="1">
              <a:lnSpc>
                <a:spcPct val="100000"/>
              </a:lnSpc>
            </a:pPr>
            <a:r>
              <a:rPr lang="en-US" altLang="zh-TW" sz="2000" dirty="0" smtClean="0"/>
              <a:t>Specification of functional requirements</a:t>
            </a:r>
          </a:p>
          <a:p>
            <a:pPr lvl="1" eaLnBrk="1" hangingPunct="1">
              <a:lnSpc>
                <a:spcPct val="100000"/>
              </a:lnSpc>
            </a:pPr>
            <a:r>
              <a:rPr lang="en-US" altLang="zh-TW" sz="2000" b="1" dirty="0" smtClean="0">
                <a:solidFill>
                  <a:srgbClr val="FF0000"/>
                </a:solidFill>
              </a:rPr>
              <a:t>Logical database design</a:t>
            </a:r>
          </a:p>
          <a:p>
            <a:pPr lvl="1" eaLnBrk="1" hangingPunct="1">
              <a:lnSpc>
                <a:spcPct val="100000"/>
              </a:lnSpc>
            </a:pPr>
            <a:r>
              <a:rPr lang="en-US" altLang="zh-TW" sz="2000" dirty="0" smtClean="0"/>
              <a:t>Physical database design</a:t>
            </a:r>
          </a:p>
          <a:p>
            <a:pPr lvl="1" eaLnBrk="1" hangingPunct="1">
              <a:lnSpc>
                <a:spcPct val="50000"/>
              </a:lnSpc>
            </a:pPr>
            <a:endParaRPr lang="en-US" altLang="zh-TW" sz="1200" b="1" dirty="0" smtClean="0"/>
          </a:p>
          <a:p>
            <a:pPr eaLnBrk="1" hangingPunct="1">
              <a:lnSpc>
                <a:spcPct val="110000"/>
              </a:lnSpc>
            </a:pPr>
            <a:r>
              <a:rPr lang="en-US" altLang="zh-TW" sz="2400" b="1" dirty="0" smtClean="0"/>
              <a:t>Avoid</a:t>
            </a:r>
            <a:endParaRPr lang="en-US" altLang="zh-TW" sz="2400" dirty="0" smtClean="0"/>
          </a:p>
          <a:p>
            <a:pPr lvl="1" eaLnBrk="1" hangingPunct="1">
              <a:lnSpc>
                <a:spcPct val="100000"/>
              </a:lnSpc>
            </a:pPr>
            <a:r>
              <a:rPr lang="en-US" altLang="zh-TW" sz="2000" dirty="0" smtClean="0"/>
              <a:t>Redundancy</a:t>
            </a:r>
          </a:p>
          <a:p>
            <a:pPr lvl="1" eaLnBrk="1" hangingPunct="1">
              <a:lnSpc>
                <a:spcPct val="100000"/>
              </a:lnSpc>
            </a:pPr>
            <a:r>
              <a:rPr lang="en-US" altLang="zh-TW" sz="2000" dirty="0" smtClean="0"/>
              <a:t>Incompleteness</a:t>
            </a:r>
          </a:p>
        </p:txBody>
      </p:sp>
      <p:sp>
        <p:nvSpPr>
          <p:cNvPr id="24580" name="Rectangle 3"/>
          <p:cNvSpPr>
            <a:spLocks noGrp="1" noChangeArrowheads="1"/>
          </p:cNvSpPr>
          <p:nvPr>
            <p:ph type="title"/>
          </p:nvPr>
        </p:nvSpPr>
        <p:spPr>
          <a:xfrm>
            <a:off x="848544" y="381000"/>
            <a:ext cx="8172450" cy="838200"/>
          </a:xfrm>
          <a:noFill/>
        </p:spPr>
        <p:txBody>
          <a:bodyPr/>
          <a:lstStyle/>
          <a:p>
            <a:pPr eaLnBrk="1" hangingPunct="1"/>
            <a:r>
              <a:rPr lang="en-US" altLang="zh-TW" dirty="0" smtClean="0"/>
              <a:t>Database Design Process</a:t>
            </a:r>
          </a:p>
        </p:txBody>
      </p:sp>
      <p:sp>
        <p:nvSpPr>
          <p:cNvPr id="24581" name="Text Box 5"/>
          <p:cNvSpPr txBox="1">
            <a:spLocks noChangeArrowheads="1"/>
          </p:cNvSpPr>
          <p:nvPr/>
        </p:nvSpPr>
        <p:spPr bwMode="auto">
          <a:xfrm>
            <a:off x="8491133" y="2492896"/>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zh-TW" altLang="en-US" sz="1400" dirty="0"/>
              <a:t>慨念</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12</a:t>
            </a:fld>
            <a:endParaRPr lang="en-US" altLang="zh-TW" dirty="0"/>
          </a:p>
        </p:txBody>
      </p:sp>
    </p:spTree>
    <p:extLst>
      <p:ext uri="{BB962C8B-B14F-4D97-AF65-F5344CB8AC3E}">
        <p14:creationId xmlns:p14="http://schemas.microsoft.com/office/powerpoint/2010/main" val="3038761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altLang="zh-TW" sz="3200" smtClean="0"/>
              <a:t>Example: Banking Database</a:t>
            </a:r>
            <a:endParaRPr lang="en-US" altLang="zh-TW" sz="3200" b="0" smtClean="0"/>
          </a:p>
        </p:txBody>
      </p:sp>
      <p:grpSp>
        <p:nvGrpSpPr>
          <p:cNvPr id="3" name="群組 2"/>
          <p:cNvGrpSpPr/>
          <p:nvPr/>
        </p:nvGrpSpPr>
        <p:grpSpPr>
          <a:xfrm>
            <a:off x="3255916" y="1212627"/>
            <a:ext cx="3223250" cy="2430462"/>
            <a:chOff x="3365501" y="1212627"/>
            <a:chExt cx="2975308" cy="2430462"/>
          </a:xfrm>
        </p:grpSpPr>
        <p:pic>
          <p:nvPicPr>
            <p:cNvPr id="2970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3346" t="2800" r="3708" b="2582"/>
            <a:stretch>
              <a:fillRect/>
            </a:stretch>
          </p:blipFill>
          <p:spPr bwMode="auto">
            <a:xfrm>
              <a:off x="3724275" y="1576164"/>
              <a:ext cx="256063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29703" name="Rectangle 6"/>
            <p:cNvSpPr>
              <a:spLocks noChangeArrowheads="1"/>
            </p:cNvSpPr>
            <p:nvPr/>
          </p:nvSpPr>
          <p:spPr bwMode="auto">
            <a:xfrm>
              <a:off x="3365501" y="1212627"/>
              <a:ext cx="1712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nSpc>
                  <a:spcPct val="110000"/>
                </a:lnSpc>
                <a:spcBef>
                  <a:spcPct val="20000"/>
                </a:spcBef>
                <a:buClr>
                  <a:schemeClr val="folHlink"/>
                </a:buClr>
                <a:buSzPct val="55000"/>
                <a:buFont typeface="Wingdings" pitchFamily="2" charset="2"/>
                <a:buNone/>
              </a:pPr>
              <a:r>
                <a:rPr lang="en-US" altLang="zh-TW" sz="2000" b="1" i="1">
                  <a:solidFill>
                    <a:schemeClr val="tx2"/>
                  </a:solidFill>
                  <a:latin typeface="Times New Roman" pitchFamily="18" charset="0"/>
                </a:rPr>
                <a:t>    2. customer</a:t>
              </a:r>
              <a:endParaRPr lang="zh-TW" altLang="en-US" sz="2000" b="1" i="1">
                <a:solidFill>
                  <a:schemeClr val="tx2"/>
                </a:solidFill>
                <a:latin typeface="Times New Roman" pitchFamily="18" charset="0"/>
              </a:endParaRPr>
            </a:p>
          </p:txBody>
        </p:sp>
        <p:sp>
          <p:nvSpPr>
            <p:cNvPr id="29704" name="Text Box 18"/>
            <p:cNvSpPr txBox="1">
              <a:spLocks noChangeArrowheads="1"/>
            </p:cNvSpPr>
            <p:nvPr/>
          </p:nvSpPr>
          <p:spPr bwMode="auto">
            <a:xfrm>
              <a:off x="4859338" y="1289173"/>
              <a:ext cx="14814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defPPr>
                <a:defRPr lang="zh-TW"/>
              </a:defPPr>
              <a:lvl1pPr algn="l" eaLnBrk="1" hangingPunct="1">
                <a:defRPr sz="1200"/>
              </a:lvl1pPr>
              <a:lvl2pPr marL="742950" indent="-285750" eaLnBrk="0" hangingPunct="0">
                <a:defRPr>
                  <a:solidFill>
                    <a:schemeClr val="hlink"/>
                  </a:solidFill>
                  <a:latin typeface="Tahoma" pitchFamily="34" charset="0"/>
                  <a:ea typeface="新細明體" pitchFamily="18" charset="-120"/>
                </a:defRPr>
              </a:lvl2pPr>
              <a:lvl3pPr marL="1143000" indent="-228600" eaLnBrk="0" hangingPunct="0">
                <a:defRPr>
                  <a:solidFill>
                    <a:schemeClr val="hlink"/>
                  </a:solidFill>
                  <a:latin typeface="Tahoma" pitchFamily="34" charset="0"/>
                  <a:ea typeface="新細明體" pitchFamily="18" charset="-120"/>
                </a:defRPr>
              </a:lvl3pPr>
              <a:lvl4pPr marL="1600200" indent="-228600" eaLnBrk="0" hangingPunct="0">
                <a:defRPr>
                  <a:solidFill>
                    <a:schemeClr val="hlink"/>
                  </a:solidFill>
                  <a:latin typeface="Tahoma" pitchFamily="34" charset="0"/>
                  <a:ea typeface="新細明體" pitchFamily="18" charset="-120"/>
                </a:defRPr>
              </a:lvl4pPr>
              <a:lvl5pPr marL="2057400" indent="-228600" eaLnBrk="0" hangingPunct="0">
                <a:defRPr>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hlink"/>
                  </a:solidFill>
                  <a:latin typeface="Tahoma" pitchFamily="34" charset="0"/>
                  <a:ea typeface="新細明體" pitchFamily="18" charset="-120"/>
                </a:defRPr>
              </a:lvl9pPr>
            </a:lstStyle>
            <a:p>
              <a:r>
                <a:rPr lang="zh-TW" altLang="en-US" dirty="0" smtClean="0"/>
                <a:t> 客戶</a:t>
              </a:r>
              <a:r>
                <a:rPr lang="zh-TW" altLang="en-US" dirty="0"/>
                <a:t>(存款戶,貸款戶)</a:t>
              </a:r>
            </a:p>
          </p:txBody>
        </p:sp>
      </p:grpSp>
      <p:grpSp>
        <p:nvGrpSpPr>
          <p:cNvPr id="29705" name="Group 28"/>
          <p:cNvGrpSpPr>
            <a:grpSpLocks/>
          </p:cNvGrpSpPr>
          <p:nvPr/>
        </p:nvGrpSpPr>
        <p:grpSpPr bwMode="auto">
          <a:xfrm>
            <a:off x="3668987" y="3614422"/>
            <a:ext cx="2454143" cy="2522407"/>
            <a:chOff x="4093" y="768"/>
            <a:chExt cx="1427" cy="1523"/>
          </a:xfrm>
        </p:grpSpPr>
        <p:pic>
          <p:nvPicPr>
            <p:cNvPr id="2972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1608" t="13913" r="3018" b="13913"/>
            <a:stretch>
              <a:fillRect/>
            </a:stretch>
          </p:blipFill>
          <p:spPr bwMode="auto">
            <a:xfrm>
              <a:off x="4096" y="977"/>
              <a:ext cx="1424" cy="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grpSp>
          <p:nvGrpSpPr>
            <p:cNvPr id="29723" name="Group 23"/>
            <p:cNvGrpSpPr>
              <a:grpSpLocks/>
            </p:cNvGrpSpPr>
            <p:nvPr/>
          </p:nvGrpSpPr>
          <p:grpSpPr bwMode="auto">
            <a:xfrm>
              <a:off x="4093" y="768"/>
              <a:ext cx="1155" cy="279"/>
              <a:chOff x="4460" y="768"/>
              <a:chExt cx="1155" cy="279"/>
            </a:xfrm>
          </p:grpSpPr>
          <p:sp>
            <p:nvSpPr>
              <p:cNvPr id="29724" name="Rectangle 8"/>
              <p:cNvSpPr>
                <a:spLocks noChangeArrowheads="1"/>
              </p:cNvSpPr>
              <p:nvPr/>
            </p:nvSpPr>
            <p:spPr bwMode="auto">
              <a:xfrm>
                <a:off x="4460" y="768"/>
                <a:ext cx="80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nSpc>
                    <a:spcPct val="120000"/>
                  </a:lnSpc>
                </a:pPr>
                <a:r>
                  <a:rPr lang="en-US" altLang="zh-TW" sz="2000" b="1" i="1" dirty="0">
                    <a:solidFill>
                      <a:schemeClr val="tx2"/>
                    </a:solidFill>
                    <a:latin typeface="Times New Roman" pitchFamily="18" charset="0"/>
                  </a:rPr>
                  <a:t>5. account</a:t>
                </a:r>
                <a:endParaRPr lang="zh-TW" altLang="en-US" sz="2000" b="1" i="1" dirty="0">
                  <a:solidFill>
                    <a:schemeClr val="tx2"/>
                  </a:solidFill>
                  <a:latin typeface="Times New Roman" pitchFamily="18" charset="0"/>
                </a:endParaRPr>
              </a:p>
            </p:txBody>
          </p:sp>
          <p:sp>
            <p:nvSpPr>
              <p:cNvPr id="29725" name="Rectangle 19"/>
              <p:cNvSpPr>
                <a:spLocks noChangeArrowheads="1"/>
              </p:cNvSpPr>
              <p:nvPr/>
            </p:nvSpPr>
            <p:spPr bwMode="auto">
              <a:xfrm>
                <a:off x="5125" y="830"/>
                <a:ext cx="49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l"/>
                <a:r>
                  <a:rPr lang="zh-TW" altLang="en-US" sz="1200" dirty="0"/>
                  <a:t> 存款帳</a:t>
                </a:r>
              </a:p>
            </p:txBody>
          </p:sp>
        </p:grpSp>
      </p:grpSp>
      <p:grpSp>
        <p:nvGrpSpPr>
          <p:cNvPr id="29706" name="Group 27"/>
          <p:cNvGrpSpPr>
            <a:grpSpLocks/>
          </p:cNvGrpSpPr>
          <p:nvPr/>
        </p:nvGrpSpPr>
        <p:grpSpPr bwMode="auto">
          <a:xfrm>
            <a:off x="6334344" y="1196753"/>
            <a:ext cx="2995878" cy="2420937"/>
            <a:chOff x="403" y="2344"/>
            <a:chExt cx="1742" cy="1525"/>
          </a:xfrm>
        </p:grpSpPr>
        <p:grpSp>
          <p:nvGrpSpPr>
            <p:cNvPr id="29718" name="Group 9"/>
            <p:cNvGrpSpPr>
              <a:grpSpLocks/>
            </p:cNvGrpSpPr>
            <p:nvPr/>
          </p:nvGrpSpPr>
          <p:grpSpPr bwMode="auto">
            <a:xfrm>
              <a:off x="403" y="2344"/>
              <a:ext cx="1742" cy="1525"/>
              <a:chOff x="320" y="743"/>
              <a:chExt cx="2477" cy="1440"/>
            </a:xfrm>
          </p:grpSpPr>
          <p:pic>
            <p:nvPicPr>
              <p:cNvPr id="2972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l="2264" t="7613" r="2592" b="6912"/>
              <a:stretch>
                <a:fillRect/>
              </a:stretch>
            </p:blipFill>
            <p:spPr bwMode="auto">
              <a:xfrm>
                <a:off x="592" y="957"/>
                <a:ext cx="2205"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29721" name="Rectangle 11"/>
              <p:cNvSpPr>
                <a:spLocks noChangeArrowheads="1"/>
              </p:cNvSpPr>
              <p:nvPr/>
            </p:nvSpPr>
            <p:spPr bwMode="auto">
              <a:xfrm>
                <a:off x="320" y="743"/>
                <a:ext cx="1429"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110000"/>
                  </a:lnSpc>
                  <a:spcBef>
                    <a:spcPct val="20000"/>
                  </a:spcBef>
                  <a:buClr>
                    <a:schemeClr val="folHlink"/>
                  </a:buClr>
                  <a:buSzPct val="55000"/>
                  <a:buFont typeface="Wingdings" pitchFamily="2" charset="2"/>
                  <a:buNone/>
                </a:pPr>
                <a:r>
                  <a:rPr lang="en-US" altLang="zh-TW" sz="2000" b="1" i="1" dirty="0">
                    <a:solidFill>
                      <a:schemeClr val="tx2"/>
                    </a:solidFill>
                    <a:latin typeface="Times New Roman" pitchFamily="18" charset="0"/>
                  </a:rPr>
                  <a:t>     3. depositor</a:t>
                </a:r>
                <a:endParaRPr lang="zh-TW" altLang="en-US" sz="2000" b="1" i="1" dirty="0">
                  <a:solidFill>
                    <a:schemeClr val="tx2"/>
                  </a:solidFill>
                  <a:latin typeface="Times New Roman" pitchFamily="18" charset="0"/>
                </a:endParaRPr>
              </a:p>
            </p:txBody>
          </p:sp>
        </p:grpSp>
        <p:sp>
          <p:nvSpPr>
            <p:cNvPr id="29719" name="Text Box 20"/>
            <p:cNvSpPr txBox="1">
              <a:spLocks noChangeArrowheads="1"/>
            </p:cNvSpPr>
            <p:nvPr/>
          </p:nvSpPr>
          <p:spPr bwMode="auto">
            <a:xfrm>
              <a:off x="1385" y="2393"/>
              <a:ext cx="40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algn="l" eaLnBrk="1" hangingPunct="1"/>
              <a:r>
                <a:rPr lang="zh-TW" altLang="en-US" sz="1200" dirty="0">
                  <a:solidFill>
                    <a:schemeClr val="tx1"/>
                  </a:solidFill>
                  <a:latin typeface="Arial" charset="0"/>
                  <a:ea typeface="標楷體" pitchFamily="65" charset="-120"/>
                </a:rPr>
                <a:t>存款戶 </a:t>
              </a:r>
            </a:p>
          </p:txBody>
        </p:sp>
      </p:grpSp>
      <p:grpSp>
        <p:nvGrpSpPr>
          <p:cNvPr id="29707" name="Group 26"/>
          <p:cNvGrpSpPr>
            <a:grpSpLocks/>
          </p:cNvGrpSpPr>
          <p:nvPr/>
        </p:nvGrpSpPr>
        <p:grpSpPr bwMode="auto">
          <a:xfrm>
            <a:off x="6258053" y="3669853"/>
            <a:ext cx="3219450" cy="2451100"/>
            <a:chOff x="2092" y="2375"/>
            <a:chExt cx="1872" cy="1527"/>
          </a:xfrm>
        </p:grpSpPr>
        <p:grpSp>
          <p:nvGrpSpPr>
            <p:cNvPr id="29714" name="Group 12"/>
            <p:cNvGrpSpPr>
              <a:grpSpLocks/>
            </p:cNvGrpSpPr>
            <p:nvPr/>
          </p:nvGrpSpPr>
          <p:grpSpPr bwMode="auto">
            <a:xfrm>
              <a:off x="2092" y="2375"/>
              <a:ext cx="1872" cy="1527"/>
              <a:chOff x="2587" y="735"/>
              <a:chExt cx="2672" cy="1660"/>
            </a:xfrm>
          </p:grpSpPr>
          <p:pic>
            <p:nvPicPr>
              <p:cNvPr id="29716"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l="1968" t="11287" r="2756" b="11549"/>
              <a:stretch>
                <a:fillRect/>
              </a:stretch>
            </p:blipFill>
            <p:spPr bwMode="auto">
              <a:xfrm>
                <a:off x="2912" y="968"/>
                <a:ext cx="2347" cy="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29717" name="Rectangle 14"/>
              <p:cNvSpPr>
                <a:spLocks noChangeArrowheads="1"/>
              </p:cNvSpPr>
              <p:nvPr/>
            </p:nvSpPr>
            <p:spPr bwMode="auto">
              <a:xfrm>
                <a:off x="2587" y="735"/>
                <a:ext cx="114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nSpc>
                    <a:spcPct val="110000"/>
                  </a:lnSpc>
                  <a:spcBef>
                    <a:spcPct val="20000"/>
                  </a:spcBef>
                  <a:buClr>
                    <a:schemeClr val="folHlink"/>
                  </a:buClr>
                  <a:buSzPct val="55000"/>
                  <a:buFont typeface="Wingdings" pitchFamily="2" charset="2"/>
                  <a:buNone/>
                </a:pPr>
                <a:r>
                  <a:rPr lang="en-US" altLang="zh-TW" sz="2000" b="1" i="1">
                    <a:solidFill>
                      <a:schemeClr val="tx2"/>
                    </a:solidFill>
                    <a:latin typeface="Times New Roman" pitchFamily="18" charset="0"/>
                  </a:rPr>
                  <a:t>     6. loan</a:t>
                </a:r>
                <a:endParaRPr lang="zh-TW" altLang="en-US" sz="2000" b="1" i="1">
                  <a:solidFill>
                    <a:schemeClr val="tx2"/>
                  </a:solidFill>
                  <a:latin typeface="Times New Roman" pitchFamily="18" charset="0"/>
                </a:endParaRPr>
              </a:p>
            </p:txBody>
          </p:sp>
        </p:grpSp>
        <p:sp>
          <p:nvSpPr>
            <p:cNvPr id="29715" name="Rectangle 21"/>
            <p:cNvSpPr>
              <a:spLocks noChangeArrowheads="1"/>
            </p:cNvSpPr>
            <p:nvPr/>
          </p:nvSpPr>
          <p:spPr bwMode="auto">
            <a:xfrm>
              <a:off x="2790" y="2422"/>
              <a:ext cx="49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l"/>
              <a:r>
                <a:rPr lang="zh-TW" altLang="en-US" sz="1200" dirty="0"/>
                <a:t>貸款帳</a:t>
              </a:r>
            </a:p>
          </p:txBody>
        </p:sp>
      </p:grpSp>
      <p:grpSp>
        <p:nvGrpSpPr>
          <p:cNvPr id="29708" name="Group 25"/>
          <p:cNvGrpSpPr>
            <a:grpSpLocks/>
          </p:cNvGrpSpPr>
          <p:nvPr/>
        </p:nvGrpSpPr>
        <p:grpSpPr bwMode="auto">
          <a:xfrm>
            <a:off x="509406" y="3576191"/>
            <a:ext cx="2559050" cy="2520950"/>
            <a:chOff x="3971" y="2367"/>
            <a:chExt cx="1488" cy="1588"/>
          </a:xfrm>
        </p:grpSpPr>
        <p:grpSp>
          <p:nvGrpSpPr>
            <p:cNvPr id="29710" name="Group 15"/>
            <p:cNvGrpSpPr>
              <a:grpSpLocks/>
            </p:cNvGrpSpPr>
            <p:nvPr/>
          </p:nvGrpSpPr>
          <p:grpSpPr bwMode="auto">
            <a:xfrm>
              <a:off x="3971" y="2367"/>
              <a:ext cx="1488" cy="1588"/>
              <a:chOff x="358" y="2271"/>
              <a:chExt cx="2402" cy="1644"/>
            </a:xfrm>
          </p:grpSpPr>
          <p:pic>
            <p:nvPicPr>
              <p:cNvPr id="29712"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l="6787" t="2928" r="7983" b="2661"/>
              <a:stretch>
                <a:fillRect/>
              </a:stretch>
            </p:blipFill>
            <p:spPr bwMode="auto">
              <a:xfrm>
                <a:off x="600" y="2493"/>
                <a:ext cx="2160" cy="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29713" name="Rectangle 17"/>
              <p:cNvSpPr>
                <a:spLocks noChangeArrowheads="1"/>
              </p:cNvSpPr>
              <p:nvPr/>
            </p:nvSpPr>
            <p:spPr bwMode="auto">
              <a:xfrm>
                <a:off x="358" y="2271"/>
                <a:ext cx="156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110000"/>
                  </a:lnSpc>
                  <a:spcBef>
                    <a:spcPct val="20000"/>
                  </a:spcBef>
                  <a:buClr>
                    <a:schemeClr val="folHlink"/>
                  </a:buClr>
                  <a:buSzPct val="55000"/>
                  <a:buFont typeface="Wingdings" pitchFamily="2" charset="2"/>
                  <a:buNone/>
                </a:pPr>
                <a:r>
                  <a:rPr lang="en-US" altLang="zh-TW" sz="2000" b="1" i="1">
                    <a:solidFill>
                      <a:schemeClr val="tx2"/>
                    </a:solidFill>
                    <a:latin typeface="Times New Roman" pitchFamily="18" charset="0"/>
                  </a:rPr>
                  <a:t>    4. borrower</a:t>
                </a:r>
                <a:endParaRPr lang="zh-TW" altLang="en-US" sz="2000" b="1" i="1">
                  <a:solidFill>
                    <a:schemeClr val="tx2"/>
                  </a:solidFill>
                  <a:latin typeface="Times New Roman" pitchFamily="18" charset="0"/>
                </a:endParaRPr>
              </a:p>
            </p:txBody>
          </p:sp>
        </p:grpSp>
        <p:sp>
          <p:nvSpPr>
            <p:cNvPr id="29711" name="Text Box 22"/>
            <p:cNvSpPr txBox="1">
              <a:spLocks noChangeArrowheads="1"/>
            </p:cNvSpPr>
            <p:nvPr/>
          </p:nvSpPr>
          <p:spPr bwMode="auto">
            <a:xfrm>
              <a:off x="4878" y="2418"/>
              <a:ext cx="40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defPPr>
                <a:defRPr lang="zh-TW"/>
              </a:defPPr>
              <a:lvl1pPr eaLnBrk="1" hangingPunct="1">
                <a:defRPr sz="1200"/>
              </a:lvl1pPr>
              <a:lvl2pPr marL="742950" indent="-285750" eaLnBrk="0" hangingPunct="0">
                <a:defRPr>
                  <a:solidFill>
                    <a:schemeClr val="hlink"/>
                  </a:solidFill>
                  <a:latin typeface="Tahoma" pitchFamily="34" charset="0"/>
                  <a:ea typeface="新細明體" pitchFamily="18" charset="-120"/>
                </a:defRPr>
              </a:lvl2pPr>
              <a:lvl3pPr marL="1143000" indent="-228600" eaLnBrk="0" hangingPunct="0">
                <a:defRPr>
                  <a:solidFill>
                    <a:schemeClr val="hlink"/>
                  </a:solidFill>
                  <a:latin typeface="Tahoma" pitchFamily="34" charset="0"/>
                  <a:ea typeface="新細明體" pitchFamily="18" charset="-120"/>
                </a:defRPr>
              </a:lvl3pPr>
              <a:lvl4pPr marL="1600200" indent="-228600" eaLnBrk="0" hangingPunct="0">
                <a:defRPr>
                  <a:solidFill>
                    <a:schemeClr val="hlink"/>
                  </a:solidFill>
                  <a:latin typeface="Tahoma" pitchFamily="34" charset="0"/>
                  <a:ea typeface="新細明體" pitchFamily="18" charset="-120"/>
                </a:defRPr>
              </a:lvl4pPr>
              <a:lvl5pPr marL="2057400" indent="-228600" eaLnBrk="0" hangingPunct="0">
                <a:defRPr>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hlink"/>
                  </a:solidFill>
                  <a:latin typeface="Tahoma" pitchFamily="34" charset="0"/>
                  <a:ea typeface="新細明體" pitchFamily="18" charset="-120"/>
                </a:defRPr>
              </a:lvl9pPr>
            </a:lstStyle>
            <a:p>
              <a:r>
                <a:rPr lang="zh-TW" altLang="en-US" dirty="0"/>
                <a:t>貸款戶</a:t>
              </a:r>
            </a:p>
          </p:txBody>
        </p:sp>
      </p:grpSp>
      <p:grpSp>
        <p:nvGrpSpPr>
          <p:cNvPr id="2" name="群組 1"/>
          <p:cNvGrpSpPr/>
          <p:nvPr/>
        </p:nvGrpSpPr>
        <p:grpSpPr>
          <a:xfrm>
            <a:off x="220484" y="1241872"/>
            <a:ext cx="3145498" cy="2403152"/>
            <a:chOff x="563563" y="1196752"/>
            <a:chExt cx="2903537" cy="2403152"/>
          </a:xfrm>
        </p:grpSpPr>
        <p:pic>
          <p:nvPicPr>
            <p:cNvPr id="2970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984" t="7437" r="2002" b="7744"/>
            <a:stretch>
              <a:fillRect/>
            </a:stretch>
          </p:blipFill>
          <p:spPr bwMode="auto">
            <a:xfrm>
              <a:off x="1009650" y="1556792"/>
              <a:ext cx="2457450"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29701" name="Rectangle 4"/>
            <p:cNvSpPr>
              <a:spLocks noChangeArrowheads="1"/>
            </p:cNvSpPr>
            <p:nvPr/>
          </p:nvSpPr>
          <p:spPr bwMode="auto">
            <a:xfrm>
              <a:off x="563563" y="1196752"/>
              <a:ext cx="18653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marL="457200" indent="-457200">
                <a:lnSpc>
                  <a:spcPct val="110000"/>
                </a:lnSpc>
                <a:spcBef>
                  <a:spcPct val="20000"/>
                </a:spcBef>
                <a:buClr>
                  <a:schemeClr val="folHlink"/>
                </a:buClr>
                <a:buSzPct val="55000"/>
                <a:buFont typeface="Wingdings" pitchFamily="2" charset="2"/>
                <a:buNone/>
              </a:pPr>
              <a:r>
                <a:rPr lang="en-US" altLang="zh-TW" sz="2000" b="1" i="1" dirty="0">
                  <a:solidFill>
                    <a:schemeClr val="tx2"/>
                  </a:solidFill>
                  <a:latin typeface="Times New Roman" pitchFamily="18" charset="0"/>
                </a:rPr>
                <a:t>  </a:t>
              </a:r>
              <a:r>
                <a:rPr lang="en-US" altLang="zh-TW" sz="2000" b="1" i="1" dirty="0" smtClean="0">
                  <a:solidFill>
                    <a:schemeClr val="tx2"/>
                  </a:solidFill>
                  <a:latin typeface="Times New Roman" pitchFamily="18" charset="0"/>
                </a:rPr>
                <a:t>1</a:t>
              </a:r>
              <a:r>
                <a:rPr lang="en-US" altLang="zh-TW" sz="2000" b="1" i="1" dirty="0">
                  <a:solidFill>
                    <a:schemeClr val="tx2"/>
                  </a:solidFill>
                  <a:latin typeface="Times New Roman" pitchFamily="18" charset="0"/>
                </a:rPr>
                <a:t>. branch</a:t>
              </a:r>
              <a:endParaRPr lang="zh-TW" altLang="en-US" sz="2000" b="1" i="1" dirty="0">
                <a:solidFill>
                  <a:schemeClr val="tx2"/>
                </a:solidFill>
                <a:latin typeface="Times New Roman" pitchFamily="18" charset="0"/>
              </a:endParaRPr>
            </a:p>
          </p:txBody>
        </p:sp>
        <p:sp>
          <p:nvSpPr>
            <p:cNvPr id="29709" name="Text Box 24"/>
            <p:cNvSpPr txBox="1">
              <a:spLocks noChangeArrowheads="1"/>
            </p:cNvSpPr>
            <p:nvPr/>
          </p:nvSpPr>
          <p:spPr bwMode="auto">
            <a:xfrm>
              <a:off x="1969109" y="1284894"/>
              <a:ext cx="794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zh-TW" altLang="en-US" sz="1200" dirty="0">
                  <a:solidFill>
                    <a:schemeClr val="tx1"/>
                  </a:solidFill>
                  <a:latin typeface="Arial" charset="0"/>
                  <a:ea typeface="標楷體" pitchFamily="65" charset="-120"/>
                </a:rPr>
                <a:t>分公司</a:t>
              </a:r>
            </a:p>
          </p:txBody>
        </p:sp>
      </p:grpSp>
      <p:sp>
        <p:nvSpPr>
          <p:cNvPr id="6" name="投影片編號版面配置區 5"/>
          <p:cNvSpPr>
            <a:spLocks noGrp="1"/>
          </p:cNvSpPr>
          <p:nvPr>
            <p:ph type="sldNum" sz="quarter" idx="11"/>
          </p:nvPr>
        </p:nvSpPr>
        <p:spPr/>
        <p:txBody>
          <a:bodyPr/>
          <a:lstStyle/>
          <a:p>
            <a:r>
              <a:rPr lang="en-US" altLang="zh-TW" smtClean="0"/>
              <a:t>6-</a:t>
            </a:r>
            <a:fld id="{3B8DCDA2-2604-462F-AC1D-5492961C1C95}" type="slidenum">
              <a:rPr lang="en-US" altLang="zh-TW" smtClean="0"/>
              <a:pPr/>
              <a:t>13</a:t>
            </a:fld>
            <a:endParaRPr lang="en-US" altLang="zh-TW" dirty="0"/>
          </a:p>
        </p:txBody>
      </p:sp>
      <p:sp>
        <p:nvSpPr>
          <p:cNvPr id="4" name="矩形 3"/>
          <p:cNvSpPr/>
          <p:nvPr/>
        </p:nvSpPr>
        <p:spPr>
          <a:xfrm>
            <a:off x="3045457" y="6323045"/>
            <a:ext cx="6021881" cy="202299"/>
          </a:xfrm>
          <a:prstGeom prst="rect">
            <a:avLst/>
          </a:prstGeom>
        </p:spPr>
        <p:txBody>
          <a:bodyPr wrap="square">
            <a:spAutoFit/>
          </a:bodyPr>
          <a:lstStyle/>
          <a:p>
            <a:pPr algn="l">
              <a:lnSpc>
                <a:spcPct val="70000"/>
              </a:lnSpc>
              <a:buNone/>
            </a:pPr>
            <a:r>
              <a:rPr lang="en-US" altLang="zh-TW" sz="1000" dirty="0" smtClean="0"/>
              <a:t>Source: A</a:t>
            </a:r>
            <a:r>
              <a:rPr lang="en-US" altLang="zh-TW" sz="1000" dirty="0"/>
              <a:t>. </a:t>
            </a:r>
            <a:r>
              <a:rPr lang="en-US" altLang="zh-TW" sz="1000" dirty="0" err="1"/>
              <a:t>Silberschatz</a:t>
            </a:r>
            <a:r>
              <a:rPr lang="en-US" altLang="zh-TW" sz="1000" dirty="0"/>
              <a:t>, etc., Database System Concepts, 5th edition, McGraw Hill, 2006</a:t>
            </a:r>
          </a:p>
        </p:txBody>
      </p:sp>
    </p:spTree>
    <p:extLst>
      <p:ext uri="{BB962C8B-B14F-4D97-AF65-F5344CB8AC3E}">
        <p14:creationId xmlns:p14="http://schemas.microsoft.com/office/powerpoint/2010/main" val="3667880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noFill/>
        </p:spPr>
        <p:txBody>
          <a:bodyPr/>
          <a:lstStyle/>
          <a:p>
            <a:pPr eaLnBrk="1" hangingPunct="1"/>
            <a:r>
              <a:rPr lang="en-US" altLang="zh-TW" sz="3200" smtClean="0"/>
              <a:t>Real-world vs. E-R Model vs. Tables</a:t>
            </a:r>
          </a:p>
        </p:txBody>
      </p:sp>
      <p:sp>
        <p:nvSpPr>
          <p:cNvPr id="26628" name="Oval 7"/>
          <p:cNvSpPr>
            <a:spLocks noChangeArrowheads="1"/>
          </p:cNvSpPr>
          <p:nvPr/>
        </p:nvSpPr>
        <p:spPr bwMode="auto">
          <a:xfrm>
            <a:off x="4495536" y="1340768"/>
            <a:ext cx="3697552" cy="508719"/>
          </a:xfrm>
          <a:prstGeom prst="ellipse">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nvGrpSpPr>
          <p:cNvPr id="26629" name="Group 36"/>
          <p:cNvGrpSpPr>
            <a:grpSpLocks/>
          </p:cNvGrpSpPr>
          <p:nvPr/>
        </p:nvGrpSpPr>
        <p:grpSpPr bwMode="auto">
          <a:xfrm>
            <a:off x="433387" y="4077072"/>
            <a:ext cx="9108017" cy="2028825"/>
            <a:chOff x="252" y="2616"/>
            <a:chExt cx="5296" cy="1278"/>
          </a:xfrm>
        </p:grpSpPr>
        <p:pic>
          <p:nvPicPr>
            <p:cNvPr id="2663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l="984" t="7437" r="2002" b="7744"/>
            <a:stretch>
              <a:fillRect/>
            </a:stretch>
          </p:blipFill>
          <p:spPr bwMode="auto">
            <a:xfrm>
              <a:off x="533" y="2810"/>
              <a:ext cx="1548" cy="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26639" name="Rectangle 10"/>
            <p:cNvSpPr>
              <a:spLocks noChangeArrowheads="1"/>
            </p:cNvSpPr>
            <p:nvPr/>
          </p:nvSpPr>
          <p:spPr bwMode="auto">
            <a:xfrm>
              <a:off x="252" y="2618"/>
              <a:ext cx="11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marL="457200" indent="-457200">
                <a:lnSpc>
                  <a:spcPct val="110000"/>
                </a:lnSpc>
                <a:spcBef>
                  <a:spcPct val="20000"/>
                </a:spcBef>
                <a:buClr>
                  <a:schemeClr val="folHlink"/>
                </a:buClr>
                <a:buSzPct val="55000"/>
                <a:buFont typeface="Wingdings" pitchFamily="2" charset="2"/>
                <a:buNone/>
              </a:pPr>
              <a:r>
                <a:rPr lang="en-US" altLang="zh-TW" sz="2000" b="1" i="1">
                  <a:solidFill>
                    <a:schemeClr val="tx2"/>
                  </a:solidFill>
                  <a:latin typeface="Times New Roman" pitchFamily="18" charset="0"/>
                </a:rPr>
                <a:t>      1. branch</a:t>
              </a:r>
              <a:endParaRPr lang="zh-TW" altLang="en-US" sz="2000" b="1" i="1">
                <a:solidFill>
                  <a:schemeClr val="tx2"/>
                </a:solidFill>
                <a:latin typeface="Times New Roman" pitchFamily="18" charset="0"/>
              </a:endParaRPr>
            </a:p>
          </p:txBody>
        </p:sp>
        <p:pic>
          <p:nvPicPr>
            <p:cNvPr id="26640"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l="3346" t="2800" r="3708" b="2582"/>
            <a:stretch>
              <a:fillRect/>
            </a:stretch>
          </p:blipFill>
          <p:spPr bwMode="auto">
            <a:xfrm>
              <a:off x="2237" y="2831"/>
              <a:ext cx="1613"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26641" name="Rectangle 12"/>
            <p:cNvSpPr>
              <a:spLocks noChangeArrowheads="1"/>
            </p:cNvSpPr>
            <p:nvPr/>
          </p:nvSpPr>
          <p:spPr bwMode="auto">
            <a:xfrm>
              <a:off x="2024" y="2629"/>
              <a:ext cx="107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nSpc>
                  <a:spcPct val="110000"/>
                </a:lnSpc>
                <a:spcBef>
                  <a:spcPct val="20000"/>
                </a:spcBef>
                <a:buClr>
                  <a:schemeClr val="folHlink"/>
                </a:buClr>
                <a:buSzPct val="55000"/>
                <a:buFont typeface="Wingdings" pitchFamily="2" charset="2"/>
                <a:buNone/>
              </a:pPr>
              <a:r>
                <a:rPr lang="en-US" altLang="zh-TW" sz="2000" b="1" i="1">
                  <a:solidFill>
                    <a:schemeClr val="tx2"/>
                  </a:solidFill>
                  <a:latin typeface="Times New Roman" pitchFamily="18" charset="0"/>
                </a:rPr>
                <a:t>    2. customer</a:t>
              </a:r>
              <a:endParaRPr lang="zh-TW" altLang="en-US" sz="2000" b="1" i="1">
                <a:solidFill>
                  <a:schemeClr val="tx2"/>
                </a:solidFill>
                <a:latin typeface="Times New Roman" pitchFamily="18" charset="0"/>
              </a:endParaRPr>
            </a:p>
          </p:txBody>
        </p:sp>
        <p:sp>
          <p:nvSpPr>
            <p:cNvPr id="26642" name="Text Box 13"/>
            <p:cNvSpPr txBox="1">
              <a:spLocks noChangeArrowheads="1"/>
            </p:cNvSpPr>
            <p:nvPr/>
          </p:nvSpPr>
          <p:spPr bwMode="auto">
            <a:xfrm>
              <a:off x="2573" y="2658"/>
              <a:ext cx="17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zh-TW" altLang="en-US" sz="1200" dirty="0"/>
                <a:t>客戶(存款戶,貸款戶)</a:t>
              </a:r>
            </a:p>
          </p:txBody>
        </p:sp>
        <p:grpSp>
          <p:nvGrpSpPr>
            <p:cNvPr id="26643" name="Group 19"/>
            <p:cNvGrpSpPr>
              <a:grpSpLocks/>
            </p:cNvGrpSpPr>
            <p:nvPr/>
          </p:nvGrpSpPr>
          <p:grpSpPr bwMode="auto">
            <a:xfrm>
              <a:off x="3807" y="2616"/>
              <a:ext cx="1741" cy="1261"/>
              <a:chOff x="403" y="2344"/>
              <a:chExt cx="1741" cy="1545"/>
            </a:xfrm>
          </p:grpSpPr>
          <p:grpSp>
            <p:nvGrpSpPr>
              <p:cNvPr id="26645" name="Group 20"/>
              <p:cNvGrpSpPr>
                <a:grpSpLocks/>
              </p:cNvGrpSpPr>
              <p:nvPr/>
            </p:nvGrpSpPr>
            <p:grpSpPr bwMode="auto">
              <a:xfrm>
                <a:off x="403" y="2344"/>
                <a:ext cx="1741" cy="1545"/>
                <a:chOff x="321" y="743"/>
                <a:chExt cx="2476" cy="1459"/>
              </a:xfrm>
            </p:grpSpPr>
            <p:pic>
              <p:nvPicPr>
                <p:cNvPr id="26647"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l="2264" t="7613" r="2592" b="6912"/>
                <a:stretch>
                  <a:fillRect/>
                </a:stretch>
              </p:blipFill>
              <p:spPr bwMode="auto">
                <a:xfrm>
                  <a:off x="592" y="976"/>
                  <a:ext cx="2205"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26648" name="Rectangle 22"/>
                <p:cNvSpPr>
                  <a:spLocks noChangeArrowheads="1"/>
                </p:cNvSpPr>
                <p:nvPr/>
              </p:nvSpPr>
              <p:spPr bwMode="auto">
                <a:xfrm>
                  <a:off x="321" y="743"/>
                  <a:ext cx="1429"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110000"/>
                    </a:lnSpc>
                    <a:spcBef>
                      <a:spcPct val="20000"/>
                    </a:spcBef>
                    <a:buClr>
                      <a:schemeClr val="folHlink"/>
                    </a:buClr>
                    <a:buSzPct val="55000"/>
                    <a:buFont typeface="Wingdings" pitchFamily="2" charset="2"/>
                    <a:buNone/>
                  </a:pPr>
                  <a:r>
                    <a:rPr lang="en-US" altLang="zh-TW" sz="2000" b="1" i="1">
                      <a:solidFill>
                        <a:schemeClr val="tx2"/>
                      </a:solidFill>
                      <a:latin typeface="Times New Roman" pitchFamily="18" charset="0"/>
                    </a:rPr>
                    <a:t>     3. depositor</a:t>
                  </a:r>
                  <a:endParaRPr lang="zh-TW" altLang="en-US" sz="2000" b="1" i="1">
                    <a:solidFill>
                      <a:schemeClr val="tx2"/>
                    </a:solidFill>
                    <a:latin typeface="Times New Roman" pitchFamily="18" charset="0"/>
                  </a:endParaRPr>
                </a:p>
              </p:txBody>
            </p:sp>
          </p:grpSp>
          <p:sp>
            <p:nvSpPr>
              <p:cNvPr id="26646" name="Text Box 23"/>
              <p:cNvSpPr txBox="1">
                <a:spLocks noChangeArrowheads="1"/>
              </p:cNvSpPr>
              <p:nvPr/>
            </p:nvSpPr>
            <p:spPr bwMode="auto">
              <a:xfrm>
                <a:off x="1369" y="2391"/>
                <a:ext cx="37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zh-TW" altLang="en-US" sz="1200" dirty="0"/>
                  <a:t>存款戶</a:t>
                </a:r>
              </a:p>
            </p:txBody>
          </p:sp>
        </p:grpSp>
        <p:sp>
          <p:nvSpPr>
            <p:cNvPr id="26644" name="Text Box 34"/>
            <p:cNvSpPr txBox="1">
              <a:spLocks noChangeArrowheads="1"/>
            </p:cNvSpPr>
            <p:nvPr/>
          </p:nvSpPr>
          <p:spPr bwMode="auto">
            <a:xfrm>
              <a:off x="1239" y="2665"/>
              <a:ext cx="3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zh-TW" altLang="en-US" sz="1200" dirty="0"/>
                <a:t>分公司</a:t>
              </a:r>
            </a:p>
          </p:txBody>
        </p:sp>
      </p:grpSp>
      <p:sp>
        <p:nvSpPr>
          <p:cNvPr id="26631" name="Rectangle 41"/>
          <p:cNvSpPr>
            <a:spLocks noChangeArrowheads="1"/>
          </p:cNvSpPr>
          <p:nvPr/>
        </p:nvSpPr>
        <p:spPr bwMode="auto">
          <a:xfrm>
            <a:off x="4660636" y="1408113"/>
            <a:ext cx="3762904"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altLang="zh-TW" b="1">
                <a:solidFill>
                  <a:schemeClr val="tx1"/>
                </a:solidFill>
              </a:rPr>
              <a:t>The real-world enterprise</a:t>
            </a:r>
            <a:endParaRPr lang="zh-TW" altLang="en-US" b="1">
              <a:solidFill>
                <a:schemeClr val="tx1"/>
              </a:solidFill>
            </a:endParaRPr>
          </a:p>
        </p:txBody>
      </p:sp>
      <p:grpSp>
        <p:nvGrpSpPr>
          <p:cNvPr id="3" name="群組 2"/>
          <p:cNvGrpSpPr/>
          <p:nvPr/>
        </p:nvGrpSpPr>
        <p:grpSpPr>
          <a:xfrm>
            <a:off x="3847174" y="1988841"/>
            <a:ext cx="4684713" cy="2021978"/>
            <a:chOff x="3847174" y="1988841"/>
            <a:chExt cx="4684713" cy="2021978"/>
          </a:xfrm>
        </p:grpSpPr>
        <p:grpSp>
          <p:nvGrpSpPr>
            <p:cNvPr id="26630" name="Group 40"/>
            <p:cNvGrpSpPr>
              <a:grpSpLocks/>
            </p:cNvGrpSpPr>
            <p:nvPr/>
          </p:nvGrpSpPr>
          <p:grpSpPr bwMode="auto">
            <a:xfrm>
              <a:off x="3847174" y="2358405"/>
              <a:ext cx="4684713" cy="1286619"/>
              <a:chOff x="1452" y="1391"/>
              <a:chExt cx="3199" cy="876"/>
            </a:xfrm>
          </p:grpSpPr>
          <p:sp>
            <p:nvSpPr>
              <p:cNvPr id="26635" name="Rectangle 37"/>
              <p:cNvSpPr>
                <a:spLocks noChangeArrowheads="1"/>
              </p:cNvSpPr>
              <p:nvPr/>
            </p:nvSpPr>
            <p:spPr bwMode="auto">
              <a:xfrm>
                <a:off x="2139" y="1543"/>
                <a:ext cx="149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b="1">
                    <a:solidFill>
                      <a:schemeClr val="tx1"/>
                    </a:solidFill>
                  </a:rPr>
                  <a:t>Semantic Data Model</a:t>
                </a:r>
                <a:r>
                  <a:rPr lang="en-US" altLang="zh-TW">
                    <a:solidFill>
                      <a:schemeClr val="tx1"/>
                    </a:solidFill>
                  </a:rPr>
                  <a:t>:</a:t>
                </a:r>
                <a:endParaRPr lang="zh-TW" altLang="en-US">
                  <a:solidFill>
                    <a:schemeClr val="tx1"/>
                  </a:solidFill>
                </a:endParaRPr>
              </a:p>
            </p:txBody>
          </p:sp>
          <p:sp>
            <p:nvSpPr>
              <p:cNvPr id="26636" name="Rectangle 38"/>
              <p:cNvSpPr>
                <a:spLocks noChangeArrowheads="1"/>
              </p:cNvSpPr>
              <p:nvPr/>
            </p:nvSpPr>
            <p:spPr bwMode="auto">
              <a:xfrm>
                <a:off x="1699" y="1771"/>
                <a:ext cx="2441"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140000"/>
                  </a:lnSpc>
                  <a:spcBef>
                    <a:spcPct val="30000"/>
                  </a:spcBef>
                  <a:buClr>
                    <a:schemeClr val="hlink"/>
                  </a:buClr>
                  <a:buSzPct val="60000"/>
                  <a:buFont typeface="Wingdings" pitchFamily="2" charset="2"/>
                  <a:buNone/>
                </a:pPr>
                <a:r>
                  <a:rPr lang="en-US" altLang="zh-TW" b="1">
                    <a:solidFill>
                      <a:schemeClr val="tx1"/>
                    </a:solidFill>
                  </a:rPr>
                  <a:t>Entity-Relationship</a:t>
                </a:r>
                <a:r>
                  <a:rPr lang="en-US" altLang="zh-TW">
                    <a:solidFill>
                      <a:schemeClr val="tx1"/>
                    </a:solidFill>
                  </a:rPr>
                  <a:t> </a:t>
                </a:r>
                <a:r>
                  <a:rPr lang="en-US" altLang="zh-TW" b="1">
                    <a:solidFill>
                      <a:schemeClr val="tx1"/>
                    </a:solidFill>
                  </a:rPr>
                  <a:t>(E-R) Data Model</a:t>
                </a:r>
                <a:endParaRPr lang="en-US" altLang="zh-TW">
                  <a:solidFill>
                    <a:schemeClr val="tx1"/>
                  </a:solidFill>
                </a:endParaRPr>
              </a:p>
            </p:txBody>
          </p:sp>
          <p:sp>
            <p:nvSpPr>
              <p:cNvPr id="26637" name="Rectangle 39"/>
              <p:cNvSpPr>
                <a:spLocks noChangeArrowheads="1"/>
              </p:cNvSpPr>
              <p:nvPr/>
            </p:nvSpPr>
            <p:spPr bwMode="auto">
              <a:xfrm>
                <a:off x="1452" y="1391"/>
                <a:ext cx="3199" cy="876"/>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sp>
          <p:nvSpPr>
            <p:cNvPr id="26632" name="AutoShape 43"/>
            <p:cNvSpPr>
              <a:spLocks noChangeArrowheads="1"/>
            </p:cNvSpPr>
            <p:nvPr/>
          </p:nvSpPr>
          <p:spPr bwMode="auto">
            <a:xfrm>
              <a:off x="6007233" y="1988841"/>
              <a:ext cx="505619" cy="308274"/>
            </a:xfrm>
            <a:prstGeom prst="downArrow">
              <a:avLst>
                <a:gd name="adj1" fmla="val 50000"/>
                <a:gd name="adj2" fmla="val 25000"/>
              </a:avLst>
            </a:prstGeom>
            <a:solidFill>
              <a:srgbClr val="FFFFFF"/>
            </a:solidFill>
            <a:ln w="12700">
              <a:solidFill>
                <a:schemeClr val="hlink"/>
              </a:solidFill>
              <a:miter lim="800000"/>
              <a:headEnd/>
              <a:tailEnd/>
            </a:ln>
            <a:extLst/>
          </p:spPr>
          <p:txBody>
            <a:bodyPr wrap="none" anchor="ctr"/>
            <a:lstStyle/>
            <a:p>
              <a:endParaRPr lang="zh-TW" altLang="en-US">
                <a:solidFill>
                  <a:srgbClr val="00FF00"/>
                </a:solidFill>
              </a:endParaRPr>
            </a:p>
          </p:txBody>
        </p:sp>
        <p:sp>
          <p:nvSpPr>
            <p:cNvPr id="26633" name="AutoShape 44"/>
            <p:cNvSpPr>
              <a:spLocks noChangeArrowheads="1"/>
            </p:cNvSpPr>
            <p:nvPr/>
          </p:nvSpPr>
          <p:spPr bwMode="auto">
            <a:xfrm>
              <a:off x="5995131" y="3777457"/>
              <a:ext cx="505619" cy="233362"/>
            </a:xfrm>
            <a:prstGeom prst="downArrow">
              <a:avLst>
                <a:gd name="adj1" fmla="val 50000"/>
                <a:gd name="adj2" fmla="val 25000"/>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pic>
        <p:nvPicPr>
          <p:cNvPr id="26634" name="Picture 45"/>
          <p:cNvPicPr>
            <a:picLocks noChangeAspect="1" noChangeArrowheads="1"/>
          </p:cNvPicPr>
          <p:nvPr/>
        </p:nvPicPr>
        <p:blipFill>
          <a:blip r:embed="rId5" cstate="print">
            <a:extLst>
              <a:ext uri="{28A0092B-C50C-407E-A947-70E740481C1C}">
                <a14:useLocalDpi xmlns:a14="http://schemas.microsoft.com/office/drawing/2010/main" val="0"/>
              </a:ext>
            </a:extLst>
          </a:blip>
          <a:srcRect l="13913" t="874" r="14110" b="1357"/>
          <a:stretch>
            <a:fillRect/>
          </a:stretch>
        </p:blipFill>
        <p:spPr bwMode="auto">
          <a:xfrm>
            <a:off x="168761" y="1342430"/>
            <a:ext cx="3669086" cy="260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2" name="弧形箭號 (左彎) 1"/>
          <p:cNvSpPr/>
          <p:nvPr/>
        </p:nvSpPr>
        <p:spPr bwMode="auto">
          <a:xfrm>
            <a:off x="8423540" y="1595127"/>
            <a:ext cx="936104" cy="2581598"/>
          </a:xfrm>
          <a:prstGeom prst="curvedLeftArrow">
            <a:avLst/>
          </a:prstGeom>
          <a:solidFill>
            <a:srgbClr val="FF0000"/>
          </a:solidFill>
          <a:ln w="9525"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標楷體" pitchFamily="65" charset="-120"/>
            </a:endParaRPr>
          </a:p>
        </p:txBody>
      </p:sp>
      <p:sp>
        <p:nvSpPr>
          <p:cNvPr id="6" name="向下箭號 5"/>
          <p:cNvSpPr/>
          <p:nvPr/>
        </p:nvSpPr>
        <p:spPr bwMode="auto">
          <a:xfrm rot="4061037">
            <a:off x="3761062" y="1497808"/>
            <a:ext cx="467173" cy="703358"/>
          </a:xfrm>
          <a:prstGeom prst="downArrow">
            <a:avLst/>
          </a:prstGeom>
          <a:solidFill>
            <a:srgbClr val="FF0000"/>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FF0000"/>
              </a:solidFill>
              <a:effectLst/>
              <a:latin typeface="Arial" charset="0"/>
              <a:ea typeface="標楷體" pitchFamily="65" charset="-120"/>
            </a:endParaRPr>
          </a:p>
        </p:txBody>
      </p:sp>
      <p:sp>
        <p:nvSpPr>
          <p:cNvPr id="7" name="向下箭號 6"/>
          <p:cNvSpPr/>
          <p:nvPr/>
        </p:nvSpPr>
        <p:spPr bwMode="auto">
          <a:xfrm>
            <a:off x="1832078" y="3645024"/>
            <a:ext cx="528634" cy="509836"/>
          </a:xfrm>
          <a:prstGeom prst="downArrow">
            <a:avLst/>
          </a:prstGeom>
          <a:solidFill>
            <a:srgbClr val="FF0000"/>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標楷體" pitchFamily="65" charset="-120"/>
            </a:endParaRPr>
          </a:p>
        </p:txBody>
      </p:sp>
      <p:sp>
        <p:nvSpPr>
          <p:cNvPr id="5" name="頁尾版面配置區 4"/>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8" name="投影片編號版面配置區 7"/>
          <p:cNvSpPr>
            <a:spLocks noGrp="1"/>
          </p:cNvSpPr>
          <p:nvPr>
            <p:ph type="sldNum" sz="quarter" idx="11"/>
          </p:nvPr>
        </p:nvSpPr>
        <p:spPr/>
        <p:txBody>
          <a:bodyPr/>
          <a:lstStyle/>
          <a:p>
            <a:r>
              <a:rPr lang="en-US" altLang="zh-TW" smtClean="0"/>
              <a:t>6-</a:t>
            </a:r>
            <a:fld id="{084BFBEF-DDC4-418E-BE81-DB2B5BD67F2A}" type="slidenum">
              <a:rPr lang="en-US" altLang="zh-TW" smtClean="0"/>
              <a:pPr/>
              <a:t>14</a:t>
            </a:fld>
            <a:endParaRPr lang="en-US" altLang="zh-TW" dirty="0"/>
          </a:p>
        </p:txBody>
      </p:sp>
      <p:sp>
        <p:nvSpPr>
          <p:cNvPr id="4" name="手繪多邊形 3"/>
          <p:cNvSpPr/>
          <p:nvPr/>
        </p:nvSpPr>
        <p:spPr bwMode="auto">
          <a:xfrm>
            <a:off x="254521" y="1284790"/>
            <a:ext cx="3634905" cy="2777924"/>
          </a:xfrm>
          <a:custGeom>
            <a:avLst/>
            <a:gdLst>
              <a:gd name="connsiteX0" fmla="*/ 2940092 w 3634905"/>
              <a:gd name="connsiteY0" fmla="*/ 925975 h 2777924"/>
              <a:gd name="connsiteX1" fmla="*/ 2928517 w 3634905"/>
              <a:gd name="connsiteY1" fmla="*/ 833377 h 2777924"/>
              <a:gd name="connsiteX2" fmla="*/ 2882218 w 3634905"/>
              <a:gd name="connsiteY2" fmla="*/ 821802 h 2777924"/>
              <a:gd name="connsiteX3" fmla="*/ 2708598 w 3634905"/>
              <a:gd name="connsiteY3" fmla="*/ 810228 h 2777924"/>
              <a:gd name="connsiteX4" fmla="*/ 2616001 w 3634905"/>
              <a:gd name="connsiteY4" fmla="*/ 752354 h 2777924"/>
              <a:gd name="connsiteX5" fmla="*/ 2558127 w 3634905"/>
              <a:gd name="connsiteY5" fmla="*/ 694481 h 2777924"/>
              <a:gd name="connsiteX6" fmla="*/ 2523403 w 3634905"/>
              <a:gd name="connsiteY6" fmla="*/ 671332 h 2777924"/>
              <a:gd name="connsiteX7" fmla="*/ 2465530 w 3634905"/>
              <a:gd name="connsiteY7" fmla="*/ 636607 h 2777924"/>
              <a:gd name="connsiteX8" fmla="*/ 2442380 w 3634905"/>
              <a:gd name="connsiteY8" fmla="*/ 613458 h 2777924"/>
              <a:gd name="connsiteX9" fmla="*/ 2419231 w 3634905"/>
              <a:gd name="connsiteY9" fmla="*/ 567159 h 2777924"/>
              <a:gd name="connsiteX10" fmla="*/ 2384507 w 3634905"/>
              <a:gd name="connsiteY10" fmla="*/ 555585 h 2777924"/>
              <a:gd name="connsiteX11" fmla="*/ 2361357 w 3634905"/>
              <a:gd name="connsiteY11" fmla="*/ 532435 h 2777924"/>
              <a:gd name="connsiteX12" fmla="*/ 2199312 w 3634905"/>
              <a:gd name="connsiteY12" fmla="*/ 497711 h 2777924"/>
              <a:gd name="connsiteX13" fmla="*/ 2095140 w 3634905"/>
              <a:gd name="connsiteY13" fmla="*/ 451413 h 2777924"/>
              <a:gd name="connsiteX14" fmla="*/ 2060416 w 3634905"/>
              <a:gd name="connsiteY14" fmla="*/ 428263 h 2777924"/>
              <a:gd name="connsiteX15" fmla="*/ 2037266 w 3634905"/>
              <a:gd name="connsiteY15" fmla="*/ 358815 h 2777924"/>
              <a:gd name="connsiteX16" fmla="*/ 1944669 w 3634905"/>
              <a:gd name="connsiteY16" fmla="*/ 277792 h 2777924"/>
              <a:gd name="connsiteX17" fmla="*/ 1840497 w 3634905"/>
              <a:gd name="connsiteY17" fmla="*/ 208344 h 2777924"/>
              <a:gd name="connsiteX18" fmla="*/ 1759474 w 3634905"/>
              <a:gd name="connsiteY18" fmla="*/ 173620 h 2777924"/>
              <a:gd name="connsiteX19" fmla="*/ 1724750 w 3634905"/>
              <a:gd name="connsiteY19" fmla="*/ 150471 h 2777924"/>
              <a:gd name="connsiteX20" fmla="*/ 1690026 w 3634905"/>
              <a:gd name="connsiteY20" fmla="*/ 138896 h 2777924"/>
              <a:gd name="connsiteX21" fmla="*/ 1643727 w 3634905"/>
              <a:gd name="connsiteY21" fmla="*/ 115747 h 2777924"/>
              <a:gd name="connsiteX22" fmla="*/ 1551130 w 3634905"/>
              <a:gd name="connsiteY22" fmla="*/ 46299 h 2777924"/>
              <a:gd name="connsiteX23" fmla="*/ 1527980 w 3634905"/>
              <a:gd name="connsiteY23" fmla="*/ 23149 h 2777924"/>
              <a:gd name="connsiteX24" fmla="*/ 1458532 w 3634905"/>
              <a:gd name="connsiteY24" fmla="*/ 0 h 2777924"/>
              <a:gd name="connsiteX25" fmla="*/ 1296487 w 3634905"/>
              <a:gd name="connsiteY25" fmla="*/ 11575 h 2777924"/>
              <a:gd name="connsiteX26" fmla="*/ 1261763 w 3634905"/>
              <a:gd name="connsiteY26" fmla="*/ 23149 h 2777924"/>
              <a:gd name="connsiteX27" fmla="*/ 1099717 w 3634905"/>
              <a:gd name="connsiteY27" fmla="*/ 46299 h 2777924"/>
              <a:gd name="connsiteX28" fmla="*/ 1030269 w 3634905"/>
              <a:gd name="connsiteY28" fmla="*/ 104172 h 2777924"/>
              <a:gd name="connsiteX29" fmla="*/ 1007120 w 3634905"/>
              <a:gd name="connsiteY29" fmla="*/ 185195 h 2777924"/>
              <a:gd name="connsiteX30" fmla="*/ 995545 w 3634905"/>
              <a:gd name="connsiteY30" fmla="*/ 439838 h 2777924"/>
              <a:gd name="connsiteX31" fmla="*/ 937671 w 3634905"/>
              <a:gd name="connsiteY31" fmla="*/ 509286 h 2777924"/>
              <a:gd name="connsiteX32" fmla="*/ 428385 w 3634905"/>
              <a:gd name="connsiteY32" fmla="*/ 520861 h 2777924"/>
              <a:gd name="connsiteX33" fmla="*/ 382087 w 3634905"/>
              <a:gd name="connsiteY33" fmla="*/ 567159 h 2777924"/>
              <a:gd name="connsiteX34" fmla="*/ 347363 w 3634905"/>
              <a:gd name="connsiteY34" fmla="*/ 590309 h 2777924"/>
              <a:gd name="connsiteX35" fmla="*/ 289489 w 3634905"/>
              <a:gd name="connsiteY35" fmla="*/ 659757 h 2777924"/>
              <a:gd name="connsiteX36" fmla="*/ 220041 w 3634905"/>
              <a:gd name="connsiteY36" fmla="*/ 682906 h 2777924"/>
              <a:gd name="connsiteX37" fmla="*/ 150593 w 3634905"/>
              <a:gd name="connsiteY37" fmla="*/ 763929 h 2777924"/>
              <a:gd name="connsiteX38" fmla="*/ 115869 w 3634905"/>
              <a:gd name="connsiteY38" fmla="*/ 810228 h 2777924"/>
              <a:gd name="connsiteX39" fmla="*/ 57995 w 3634905"/>
              <a:gd name="connsiteY39" fmla="*/ 879676 h 2777924"/>
              <a:gd name="connsiteX40" fmla="*/ 46421 w 3634905"/>
              <a:gd name="connsiteY40" fmla="*/ 914400 h 2777924"/>
              <a:gd name="connsiteX41" fmla="*/ 23271 w 3634905"/>
              <a:gd name="connsiteY41" fmla="*/ 949124 h 2777924"/>
              <a:gd name="connsiteX42" fmla="*/ 11697 w 3634905"/>
              <a:gd name="connsiteY42" fmla="*/ 995423 h 2777924"/>
              <a:gd name="connsiteX43" fmla="*/ 23271 w 3634905"/>
              <a:gd name="connsiteY43" fmla="*/ 1145894 h 2777924"/>
              <a:gd name="connsiteX44" fmla="*/ 81145 w 3634905"/>
              <a:gd name="connsiteY44" fmla="*/ 1203767 h 2777924"/>
              <a:gd name="connsiteX45" fmla="*/ 104294 w 3634905"/>
              <a:gd name="connsiteY45" fmla="*/ 1238491 h 2777924"/>
              <a:gd name="connsiteX46" fmla="*/ 162168 w 3634905"/>
              <a:gd name="connsiteY46" fmla="*/ 1261640 h 2777924"/>
              <a:gd name="connsiteX47" fmla="*/ 231616 w 3634905"/>
              <a:gd name="connsiteY47" fmla="*/ 1307939 h 2777924"/>
              <a:gd name="connsiteX48" fmla="*/ 266340 w 3634905"/>
              <a:gd name="connsiteY48" fmla="*/ 1342663 h 2777924"/>
              <a:gd name="connsiteX49" fmla="*/ 335788 w 3634905"/>
              <a:gd name="connsiteY49" fmla="*/ 1400537 h 2777924"/>
              <a:gd name="connsiteX50" fmla="*/ 277914 w 3634905"/>
              <a:gd name="connsiteY50" fmla="*/ 1504709 h 2777924"/>
              <a:gd name="connsiteX51" fmla="*/ 254765 w 3634905"/>
              <a:gd name="connsiteY51" fmla="*/ 1597306 h 2777924"/>
              <a:gd name="connsiteX52" fmla="*/ 243190 w 3634905"/>
              <a:gd name="connsiteY52" fmla="*/ 1724628 h 2777924"/>
              <a:gd name="connsiteX53" fmla="*/ 231616 w 3634905"/>
              <a:gd name="connsiteY53" fmla="*/ 1759352 h 2777924"/>
              <a:gd name="connsiteX54" fmla="*/ 208466 w 3634905"/>
              <a:gd name="connsiteY54" fmla="*/ 1851949 h 2777924"/>
              <a:gd name="connsiteX55" fmla="*/ 185317 w 3634905"/>
              <a:gd name="connsiteY55" fmla="*/ 1886673 h 2777924"/>
              <a:gd name="connsiteX56" fmla="*/ 162168 w 3634905"/>
              <a:gd name="connsiteY56" fmla="*/ 1932972 h 2777924"/>
              <a:gd name="connsiteX57" fmla="*/ 127444 w 3634905"/>
              <a:gd name="connsiteY57" fmla="*/ 1967696 h 2777924"/>
              <a:gd name="connsiteX58" fmla="*/ 81145 w 3634905"/>
              <a:gd name="connsiteY58" fmla="*/ 2025569 h 2777924"/>
              <a:gd name="connsiteX59" fmla="*/ 69570 w 3634905"/>
              <a:gd name="connsiteY59" fmla="*/ 2060294 h 2777924"/>
              <a:gd name="connsiteX60" fmla="*/ 23271 w 3634905"/>
              <a:gd name="connsiteY60" fmla="*/ 2129742 h 2777924"/>
              <a:gd name="connsiteX61" fmla="*/ 122 w 3634905"/>
              <a:gd name="connsiteY61" fmla="*/ 2199190 h 2777924"/>
              <a:gd name="connsiteX62" fmla="*/ 46421 w 3634905"/>
              <a:gd name="connsiteY62" fmla="*/ 2500132 h 2777924"/>
              <a:gd name="connsiteX63" fmla="*/ 69570 w 3634905"/>
              <a:gd name="connsiteY63" fmla="*/ 2534856 h 2777924"/>
              <a:gd name="connsiteX64" fmla="*/ 115869 w 3634905"/>
              <a:gd name="connsiteY64" fmla="*/ 2581154 h 2777924"/>
              <a:gd name="connsiteX65" fmla="*/ 208466 w 3634905"/>
              <a:gd name="connsiteY65" fmla="*/ 2662177 h 2777924"/>
              <a:gd name="connsiteX66" fmla="*/ 277914 w 3634905"/>
              <a:gd name="connsiteY66" fmla="*/ 2685326 h 2777924"/>
              <a:gd name="connsiteX67" fmla="*/ 764051 w 3634905"/>
              <a:gd name="connsiteY67" fmla="*/ 2720051 h 2777924"/>
              <a:gd name="connsiteX68" fmla="*/ 787201 w 3634905"/>
              <a:gd name="connsiteY68" fmla="*/ 2743200 h 2777924"/>
              <a:gd name="connsiteX69" fmla="*/ 821925 w 3634905"/>
              <a:gd name="connsiteY69" fmla="*/ 2754775 h 2777924"/>
              <a:gd name="connsiteX70" fmla="*/ 879798 w 3634905"/>
              <a:gd name="connsiteY70" fmla="*/ 2777924 h 2777924"/>
              <a:gd name="connsiteX71" fmla="*/ 1041844 w 3634905"/>
              <a:gd name="connsiteY71" fmla="*/ 2766349 h 2777924"/>
              <a:gd name="connsiteX72" fmla="*/ 1111292 w 3634905"/>
              <a:gd name="connsiteY72" fmla="*/ 2720051 h 2777924"/>
              <a:gd name="connsiteX73" fmla="*/ 1192314 w 3634905"/>
              <a:gd name="connsiteY73" fmla="*/ 2685326 h 2777924"/>
              <a:gd name="connsiteX74" fmla="*/ 1250188 w 3634905"/>
              <a:gd name="connsiteY74" fmla="*/ 2639028 h 2777924"/>
              <a:gd name="connsiteX75" fmla="*/ 1319636 w 3634905"/>
              <a:gd name="connsiteY75" fmla="*/ 2604304 h 2777924"/>
              <a:gd name="connsiteX76" fmla="*/ 1342785 w 3634905"/>
              <a:gd name="connsiteY76" fmla="*/ 2581154 h 2777924"/>
              <a:gd name="connsiteX77" fmla="*/ 1412233 w 3634905"/>
              <a:gd name="connsiteY77" fmla="*/ 2534856 h 2777924"/>
              <a:gd name="connsiteX78" fmla="*/ 1470107 w 3634905"/>
              <a:gd name="connsiteY78" fmla="*/ 2500132 h 2777924"/>
              <a:gd name="connsiteX79" fmla="*/ 1527980 w 3634905"/>
              <a:gd name="connsiteY79" fmla="*/ 2430683 h 2777924"/>
              <a:gd name="connsiteX80" fmla="*/ 1551130 w 3634905"/>
              <a:gd name="connsiteY80" fmla="*/ 2407534 h 2777924"/>
              <a:gd name="connsiteX81" fmla="*/ 1690026 w 3634905"/>
              <a:gd name="connsiteY81" fmla="*/ 2395959 h 2777924"/>
              <a:gd name="connsiteX82" fmla="*/ 1782623 w 3634905"/>
              <a:gd name="connsiteY82" fmla="*/ 2384385 h 2777924"/>
              <a:gd name="connsiteX83" fmla="*/ 1898370 w 3634905"/>
              <a:gd name="connsiteY83" fmla="*/ 2407534 h 2777924"/>
              <a:gd name="connsiteX84" fmla="*/ 1933094 w 3634905"/>
              <a:gd name="connsiteY84" fmla="*/ 2430683 h 2777924"/>
              <a:gd name="connsiteX85" fmla="*/ 2002542 w 3634905"/>
              <a:gd name="connsiteY85" fmla="*/ 2453833 h 2777924"/>
              <a:gd name="connsiteX86" fmla="*/ 2037266 w 3634905"/>
              <a:gd name="connsiteY86" fmla="*/ 2465407 h 2777924"/>
              <a:gd name="connsiteX87" fmla="*/ 2048841 w 3634905"/>
              <a:gd name="connsiteY87" fmla="*/ 2500132 h 2777924"/>
              <a:gd name="connsiteX88" fmla="*/ 2083565 w 3634905"/>
              <a:gd name="connsiteY88" fmla="*/ 2523281 h 2777924"/>
              <a:gd name="connsiteX89" fmla="*/ 2118289 w 3634905"/>
              <a:gd name="connsiteY89" fmla="*/ 2558005 h 2777924"/>
              <a:gd name="connsiteX90" fmla="*/ 2176163 w 3634905"/>
              <a:gd name="connsiteY90" fmla="*/ 2639028 h 2777924"/>
              <a:gd name="connsiteX91" fmla="*/ 2291909 w 3634905"/>
              <a:gd name="connsiteY91" fmla="*/ 2696901 h 2777924"/>
              <a:gd name="connsiteX92" fmla="*/ 2361357 w 3634905"/>
              <a:gd name="connsiteY92" fmla="*/ 2743200 h 2777924"/>
              <a:gd name="connsiteX93" fmla="*/ 3611423 w 3634905"/>
              <a:gd name="connsiteY93" fmla="*/ 2731625 h 2777924"/>
              <a:gd name="connsiteX94" fmla="*/ 3634573 w 3634905"/>
              <a:gd name="connsiteY94" fmla="*/ 2662177 h 2777924"/>
              <a:gd name="connsiteX95" fmla="*/ 3611423 w 3634905"/>
              <a:gd name="connsiteY95" fmla="*/ 2523281 h 2777924"/>
              <a:gd name="connsiteX96" fmla="*/ 3599849 w 3634905"/>
              <a:gd name="connsiteY96" fmla="*/ 2488557 h 2777924"/>
              <a:gd name="connsiteX97" fmla="*/ 3553550 w 3634905"/>
              <a:gd name="connsiteY97" fmla="*/ 2430683 h 2777924"/>
              <a:gd name="connsiteX98" fmla="*/ 3541975 w 3634905"/>
              <a:gd name="connsiteY98" fmla="*/ 2395959 h 2777924"/>
              <a:gd name="connsiteX99" fmla="*/ 3518826 w 3634905"/>
              <a:gd name="connsiteY99" fmla="*/ 2361235 h 2777924"/>
              <a:gd name="connsiteX100" fmla="*/ 3495676 w 3634905"/>
              <a:gd name="connsiteY100" fmla="*/ 2303362 h 2777924"/>
              <a:gd name="connsiteX101" fmla="*/ 3460952 w 3634905"/>
              <a:gd name="connsiteY101" fmla="*/ 2280213 h 2777924"/>
              <a:gd name="connsiteX102" fmla="*/ 3414654 w 3634905"/>
              <a:gd name="connsiteY102" fmla="*/ 2210764 h 2777924"/>
              <a:gd name="connsiteX103" fmla="*/ 3391504 w 3634905"/>
              <a:gd name="connsiteY103" fmla="*/ 2176040 h 2777924"/>
              <a:gd name="connsiteX104" fmla="*/ 3368355 w 3634905"/>
              <a:gd name="connsiteY104" fmla="*/ 2129742 h 2777924"/>
              <a:gd name="connsiteX105" fmla="*/ 3322056 w 3634905"/>
              <a:gd name="connsiteY105" fmla="*/ 2083443 h 2777924"/>
              <a:gd name="connsiteX106" fmla="*/ 3287332 w 3634905"/>
              <a:gd name="connsiteY106" fmla="*/ 1956121 h 2777924"/>
              <a:gd name="connsiteX107" fmla="*/ 3333631 w 3634905"/>
              <a:gd name="connsiteY107" fmla="*/ 1886673 h 2777924"/>
              <a:gd name="connsiteX108" fmla="*/ 3379930 w 3634905"/>
              <a:gd name="connsiteY108" fmla="*/ 1828800 h 2777924"/>
              <a:gd name="connsiteX109" fmla="*/ 3391504 w 3634905"/>
              <a:gd name="connsiteY109" fmla="*/ 1759352 h 2777924"/>
              <a:gd name="connsiteX110" fmla="*/ 3414654 w 3634905"/>
              <a:gd name="connsiteY110" fmla="*/ 1724628 h 2777924"/>
              <a:gd name="connsiteX111" fmla="*/ 3437803 w 3634905"/>
              <a:gd name="connsiteY111" fmla="*/ 1655180 h 2777924"/>
              <a:gd name="connsiteX112" fmla="*/ 3449378 w 3634905"/>
              <a:gd name="connsiteY112" fmla="*/ 1620456 h 2777924"/>
              <a:gd name="connsiteX113" fmla="*/ 3460952 w 3634905"/>
              <a:gd name="connsiteY113" fmla="*/ 1585732 h 2777924"/>
              <a:gd name="connsiteX114" fmla="*/ 3472527 w 3634905"/>
              <a:gd name="connsiteY114" fmla="*/ 1504709 h 2777924"/>
              <a:gd name="connsiteX115" fmla="*/ 3507251 w 3634905"/>
              <a:gd name="connsiteY115" fmla="*/ 1215342 h 2777924"/>
              <a:gd name="connsiteX116" fmla="*/ 3530401 w 3634905"/>
              <a:gd name="connsiteY116" fmla="*/ 1180618 h 2777924"/>
              <a:gd name="connsiteX117" fmla="*/ 3530401 w 3634905"/>
              <a:gd name="connsiteY117" fmla="*/ 1088020 h 2777924"/>
              <a:gd name="connsiteX118" fmla="*/ 3495676 w 3634905"/>
              <a:gd name="connsiteY118" fmla="*/ 1064871 h 2777924"/>
              <a:gd name="connsiteX119" fmla="*/ 3472527 w 3634905"/>
              <a:gd name="connsiteY119" fmla="*/ 1041721 h 2777924"/>
              <a:gd name="connsiteX120" fmla="*/ 3449378 w 3634905"/>
              <a:gd name="connsiteY120" fmla="*/ 1006997 h 2777924"/>
              <a:gd name="connsiteX121" fmla="*/ 3368355 w 3634905"/>
              <a:gd name="connsiteY121" fmla="*/ 937549 h 2777924"/>
              <a:gd name="connsiteX122" fmla="*/ 3298907 w 3634905"/>
              <a:gd name="connsiteY122" fmla="*/ 856526 h 2777924"/>
              <a:gd name="connsiteX123" fmla="*/ 3264183 w 3634905"/>
              <a:gd name="connsiteY123" fmla="*/ 844952 h 2777924"/>
              <a:gd name="connsiteX124" fmla="*/ 3241033 w 3634905"/>
              <a:gd name="connsiteY124" fmla="*/ 821802 h 2777924"/>
              <a:gd name="connsiteX125" fmla="*/ 3217884 w 3634905"/>
              <a:gd name="connsiteY125" fmla="*/ 787078 h 2777924"/>
              <a:gd name="connsiteX126" fmla="*/ 3183160 w 3634905"/>
              <a:gd name="connsiteY126" fmla="*/ 775504 h 2777924"/>
              <a:gd name="connsiteX127" fmla="*/ 3125287 w 3634905"/>
              <a:gd name="connsiteY127" fmla="*/ 729205 h 2777924"/>
              <a:gd name="connsiteX128" fmla="*/ 3102137 w 3634905"/>
              <a:gd name="connsiteY128" fmla="*/ 706056 h 2777924"/>
              <a:gd name="connsiteX129" fmla="*/ 3032689 w 3634905"/>
              <a:gd name="connsiteY129" fmla="*/ 682906 h 2777924"/>
              <a:gd name="connsiteX130" fmla="*/ 2766471 w 3634905"/>
              <a:gd name="connsiteY130" fmla="*/ 659757 h 2777924"/>
              <a:gd name="connsiteX131" fmla="*/ 2731747 w 3634905"/>
              <a:gd name="connsiteY131" fmla="*/ 636607 h 2777924"/>
              <a:gd name="connsiteX132" fmla="*/ 2650725 w 3634905"/>
              <a:gd name="connsiteY132" fmla="*/ 590309 h 2777924"/>
              <a:gd name="connsiteX133" fmla="*/ 2558127 w 3634905"/>
              <a:gd name="connsiteY133" fmla="*/ 544010 h 2777924"/>
              <a:gd name="connsiteX134" fmla="*/ 2384507 w 3634905"/>
              <a:gd name="connsiteY134" fmla="*/ 544010 h 27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634905" h="2777924">
                <a:moveTo>
                  <a:pt x="2940092" y="925975"/>
                </a:moveTo>
                <a:cubicBezTo>
                  <a:pt x="2936234" y="895109"/>
                  <a:pt x="2943624" y="860569"/>
                  <a:pt x="2928517" y="833377"/>
                </a:cubicBezTo>
                <a:cubicBezTo>
                  <a:pt x="2920791" y="819471"/>
                  <a:pt x="2898039" y="823467"/>
                  <a:pt x="2882218" y="821802"/>
                </a:cubicBezTo>
                <a:cubicBezTo>
                  <a:pt x="2824535" y="815730"/>
                  <a:pt x="2766471" y="814086"/>
                  <a:pt x="2708598" y="810228"/>
                </a:cubicBezTo>
                <a:cubicBezTo>
                  <a:pt x="2651051" y="752681"/>
                  <a:pt x="2683473" y="769223"/>
                  <a:pt x="2616001" y="752354"/>
                </a:cubicBezTo>
                <a:cubicBezTo>
                  <a:pt x="2523404" y="690625"/>
                  <a:pt x="2635289" y="771643"/>
                  <a:pt x="2558127" y="694481"/>
                </a:cubicBezTo>
                <a:cubicBezTo>
                  <a:pt x="2548290" y="684644"/>
                  <a:pt x="2534266" y="680022"/>
                  <a:pt x="2523403" y="671332"/>
                </a:cubicBezTo>
                <a:cubicBezTo>
                  <a:pt x="2478006" y="635014"/>
                  <a:pt x="2525835" y="656709"/>
                  <a:pt x="2465530" y="636607"/>
                </a:cubicBezTo>
                <a:cubicBezTo>
                  <a:pt x="2457813" y="628891"/>
                  <a:pt x="2448433" y="622538"/>
                  <a:pt x="2442380" y="613458"/>
                </a:cubicBezTo>
                <a:cubicBezTo>
                  <a:pt x="2432809" y="599101"/>
                  <a:pt x="2431432" y="579360"/>
                  <a:pt x="2419231" y="567159"/>
                </a:cubicBezTo>
                <a:cubicBezTo>
                  <a:pt x="2410604" y="558532"/>
                  <a:pt x="2396082" y="559443"/>
                  <a:pt x="2384507" y="555585"/>
                </a:cubicBezTo>
                <a:cubicBezTo>
                  <a:pt x="2376790" y="547868"/>
                  <a:pt x="2369879" y="539252"/>
                  <a:pt x="2361357" y="532435"/>
                </a:cubicBezTo>
                <a:cubicBezTo>
                  <a:pt x="2304372" y="486847"/>
                  <a:pt x="2300057" y="506870"/>
                  <a:pt x="2199312" y="497711"/>
                </a:cubicBezTo>
                <a:cubicBezTo>
                  <a:pt x="2120724" y="445320"/>
                  <a:pt x="2219113" y="506513"/>
                  <a:pt x="2095140" y="451413"/>
                </a:cubicBezTo>
                <a:cubicBezTo>
                  <a:pt x="2082428" y="445763"/>
                  <a:pt x="2071991" y="435980"/>
                  <a:pt x="2060416" y="428263"/>
                </a:cubicBezTo>
                <a:cubicBezTo>
                  <a:pt x="2052699" y="405114"/>
                  <a:pt x="2054521" y="376070"/>
                  <a:pt x="2037266" y="358815"/>
                </a:cubicBezTo>
                <a:cubicBezTo>
                  <a:pt x="1938265" y="259814"/>
                  <a:pt x="2085968" y="404961"/>
                  <a:pt x="1944669" y="277792"/>
                </a:cubicBezTo>
                <a:cubicBezTo>
                  <a:pt x="1864914" y="206012"/>
                  <a:pt x="1919462" y="228086"/>
                  <a:pt x="1840497" y="208344"/>
                </a:cubicBezTo>
                <a:cubicBezTo>
                  <a:pt x="1753321" y="150227"/>
                  <a:pt x="1864114" y="218466"/>
                  <a:pt x="1759474" y="173620"/>
                </a:cubicBezTo>
                <a:cubicBezTo>
                  <a:pt x="1746688" y="168140"/>
                  <a:pt x="1737192" y="156692"/>
                  <a:pt x="1724750" y="150471"/>
                </a:cubicBezTo>
                <a:cubicBezTo>
                  <a:pt x="1713837" y="145015"/>
                  <a:pt x="1701240" y="143702"/>
                  <a:pt x="1690026" y="138896"/>
                </a:cubicBezTo>
                <a:cubicBezTo>
                  <a:pt x="1674167" y="132099"/>
                  <a:pt x="1659160" y="123463"/>
                  <a:pt x="1643727" y="115747"/>
                </a:cubicBezTo>
                <a:cubicBezTo>
                  <a:pt x="1543597" y="15617"/>
                  <a:pt x="1649860" y="112120"/>
                  <a:pt x="1551130" y="46299"/>
                </a:cubicBezTo>
                <a:cubicBezTo>
                  <a:pt x="1542050" y="40246"/>
                  <a:pt x="1537741" y="28029"/>
                  <a:pt x="1527980" y="23149"/>
                </a:cubicBezTo>
                <a:cubicBezTo>
                  <a:pt x="1506155" y="12236"/>
                  <a:pt x="1458532" y="0"/>
                  <a:pt x="1458532" y="0"/>
                </a:cubicBezTo>
                <a:cubicBezTo>
                  <a:pt x="1404517" y="3858"/>
                  <a:pt x="1350269" y="5248"/>
                  <a:pt x="1296487" y="11575"/>
                </a:cubicBezTo>
                <a:cubicBezTo>
                  <a:pt x="1284370" y="13001"/>
                  <a:pt x="1273778" y="21029"/>
                  <a:pt x="1261763" y="23149"/>
                </a:cubicBezTo>
                <a:cubicBezTo>
                  <a:pt x="1208030" y="32631"/>
                  <a:pt x="1153732" y="38582"/>
                  <a:pt x="1099717" y="46299"/>
                </a:cubicBezTo>
                <a:cubicBezTo>
                  <a:pt x="1074094" y="63381"/>
                  <a:pt x="1048094" y="77435"/>
                  <a:pt x="1030269" y="104172"/>
                </a:cubicBezTo>
                <a:cubicBezTo>
                  <a:pt x="1023625" y="114138"/>
                  <a:pt x="1008664" y="179017"/>
                  <a:pt x="1007120" y="185195"/>
                </a:cubicBezTo>
                <a:cubicBezTo>
                  <a:pt x="1003262" y="270076"/>
                  <a:pt x="1002321" y="355140"/>
                  <a:pt x="995545" y="439838"/>
                </a:cubicBezTo>
                <a:cubicBezTo>
                  <a:pt x="993297" y="467941"/>
                  <a:pt x="969338" y="506647"/>
                  <a:pt x="937671" y="509286"/>
                </a:cubicBezTo>
                <a:cubicBezTo>
                  <a:pt x="768452" y="523388"/>
                  <a:pt x="598147" y="517003"/>
                  <a:pt x="428385" y="520861"/>
                </a:cubicBezTo>
                <a:cubicBezTo>
                  <a:pt x="352625" y="546113"/>
                  <a:pt x="426981" y="511040"/>
                  <a:pt x="382087" y="567159"/>
                </a:cubicBezTo>
                <a:cubicBezTo>
                  <a:pt x="373397" y="578022"/>
                  <a:pt x="358938" y="582592"/>
                  <a:pt x="347363" y="590309"/>
                </a:cubicBezTo>
                <a:cubicBezTo>
                  <a:pt x="332955" y="611921"/>
                  <a:pt x="313079" y="646652"/>
                  <a:pt x="289489" y="659757"/>
                </a:cubicBezTo>
                <a:cubicBezTo>
                  <a:pt x="268158" y="671607"/>
                  <a:pt x="220041" y="682906"/>
                  <a:pt x="220041" y="682906"/>
                </a:cubicBezTo>
                <a:cubicBezTo>
                  <a:pt x="150076" y="752871"/>
                  <a:pt x="194663" y="702231"/>
                  <a:pt x="150593" y="763929"/>
                </a:cubicBezTo>
                <a:cubicBezTo>
                  <a:pt x="139380" y="779627"/>
                  <a:pt x="126093" y="793869"/>
                  <a:pt x="115869" y="810228"/>
                </a:cubicBezTo>
                <a:cubicBezTo>
                  <a:pt x="73911" y="877360"/>
                  <a:pt x="117225" y="840189"/>
                  <a:pt x="57995" y="879676"/>
                </a:cubicBezTo>
                <a:cubicBezTo>
                  <a:pt x="54137" y="891251"/>
                  <a:pt x="51877" y="903487"/>
                  <a:pt x="46421" y="914400"/>
                </a:cubicBezTo>
                <a:cubicBezTo>
                  <a:pt x="40200" y="926843"/>
                  <a:pt x="28751" y="936338"/>
                  <a:pt x="23271" y="949124"/>
                </a:cubicBezTo>
                <a:cubicBezTo>
                  <a:pt x="17005" y="963746"/>
                  <a:pt x="15555" y="979990"/>
                  <a:pt x="11697" y="995423"/>
                </a:cubicBezTo>
                <a:cubicBezTo>
                  <a:pt x="15555" y="1045580"/>
                  <a:pt x="7363" y="1098170"/>
                  <a:pt x="23271" y="1145894"/>
                </a:cubicBezTo>
                <a:cubicBezTo>
                  <a:pt x="31898" y="1171776"/>
                  <a:pt x="66012" y="1181067"/>
                  <a:pt x="81145" y="1203767"/>
                </a:cubicBezTo>
                <a:cubicBezTo>
                  <a:pt x="88861" y="1215342"/>
                  <a:pt x="92974" y="1230405"/>
                  <a:pt x="104294" y="1238491"/>
                </a:cubicBezTo>
                <a:cubicBezTo>
                  <a:pt x="121201" y="1250567"/>
                  <a:pt x="142877" y="1253924"/>
                  <a:pt x="162168" y="1261640"/>
                </a:cubicBezTo>
                <a:cubicBezTo>
                  <a:pt x="212240" y="1336749"/>
                  <a:pt x="151124" y="1261943"/>
                  <a:pt x="231616" y="1307939"/>
                </a:cubicBezTo>
                <a:cubicBezTo>
                  <a:pt x="245828" y="1316060"/>
                  <a:pt x="253912" y="1332010"/>
                  <a:pt x="266340" y="1342663"/>
                </a:cubicBezTo>
                <a:cubicBezTo>
                  <a:pt x="362640" y="1425207"/>
                  <a:pt x="275649" y="1340398"/>
                  <a:pt x="335788" y="1400537"/>
                </a:cubicBezTo>
                <a:cubicBezTo>
                  <a:pt x="307462" y="1485514"/>
                  <a:pt x="329893" y="1452730"/>
                  <a:pt x="277914" y="1504709"/>
                </a:cubicBezTo>
                <a:cubicBezTo>
                  <a:pt x="265317" y="1542502"/>
                  <a:pt x="260352" y="1552614"/>
                  <a:pt x="254765" y="1597306"/>
                </a:cubicBezTo>
                <a:cubicBezTo>
                  <a:pt x="249479" y="1639593"/>
                  <a:pt x="249217" y="1682441"/>
                  <a:pt x="243190" y="1724628"/>
                </a:cubicBezTo>
                <a:cubicBezTo>
                  <a:pt x="241465" y="1736706"/>
                  <a:pt x="234826" y="1747581"/>
                  <a:pt x="231616" y="1759352"/>
                </a:cubicBezTo>
                <a:cubicBezTo>
                  <a:pt x="223245" y="1790047"/>
                  <a:pt x="226114" y="1825477"/>
                  <a:pt x="208466" y="1851949"/>
                </a:cubicBezTo>
                <a:cubicBezTo>
                  <a:pt x="200750" y="1863524"/>
                  <a:pt x="192219" y="1874595"/>
                  <a:pt x="185317" y="1886673"/>
                </a:cubicBezTo>
                <a:cubicBezTo>
                  <a:pt x="176756" y="1901654"/>
                  <a:pt x="172197" y="1918931"/>
                  <a:pt x="162168" y="1932972"/>
                </a:cubicBezTo>
                <a:cubicBezTo>
                  <a:pt x="152654" y="1946292"/>
                  <a:pt x="139019" y="1956121"/>
                  <a:pt x="127444" y="1967696"/>
                </a:cubicBezTo>
                <a:cubicBezTo>
                  <a:pt x="98349" y="2054978"/>
                  <a:pt x="140980" y="1950774"/>
                  <a:pt x="81145" y="2025569"/>
                </a:cubicBezTo>
                <a:cubicBezTo>
                  <a:pt x="73523" y="2035096"/>
                  <a:pt x="75495" y="2049628"/>
                  <a:pt x="69570" y="2060294"/>
                </a:cubicBezTo>
                <a:cubicBezTo>
                  <a:pt x="56058" y="2084615"/>
                  <a:pt x="23271" y="2129742"/>
                  <a:pt x="23271" y="2129742"/>
                </a:cubicBezTo>
                <a:cubicBezTo>
                  <a:pt x="15555" y="2152891"/>
                  <a:pt x="-1617" y="2174851"/>
                  <a:pt x="122" y="2199190"/>
                </a:cubicBezTo>
                <a:cubicBezTo>
                  <a:pt x="7157" y="2297683"/>
                  <a:pt x="5042" y="2407028"/>
                  <a:pt x="46421" y="2500132"/>
                </a:cubicBezTo>
                <a:cubicBezTo>
                  <a:pt x="52071" y="2512844"/>
                  <a:pt x="63349" y="2522414"/>
                  <a:pt x="69570" y="2534856"/>
                </a:cubicBezTo>
                <a:cubicBezTo>
                  <a:pt x="94262" y="2584241"/>
                  <a:pt x="60311" y="2562636"/>
                  <a:pt x="115869" y="2581154"/>
                </a:cubicBezTo>
                <a:cubicBezTo>
                  <a:pt x="139739" y="2605024"/>
                  <a:pt x="176588" y="2646238"/>
                  <a:pt x="208466" y="2662177"/>
                </a:cubicBezTo>
                <a:cubicBezTo>
                  <a:pt x="230291" y="2673090"/>
                  <a:pt x="254765" y="2677610"/>
                  <a:pt x="277914" y="2685326"/>
                </a:cubicBezTo>
                <a:cubicBezTo>
                  <a:pt x="441321" y="2794267"/>
                  <a:pt x="261469" y="2683277"/>
                  <a:pt x="764051" y="2720051"/>
                </a:cubicBezTo>
                <a:cubicBezTo>
                  <a:pt x="774935" y="2720847"/>
                  <a:pt x="777843" y="2737585"/>
                  <a:pt x="787201" y="2743200"/>
                </a:cubicBezTo>
                <a:cubicBezTo>
                  <a:pt x="797663" y="2749477"/>
                  <a:pt x="810501" y="2750491"/>
                  <a:pt x="821925" y="2754775"/>
                </a:cubicBezTo>
                <a:cubicBezTo>
                  <a:pt x="841379" y="2762070"/>
                  <a:pt x="860507" y="2770208"/>
                  <a:pt x="879798" y="2777924"/>
                </a:cubicBezTo>
                <a:cubicBezTo>
                  <a:pt x="933813" y="2774066"/>
                  <a:pt x="989308" y="2779483"/>
                  <a:pt x="1041844" y="2766349"/>
                </a:cubicBezTo>
                <a:cubicBezTo>
                  <a:pt x="1068835" y="2759601"/>
                  <a:pt x="1084898" y="2728849"/>
                  <a:pt x="1111292" y="2720051"/>
                </a:cubicBezTo>
                <a:cubicBezTo>
                  <a:pt x="1142159" y="2709762"/>
                  <a:pt x="1163706" y="2704398"/>
                  <a:pt x="1192314" y="2685326"/>
                </a:cubicBezTo>
                <a:cubicBezTo>
                  <a:pt x="1256903" y="2642267"/>
                  <a:pt x="1166100" y="2681072"/>
                  <a:pt x="1250188" y="2639028"/>
                </a:cubicBezTo>
                <a:cubicBezTo>
                  <a:pt x="1307235" y="2610505"/>
                  <a:pt x="1264356" y="2648529"/>
                  <a:pt x="1319636" y="2604304"/>
                </a:cubicBezTo>
                <a:cubicBezTo>
                  <a:pt x="1328157" y="2597487"/>
                  <a:pt x="1334055" y="2587702"/>
                  <a:pt x="1342785" y="2581154"/>
                </a:cubicBezTo>
                <a:cubicBezTo>
                  <a:pt x="1365043" y="2564461"/>
                  <a:pt x="1392560" y="2554529"/>
                  <a:pt x="1412233" y="2534856"/>
                </a:cubicBezTo>
                <a:cubicBezTo>
                  <a:pt x="1444010" y="2503079"/>
                  <a:pt x="1425030" y="2515157"/>
                  <a:pt x="1470107" y="2500132"/>
                </a:cubicBezTo>
                <a:cubicBezTo>
                  <a:pt x="1506240" y="2427865"/>
                  <a:pt x="1473447" y="2474309"/>
                  <a:pt x="1527980" y="2430683"/>
                </a:cubicBezTo>
                <a:cubicBezTo>
                  <a:pt x="1536501" y="2423866"/>
                  <a:pt x="1540459" y="2409821"/>
                  <a:pt x="1551130" y="2407534"/>
                </a:cubicBezTo>
                <a:cubicBezTo>
                  <a:pt x="1596558" y="2397799"/>
                  <a:pt x="1643797" y="2400582"/>
                  <a:pt x="1690026" y="2395959"/>
                </a:cubicBezTo>
                <a:cubicBezTo>
                  <a:pt x="1720977" y="2392864"/>
                  <a:pt x="1751757" y="2388243"/>
                  <a:pt x="1782623" y="2384385"/>
                </a:cubicBezTo>
                <a:cubicBezTo>
                  <a:pt x="1812487" y="2388651"/>
                  <a:pt x="1866045" y="2391371"/>
                  <a:pt x="1898370" y="2407534"/>
                </a:cubicBezTo>
                <a:cubicBezTo>
                  <a:pt x="1910812" y="2413755"/>
                  <a:pt x="1920382" y="2425033"/>
                  <a:pt x="1933094" y="2430683"/>
                </a:cubicBezTo>
                <a:cubicBezTo>
                  <a:pt x="1955392" y="2440593"/>
                  <a:pt x="1979393" y="2446117"/>
                  <a:pt x="2002542" y="2453833"/>
                </a:cubicBezTo>
                <a:lnTo>
                  <a:pt x="2037266" y="2465407"/>
                </a:lnTo>
                <a:cubicBezTo>
                  <a:pt x="2041124" y="2476982"/>
                  <a:pt x="2041219" y="2490605"/>
                  <a:pt x="2048841" y="2500132"/>
                </a:cubicBezTo>
                <a:cubicBezTo>
                  <a:pt x="2057531" y="2510995"/>
                  <a:pt x="2072878" y="2514375"/>
                  <a:pt x="2083565" y="2523281"/>
                </a:cubicBezTo>
                <a:cubicBezTo>
                  <a:pt x="2096140" y="2533760"/>
                  <a:pt x="2107810" y="2545430"/>
                  <a:pt x="2118289" y="2558005"/>
                </a:cubicBezTo>
                <a:cubicBezTo>
                  <a:pt x="2140414" y="2584555"/>
                  <a:pt x="2149351" y="2615195"/>
                  <a:pt x="2176163" y="2639028"/>
                </a:cubicBezTo>
                <a:cubicBezTo>
                  <a:pt x="2230087" y="2686959"/>
                  <a:pt x="2235064" y="2682689"/>
                  <a:pt x="2291909" y="2696901"/>
                </a:cubicBezTo>
                <a:cubicBezTo>
                  <a:pt x="2312786" y="2717778"/>
                  <a:pt x="2327855" y="2743200"/>
                  <a:pt x="2361357" y="2743200"/>
                </a:cubicBezTo>
                <a:lnTo>
                  <a:pt x="3611423" y="2731625"/>
                </a:lnTo>
                <a:cubicBezTo>
                  <a:pt x="3619140" y="2708476"/>
                  <a:pt x="3637600" y="2686390"/>
                  <a:pt x="3634573" y="2662177"/>
                </a:cubicBezTo>
                <a:cubicBezTo>
                  <a:pt x="3625178" y="2587018"/>
                  <a:pt x="3628419" y="2582767"/>
                  <a:pt x="3611423" y="2523281"/>
                </a:cubicBezTo>
                <a:cubicBezTo>
                  <a:pt x="3608071" y="2511550"/>
                  <a:pt x="3606126" y="2499019"/>
                  <a:pt x="3599849" y="2488557"/>
                </a:cubicBezTo>
                <a:cubicBezTo>
                  <a:pt x="3535248" y="2380887"/>
                  <a:pt x="3623052" y="2569687"/>
                  <a:pt x="3553550" y="2430683"/>
                </a:cubicBezTo>
                <a:cubicBezTo>
                  <a:pt x="3548094" y="2419770"/>
                  <a:pt x="3547431" y="2406872"/>
                  <a:pt x="3541975" y="2395959"/>
                </a:cubicBezTo>
                <a:cubicBezTo>
                  <a:pt x="3535754" y="2383517"/>
                  <a:pt x="3525047" y="2373677"/>
                  <a:pt x="3518826" y="2361235"/>
                </a:cubicBezTo>
                <a:cubicBezTo>
                  <a:pt x="3509534" y="2342651"/>
                  <a:pt x="3507753" y="2320269"/>
                  <a:pt x="3495676" y="2303362"/>
                </a:cubicBezTo>
                <a:cubicBezTo>
                  <a:pt x="3487590" y="2292042"/>
                  <a:pt x="3472527" y="2287929"/>
                  <a:pt x="3460952" y="2280213"/>
                </a:cubicBezTo>
                <a:lnTo>
                  <a:pt x="3414654" y="2210764"/>
                </a:lnTo>
                <a:cubicBezTo>
                  <a:pt x="3406938" y="2199189"/>
                  <a:pt x="3397725" y="2188483"/>
                  <a:pt x="3391504" y="2176040"/>
                </a:cubicBezTo>
                <a:cubicBezTo>
                  <a:pt x="3383788" y="2160607"/>
                  <a:pt x="3378708" y="2143545"/>
                  <a:pt x="3368355" y="2129742"/>
                </a:cubicBezTo>
                <a:cubicBezTo>
                  <a:pt x="3355260" y="2112282"/>
                  <a:pt x="3322056" y="2083443"/>
                  <a:pt x="3322056" y="2083443"/>
                </a:cubicBezTo>
                <a:cubicBezTo>
                  <a:pt x="3295948" y="1979008"/>
                  <a:pt x="3308968" y="2021028"/>
                  <a:pt x="3287332" y="1956121"/>
                </a:cubicBezTo>
                <a:cubicBezTo>
                  <a:pt x="3328592" y="1914863"/>
                  <a:pt x="3296259" y="1952075"/>
                  <a:pt x="3333631" y="1886673"/>
                </a:cubicBezTo>
                <a:cubicBezTo>
                  <a:pt x="3353100" y="1852602"/>
                  <a:pt x="3354579" y="1854150"/>
                  <a:pt x="3379930" y="1828800"/>
                </a:cubicBezTo>
                <a:cubicBezTo>
                  <a:pt x="3383788" y="1805651"/>
                  <a:pt x="3384083" y="1781616"/>
                  <a:pt x="3391504" y="1759352"/>
                </a:cubicBezTo>
                <a:cubicBezTo>
                  <a:pt x="3395903" y="1746155"/>
                  <a:pt x="3409004" y="1737340"/>
                  <a:pt x="3414654" y="1724628"/>
                </a:cubicBezTo>
                <a:cubicBezTo>
                  <a:pt x="3424564" y="1702330"/>
                  <a:pt x="3430087" y="1678329"/>
                  <a:pt x="3437803" y="1655180"/>
                </a:cubicBezTo>
                <a:lnTo>
                  <a:pt x="3449378" y="1620456"/>
                </a:lnTo>
                <a:lnTo>
                  <a:pt x="3460952" y="1585732"/>
                </a:lnTo>
                <a:cubicBezTo>
                  <a:pt x="3464810" y="1558724"/>
                  <a:pt x="3470435" y="1531911"/>
                  <a:pt x="3472527" y="1504709"/>
                </a:cubicBezTo>
                <a:cubicBezTo>
                  <a:pt x="3473899" y="1486872"/>
                  <a:pt x="3464707" y="1279157"/>
                  <a:pt x="3507251" y="1215342"/>
                </a:cubicBezTo>
                <a:lnTo>
                  <a:pt x="3530401" y="1180618"/>
                </a:lnTo>
                <a:cubicBezTo>
                  <a:pt x="3542269" y="1145012"/>
                  <a:pt x="3553924" y="1129186"/>
                  <a:pt x="3530401" y="1088020"/>
                </a:cubicBezTo>
                <a:cubicBezTo>
                  <a:pt x="3523499" y="1075942"/>
                  <a:pt x="3506539" y="1073561"/>
                  <a:pt x="3495676" y="1064871"/>
                </a:cubicBezTo>
                <a:cubicBezTo>
                  <a:pt x="3487155" y="1058054"/>
                  <a:pt x="3479344" y="1050243"/>
                  <a:pt x="3472527" y="1041721"/>
                </a:cubicBezTo>
                <a:cubicBezTo>
                  <a:pt x="3463837" y="1030858"/>
                  <a:pt x="3459215" y="1016834"/>
                  <a:pt x="3449378" y="1006997"/>
                </a:cubicBezTo>
                <a:cubicBezTo>
                  <a:pt x="3397018" y="954637"/>
                  <a:pt x="3423669" y="1020521"/>
                  <a:pt x="3368355" y="937549"/>
                </a:cubicBezTo>
                <a:cubicBezTo>
                  <a:pt x="3353545" y="915333"/>
                  <a:pt x="3322965" y="864545"/>
                  <a:pt x="3298907" y="856526"/>
                </a:cubicBezTo>
                <a:lnTo>
                  <a:pt x="3264183" y="844952"/>
                </a:lnTo>
                <a:cubicBezTo>
                  <a:pt x="3256466" y="837235"/>
                  <a:pt x="3247850" y="830324"/>
                  <a:pt x="3241033" y="821802"/>
                </a:cubicBezTo>
                <a:cubicBezTo>
                  <a:pt x="3232343" y="810939"/>
                  <a:pt x="3228747" y="795768"/>
                  <a:pt x="3217884" y="787078"/>
                </a:cubicBezTo>
                <a:cubicBezTo>
                  <a:pt x="3208357" y="779456"/>
                  <a:pt x="3194735" y="779362"/>
                  <a:pt x="3183160" y="775504"/>
                </a:cubicBezTo>
                <a:cubicBezTo>
                  <a:pt x="3127275" y="719617"/>
                  <a:pt x="3198282" y="787599"/>
                  <a:pt x="3125287" y="729205"/>
                </a:cubicBezTo>
                <a:cubicBezTo>
                  <a:pt x="3116765" y="722388"/>
                  <a:pt x="3111898" y="710936"/>
                  <a:pt x="3102137" y="706056"/>
                </a:cubicBezTo>
                <a:cubicBezTo>
                  <a:pt x="3080312" y="695143"/>
                  <a:pt x="3056362" y="688824"/>
                  <a:pt x="3032689" y="682906"/>
                </a:cubicBezTo>
                <a:cubicBezTo>
                  <a:pt x="2915174" y="653529"/>
                  <a:pt x="3002276" y="672168"/>
                  <a:pt x="2766471" y="659757"/>
                </a:cubicBezTo>
                <a:cubicBezTo>
                  <a:pt x="2754896" y="652040"/>
                  <a:pt x="2743825" y="643509"/>
                  <a:pt x="2731747" y="636607"/>
                </a:cubicBezTo>
                <a:cubicBezTo>
                  <a:pt x="2690162" y="612844"/>
                  <a:pt x="2685974" y="618508"/>
                  <a:pt x="2650725" y="590309"/>
                </a:cubicBezTo>
                <a:cubicBezTo>
                  <a:pt x="2615090" y="561801"/>
                  <a:pt x="2627265" y="544010"/>
                  <a:pt x="2558127" y="544010"/>
                </a:cubicBezTo>
                <a:lnTo>
                  <a:pt x="2384507" y="544010"/>
                </a:lnTo>
              </a:path>
            </a:pathLst>
          </a:custGeom>
          <a:noFill/>
          <a:ln w="38100" cap="flat" cmpd="sng" algn="ctr">
            <a:solidFill>
              <a:srgbClr val="FF0000"/>
            </a:solidFill>
            <a:prstDash val="sysDash"/>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標楷體" pitchFamily="65" charset="-120"/>
            </a:endParaRPr>
          </a:p>
        </p:txBody>
      </p:sp>
    </p:spTree>
    <p:extLst>
      <p:ext uri="{BB962C8B-B14F-4D97-AF65-F5344CB8AC3E}">
        <p14:creationId xmlns:p14="http://schemas.microsoft.com/office/powerpoint/2010/main" val="157379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6634"/>
                                        </p:tgtEl>
                                        <p:attrNameLst>
                                          <p:attrName>style.visibility</p:attrName>
                                        </p:attrNameLst>
                                      </p:cBhvr>
                                      <p:to>
                                        <p:strVal val="visible"/>
                                      </p:to>
                                    </p:set>
                                    <p:animEffect transition="in" filter="fade">
                                      <p:cBhvr>
                                        <p:cTn id="17" dur="1000"/>
                                        <p:tgtEl>
                                          <p:spTgt spid="26634"/>
                                        </p:tgtEl>
                                      </p:cBhvr>
                                    </p:animEffect>
                                    <p:anim calcmode="lin" valueType="num">
                                      <p:cBhvr>
                                        <p:cTn id="18" dur="1000" fill="hold"/>
                                        <p:tgtEl>
                                          <p:spTgt spid="26634"/>
                                        </p:tgtEl>
                                        <p:attrNameLst>
                                          <p:attrName>ppt_x</p:attrName>
                                        </p:attrNameLst>
                                      </p:cBhvr>
                                      <p:tavLst>
                                        <p:tav tm="0">
                                          <p:val>
                                            <p:strVal val="#ppt_x"/>
                                          </p:val>
                                        </p:tav>
                                        <p:tav tm="100000">
                                          <p:val>
                                            <p:strVal val="#ppt_x"/>
                                          </p:val>
                                        </p:tav>
                                      </p:tavLst>
                                    </p:anim>
                                    <p:anim calcmode="lin" valueType="num">
                                      <p:cBhvr>
                                        <p:cTn id="19" dur="1000" fill="hold"/>
                                        <p:tgtEl>
                                          <p:spTgt spid="2663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73050" y="333375"/>
            <a:ext cx="9432925" cy="935038"/>
          </a:xfrm>
        </p:spPr>
        <p:txBody>
          <a:bodyPr/>
          <a:lstStyle/>
          <a:p>
            <a:r>
              <a:rPr lang="en-US" altLang="zh-TW" sz="4000"/>
              <a:t>Logical Database Design</a:t>
            </a:r>
          </a:p>
        </p:txBody>
      </p:sp>
      <p:sp>
        <p:nvSpPr>
          <p:cNvPr id="7171" name="Rectangle 3"/>
          <p:cNvSpPr>
            <a:spLocks noGrp="1" noChangeArrowheads="1"/>
          </p:cNvSpPr>
          <p:nvPr>
            <p:ph type="body" idx="1"/>
          </p:nvPr>
        </p:nvSpPr>
        <p:spPr>
          <a:xfrm>
            <a:off x="1065213" y="1371600"/>
            <a:ext cx="7991475" cy="4648200"/>
          </a:xfrm>
        </p:spPr>
        <p:txBody>
          <a:bodyPr/>
          <a:lstStyle/>
          <a:p>
            <a:pPr lvl="1">
              <a:lnSpc>
                <a:spcPct val="120000"/>
              </a:lnSpc>
            </a:pPr>
            <a:r>
              <a:rPr lang="en-US" altLang="zh-TW" dirty="0"/>
              <a:t>Logical database design vs. Physical database design</a:t>
            </a:r>
          </a:p>
          <a:p>
            <a:pPr lvl="1">
              <a:lnSpc>
                <a:spcPct val="120000"/>
              </a:lnSpc>
            </a:pPr>
            <a:r>
              <a:rPr lang="en-US" altLang="zh-TW" dirty="0"/>
              <a:t>Logical Database Design</a:t>
            </a:r>
          </a:p>
          <a:p>
            <a:pPr lvl="2"/>
            <a:r>
              <a:rPr lang="en-US" altLang="zh-TW" b="1" dirty="0"/>
              <a:t>Semantic Modeling, </a:t>
            </a:r>
            <a:r>
              <a:rPr lang="en-US" altLang="zh-TW" dirty="0" err="1"/>
              <a:t>eg</a:t>
            </a:r>
            <a:r>
              <a:rPr lang="en-US" altLang="zh-TW" dirty="0"/>
              <a:t>. E-R model</a:t>
            </a:r>
          </a:p>
          <a:p>
            <a:pPr lvl="2"/>
            <a:r>
              <a:rPr lang="en-US" altLang="zh-TW" b="1" dirty="0" smtClean="0"/>
              <a:t>Normalization</a:t>
            </a:r>
            <a:endParaRPr lang="en-US" altLang="zh-TW" b="1" dirty="0"/>
          </a:p>
          <a:p>
            <a:pPr lvl="1">
              <a:lnSpc>
                <a:spcPct val="120000"/>
              </a:lnSpc>
            </a:pPr>
            <a:r>
              <a:rPr lang="en-US" altLang="zh-TW" dirty="0" smtClean="0"/>
              <a:t>Problem </a:t>
            </a:r>
            <a:r>
              <a:rPr lang="en-US" altLang="zh-TW" dirty="0"/>
              <a:t>of Normalization</a:t>
            </a:r>
          </a:p>
          <a:p>
            <a:pPr lvl="2"/>
            <a:r>
              <a:rPr lang="en-US" altLang="zh-TW" dirty="0"/>
              <a:t>Given some body of data to be represented in a database, how to decide the suitable logical structure they should have? </a:t>
            </a:r>
          </a:p>
          <a:p>
            <a:pPr lvl="3"/>
            <a:r>
              <a:rPr lang="en-US" altLang="zh-TW" dirty="0"/>
              <a:t>what relations should exist?</a:t>
            </a:r>
          </a:p>
          <a:p>
            <a:pPr lvl="3"/>
            <a:r>
              <a:rPr lang="en-US" altLang="zh-TW" dirty="0"/>
              <a:t>what attributes should they have?</a:t>
            </a:r>
          </a:p>
          <a:p>
            <a:pPr lvl="1"/>
            <a:endParaRPr lang="en-US" altLang="zh-TW" dirty="0"/>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15</a:t>
            </a:fld>
            <a:endParaRPr lang="en-US" altLang="zh-TW" dirty="0"/>
          </a:p>
        </p:txBody>
      </p:sp>
    </p:spTree>
    <p:extLst>
      <p:ext uri="{BB962C8B-B14F-4D97-AF65-F5344CB8AC3E}">
        <p14:creationId xmlns:p14="http://schemas.microsoft.com/office/powerpoint/2010/main" val="3063661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zh-TW"/>
              <a:t>Problem of Normalization</a:t>
            </a:r>
          </a:p>
        </p:txBody>
      </p:sp>
      <p:sp>
        <p:nvSpPr>
          <p:cNvPr id="26627" name="Rectangle 3"/>
          <p:cNvSpPr>
            <a:spLocks noGrp="1" noChangeArrowheads="1"/>
          </p:cNvSpPr>
          <p:nvPr>
            <p:ph type="body" idx="1"/>
          </p:nvPr>
        </p:nvSpPr>
        <p:spPr/>
        <p:txBody>
          <a:bodyPr/>
          <a:lstStyle/>
          <a:p>
            <a:pPr>
              <a:buFont typeface="Wingdings" pitchFamily="2" charset="2"/>
              <a:buNone/>
            </a:pPr>
            <a:r>
              <a:rPr lang="en-US" altLang="zh-TW" sz="2400" b="1" i="1"/>
              <a:t>&lt;e.g.&gt;</a:t>
            </a:r>
          </a:p>
        </p:txBody>
      </p:sp>
      <p:grpSp>
        <p:nvGrpSpPr>
          <p:cNvPr id="26691" name="Group 67"/>
          <p:cNvGrpSpPr>
            <a:grpSpLocks/>
          </p:cNvGrpSpPr>
          <p:nvPr/>
        </p:nvGrpSpPr>
        <p:grpSpPr bwMode="auto">
          <a:xfrm>
            <a:off x="2289175" y="1412875"/>
            <a:ext cx="5184775" cy="1465263"/>
            <a:chOff x="1442" y="709"/>
            <a:chExt cx="3277" cy="1206"/>
          </a:xfrm>
        </p:grpSpPr>
        <p:grpSp>
          <p:nvGrpSpPr>
            <p:cNvPr id="26662" name="Group 38"/>
            <p:cNvGrpSpPr>
              <a:grpSpLocks/>
            </p:cNvGrpSpPr>
            <p:nvPr/>
          </p:nvGrpSpPr>
          <p:grpSpPr bwMode="auto">
            <a:xfrm>
              <a:off x="1442" y="709"/>
              <a:ext cx="3277" cy="889"/>
              <a:chOff x="1301" y="890"/>
              <a:chExt cx="3277" cy="1003"/>
            </a:xfrm>
          </p:grpSpPr>
          <p:grpSp>
            <p:nvGrpSpPr>
              <p:cNvPr id="26628" name="Group 4"/>
              <p:cNvGrpSpPr>
                <a:grpSpLocks/>
              </p:cNvGrpSpPr>
              <p:nvPr/>
            </p:nvGrpSpPr>
            <p:grpSpPr bwMode="auto">
              <a:xfrm>
                <a:off x="1301" y="890"/>
                <a:ext cx="3277" cy="1003"/>
                <a:chOff x="527" y="3591"/>
                <a:chExt cx="3277" cy="1104"/>
              </a:xfrm>
            </p:grpSpPr>
            <p:sp>
              <p:nvSpPr>
                <p:cNvPr id="26629" name="Line 5"/>
                <p:cNvSpPr>
                  <a:spLocks noChangeShapeType="1"/>
                </p:cNvSpPr>
                <p:nvPr/>
              </p:nvSpPr>
              <p:spPr bwMode="auto">
                <a:xfrm>
                  <a:off x="811" y="3593"/>
                  <a:ext cx="297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30" name="Line 6"/>
                <p:cNvSpPr>
                  <a:spLocks noChangeShapeType="1"/>
                </p:cNvSpPr>
                <p:nvPr/>
              </p:nvSpPr>
              <p:spPr bwMode="auto">
                <a:xfrm>
                  <a:off x="813" y="4695"/>
                  <a:ext cx="297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31" name="Arc 7"/>
                <p:cNvSpPr>
                  <a:spLocks/>
                </p:cNvSpPr>
                <p:nvPr/>
              </p:nvSpPr>
              <p:spPr bwMode="auto">
                <a:xfrm>
                  <a:off x="527" y="3596"/>
                  <a:ext cx="290" cy="592"/>
                </a:xfrm>
                <a:custGeom>
                  <a:avLst/>
                  <a:gdLst>
                    <a:gd name="G0" fmla="+- 21600 0 0"/>
                    <a:gd name="G1" fmla="+- 21600 0 0"/>
                    <a:gd name="G2" fmla="+- 21600 0 0"/>
                    <a:gd name="T0" fmla="*/ 0 w 21600"/>
                    <a:gd name="T1" fmla="*/ 21563 h 21600"/>
                    <a:gd name="T2" fmla="*/ 21526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63"/>
                      </a:moveTo>
                      <a:cubicBezTo>
                        <a:pt x="20" y="9676"/>
                        <a:pt x="9640" y="40"/>
                        <a:pt x="21526" y="0"/>
                      </a:cubicBezTo>
                    </a:path>
                    <a:path w="21600" h="21600" stroke="0" extrusionOk="0">
                      <a:moveTo>
                        <a:pt x="0" y="21563"/>
                      </a:moveTo>
                      <a:cubicBezTo>
                        <a:pt x="20" y="9676"/>
                        <a:pt x="9640" y="40"/>
                        <a:pt x="21526" y="0"/>
                      </a:cubicBezTo>
                      <a:lnTo>
                        <a:pt x="2160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32" name="Arc 8"/>
                <p:cNvSpPr>
                  <a:spLocks/>
                </p:cNvSpPr>
                <p:nvPr/>
              </p:nvSpPr>
              <p:spPr bwMode="auto">
                <a:xfrm>
                  <a:off x="527" y="4186"/>
                  <a:ext cx="300" cy="49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33" name="Arc 9"/>
                <p:cNvSpPr>
                  <a:spLocks/>
                </p:cNvSpPr>
                <p:nvPr/>
              </p:nvSpPr>
              <p:spPr bwMode="auto">
                <a:xfrm>
                  <a:off x="3513" y="3591"/>
                  <a:ext cx="281" cy="592"/>
                </a:xfrm>
                <a:custGeom>
                  <a:avLst/>
                  <a:gdLst>
                    <a:gd name="G0" fmla="+- 21600 0 0"/>
                    <a:gd name="G1" fmla="+- 21600 0 0"/>
                    <a:gd name="G2" fmla="+- 21600 0 0"/>
                    <a:gd name="T0" fmla="*/ 0 w 21600"/>
                    <a:gd name="T1" fmla="*/ 21564 h 21600"/>
                    <a:gd name="T2" fmla="*/ 2152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64"/>
                      </a:moveTo>
                      <a:cubicBezTo>
                        <a:pt x="19" y="9678"/>
                        <a:pt x="9637" y="42"/>
                        <a:pt x="21523" y="0"/>
                      </a:cubicBezTo>
                    </a:path>
                    <a:path w="21600" h="21600" stroke="0" extrusionOk="0">
                      <a:moveTo>
                        <a:pt x="0" y="21564"/>
                      </a:moveTo>
                      <a:cubicBezTo>
                        <a:pt x="19" y="9678"/>
                        <a:pt x="9637" y="42"/>
                        <a:pt x="21523" y="0"/>
                      </a:cubicBezTo>
                      <a:lnTo>
                        <a:pt x="2160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34" name="Arc 10"/>
                <p:cNvSpPr>
                  <a:spLocks/>
                </p:cNvSpPr>
                <p:nvPr/>
              </p:nvSpPr>
              <p:spPr bwMode="auto">
                <a:xfrm>
                  <a:off x="3513" y="4181"/>
                  <a:ext cx="291" cy="49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6635" name="Rectangle 11"/>
              <p:cNvSpPr>
                <a:spLocks noChangeArrowheads="1"/>
              </p:cNvSpPr>
              <p:nvPr/>
            </p:nvSpPr>
            <p:spPr bwMode="auto">
              <a:xfrm>
                <a:off x="1534" y="976"/>
                <a:ext cx="2812" cy="8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lnSpc>
                    <a:spcPct val="50000"/>
                  </a:lnSpc>
                  <a:spcBef>
                    <a:spcPct val="50000"/>
                  </a:spcBef>
                </a:pPr>
                <a:r>
                  <a:rPr lang="en-US" altLang="zh-TW" sz="1400" b="1">
                    <a:latin typeface="Times New Roman" pitchFamily="18" charset="0"/>
                    <a:ea typeface="新細明體" pitchFamily="18" charset="-120"/>
                  </a:rPr>
                  <a:t>S1, Smith, 20, London, P1, Nut, Red, 12, London, 300</a:t>
                </a:r>
              </a:p>
              <a:p>
                <a:pPr algn="l" eaLnBrk="0" hangingPunct="0">
                  <a:lnSpc>
                    <a:spcPct val="50000"/>
                  </a:lnSpc>
                  <a:spcBef>
                    <a:spcPct val="50000"/>
                  </a:spcBef>
                </a:pPr>
                <a:r>
                  <a:rPr lang="en-US" altLang="zh-TW" sz="1400" b="1">
                    <a:latin typeface="Times New Roman" pitchFamily="18" charset="0"/>
                    <a:ea typeface="新細明體" pitchFamily="18" charset="-120"/>
                  </a:rPr>
                  <a:t>S1, Smith, 20, London, P2, Bolt, Green, 17, Paris, 200</a:t>
                </a:r>
              </a:p>
              <a:p>
                <a:pPr algn="l" eaLnBrk="0" hangingPunct="0">
                  <a:lnSpc>
                    <a:spcPct val="50000"/>
                  </a:lnSpc>
                  <a:spcBef>
                    <a:spcPct val="50000"/>
                  </a:spcBef>
                </a:pPr>
                <a:r>
                  <a:rPr lang="en-US" altLang="zh-TW" sz="1400" b="1">
                    <a:latin typeface="Times New Roman" pitchFamily="18" charset="0"/>
                    <a:ea typeface="新細明體" pitchFamily="18" charset="-120"/>
                  </a:rPr>
                  <a:t>                                                </a:t>
                </a:r>
                <a:r>
                  <a:rPr lang="en-US" altLang="zh-TW" sz="800" b="1">
                    <a:latin typeface="Times New Roman" pitchFamily="18" charset="0"/>
                    <a:ea typeface="新細明體" pitchFamily="18" charset="-120"/>
                  </a:rPr>
                  <a:t>.</a:t>
                </a:r>
              </a:p>
              <a:p>
                <a:pPr algn="l" eaLnBrk="0" hangingPunct="0">
                  <a:lnSpc>
                    <a:spcPct val="50000"/>
                  </a:lnSpc>
                  <a:spcBef>
                    <a:spcPct val="50000"/>
                  </a:spcBef>
                </a:pPr>
                <a:r>
                  <a:rPr lang="en-US" altLang="zh-TW" sz="800" b="1">
                    <a:latin typeface="Times New Roman" pitchFamily="18" charset="0"/>
                    <a:ea typeface="新細明體" pitchFamily="18" charset="-120"/>
                  </a:rPr>
                  <a:t>                                                .</a:t>
                </a:r>
              </a:p>
              <a:p>
                <a:pPr algn="l" eaLnBrk="0" hangingPunct="0">
                  <a:lnSpc>
                    <a:spcPct val="50000"/>
                  </a:lnSpc>
                  <a:spcBef>
                    <a:spcPct val="50000"/>
                  </a:spcBef>
                </a:pPr>
                <a:r>
                  <a:rPr lang="en-US" altLang="zh-TW" sz="1400" b="1">
                    <a:latin typeface="Times New Roman" pitchFamily="18" charset="0"/>
                    <a:ea typeface="新細明體" pitchFamily="18" charset="-120"/>
                  </a:rPr>
                  <a:t>S4, Clark, 20, London, P5, Cam, Blue, 12, Paris, 400</a:t>
                </a:r>
              </a:p>
            </p:txBody>
          </p:sp>
        </p:grpSp>
        <p:sp>
          <p:nvSpPr>
            <p:cNvPr id="26636" name="AutoShape 12"/>
            <p:cNvSpPr>
              <a:spLocks noChangeArrowheads="1"/>
            </p:cNvSpPr>
            <p:nvPr/>
          </p:nvSpPr>
          <p:spPr bwMode="auto">
            <a:xfrm rot="16200000" flipH="1">
              <a:off x="2833" y="1630"/>
              <a:ext cx="181" cy="244"/>
            </a:xfrm>
            <a:prstGeom prst="rightArrow">
              <a:avLst>
                <a:gd name="adj1" fmla="val 50000"/>
                <a:gd name="adj2" fmla="val 50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37" name="Rectangle 13"/>
            <p:cNvSpPr>
              <a:spLocks noChangeArrowheads="1"/>
            </p:cNvSpPr>
            <p:nvPr/>
          </p:nvSpPr>
          <p:spPr bwMode="auto">
            <a:xfrm>
              <a:off x="3165" y="1616"/>
              <a:ext cx="1042" cy="2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spcBef>
                  <a:spcPct val="50000"/>
                </a:spcBef>
              </a:pPr>
              <a:r>
                <a:rPr lang="en-US" altLang="zh-TW" b="1">
                  <a:latin typeface="Times New Roman" pitchFamily="18" charset="0"/>
                  <a:ea typeface="新細明體" pitchFamily="18" charset="-120"/>
                </a:rPr>
                <a:t>Normalization</a:t>
              </a:r>
            </a:p>
          </p:txBody>
        </p:sp>
      </p:grpSp>
      <p:grpSp>
        <p:nvGrpSpPr>
          <p:cNvPr id="26638" name="Group 14"/>
          <p:cNvGrpSpPr>
            <a:grpSpLocks/>
          </p:cNvGrpSpPr>
          <p:nvPr/>
        </p:nvGrpSpPr>
        <p:grpSpPr bwMode="auto">
          <a:xfrm>
            <a:off x="1928813" y="2852738"/>
            <a:ext cx="5832475" cy="1341437"/>
            <a:chOff x="480" y="4980"/>
            <a:chExt cx="3586" cy="931"/>
          </a:xfrm>
        </p:grpSpPr>
        <p:grpSp>
          <p:nvGrpSpPr>
            <p:cNvPr id="26639" name="Group 15"/>
            <p:cNvGrpSpPr>
              <a:grpSpLocks/>
            </p:cNvGrpSpPr>
            <p:nvPr/>
          </p:nvGrpSpPr>
          <p:grpSpPr bwMode="auto">
            <a:xfrm>
              <a:off x="1895" y="5168"/>
              <a:ext cx="1094" cy="629"/>
              <a:chOff x="1895" y="5168"/>
              <a:chExt cx="1094" cy="629"/>
            </a:xfrm>
          </p:grpSpPr>
          <p:sp>
            <p:nvSpPr>
              <p:cNvPr id="26640" name="Rectangle 16"/>
              <p:cNvSpPr>
                <a:spLocks noChangeArrowheads="1"/>
              </p:cNvSpPr>
              <p:nvPr/>
            </p:nvSpPr>
            <p:spPr bwMode="auto">
              <a:xfrm>
                <a:off x="1895" y="5168"/>
                <a:ext cx="1094" cy="629"/>
              </a:xfrm>
              <a:prstGeom prst="rect">
                <a:avLst/>
              </a:prstGeom>
              <a:solidFill>
                <a:schemeClr val="bg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41" name="Line 17"/>
              <p:cNvSpPr>
                <a:spLocks noChangeShapeType="1"/>
              </p:cNvSpPr>
              <p:nvPr/>
            </p:nvSpPr>
            <p:spPr bwMode="auto">
              <a:xfrm>
                <a:off x="1895" y="5365"/>
                <a:ext cx="1084"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42" name="Line 18"/>
              <p:cNvSpPr>
                <a:spLocks noChangeShapeType="1"/>
              </p:cNvSpPr>
              <p:nvPr/>
            </p:nvSpPr>
            <p:spPr bwMode="auto">
              <a:xfrm>
                <a:off x="2178" y="5179"/>
                <a:ext cx="0" cy="618"/>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43" name="Line 19"/>
              <p:cNvSpPr>
                <a:spLocks noChangeShapeType="1"/>
              </p:cNvSpPr>
              <p:nvPr/>
            </p:nvSpPr>
            <p:spPr bwMode="auto">
              <a:xfrm>
                <a:off x="2455" y="5176"/>
                <a:ext cx="0" cy="617"/>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44" name="Line 20"/>
              <p:cNvSpPr>
                <a:spLocks noChangeShapeType="1"/>
              </p:cNvSpPr>
              <p:nvPr/>
            </p:nvSpPr>
            <p:spPr bwMode="auto">
              <a:xfrm>
                <a:off x="2727" y="5179"/>
                <a:ext cx="0" cy="618"/>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6645" name="Rectangle 21"/>
            <p:cNvSpPr>
              <a:spLocks noChangeArrowheads="1"/>
            </p:cNvSpPr>
            <p:nvPr/>
          </p:nvSpPr>
          <p:spPr bwMode="auto">
            <a:xfrm>
              <a:off x="484" y="5168"/>
              <a:ext cx="1256" cy="623"/>
            </a:xfrm>
            <a:prstGeom prst="rect">
              <a:avLst/>
            </a:prstGeom>
            <a:solidFill>
              <a:schemeClr val="bg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46" name="Line 22"/>
            <p:cNvSpPr>
              <a:spLocks noChangeShapeType="1"/>
            </p:cNvSpPr>
            <p:nvPr/>
          </p:nvSpPr>
          <p:spPr bwMode="auto">
            <a:xfrm>
              <a:off x="484" y="5362"/>
              <a:ext cx="124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47" name="Line 23"/>
            <p:cNvSpPr>
              <a:spLocks noChangeShapeType="1"/>
            </p:cNvSpPr>
            <p:nvPr/>
          </p:nvSpPr>
          <p:spPr bwMode="auto">
            <a:xfrm>
              <a:off x="720" y="5178"/>
              <a:ext cx="0" cy="613"/>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48" name="Line 24"/>
            <p:cNvSpPr>
              <a:spLocks noChangeShapeType="1"/>
            </p:cNvSpPr>
            <p:nvPr/>
          </p:nvSpPr>
          <p:spPr bwMode="auto">
            <a:xfrm>
              <a:off x="1080" y="5178"/>
              <a:ext cx="0" cy="613"/>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49" name="Line 25"/>
            <p:cNvSpPr>
              <a:spLocks noChangeShapeType="1"/>
            </p:cNvSpPr>
            <p:nvPr/>
          </p:nvSpPr>
          <p:spPr bwMode="auto">
            <a:xfrm>
              <a:off x="1475" y="5178"/>
              <a:ext cx="0" cy="613"/>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50" name="Rectangle 26"/>
            <p:cNvSpPr>
              <a:spLocks noChangeArrowheads="1"/>
            </p:cNvSpPr>
            <p:nvPr/>
          </p:nvSpPr>
          <p:spPr bwMode="auto">
            <a:xfrm>
              <a:off x="480" y="4980"/>
              <a:ext cx="189"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lnSpc>
                  <a:spcPct val="80000"/>
                </a:lnSpc>
              </a:pPr>
              <a:r>
                <a:rPr lang="en-US" altLang="zh-TW" b="1">
                  <a:latin typeface="Times New Roman" pitchFamily="18" charset="0"/>
                  <a:ea typeface="新細明體" pitchFamily="18" charset="-120"/>
                </a:rPr>
                <a:t>S</a:t>
              </a:r>
            </a:p>
          </p:txBody>
        </p:sp>
        <p:sp>
          <p:nvSpPr>
            <p:cNvPr id="26651" name="Rectangle 27"/>
            <p:cNvSpPr>
              <a:spLocks noChangeArrowheads="1"/>
            </p:cNvSpPr>
            <p:nvPr/>
          </p:nvSpPr>
          <p:spPr bwMode="auto">
            <a:xfrm>
              <a:off x="513" y="5205"/>
              <a:ext cx="1453" cy="6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spcBef>
                  <a:spcPct val="50000"/>
                </a:spcBef>
              </a:pPr>
              <a:r>
                <a:rPr lang="en-US" altLang="zh-TW" sz="1100" b="1">
                  <a:latin typeface="Times New Roman" pitchFamily="18" charset="0"/>
                  <a:ea typeface="新細明體" pitchFamily="18" charset="-120"/>
                </a:rPr>
                <a:t>S#    SNAME  STATUS   CITY</a:t>
              </a:r>
              <a:endParaRPr lang="en-US" altLang="zh-TW" sz="1200" b="1">
                <a:latin typeface="Times New Roman" pitchFamily="18" charset="0"/>
                <a:ea typeface="新細明體" pitchFamily="18" charset="-120"/>
              </a:endParaRPr>
            </a:p>
            <a:p>
              <a:pPr algn="l" eaLnBrk="0" hangingPunct="0">
                <a:lnSpc>
                  <a:spcPct val="60000"/>
                </a:lnSpc>
                <a:spcBef>
                  <a:spcPct val="50000"/>
                </a:spcBef>
              </a:pPr>
              <a:r>
                <a:rPr lang="en-US" altLang="zh-TW" sz="1400" b="1">
                  <a:latin typeface="Times New Roman" pitchFamily="18" charset="0"/>
                  <a:ea typeface="新細明體" pitchFamily="18" charset="-120"/>
                </a:rPr>
                <a:t>s1</a:t>
              </a:r>
              <a:r>
                <a:rPr lang="en-US" altLang="zh-TW" sz="1200" b="1">
                  <a:latin typeface="Times New Roman" pitchFamily="18" charset="0"/>
                  <a:ea typeface="新細明體" pitchFamily="18" charset="-120"/>
                </a:rPr>
                <a:t>        .              .            </a:t>
              </a:r>
              <a:r>
                <a:rPr lang="en-US" altLang="zh-TW" sz="800" b="1">
                  <a:latin typeface="Times New Roman" pitchFamily="18" charset="0"/>
                  <a:ea typeface="新細明體" pitchFamily="18" charset="-120"/>
                </a:rPr>
                <a:t> London</a:t>
              </a:r>
            </a:p>
            <a:p>
              <a:pPr algn="l" eaLnBrk="0" hangingPunct="0">
                <a:lnSpc>
                  <a:spcPct val="30000"/>
                </a:lnSpc>
                <a:spcBef>
                  <a:spcPct val="50000"/>
                </a:spcBef>
              </a:pPr>
              <a:r>
                <a:rPr lang="en-US" altLang="zh-TW" sz="1200" b="1">
                  <a:latin typeface="Times New Roman" pitchFamily="18" charset="0"/>
                  <a:ea typeface="新細明體" pitchFamily="18" charset="-120"/>
                </a:rPr>
                <a:t>.           .              .             .</a:t>
              </a:r>
            </a:p>
            <a:p>
              <a:pPr algn="l" eaLnBrk="0" hangingPunct="0">
                <a:spcBef>
                  <a:spcPct val="50000"/>
                </a:spcBef>
              </a:pPr>
              <a:r>
                <a:rPr lang="en-US" altLang="zh-TW" sz="1200" b="1">
                  <a:latin typeface="Times New Roman" pitchFamily="18" charset="0"/>
                  <a:ea typeface="新細明體" pitchFamily="18" charset="-120"/>
                </a:rPr>
                <a:t> </a:t>
              </a:r>
            </a:p>
          </p:txBody>
        </p:sp>
        <p:sp>
          <p:nvSpPr>
            <p:cNvPr id="26652" name="Rectangle 28"/>
            <p:cNvSpPr>
              <a:spLocks noChangeArrowheads="1"/>
            </p:cNvSpPr>
            <p:nvPr/>
          </p:nvSpPr>
          <p:spPr bwMode="auto">
            <a:xfrm>
              <a:off x="1907" y="4980"/>
              <a:ext cx="197"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lnSpc>
                  <a:spcPct val="80000"/>
                </a:lnSpc>
              </a:pPr>
              <a:r>
                <a:rPr lang="en-US" altLang="zh-TW" b="1">
                  <a:latin typeface="Times New Roman" pitchFamily="18" charset="0"/>
                  <a:ea typeface="新細明體" pitchFamily="18" charset="-120"/>
                </a:rPr>
                <a:t>P</a:t>
              </a:r>
            </a:p>
          </p:txBody>
        </p:sp>
        <p:sp>
          <p:nvSpPr>
            <p:cNvPr id="26653" name="Rectangle 29"/>
            <p:cNvSpPr>
              <a:spLocks noChangeArrowheads="1"/>
            </p:cNvSpPr>
            <p:nvPr/>
          </p:nvSpPr>
          <p:spPr bwMode="auto">
            <a:xfrm>
              <a:off x="3155" y="4982"/>
              <a:ext cx="276"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lnSpc>
                  <a:spcPct val="80000"/>
                </a:lnSpc>
              </a:pPr>
              <a:r>
                <a:rPr lang="en-US" altLang="zh-TW" b="1">
                  <a:latin typeface="Times New Roman" pitchFamily="18" charset="0"/>
                  <a:ea typeface="新細明體" pitchFamily="18" charset="-120"/>
                </a:rPr>
                <a:t>SP</a:t>
              </a:r>
            </a:p>
          </p:txBody>
        </p:sp>
        <p:grpSp>
          <p:nvGrpSpPr>
            <p:cNvPr id="26654" name="Group 30"/>
            <p:cNvGrpSpPr>
              <a:grpSpLocks/>
            </p:cNvGrpSpPr>
            <p:nvPr/>
          </p:nvGrpSpPr>
          <p:grpSpPr bwMode="auto">
            <a:xfrm>
              <a:off x="3124" y="5167"/>
              <a:ext cx="847" cy="624"/>
              <a:chOff x="3124" y="5167"/>
              <a:chExt cx="847" cy="624"/>
            </a:xfrm>
          </p:grpSpPr>
          <p:sp>
            <p:nvSpPr>
              <p:cNvPr id="26655" name="Rectangle 31"/>
              <p:cNvSpPr>
                <a:spLocks noChangeArrowheads="1"/>
              </p:cNvSpPr>
              <p:nvPr/>
            </p:nvSpPr>
            <p:spPr bwMode="auto">
              <a:xfrm>
                <a:off x="3124" y="5167"/>
                <a:ext cx="847" cy="624"/>
              </a:xfrm>
              <a:prstGeom prst="rect">
                <a:avLst/>
              </a:prstGeom>
              <a:solidFill>
                <a:schemeClr val="bg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56" name="Line 32"/>
              <p:cNvSpPr>
                <a:spLocks noChangeShapeType="1"/>
              </p:cNvSpPr>
              <p:nvPr/>
            </p:nvSpPr>
            <p:spPr bwMode="auto">
              <a:xfrm>
                <a:off x="3124" y="5357"/>
                <a:ext cx="838"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57" name="Line 33"/>
              <p:cNvSpPr>
                <a:spLocks noChangeShapeType="1"/>
              </p:cNvSpPr>
              <p:nvPr/>
            </p:nvSpPr>
            <p:spPr bwMode="auto">
              <a:xfrm>
                <a:off x="3390" y="5171"/>
                <a:ext cx="0" cy="62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58" name="Line 34"/>
              <p:cNvSpPr>
                <a:spLocks noChangeShapeType="1"/>
              </p:cNvSpPr>
              <p:nvPr/>
            </p:nvSpPr>
            <p:spPr bwMode="auto">
              <a:xfrm>
                <a:off x="3627" y="5171"/>
                <a:ext cx="0" cy="62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6659" name="Rectangle 35"/>
            <p:cNvSpPr>
              <a:spLocks noChangeArrowheads="1"/>
            </p:cNvSpPr>
            <p:nvPr/>
          </p:nvSpPr>
          <p:spPr bwMode="auto">
            <a:xfrm>
              <a:off x="1957" y="5208"/>
              <a:ext cx="1453" cy="70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spcBef>
                  <a:spcPct val="50000"/>
                </a:spcBef>
              </a:pPr>
              <a:r>
                <a:rPr lang="en-US" altLang="zh-TW" sz="1100" b="1">
                  <a:latin typeface="Times New Roman" pitchFamily="18" charset="0"/>
                  <a:ea typeface="新細明體" pitchFamily="18" charset="-120"/>
                </a:rPr>
                <a:t>P#      ...          ...         ...</a:t>
              </a:r>
            </a:p>
            <a:p>
              <a:pPr algn="l" eaLnBrk="0" hangingPunct="0">
                <a:lnSpc>
                  <a:spcPct val="30000"/>
                </a:lnSpc>
                <a:spcBef>
                  <a:spcPct val="50000"/>
                </a:spcBef>
              </a:pPr>
              <a:r>
                <a:rPr lang="en-US" altLang="zh-TW" sz="1600" b="1">
                  <a:latin typeface="Times New Roman" pitchFamily="18" charset="0"/>
                  <a:ea typeface="新細明體" pitchFamily="18" charset="-120"/>
                </a:rPr>
                <a:t>.          .        .       .</a:t>
              </a:r>
            </a:p>
            <a:p>
              <a:pPr algn="l" eaLnBrk="0" hangingPunct="0">
                <a:lnSpc>
                  <a:spcPct val="30000"/>
                </a:lnSpc>
                <a:spcBef>
                  <a:spcPct val="50000"/>
                </a:spcBef>
              </a:pPr>
              <a:r>
                <a:rPr lang="en-US" altLang="zh-TW" sz="1600" b="1">
                  <a:latin typeface="Times New Roman" pitchFamily="18" charset="0"/>
                  <a:ea typeface="新細明體" pitchFamily="18" charset="-120"/>
                </a:rPr>
                <a:t>.          .        .       .</a:t>
              </a:r>
            </a:p>
            <a:p>
              <a:pPr algn="l" eaLnBrk="0" latinLnBrk="1" hangingPunct="0">
                <a:spcBef>
                  <a:spcPct val="50000"/>
                </a:spcBef>
              </a:pPr>
              <a:endParaRPr lang="en-US" altLang="zh-TW" sz="1600" b="1">
                <a:latin typeface="Times New Roman" pitchFamily="18" charset="0"/>
                <a:ea typeface="新細明體" pitchFamily="18" charset="-120"/>
              </a:endParaRPr>
            </a:p>
          </p:txBody>
        </p:sp>
        <p:sp>
          <p:nvSpPr>
            <p:cNvPr id="26660" name="Rectangle 36"/>
            <p:cNvSpPr>
              <a:spLocks noChangeArrowheads="1"/>
            </p:cNvSpPr>
            <p:nvPr/>
          </p:nvSpPr>
          <p:spPr bwMode="auto">
            <a:xfrm>
              <a:off x="3174" y="5195"/>
              <a:ext cx="892" cy="70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spcBef>
                  <a:spcPct val="50000"/>
                </a:spcBef>
              </a:pPr>
              <a:r>
                <a:rPr lang="en-US" altLang="zh-TW" sz="1100" b="1">
                  <a:latin typeface="Times New Roman" pitchFamily="18" charset="0"/>
                  <a:ea typeface="新細明體" pitchFamily="18" charset="-120"/>
                </a:rPr>
                <a:t>S#       P#       QTY</a:t>
              </a:r>
              <a:endParaRPr lang="en-US" altLang="zh-TW" sz="1200" b="1">
                <a:latin typeface="Times New Roman" pitchFamily="18" charset="0"/>
                <a:ea typeface="新細明體" pitchFamily="18" charset="-120"/>
              </a:endParaRPr>
            </a:p>
            <a:p>
              <a:pPr algn="l" eaLnBrk="0" hangingPunct="0">
                <a:lnSpc>
                  <a:spcPct val="30000"/>
                </a:lnSpc>
                <a:spcBef>
                  <a:spcPct val="50000"/>
                </a:spcBef>
              </a:pPr>
              <a:r>
                <a:rPr lang="en-US" altLang="zh-TW" sz="1600" b="1">
                  <a:latin typeface="Times New Roman" pitchFamily="18" charset="0"/>
                  <a:ea typeface="新細明體" pitchFamily="18" charset="-120"/>
                </a:rPr>
                <a:t>.         .        .    </a:t>
              </a:r>
            </a:p>
            <a:p>
              <a:pPr algn="l" eaLnBrk="0" hangingPunct="0">
                <a:lnSpc>
                  <a:spcPct val="30000"/>
                </a:lnSpc>
                <a:spcBef>
                  <a:spcPct val="50000"/>
                </a:spcBef>
              </a:pPr>
              <a:r>
                <a:rPr lang="en-US" altLang="zh-TW" sz="1600" b="1">
                  <a:latin typeface="Times New Roman" pitchFamily="18" charset="0"/>
                  <a:ea typeface="新細明體" pitchFamily="18" charset="-120"/>
                </a:rPr>
                <a:t>.         .        .    </a:t>
              </a:r>
            </a:p>
            <a:p>
              <a:pPr algn="l" eaLnBrk="0" latinLnBrk="1" hangingPunct="0">
                <a:spcBef>
                  <a:spcPct val="50000"/>
                </a:spcBef>
              </a:pPr>
              <a:endParaRPr lang="en-US" altLang="zh-TW" sz="1600" b="1">
                <a:latin typeface="Times New Roman" pitchFamily="18" charset="0"/>
                <a:ea typeface="新細明體" pitchFamily="18" charset="-120"/>
              </a:endParaRPr>
            </a:p>
          </p:txBody>
        </p:sp>
      </p:grpSp>
      <p:grpSp>
        <p:nvGrpSpPr>
          <p:cNvPr id="26663" name="Group 39"/>
          <p:cNvGrpSpPr>
            <a:grpSpLocks/>
          </p:cNvGrpSpPr>
          <p:nvPr/>
        </p:nvGrpSpPr>
        <p:grpSpPr bwMode="auto">
          <a:xfrm>
            <a:off x="1928813" y="4292600"/>
            <a:ext cx="5907087" cy="1866900"/>
            <a:chOff x="1213" y="1377"/>
            <a:chExt cx="3721" cy="1360"/>
          </a:xfrm>
        </p:grpSpPr>
        <p:grpSp>
          <p:nvGrpSpPr>
            <p:cNvPr id="26664" name="Group 40"/>
            <p:cNvGrpSpPr>
              <a:grpSpLocks/>
            </p:cNvGrpSpPr>
            <p:nvPr/>
          </p:nvGrpSpPr>
          <p:grpSpPr bwMode="auto">
            <a:xfrm>
              <a:off x="1213" y="1628"/>
              <a:ext cx="1152" cy="731"/>
              <a:chOff x="432" y="912"/>
              <a:chExt cx="1152" cy="731"/>
            </a:xfrm>
          </p:grpSpPr>
          <p:sp>
            <p:nvSpPr>
              <p:cNvPr id="26665" name="Rectangle 41"/>
              <p:cNvSpPr>
                <a:spLocks noChangeArrowheads="1"/>
              </p:cNvSpPr>
              <p:nvPr/>
            </p:nvSpPr>
            <p:spPr bwMode="auto">
              <a:xfrm>
                <a:off x="432" y="912"/>
                <a:ext cx="1150" cy="717"/>
              </a:xfrm>
              <a:prstGeom prst="rect">
                <a:avLst/>
              </a:prstGeom>
              <a:solidFill>
                <a:schemeClr val="bg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66" name="Line 42"/>
              <p:cNvSpPr>
                <a:spLocks noChangeShapeType="1"/>
              </p:cNvSpPr>
              <p:nvPr/>
            </p:nvSpPr>
            <p:spPr bwMode="auto">
              <a:xfrm>
                <a:off x="432" y="1152"/>
                <a:ext cx="1152"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67" name="Line 43"/>
              <p:cNvSpPr>
                <a:spLocks noChangeShapeType="1"/>
              </p:cNvSpPr>
              <p:nvPr/>
            </p:nvSpPr>
            <p:spPr bwMode="auto">
              <a:xfrm>
                <a:off x="672" y="912"/>
                <a:ext cx="0" cy="72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68" name="Line 44"/>
              <p:cNvSpPr>
                <a:spLocks noChangeShapeType="1"/>
              </p:cNvSpPr>
              <p:nvPr/>
            </p:nvSpPr>
            <p:spPr bwMode="auto">
              <a:xfrm>
                <a:off x="1104" y="912"/>
                <a:ext cx="2" cy="731"/>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6669" name="Group 45"/>
            <p:cNvGrpSpPr>
              <a:grpSpLocks/>
            </p:cNvGrpSpPr>
            <p:nvPr/>
          </p:nvGrpSpPr>
          <p:grpSpPr bwMode="auto">
            <a:xfrm>
              <a:off x="1216" y="1377"/>
              <a:ext cx="3673" cy="1208"/>
              <a:chOff x="435" y="709"/>
              <a:chExt cx="3673" cy="1208"/>
            </a:xfrm>
          </p:grpSpPr>
          <p:grpSp>
            <p:nvGrpSpPr>
              <p:cNvPr id="26670" name="Group 46"/>
              <p:cNvGrpSpPr>
                <a:grpSpLocks/>
              </p:cNvGrpSpPr>
              <p:nvPr/>
            </p:nvGrpSpPr>
            <p:grpSpPr bwMode="auto">
              <a:xfrm>
                <a:off x="1728" y="960"/>
                <a:ext cx="949" cy="706"/>
                <a:chOff x="1728" y="960"/>
                <a:chExt cx="949" cy="706"/>
              </a:xfrm>
            </p:grpSpPr>
            <p:sp>
              <p:nvSpPr>
                <p:cNvPr id="26671" name="Rectangle 47"/>
                <p:cNvSpPr>
                  <a:spLocks noChangeArrowheads="1"/>
                </p:cNvSpPr>
                <p:nvPr/>
              </p:nvSpPr>
              <p:spPr bwMode="auto">
                <a:xfrm>
                  <a:off x="1728" y="960"/>
                  <a:ext cx="949" cy="706"/>
                </a:xfrm>
                <a:prstGeom prst="rect">
                  <a:avLst/>
                </a:prstGeom>
                <a:solidFill>
                  <a:schemeClr val="bg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72" name="Line 48"/>
                <p:cNvSpPr>
                  <a:spLocks noChangeShapeType="1"/>
                </p:cNvSpPr>
                <p:nvPr/>
              </p:nvSpPr>
              <p:spPr bwMode="auto">
                <a:xfrm>
                  <a:off x="1974" y="972"/>
                  <a:ext cx="0" cy="694"/>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73" name="Line 49"/>
                <p:cNvSpPr>
                  <a:spLocks noChangeShapeType="1"/>
                </p:cNvSpPr>
                <p:nvPr/>
              </p:nvSpPr>
              <p:spPr bwMode="auto">
                <a:xfrm>
                  <a:off x="2214" y="969"/>
                  <a:ext cx="0" cy="693"/>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74" name="Line 50"/>
                <p:cNvSpPr>
                  <a:spLocks noChangeShapeType="1"/>
                </p:cNvSpPr>
                <p:nvPr/>
              </p:nvSpPr>
              <p:spPr bwMode="auto">
                <a:xfrm>
                  <a:off x="2449" y="972"/>
                  <a:ext cx="0" cy="694"/>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6675" name="Rectangle 51"/>
              <p:cNvSpPr>
                <a:spLocks noChangeArrowheads="1"/>
              </p:cNvSpPr>
              <p:nvPr/>
            </p:nvSpPr>
            <p:spPr bwMode="auto">
              <a:xfrm>
                <a:off x="435" y="726"/>
                <a:ext cx="234" cy="2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b="1">
                    <a:latin typeface="Times New Roman" pitchFamily="18" charset="0"/>
                    <a:ea typeface="新細明體" pitchFamily="18" charset="-120"/>
                  </a:rPr>
                  <a:t>S'</a:t>
                </a:r>
              </a:p>
            </p:txBody>
          </p:sp>
          <p:sp>
            <p:nvSpPr>
              <p:cNvPr id="26676" name="Rectangle 52"/>
              <p:cNvSpPr>
                <a:spLocks noChangeArrowheads="1"/>
              </p:cNvSpPr>
              <p:nvPr/>
            </p:nvSpPr>
            <p:spPr bwMode="auto">
              <a:xfrm>
                <a:off x="462" y="1032"/>
                <a:ext cx="1453" cy="7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lnSpc>
                    <a:spcPct val="70000"/>
                  </a:lnSpc>
                  <a:spcBef>
                    <a:spcPct val="50000"/>
                  </a:spcBef>
                </a:pPr>
                <a:r>
                  <a:rPr lang="en-US" altLang="zh-TW" sz="1200" b="1">
                    <a:latin typeface="Times New Roman" pitchFamily="18" charset="0"/>
                    <a:ea typeface="新細明體" pitchFamily="18" charset="-120"/>
                  </a:rPr>
                  <a:t>S#    SNAME    STATUS   </a:t>
                </a:r>
              </a:p>
              <a:p>
                <a:pPr algn="l" eaLnBrk="0" hangingPunct="0">
                  <a:lnSpc>
                    <a:spcPct val="20000"/>
                  </a:lnSpc>
                  <a:spcBef>
                    <a:spcPct val="50000"/>
                  </a:spcBef>
                </a:pPr>
                <a:endParaRPr lang="en-US" altLang="zh-TW" sz="1200" b="1">
                  <a:latin typeface="Times New Roman" pitchFamily="18" charset="0"/>
                  <a:ea typeface="新細明體" pitchFamily="18" charset="-120"/>
                </a:endParaRPr>
              </a:p>
              <a:p>
                <a:pPr algn="l" eaLnBrk="0" hangingPunct="0">
                  <a:lnSpc>
                    <a:spcPct val="20000"/>
                  </a:lnSpc>
                  <a:spcBef>
                    <a:spcPct val="50000"/>
                  </a:spcBef>
                </a:pPr>
                <a:r>
                  <a:rPr lang="en-US" altLang="zh-TW" sz="1200" b="1">
                    <a:latin typeface="Times New Roman" pitchFamily="18" charset="0"/>
                    <a:ea typeface="新細明體" pitchFamily="18" charset="-120"/>
                  </a:rPr>
                  <a:t>S1     Smith</a:t>
                </a:r>
                <a:r>
                  <a:rPr lang="en-US" altLang="zh-TW" sz="1600" b="1">
                    <a:latin typeface="Times New Roman" pitchFamily="18" charset="0"/>
                    <a:ea typeface="新細明體" pitchFamily="18" charset="-120"/>
                  </a:rPr>
                  <a:t>          .          </a:t>
                </a:r>
              </a:p>
              <a:p>
                <a:pPr algn="l" eaLnBrk="0" hangingPunct="0">
                  <a:lnSpc>
                    <a:spcPct val="20000"/>
                  </a:lnSpc>
                  <a:spcBef>
                    <a:spcPct val="50000"/>
                  </a:spcBef>
                </a:pPr>
                <a:r>
                  <a:rPr lang="en-US" altLang="zh-TW" sz="1200">
                    <a:latin typeface="Times New Roman" pitchFamily="18" charset="0"/>
                    <a:ea typeface="新細明體" pitchFamily="18" charset="-120"/>
                  </a:rPr>
                  <a:t>S2      </a:t>
                </a:r>
                <a:r>
                  <a:rPr lang="en-US" altLang="zh-TW" sz="1600">
                    <a:latin typeface="Times New Roman" pitchFamily="18" charset="0"/>
                    <a:ea typeface="新細明體" pitchFamily="18" charset="-120"/>
                  </a:rPr>
                  <a:t>   </a:t>
                </a:r>
                <a:r>
                  <a:rPr lang="en-US" altLang="zh-TW" sz="1600" b="1">
                    <a:latin typeface="Times New Roman" pitchFamily="18" charset="0"/>
                    <a:ea typeface="新細明體" pitchFamily="18" charset="-120"/>
                  </a:rPr>
                  <a:t>.             .          </a:t>
                </a:r>
              </a:p>
              <a:p>
                <a:pPr algn="l" eaLnBrk="0" hangingPunct="0">
                  <a:lnSpc>
                    <a:spcPct val="20000"/>
                  </a:lnSpc>
                  <a:spcBef>
                    <a:spcPct val="50000"/>
                  </a:spcBef>
                </a:pPr>
                <a:r>
                  <a:rPr lang="en-US" altLang="zh-TW" sz="1600" b="1">
                    <a:latin typeface="Times New Roman" pitchFamily="18" charset="0"/>
                    <a:ea typeface="新細明體" pitchFamily="18" charset="-120"/>
                  </a:rPr>
                  <a:t> .         .             .        </a:t>
                </a:r>
              </a:p>
              <a:p>
                <a:pPr algn="l" eaLnBrk="0" latinLnBrk="1" hangingPunct="0">
                  <a:lnSpc>
                    <a:spcPct val="40000"/>
                  </a:lnSpc>
                  <a:spcBef>
                    <a:spcPct val="50000"/>
                  </a:spcBef>
                </a:pPr>
                <a:endParaRPr lang="en-US" altLang="zh-TW" sz="1600" b="1">
                  <a:latin typeface="Times New Roman" pitchFamily="18" charset="0"/>
                  <a:ea typeface="新細明體" pitchFamily="18" charset="-120"/>
                </a:endParaRPr>
              </a:p>
            </p:txBody>
          </p:sp>
          <p:sp>
            <p:nvSpPr>
              <p:cNvPr id="26677" name="Rectangle 53"/>
              <p:cNvSpPr>
                <a:spLocks noChangeArrowheads="1"/>
              </p:cNvSpPr>
              <p:nvPr/>
            </p:nvSpPr>
            <p:spPr bwMode="auto">
              <a:xfrm>
                <a:off x="1766" y="726"/>
                <a:ext cx="202" cy="2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b="1">
                    <a:latin typeface="Times New Roman" pitchFamily="18" charset="0"/>
                    <a:ea typeface="新細明體" pitchFamily="18" charset="-120"/>
                  </a:rPr>
                  <a:t>P</a:t>
                </a:r>
              </a:p>
            </p:txBody>
          </p:sp>
          <p:sp>
            <p:nvSpPr>
              <p:cNvPr id="26678" name="Rectangle 54"/>
              <p:cNvSpPr>
                <a:spLocks noChangeArrowheads="1"/>
              </p:cNvSpPr>
              <p:nvPr/>
            </p:nvSpPr>
            <p:spPr bwMode="auto">
              <a:xfrm>
                <a:off x="2933" y="709"/>
                <a:ext cx="322" cy="2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zh-TW" b="1">
                    <a:latin typeface="Times New Roman" pitchFamily="18" charset="0"/>
                    <a:ea typeface="新細明體" pitchFamily="18" charset="-120"/>
                  </a:rPr>
                  <a:t>SP'</a:t>
                </a:r>
              </a:p>
            </p:txBody>
          </p:sp>
          <p:sp>
            <p:nvSpPr>
              <p:cNvPr id="26679" name="Rectangle 55"/>
              <p:cNvSpPr>
                <a:spLocks noChangeArrowheads="1"/>
              </p:cNvSpPr>
              <p:nvPr/>
            </p:nvSpPr>
            <p:spPr bwMode="auto">
              <a:xfrm>
                <a:off x="2862" y="934"/>
                <a:ext cx="1228" cy="709"/>
              </a:xfrm>
              <a:prstGeom prst="rect">
                <a:avLst/>
              </a:prstGeom>
              <a:solidFill>
                <a:schemeClr val="bg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80" name="Line 56"/>
              <p:cNvSpPr>
                <a:spLocks noChangeShapeType="1"/>
              </p:cNvSpPr>
              <p:nvPr/>
            </p:nvSpPr>
            <p:spPr bwMode="auto">
              <a:xfrm>
                <a:off x="2882" y="1150"/>
                <a:ext cx="1196"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81" name="Line 57"/>
              <p:cNvSpPr>
                <a:spLocks noChangeShapeType="1"/>
              </p:cNvSpPr>
              <p:nvPr/>
            </p:nvSpPr>
            <p:spPr bwMode="auto">
              <a:xfrm>
                <a:off x="3577" y="939"/>
                <a:ext cx="0" cy="704"/>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82" name="Line 58"/>
              <p:cNvSpPr>
                <a:spLocks noChangeShapeType="1"/>
              </p:cNvSpPr>
              <p:nvPr/>
            </p:nvSpPr>
            <p:spPr bwMode="auto">
              <a:xfrm>
                <a:off x="3815" y="939"/>
                <a:ext cx="0" cy="704"/>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83" name="Rectangle 59"/>
              <p:cNvSpPr>
                <a:spLocks noChangeArrowheads="1"/>
              </p:cNvSpPr>
              <p:nvPr/>
            </p:nvSpPr>
            <p:spPr bwMode="auto">
              <a:xfrm>
                <a:off x="1774" y="967"/>
                <a:ext cx="1203" cy="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spcBef>
                    <a:spcPct val="50000"/>
                  </a:spcBef>
                </a:pPr>
                <a:r>
                  <a:rPr lang="en-US" altLang="zh-TW" sz="1200" b="1">
                    <a:latin typeface="Times New Roman" pitchFamily="18" charset="0"/>
                    <a:ea typeface="新細明體" pitchFamily="18" charset="-120"/>
                  </a:rPr>
                  <a:t>P#     ...        ...       ...</a:t>
                </a:r>
              </a:p>
              <a:p>
                <a:pPr algn="l" eaLnBrk="0" hangingPunct="0">
                  <a:spcBef>
                    <a:spcPct val="50000"/>
                  </a:spcBef>
                </a:pPr>
                <a:endParaRPr lang="en-US" altLang="zh-TW" sz="1200" b="1">
                  <a:latin typeface="Times New Roman" pitchFamily="18" charset="0"/>
                  <a:ea typeface="新細明體" pitchFamily="18" charset="-120"/>
                </a:endParaRPr>
              </a:p>
              <a:p>
                <a:pPr algn="l" eaLnBrk="0" hangingPunct="0">
                  <a:lnSpc>
                    <a:spcPct val="30000"/>
                  </a:lnSpc>
                  <a:spcBef>
                    <a:spcPct val="50000"/>
                  </a:spcBef>
                </a:pPr>
                <a:r>
                  <a:rPr lang="en-US" altLang="zh-TW" sz="1600" b="1">
                    <a:latin typeface="Times New Roman" pitchFamily="18" charset="0"/>
                    <a:ea typeface="新細明體" pitchFamily="18" charset="-120"/>
                  </a:rPr>
                  <a:t>.       .       .       .</a:t>
                </a:r>
              </a:p>
              <a:p>
                <a:pPr algn="l" eaLnBrk="0" hangingPunct="0">
                  <a:lnSpc>
                    <a:spcPct val="30000"/>
                  </a:lnSpc>
                  <a:spcBef>
                    <a:spcPct val="50000"/>
                  </a:spcBef>
                </a:pPr>
                <a:r>
                  <a:rPr lang="en-US" altLang="zh-TW" sz="1600" b="1">
                    <a:latin typeface="Times New Roman" pitchFamily="18" charset="0"/>
                    <a:ea typeface="新細明體" pitchFamily="18" charset="-120"/>
                  </a:rPr>
                  <a:t>.       .       .       .</a:t>
                </a:r>
              </a:p>
              <a:p>
                <a:pPr algn="l" eaLnBrk="0" latinLnBrk="1" hangingPunct="0">
                  <a:spcBef>
                    <a:spcPct val="50000"/>
                  </a:spcBef>
                </a:pPr>
                <a:endParaRPr lang="en-US" altLang="zh-TW" sz="1600" b="1">
                  <a:latin typeface="Times New Roman" pitchFamily="18" charset="0"/>
                  <a:ea typeface="新細明體" pitchFamily="18" charset="-120"/>
                </a:endParaRPr>
              </a:p>
            </p:txBody>
          </p:sp>
          <p:sp>
            <p:nvSpPr>
              <p:cNvPr id="26684" name="Rectangle 60"/>
              <p:cNvSpPr>
                <a:spLocks noChangeArrowheads="1"/>
              </p:cNvSpPr>
              <p:nvPr/>
            </p:nvSpPr>
            <p:spPr bwMode="auto">
              <a:xfrm>
                <a:off x="2898" y="978"/>
                <a:ext cx="1210" cy="8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lnSpc>
                    <a:spcPct val="80000"/>
                  </a:lnSpc>
                  <a:spcBef>
                    <a:spcPct val="50000"/>
                  </a:spcBef>
                </a:pPr>
                <a:r>
                  <a:rPr lang="en-US" altLang="zh-TW" sz="1200" b="1">
                    <a:latin typeface="Times New Roman" pitchFamily="18" charset="0"/>
                    <a:ea typeface="新細明體" pitchFamily="18" charset="-120"/>
                  </a:rPr>
                  <a:t>S#      CITY        P#    QTY</a:t>
                </a:r>
              </a:p>
              <a:p>
                <a:pPr algn="l" eaLnBrk="0" hangingPunct="0">
                  <a:lnSpc>
                    <a:spcPct val="80000"/>
                  </a:lnSpc>
                  <a:spcBef>
                    <a:spcPct val="50000"/>
                  </a:spcBef>
                </a:pPr>
                <a:r>
                  <a:rPr lang="en-US" altLang="zh-TW" sz="1200" b="1">
                    <a:latin typeface="Times New Roman" pitchFamily="18" charset="0"/>
                    <a:ea typeface="新細明體" pitchFamily="18" charset="-120"/>
                  </a:rPr>
                  <a:t>S1    London       P1     300</a:t>
                </a:r>
              </a:p>
              <a:p>
                <a:pPr algn="l" eaLnBrk="0" hangingPunct="0">
                  <a:lnSpc>
                    <a:spcPct val="80000"/>
                  </a:lnSpc>
                  <a:spcBef>
                    <a:spcPct val="50000"/>
                  </a:spcBef>
                </a:pPr>
                <a:r>
                  <a:rPr lang="en-US" altLang="zh-TW" sz="1200" b="1">
                    <a:latin typeface="Times New Roman" pitchFamily="18" charset="0"/>
                    <a:ea typeface="新細明體" pitchFamily="18" charset="-120"/>
                  </a:rPr>
                  <a:t>S1    London       P2     200</a:t>
                </a:r>
              </a:p>
              <a:p>
                <a:pPr algn="l" eaLnBrk="0" hangingPunct="0">
                  <a:lnSpc>
                    <a:spcPct val="30000"/>
                  </a:lnSpc>
                  <a:spcBef>
                    <a:spcPct val="50000"/>
                  </a:spcBef>
                </a:pPr>
                <a:r>
                  <a:rPr lang="en-US" altLang="zh-TW" sz="1600" b="1">
                    <a:latin typeface="Times New Roman" pitchFamily="18" charset="0"/>
                    <a:ea typeface="新細明體" pitchFamily="18" charset="-120"/>
                  </a:rPr>
                  <a:t> .         .          .       .</a:t>
                </a:r>
              </a:p>
              <a:p>
                <a:pPr algn="l" eaLnBrk="0" latinLnBrk="1" hangingPunct="0">
                  <a:lnSpc>
                    <a:spcPct val="80000"/>
                  </a:lnSpc>
                  <a:spcBef>
                    <a:spcPct val="50000"/>
                  </a:spcBef>
                </a:pPr>
                <a:endParaRPr lang="en-US" altLang="zh-TW" sz="1600" b="1">
                  <a:latin typeface="Times New Roman" pitchFamily="18" charset="0"/>
                  <a:ea typeface="新細明體" pitchFamily="18" charset="-120"/>
                </a:endParaRPr>
              </a:p>
            </p:txBody>
          </p:sp>
          <p:sp>
            <p:nvSpPr>
              <p:cNvPr id="26685" name="Line 61"/>
              <p:cNvSpPr>
                <a:spLocks noChangeShapeType="1"/>
              </p:cNvSpPr>
              <p:nvPr/>
            </p:nvSpPr>
            <p:spPr bwMode="auto">
              <a:xfrm>
                <a:off x="3099" y="939"/>
                <a:ext cx="0" cy="704"/>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6686" name="AutoShape 62"/>
            <p:cNvSpPr>
              <a:spLocks noChangeArrowheads="1"/>
            </p:cNvSpPr>
            <p:nvPr/>
          </p:nvSpPr>
          <p:spPr bwMode="auto">
            <a:xfrm>
              <a:off x="2807" y="2540"/>
              <a:ext cx="268" cy="104"/>
            </a:xfrm>
            <a:prstGeom prst="rightArrow">
              <a:avLst>
                <a:gd name="adj1" fmla="val 50000"/>
                <a:gd name="adj2" fmla="val 128858"/>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87" name="Line 63"/>
            <p:cNvSpPr>
              <a:spLocks noChangeShapeType="1"/>
            </p:cNvSpPr>
            <p:nvPr/>
          </p:nvSpPr>
          <p:spPr bwMode="auto">
            <a:xfrm>
              <a:off x="2509" y="1820"/>
              <a:ext cx="960"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688" name="Text Box 64"/>
            <p:cNvSpPr txBox="1">
              <a:spLocks noChangeArrowheads="1"/>
            </p:cNvSpPr>
            <p:nvPr/>
          </p:nvSpPr>
          <p:spPr bwMode="auto">
            <a:xfrm>
              <a:off x="4310" y="2477"/>
              <a:ext cx="624"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zh-TW" sz="1600">
                  <a:latin typeface="Times New Roman" pitchFamily="18" charset="0"/>
                  <a:ea typeface="新細明體" pitchFamily="18" charset="-120"/>
                </a:rPr>
                <a:t>(</a:t>
              </a:r>
              <a:r>
                <a:rPr lang="zh-TW" altLang="en-US" sz="1600">
                  <a:latin typeface="Times New Roman" pitchFamily="18" charset="0"/>
                  <a:ea typeface="新細明體" pitchFamily="18" charset="-120"/>
                </a:rPr>
                <a:t>異常</a:t>
              </a:r>
              <a:r>
                <a:rPr lang="en-US" altLang="zh-TW" sz="1600">
                  <a:latin typeface="Times New Roman" pitchFamily="18" charset="0"/>
                  <a:ea typeface="新細明體" pitchFamily="18" charset="-120"/>
                </a:rPr>
                <a:t>)</a:t>
              </a:r>
            </a:p>
          </p:txBody>
        </p:sp>
        <p:sp>
          <p:nvSpPr>
            <p:cNvPr id="26689" name="Rectangle 65"/>
            <p:cNvSpPr>
              <a:spLocks noChangeArrowheads="1"/>
            </p:cNvSpPr>
            <p:nvPr/>
          </p:nvSpPr>
          <p:spPr bwMode="auto">
            <a:xfrm>
              <a:off x="1805" y="2492"/>
              <a:ext cx="2507" cy="2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0" hangingPunct="0">
                <a:spcBef>
                  <a:spcPct val="50000"/>
                </a:spcBef>
                <a:buClr>
                  <a:schemeClr val="accent1"/>
                </a:buClr>
                <a:buSzPct val="100000"/>
                <a:buFont typeface="Wingdings" pitchFamily="2" charset="2"/>
                <a:buNone/>
              </a:pPr>
              <a:r>
                <a:rPr lang="en-US" altLang="zh-TW" sz="1600" b="1" i="1" u="sng"/>
                <a:t>Redundancy </a:t>
              </a:r>
              <a:r>
                <a:rPr lang="en-US" altLang="zh-TW" sz="1600" b="1" i="1"/>
                <a:t>            Update Anomalies!</a:t>
              </a:r>
            </a:p>
          </p:txBody>
        </p:sp>
      </p:grpSp>
      <p:sp>
        <p:nvSpPr>
          <p:cNvPr id="26690" name="Rectangle 66"/>
          <p:cNvSpPr>
            <a:spLocks noChangeArrowheads="1"/>
          </p:cNvSpPr>
          <p:nvPr/>
        </p:nvSpPr>
        <p:spPr bwMode="auto">
          <a:xfrm>
            <a:off x="920750" y="4652963"/>
            <a:ext cx="576263"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spcBef>
                <a:spcPct val="50000"/>
              </a:spcBef>
            </a:pPr>
            <a:r>
              <a:rPr lang="en-US" altLang="zh-TW" sz="2400" b="1">
                <a:latin typeface="Times New Roman" pitchFamily="18" charset="0"/>
                <a:ea typeface="新細明體" pitchFamily="18" charset="-120"/>
              </a:rPr>
              <a:t>or</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16</a:t>
            </a:fld>
            <a:endParaRPr lang="en-US" altLang="zh-TW" dirty="0"/>
          </a:p>
        </p:txBody>
      </p:sp>
    </p:spTree>
    <p:extLst>
      <p:ext uri="{BB962C8B-B14F-4D97-AF65-F5344CB8AC3E}">
        <p14:creationId xmlns:p14="http://schemas.microsoft.com/office/powerpoint/2010/main" val="3701532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762000" y="2743200"/>
            <a:ext cx="8420100" cy="914400"/>
          </a:xfrm>
        </p:spPr>
        <p:txBody>
          <a:bodyPr/>
          <a:lstStyle/>
          <a:p>
            <a:pPr eaLnBrk="1" hangingPunct="1"/>
            <a:r>
              <a:rPr lang="en-US" altLang="zh-TW" dirty="0"/>
              <a:t>6.2 The E-R Model</a:t>
            </a:r>
            <a:endParaRPr lang="en-US" altLang="zh-TW" dirty="0" smtClean="0"/>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4"/>
          </p:nvPr>
        </p:nvSpPr>
        <p:spPr/>
        <p:txBody>
          <a:bodyPr/>
          <a:lstStyle/>
          <a:p>
            <a:r>
              <a:rPr lang="en-US" altLang="zh-TW" smtClean="0"/>
              <a:t>6-</a:t>
            </a:r>
            <a:fld id="{B978CFEF-9DC3-46D5-B29F-F7CF1978FE7A}" type="slidenum">
              <a:rPr lang="en-US" altLang="zh-TW" smtClean="0"/>
              <a:pPr/>
              <a:t>17</a:t>
            </a:fld>
            <a:endParaRPr lang="en-US" altLang="zh-TW" dirty="0"/>
          </a:p>
        </p:txBody>
      </p:sp>
    </p:spTree>
    <p:extLst>
      <p:ext uri="{BB962C8B-B14F-4D97-AF65-F5344CB8AC3E}">
        <p14:creationId xmlns:p14="http://schemas.microsoft.com/office/powerpoint/2010/main" val="568129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body" idx="1"/>
          </p:nvPr>
        </p:nvSpPr>
        <p:spPr>
          <a:xfrm>
            <a:off x="505627" y="1268760"/>
            <a:ext cx="8017669" cy="5287963"/>
          </a:xfrm>
          <a:noFill/>
        </p:spPr>
        <p:txBody>
          <a:bodyPr/>
          <a:lstStyle/>
          <a:p>
            <a:pPr eaLnBrk="1" hangingPunct="1"/>
            <a:r>
              <a:rPr lang="en-US" altLang="zh-TW" sz="1800" dirty="0" smtClean="0"/>
              <a:t>A </a:t>
            </a:r>
            <a:r>
              <a:rPr lang="en-US" altLang="zh-TW" sz="1800" b="1" dirty="0" smtClean="0"/>
              <a:t>database</a:t>
            </a:r>
            <a:r>
              <a:rPr lang="en-US" altLang="zh-TW" sz="1800" dirty="0" smtClean="0"/>
              <a:t> can be modeled as:</a:t>
            </a:r>
          </a:p>
          <a:p>
            <a:pPr lvl="1" eaLnBrk="1" hangingPunct="1"/>
            <a:r>
              <a:rPr lang="en-US" altLang="zh-TW" sz="1600" dirty="0" smtClean="0"/>
              <a:t>A collection of </a:t>
            </a:r>
            <a:r>
              <a:rPr lang="en-US" altLang="zh-TW" sz="1600" u="sng" dirty="0" smtClean="0"/>
              <a:t>entities</a:t>
            </a:r>
            <a:r>
              <a:rPr lang="en-US" altLang="zh-TW" sz="1600" dirty="0" smtClean="0"/>
              <a:t> (objects), e.g. Students, Department are entities.</a:t>
            </a:r>
          </a:p>
          <a:p>
            <a:pPr lvl="1" eaLnBrk="1" hangingPunct="1"/>
            <a:r>
              <a:rPr lang="en-US" altLang="zh-TW" sz="1600" u="sng" dirty="0" smtClean="0"/>
              <a:t>Relationship</a:t>
            </a:r>
            <a:r>
              <a:rPr lang="en-US" altLang="zh-TW" sz="1600" dirty="0" smtClean="0"/>
              <a:t> among entities (objects), e.g. </a:t>
            </a:r>
            <a:r>
              <a:rPr lang="en-US" altLang="zh-TW" sz="1600" i="1" dirty="0" smtClean="0"/>
              <a:t>major-in</a:t>
            </a:r>
            <a:r>
              <a:rPr lang="en-US" altLang="zh-TW" sz="1600" dirty="0"/>
              <a:t> </a:t>
            </a:r>
            <a:r>
              <a:rPr lang="en-US" altLang="zh-TW" sz="1600" dirty="0" smtClean="0"/>
              <a:t>is a relationship.</a:t>
            </a:r>
          </a:p>
          <a:p>
            <a:pPr lvl="1" eaLnBrk="1" hangingPunct="1"/>
            <a:r>
              <a:rPr lang="en-US" altLang="zh-TW" sz="1600" dirty="0" smtClean="0"/>
              <a:t>E.g. Student Joni </a:t>
            </a:r>
            <a:r>
              <a:rPr lang="en-US" altLang="zh-TW" sz="1600" i="1" dirty="0" smtClean="0"/>
              <a:t>major-in</a:t>
            </a:r>
            <a:r>
              <a:rPr lang="en-US" altLang="zh-TW" sz="1600" dirty="0" smtClean="0"/>
              <a:t> Department of Information Management</a:t>
            </a:r>
          </a:p>
          <a:p>
            <a:pPr lvl="1" eaLnBrk="1" hangingPunct="1">
              <a:lnSpc>
                <a:spcPct val="70000"/>
              </a:lnSpc>
            </a:pPr>
            <a:endParaRPr lang="en-US" altLang="zh-TW" sz="1050" b="1" dirty="0" smtClean="0"/>
          </a:p>
          <a:p>
            <a:pPr lvl="1" eaLnBrk="1" hangingPunct="1">
              <a:lnSpc>
                <a:spcPct val="50000"/>
              </a:lnSpc>
            </a:pPr>
            <a:endParaRPr lang="en-US" altLang="zh-TW" sz="1050" b="1" dirty="0" smtClean="0"/>
          </a:p>
          <a:p>
            <a:pPr eaLnBrk="1" hangingPunct="1"/>
            <a:r>
              <a:rPr lang="en-US" altLang="zh-TW" sz="1800" b="1" dirty="0" smtClean="0"/>
              <a:t>Semantic Data Model</a:t>
            </a:r>
            <a:r>
              <a:rPr lang="en-US" altLang="zh-TW" sz="1800" dirty="0" smtClean="0"/>
              <a:t>:</a:t>
            </a:r>
          </a:p>
          <a:p>
            <a:pPr lvl="1" eaLnBrk="1" hangingPunct="1"/>
            <a:r>
              <a:rPr lang="en-US" altLang="zh-TW" sz="1600" dirty="0" smtClean="0"/>
              <a:t>Representation of the meaning of the data</a:t>
            </a:r>
          </a:p>
          <a:p>
            <a:pPr lvl="1"/>
            <a:r>
              <a:rPr lang="en-US" altLang="zh-TW" sz="1600" dirty="0"/>
              <a:t>Mapping the real-world enterprise onto </a:t>
            </a:r>
            <a:r>
              <a:rPr lang="en-US" altLang="zh-TW" sz="1600" dirty="0" smtClean="0"/>
              <a:t/>
            </a:r>
            <a:br>
              <a:rPr lang="en-US" altLang="zh-TW" sz="1600" dirty="0" smtClean="0"/>
            </a:br>
            <a:r>
              <a:rPr lang="en-US" altLang="zh-TW" sz="1600" dirty="0" smtClean="0"/>
              <a:t>a </a:t>
            </a:r>
            <a:r>
              <a:rPr lang="en-US" altLang="zh-TW" sz="1600" dirty="0"/>
              <a:t>conceptual schema</a:t>
            </a:r>
          </a:p>
          <a:p>
            <a:pPr lvl="1"/>
            <a:r>
              <a:rPr lang="en-US" altLang="zh-TW" sz="1600" dirty="0"/>
              <a:t>E.g. </a:t>
            </a:r>
            <a:r>
              <a:rPr lang="en-US" altLang="zh-TW" sz="1600" dirty="0" smtClean="0"/>
              <a:t>E-R </a:t>
            </a:r>
            <a:r>
              <a:rPr lang="en-US" altLang="zh-TW" sz="1600" dirty="0"/>
              <a:t>diagram for a banking </a:t>
            </a:r>
            <a:r>
              <a:rPr lang="en-US" altLang="zh-TW" sz="1600" dirty="0" smtClean="0"/>
              <a:t>enterprise</a:t>
            </a:r>
            <a:endParaRPr lang="en-US" altLang="zh-TW" sz="1200" dirty="0" smtClean="0"/>
          </a:p>
          <a:p>
            <a:pPr eaLnBrk="1" hangingPunct="1"/>
            <a:r>
              <a:rPr lang="en-US" altLang="zh-TW" sz="1800" b="1" dirty="0" smtClean="0"/>
              <a:t>Entity-Relationship </a:t>
            </a:r>
            <a:r>
              <a:rPr lang="en-US" altLang="zh-TW" sz="1800" b="1" dirty="0"/>
              <a:t>(E-R) Data Model:</a:t>
            </a:r>
          </a:p>
          <a:p>
            <a:pPr marL="800100" lvl="1" indent="-342900" eaLnBrk="1" hangingPunct="1">
              <a:buFont typeface="+mj-lt"/>
              <a:buAutoNum type="arabicPeriod"/>
            </a:pPr>
            <a:r>
              <a:rPr lang="en-US" altLang="zh-TW" sz="1600" dirty="0"/>
              <a:t>Entity sets</a:t>
            </a:r>
          </a:p>
          <a:p>
            <a:pPr marL="800100" lvl="1" indent="-342900" eaLnBrk="1" hangingPunct="1">
              <a:buFont typeface="+mj-lt"/>
              <a:buAutoNum type="arabicPeriod"/>
            </a:pPr>
            <a:r>
              <a:rPr lang="en-US" altLang="zh-TW" sz="1600" dirty="0"/>
              <a:t>Relationship sets</a:t>
            </a:r>
          </a:p>
          <a:p>
            <a:pPr marL="800100" lvl="1" indent="-342900" eaLnBrk="1" hangingPunct="1">
              <a:buFont typeface="+mj-lt"/>
              <a:buAutoNum type="arabicPeriod"/>
            </a:pPr>
            <a:r>
              <a:rPr lang="en-US" altLang="zh-TW" sz="1600" dirty="0"/>
              <a:t>Attributes</a:t>
            </a:r>
          </a:p>
          <a:p>
            <a:pPr lvl="1" eaLnBrk="1" hangingPunct="1"/>
            <a:endParaRPr lang="en-US" altLang="zh-TW" sz="1600" dirty="0" smtClean="0"/>
          </a:p>
        </p:txBody>
      </p:sp>
      <p:sp>
        <p:nvSpPr>
          <p:cNvPr id="25604" name="Rectangle 3"/>
          <p:cNvSpPr>
            <a:spLocks noGrp="1" noChangeArrowheads="1"/>
          </p:cNvSpPr>
          <p:nvPr>
            <p:ph type="title"/>
          </p:nvPr>
        </p:nvSpPr>
        <p:spPr>
          <a:noFill/>
        </p:spPr>
        <p:txBody>
          <a:bodyPr/>
          <a:lstStyle/>
          <a:p>
            <a:pPr eaLnBrk="1" hangingPunct="1"/>
            <a:r>
              <a:rPr lang="en-US" altLang="zh-TW" dirty="0" smtClean="0"/>
              <a:t>The E-R Model: Introduction</a:t>
            </a:r>
          </a:p>
        </p:txBody>
      </p:sp>
      <p:sp>
        <p:nvSpPr>
          <p:cNvPr id="25605" name="Text Box 4"/>
          <p:cNvSpPr txBox="1">
            <a:spLocks noChangeArrowheads="1"/>
          </p:cNvSpPr>
          <p:nvPr/>
        </p:nvSpPr>
        <p:spPr bwMode="auto">
          <a:xfrm>
            <a:off x="848544" y="2780928"/>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zh-TW" altLang="en-US" sz="1400" dirty="0"/>
              <a:t>語意</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18</a:t>
            </a:fld>
            <a:endParaRPr lang="en-US" altLang="zh-TW" dirty="0"/>
          </a:p>
        </p:txBody>
      </p:sp>
      <p:pic>
        <p:nvPicPr>
          <p:cNvPr id="8" name="Picture 45"/>
          <p:cNvPicPr>
            <a:picLocks noChangeAspect="1" noChangeArrowheads="1"/>
          </p:cNvPicPr>
          <p:nvPr/>
        </p:nvPicPr>
        <p:blipFill>
          <a:blip r:embed="rId2" cstate="print">
            <a:extLst>
              <a:ext uri="{28A0092B-C50C-407E-A947-70E740481C1C}">
                <a14:useLocalDpi xmlns:a14="http://schemas.microsoft.com/office/drawing/2010/main" val="0"/>
              </a:ext>
            </a:extLst>
          </a:blip>
          <a:srcRect l="13913" t="874" r="14110" b="1357"/>
          <a:stretch>
            <a:fillRect/>
          </a:stretch>
        </p:blipFill>
        <p:spPr bwMode="auto">
          <a:xfrm>
            <a:off x="4865469" y="2780928"/>
            <a:ext cx="4912067" cy="331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Tree>
    <p:extLst>
      <p:ext uri="{BB962C8B-B14F-4D97-AF65-F5344CB8AC3E}">
        <p14:creationId xmlns:p14="http://schemas.microsoft.com/office/powerpoint/2010/main" val="72135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altLang="zh-TW" smtClean="0"/>
              <a:t>Example: Banking Database</a:t>
            </a:r>
          </a:p>
        </p:txBody>
      </p:sp>
      <p:sp>
        <p:nvSpPr>
          <p:cNvPr id="28676" name="Rectangle 3"/>
          <p:cNvSpPr>
            <a:spLocks noGrp="1" noChangeArrowheads="1"/>
          </p:cNvSpPr>
          <p:nvPr>
            <p:ph type="body" idx="1"/>
          </p:nvPr>
        </p:nvSpPr>
        <p:spPr>
          <a:xfrm>
            <a:off x="1735270" y="1344613"/>
            <a:ext cx="7757980" cy="4484687"/>
          </a:xfrm>
          <a:noFill/>
        </p:spPr>
        <p:txBody>
          <a:bodyPr/>
          <a:lstStyle/>
          <a:p>
            <a:pPr marL="381000" indent="-381000" eaLnBrk="1" hangingPunct="1">
              <a:lnSpc>
                <a:spcPct val="70000"/>
              </a:lnSpc>
            </a:pPr>
            <a:r>
              <a:rPr lang="en-US" altLang="zh-TW" sz="2400" b="1" dirty="0" smtClean="0"/>
              <a:t>Banking Database</a:t>
            </a:r>
            <a:r>
              <a:rPr lang="en-US" altLang="zh-TW" sz="2400" dirty="0" smtClean="0"/>
              <a:t>: consists 6 relations:</a:t>
            </a:r>
          </a:p>
          <a:p>
            <a:pPr marL="838200" lvl="1" indent="-381000" eaLnBrk="1" hangingPunct="1">
              <a:lnSpc>
                <a:spcPct val="70000"/>
              </a:lnSpc>
              <a:buClr>
                <a:schemeClr val="tx2"/>
              </a:buClr>
              <a:buSzTx/>
              <a:buFont typeface="Wingdings" pitchFamily="2" charset="2"/>
              <a:buAutoNum type="arabicPeriod"/>
            </a:pPr>
            <a:endParaRPr lang="en-US" altLang="zh-TW" sz="2000" i="1" dirty="0" smtClean="0"/>
          </a:p>
          <a:p>
            <a:pPr marL="838200" lvl="1" indent="-381000" eaLnBrk="1" hangingPunct="1">
              <a:lnSpc>
                <a:spcPct val="50000"/>
              </a:lnSpc>
              <a:buClr>
                <a:schemeClr val="tx2"/>
              </a:buClr>
              <a:buSzTx/>
              <a:buFont typeface="Wingdings" pitchFamily="2" charset="2"/>
              <a:buAutoNum type="arabicPeriod"/>
            </a:pPr>
            <a:r>
              <a:rPr lang="en-US" altLang="zh-TW" sz="2000" b="1" i="1" dirty="0" smtClean="0"/>
              <a:t>branch</a:t>
            </a:r>
            <a:r>
              <a:rPr lang="en-US" altLang="zh-TW" sz="2000" i="1" dirty="0" smtClean="0"/>
              <a:t> (branch-name, branch-city, assets)</a:t>
            </a:r>
            <a:br>
              <a:rPr lang="en-US" altLang="zh-TW" sz="2000" i="1" dirty="0" smtClean="0"/>
            </a:br>
            <a:endParaRPr lang="en-US" altLang="zh-TW" sz="2000" i="1" dirty="0" smtClean="0"/>
          </a:p>
          <a:p>
            <a:pPr marL="838200" lvl="1" indent="-381000" eaLnBrk="1" hangingPunct="1">
              <a:lnSpc>
                <a:spcPct val="50000"/>
              </a:lnSpc>
              <a:buClr>
                <a:schemeClr val="tx2"/>
              </a:buClr>
              <a:buSzTx/>
              <a:buFont typeface="Wingdings" pitchFamily="2" charset="2"/>
              <a:buAutoNum type="arabicPeriod"/>
            </a:pPr>
            <a:r>
              <a:rPr lang="en-US" altLang="zh-TW" sz="2000" b="1" i="1" dirty="0" smtClean="0"/>
              <a:t>customer</a:t>
            </a:r>
            <a:r>
              <a:rPr lang="en-US" altLang="zh-TW" sz="2000" i="1" dirty="0" smtClean="0"/>
              <a:t> (customer-name, customer-street, customer-only)</a:t>
            </a:r>
          </a:p>
          <a:p>
            <a:pPr marL="838200" lvl="1" indent="-381000" eaLnBrk="1" hangingPunct="1">
              <a:lnSpc>
                <a:spcPct val="50000"/>
              </a:lnSpc>
              <a:buClr>
                <a:schemeClr val="tx2"/>
              </a:buClr>
              <a:buSzTx/>
              <a:buFont typeface="Wingdings" pitchFamily="2" charset="2"/>
              <a:buAutoNum type="arabicPeriod"/>
            </a:pPr>
            <a:endParaRPr lang="en-US" altLang="zh-TW" sz="2000" i="1" dirty="0" smtClean="0"/>
          </a:p>
          <a:p>
            <a:pPr marL="838200" lvl="1" indent="-381000" eaLnBrk="1" hangingPunct="1">
              <a:lnSpc>
                <a:spcPct val="50000"/>
              </a:lnSpc>
              <a:buClr>
                <a:schemeClr val="tx2"/>
              </a:buClr>
              <a:buSzTx/>
              <a:buFont typeface="Wingdings" pitchFamily="2" charset="2"/>
              <a:buAutoNum type="arabicPeriod"/>
            </a:pPr>
            <a:r>
              <a:rPr lang="en-US" altLang="zh-TW" sz="2000" b="1" i="1" dirty="0" smtClean="0"/>
              <a:t>account</a:t>
            </a:r>
            <a:r>
              <a:rPr lang="en-US" altLang="zh-TW" sz="2000" i="1" dirty="0" smtClean="0"/>
              <a:t> (account-number, branch-name, balance)</a:t>
            </a:r>
          </a:p>
          <a:p>
            <a:pPr marL="838200" lvl="1" indent="-381000" eaLnBrk="1" hangingPunct="1">
              <a:lnSpc>
                <a:spcPct val="50000"/>
              </a:lnSpc>
              <a:buClr>
                <a:schemeClr val="tx2"/>
              </a:buClr>
              <a:buSzTx/>
              <a:buFont typeface="Wingdings" pitchFamily="2" charset="2"/>
              <a:buAutoNum type="arabicPeriod"/>
            </a:pPr>
            <a:endParaRPr lang="en-US" altLang="zh-TW" sz="2000" i="1" dirty="0" smtClean="0"/>
          </a:p>
          <a:p>
            <a:pPr marL="838200" lvl="1" indent="-381000" eaLnBrk="1" hangingPunct="1">
              <a:lnSpc>
                <a:spcPct val="50000"/>
              </a:lnSpc>
              <a:buClr>
                <a:schemeClr val="tx2"/>
              </a:buClr>
              <a:buSzTx/>
              <a:buFont typeface="Wingdings" pitchFamily="2" charset="2"/>
              <a:buAutoNum type="arabicPeriod"/>
            </a:pPr>
            <a:r>
              <a:rPr lang="en-US" altLang="zh-TW" sz="2000" b="1" i="1" dirty="0" smtClean="0"/>
              <a:t>loan</a:t>
            </a:r>
            <a:r>
              <a:rPr lang="en-US" altLang="zh-TW" sz="2000" i="1" dirty="0" smtClean="0"/>
              <a:t> (loan-number, branch-name, amount)</a:t>
            </a:r>
          </a:p>
          <a:p>
            <a:pPr marL="838200" lvl="1" indent="-381000" eaLnBrk="1" hangingPunct="1">
              <a:lnSpc>
                <a:spcPct val="50000"/>
              </a:lnSpc>
              <a:buClr>
                <a:schemeClr val="tx2"/>
              </a:buClr>
              <a:buSzTx/>
              <a:buFont typeface="Wingdings" pitchFamily="2" charset="2"/>
              <a:buAutoNum type="arabicPeriod"/>
            </a:pPr>
            <a:endParaRPr lang="en-US" altLang="zh-TW" sz="2000" i="1" dirty="0" smtClean="0"/>
          </a:p>
          <a:p>
            <a:pPr marL="838200" lvl="1" indent="-381000" eaLnBrk="1" hangingPunct="1">
              <a:lnSpc>
                <a:spcPct val="50000"/>
              </a:lnSpc>
              <a:buClr>
                <a:schemeClr val="tx2"/>
              </a:buClr>
              <a:buSzTx/>
              <a:buFont typeface="Wingdings" pitchFamily="2" charset="2"/>
              <a:buAutoNum type="arabicPeriod"/>
            </a:pPr>
            <a:r>
              <a:rPr lang="en-US" altLang="zh-TW" sz="2000" b="1" i="1" dirty="0" smtClean="0"/>
              <a:t>depositor</a:t>
            </a:r>
            <a:r>
              <a:rPr lang="en-US" altLang="zh-TW" sz="2000" i="1" dirty="0" smtClean="0"/>
              <a:t> (customer-name, account-number)</a:t>
            </a:r>
          </a:p>
          <a:p>
            <a:pPr marL="838200" lvl="1" indent="-381000" eaLnBrk="1" hangingPunct="1">
              <a:lnSpc>
                <a:spcPct val="50000"/>
              </a:lnSpc>
              <a:buClr>
                <a:schemeClr val="tx2"/>
              </a:buClr>
              <a:buSzTx/>
              <a:buFont typeface="Wingdings" pitchFamily="2" charset="2"/>
              <a:buAutoNum type="arabicPeriod"/>
            </a:pPr>
            <a:endParaRPr lang="en-US" altLang="zh-TW" sz="2000" i="1" dirty="0" smtClean="0"/>
          </a:p>
          <a:p>
            <a:pPr marL="838200" lvl="1" indent="-381000" eaLnBrk="1" hangingPunct="1">
              <a:lnSpc>
                <a:spcPct val="50000"/>
              </a:lnSpc>
              <a:buClr>
                <a:schemeClr val="tx2"/>
              </a:buClr>
              <a:buSzTx/>
              <a:buFont typeface="Wingdings" pitchFamily="2" charset="2"/>
              <a:buAutoNum type="arabicPeriod"/>
            </a:pPr>
            <a:r>
              <a:rPr lang="en-US" altLang="zh-TW" sz="2000" b="1" i="1" dirty="0" smtClean="0"/>
              <a:t>borrower</a:t>
            </a:r>
            <a:r>
              <a:rPr lang="en-US" altLang="zh-TW" sz="2000" i="1" dirty="0" smtClean="0"/>
              <a:t> (customer-name, loan-number)</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5" name="投影片編號版面配置區 4"/>
          <p:cNvSpPr>
            <a:spLocks noGrp="1"/>
          </p:cNvSpPr>
          <p:nvPr>
            <p:ph type="sldNum" sz="quarter" idx="11"/>
          </p:nvPr>
        </p:nvSpPr>
        <p:spPr/>
        <p:txBody>
          <a:bodyPr/>
          <a:lstStyle/>
          <a:p>
            <a:r>
              <a:rPr lang="en-US" altLang="zh-TW" smtClean="0"/>
              <a:t>6-</a:t>
            </a:r>
            <a:fld id="{084BFBEF-DDC4-418E-BE81-DB2B5BD67F2A}" type="slidenum">
              <a:rPr lang="en-US" altLang="zh-TW" smtClean="0"/>
              <a:pPr/>
              <a:t>19</a:t>
            </a:fld>
            <a:endParaRPr lang="en-US" altLang="zh-TW" dirty="0"/>
          </a:p>
        </p:txBody>
      </p:sp>
    </p:spTree>
    <p:extLst>
      <p:ext uri="{BB962C8B-B14F-4D97-AF65-F5344CB8AC3E}">
        <p14:creationId xmlns:p14="http://schemas.microsoft.com/office/powerpoint/2010/main" val="1475648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2523" y="381000"/>
            <a:ext cx="8172450" cy="838200"/>
          </a:xfrm>
        </p:spPr>
        <p:txBody>
          <a:bodyPr/>
          <a:lstStyle/>
          <a:p>
            <a:r>
              <a:rPr lang="zh-TW" altLang="en-US" dirty="0" smtClean="0"/>
              <a:t>本課程</a:t>
            </a:r>
            <a:r>
              <a:rPr lang="zh-TW" altLang="zh-TW" dirty="0" smtClean="0"/>
              <a:t>講授</a:t>
            </a:r>
            <a:r>
              <a:rPr lang="zh-TW" altLang="zh-TW" dirty="0"/>
              <a:t>內容</a:t>
            </a:r>
            <a:endParaRPr lang="zh-TW" altLang="en-US" dirty="0"/>
          </a:p>
        </p:txBody>
      </p:sp>
      <p:sp>
        <p:nvSpPr>
          <p:cNvPr id="3" name="內容版面配置區 2"/>
          <p:cNvSpPr>
            <a:spLocks noGrp="1"/>
          </p:cNvSpPr>
          <p:nvPr>
            <p:ph idx="1"/>
          </p:nvPr>
        </p:nvSpPr>
        <p:spPr>
          <a:xfrm>
            <a:off x="1489124" y="1268760"/>
            <a:ext cx="6896257" cy="4968552"/>
          </a:xfrm>
        </p:spPr>
        <p:txBody>
          <a:bodyPr/>
          <a:lstStyle/>
          <a:p>
            <a:pPr lvl="2">
              <a:spcBef>
                <a:spcPts val="600"/>
              </a:spcBef>
            </a:pPr>
            <a:r>
              <a:rPr lang="en-US" altLang="zh-TW" sz="2000" b="1" dirty="0" smtClean="0"/>
              <a:t>PART </a:t>
            </a:r>
            <a:r>
              <a:rPr lang="en-US" altLang="zh-TW" sz="2000" b="1" dirty="0"/>
              <a:t>I: </a:t>
            </a:r>
            <a:r>
              <a:rPr lang="zh-TW" altLang="zh-TW" sz="2000" b="1" dirty="0"/>
              <a:t>入門與</a:t>
            </a:r>
            <a:r>
              <a:rPr lang="zh-TW" altLang="zh-TW" sz="2000" b="1" dirty="0" smtClean="0"/>
              <a:t>導論</a:t>
            </a:r>
            <a:endParaRPr lang="en-US" altLang="zh-TW" sz="2000" b="1" dirty="0" smtClean="0"/>
          </a:p>
          <a:p>
            <a:pPr lvl="3"/>
            <a:r>
              <a:rPr lang="en-US" altLang="zh-TW" sz="1400" dirty="0" smtClean="0"/>
              <a:t>Overview</a:t>
            </a:r>
          </a:p>
          <a:p>
            <a:pPr lvl="3"/>
            <a:r>
              <a:rPr lang="en-US" altLang="zh-TW" sz="1400" dirty="0" smtClean="0"/>
              <a:t>DB2</a:t>
            </a:r>
            <a:r>
              <a:rPr lang="zh-TW" altLang="zh-TW" sz="1400" dirty="0"/>
              <a:t>系統及</a:t>
            </a:r>
            <a:r>
              <a:rPr lang="en-US" altLang="zh-TW" sz="1400" dirty="0"/>
              <a:t>SQL</a:t>
            </a:r>
            <a:r>
              <a:rPr lang="zh-TW" altLang="zh-TW" sz="1400" dirty="0" smtClean="0"/>
              <a:t>語言</a:t>
            </a:r>
            <a:endParaRPr lang="en-US" altLang="zh-TW" sz="1400" dirty="0" smtClean="0"/>
          </a:p>
          <a:p>
            <a:pPr lvl="3"/>
            <a:r>
              <a:rPr lang="zh-TW" altLang="zh-TW" sz="1400" dirty="0" smtClean="0"/>
              <a:t>闡述關連</a:t>
            </a:r>
            <a:r>
              <a:rPr lang="zh-TW" altLang="zh-TW" sz="1400" dirty="0"/>
              <a:t>式資料模型</a:t>
            </a:r>
            <a:r>
              <a:rPr lang="en-US" altLang="zh-TW" sz="1400" dirty="0"/>
              <a:t>(The Relational </a:t>
            </a:r>
            <a:r>
              <a:rPr lang="en-US" altLang="zh-TW" sz="1400" dirty="0" smtClean="0"/>
              <a:t>Model)</a:t>
            </a:r>
            <a:endParaRPr lang="en-US" altLang="zh-TW" sz="1400" dirty="0"/>
          </a:p>
          <a:p>
            <a:pPr lvl="3"/>
            <a:r>
              <a:rPr lang="zh-TW" altLang="zh-TW" sz="1400" dirty="0" smtClean="0"/>
              <a:t>階層</a:t>
            </a:r>
            <a:r>
              <a:rPr lang="zh-TW" altLang="zh-TW" sz="1400" dirty="0"/>
              <a:t>式資料模型</a:t>
            </a:r>
            <a:r>
              <a:rPr lang="en-US" altLang="zh-TW" sz="1400" dirty="0"/>
              <a:t>(The Hierarchical Model</a:t>
            </a:r>
            <a:r>
              <a:rPr lang="en-US" altLang="zh-TW" sz="1400" dirty="0" smtClean="0"/>
              <a:t>)</a:t>
            </a:r>
            <a:r>
              <a:rPr lang="zh-TW" altLang="en-US" sz="1400" dirty="0" smtClean="0"/>
              <a:t>簡</a:t>
            </a:r>
            <a:r>
              <a:rPr lang="zh-TW" altLang="zh-TW" sz="1400" dirty="0" smtClean="0"/>
              <a:t>介</a:t>
            </a:r>
            <a:endParaRPr lang="en-US" altLang="zh-TW" sz="1400" dirty="0"/>
          </a:p>
          <a:p>
            <a:pPr lvl="3"/>
            <a:r>
              <a:rPr lang="zh-TW" altLang="zh-TW" sz="1400" dirty="0" smtClean="0"/>
              <a:t>網狀</a:t>
            </a:r>
            <a:r>
              <a:rPr lang="zh-TW" altLang="zh-TW" sz="1400" dirty="0"/>
              <a:t>式資料模型</a:t>
            </a:r>
            <a:r>
              <a:rPr lang="en-US" altLang="zh-TW" sz="1400" dirty="0"/>
              <a:t>(The Network Model</a:t>
            </a:r>
            <a:r>
              <a:rPr lang="en-US" altLang="zh-TW" sz="1400" dirty="0" smtClean="0"/>
              <a:t>)</a:t>
            </a:r>
            <a:r>
              <a:rPr lang="zh-TW" altLang="en-US" sz="1400" dirty="0" smtClean="0"/>
              <a:t>簡</a:t>
            </a:r>
            <a:r>
              <a:rPr lang="zh-TW" altLang="zh-TW" sz="1400" dirty="0" smtClean="0"/>
              <a:t>介</a:t>
            </a:r>
            <a:endParaRPr lang="zh-TW" altLang="zh-TW" sz="2400" dirty="0"/>
          </a:p>
          <a:p>
            <a:pPr lvl="2">
              <a:spcBef>
                <a:spcPts val="1200"/>
              </a:spcBef>
            </a:pPr>
            <a:r>
              <a:rPr lang="en-US" altLang="zh-TW" sz="2000" b="1" dirty="0"/>
              <a:t>PART II: </a:t>
            </a:r>
            <a:r>
              <a:rPr lang="zh-TW" altLang="zh-TW" sz="2000" b="1" dirty="0"/>
              <a:t>資料庫設計</a:t>
            </a:r>
            <a:r>
              <a:rPr lang="en-US" altLang="zh-TW" sz="2000" b="1" dirty="0"/>
              <a:t> (Database Design)</a:t>
            </a:r>
          </a:p>
          <a:p>
            <a:pPr lvl="3"/>
            <a:r>
              <a:rPr lang="zh-TW" altLang="zh-TW" sz="1400" dirty="0"/>
              <a:t>資料庫問題分析</a:t>
            </a:r>
            <a:r>
              <a:rPr lang="zh-TW" altLang="zh-TW" sz="1400" dirty="0" smtClean="0"/>
              <a:t>與</a:t>
            </a:r>
            <a:r>
              <a:rPr lang="en-US" altLang="zh-TW" sz="1400" dirty="0" smtClean="0"/>
              <a:t> E-R Model</a:t>
            </a:r>
            <a:endParaRPr lang="zh-TW" altLang="zh-TW" sz="1400" dirty="0"/>
          </a:p>
          <a:p>
            <a:pPr lvl="3"/>
            <a:r>
              <a:rPr lang="zh-TW" altLang="zh-TW" sz="1400" dirty="0"/>
              <a:t>資料庫的表格正規</a:t>
            </a:r>
            <a:r>
              <a:rPr lang="zh-TW" altLang="zh-TW" sz="1400" dirty="0" smtClean="0"/>
              <a:t>化</a:t>
            </a:r>
            <a:endParaRPr lang="en-US" altLang="zh-TW" sz="1400" dirty="0" smtClean="0"/>
          </a:p>
          <a:p>
            <a:pPr lvl="3"/>
            <a:r>
              <a:rPr lang="zh-TW" altLang="zh-TW" sz="1400" dirty="0" smtClean="0"/>
              <a:t>設計</a:t>
            </a:r>
            <a:r>
              <a:rPr lang="zh-TW" altLang="zh-TW" sz="1400" dirty="0"/>
              <a:t>介面增刪查改</a:t>
            </a:r>
            <a:r>
              <a:rPr lang="zh-TW" altLang="zh-TW" sz="1400" dirty="0" smtClean="0"/>
              <a:t>資料庫</a:t>
            </a:r>
            <a:endParaRPr lang="zh-TW" altLang="zh-TW" sz="1400" dirty="0"/>
          </a:p>
          <a:p>
            <a:pPr lvl="2">
              <a:spcBef>
                <a:spcPts val="1200"/>
              </a:spcBef>
            </a:pPr>
            <a:r>
              <a:rPr lang="en-US" altLang="zh-TW" sz="2000" b="1" dirty="0"/>
              <a:t>PART III: </a:t>
            </a:r>
            <a:r>
              <a:rPr lang="zh-TW" altLang="zh-TW" sz="2000" b="1" dirty="0"/>
              <a:t>進階探討</a:t>
            </a:r>
            <a:endParaRPr lang="en-US" altLang="zh-TW" sz="2000" b="1" dirty="0"/>
          </a:p>
          <a:p>
            <a:pPr lvl="3"/>
            <a:r>
              <a:rPr lang="zh-TW" altLang="zh-TW" sz="1400" dirty="0"/>
              <a:t>快速存取方法</a:t>
            </a:r>
            <a:r>
              <a:rPr lang="en-US" altLang="zh-TW" sz="1400" dirty="0"/>
              <a:t>(Access Methods</a:t>
            </a:r>
            <a:r>
              <a:rPr lang="en-US" altLang="zh-TW" sz="1400" dirty="0" smtClean="0"/>
              <a:t>)</a:t>
            </a:r>
          </a:p>
          <a:p>
            <a:pPr lvl="3"/>
            <a:r>
              <a:rPr lang="zh-TW" altLang="zh-TW" sz="1400" dirty="0" smtClean="0"/>
              <a:t>資料庫</a:t>
            </a:r>
            <a:r>
              <a:rPr lang="zh-TW" altLang="zh-TW" sz="1400" dirty="0"/>
              <a:t>回復</a:t>
            </a:r>
            <a:r>
              <a:rPr lang="en-US" altLang="zh-TW" sz="1400" dirty="0"/>
              <a:t>(Database Recovery</a:t>
            </a:r>
            <a:r>
              <a:rPr lang="en-US" altLang="zh-TW" sz="1400" dirty="0" smtClean="0"/>
              <a:t>)</a:t>
            </a:r>
          </a:p>
          <a:p>
            <a:pPr lvl="3"/>
            <a:r>
              <a:rPr lang="zh-TW" altLang="zh-TW" sz="1400" dirty="0" smtClean="0"/>
              <a:t>協同</a:t>
            </a:r>
            <a:r>
              <a:rPr lang="zh-TW" altLang="zh-TW" sz="1400" dirty="0"/>
              <a:t>控制</a:t>
            </a:r>
            <a:r>
              <a:rPr lang="en-US" altLang="zh-TW" sz="1400" dirty="0"/>
              <a:t>(Concurrency Control</a:t>
            </a:r>
            <a:r>
              <a:rPr lang="en-US" altLang="zh-TW" sz="1400" dirty="0" smtClean="0"/>
              <a:t>)</a:t>
            </a:r>
          </a:p>
          <a:p>
            <a:pPr lvl="3"/>
            <a:r>
              <a:rPr lang="zh-TW" altLang="zh-TW" sz="1400" dirty="0" smtClean="0"/>
              <a:t>資料</a:t>
            </a:r>
            <a:r>
              <a:rPr lang="zh-TW" altLang="zh-TW" sz="1400" dirty="0"/>
              <a:t>安全與資料正確</a:t>
            </a:r>
            <a:r>
              <a:rPr lang="en-US" altLang="zh-TW" sz="1400" dirty="0"/>
              <a:t>(Security and Integrity</a:t>
            </a:r>
            <a:r>
              <a:rPr lang="en-US" altLang="zh-TW" sz="1400" dirty="0" smtClean="0"/>
              <a:t>)</a:t>
            </a:r>
          </a:p>
          <a:p>
            <a:pPr lvl="3"/>
            <a:r>
              <a:rPr lang="zh-TW" altLang="zh-TW" sz="1400" dirty="0" smtClean="0"/>
              <a:t>查詢</a:t>
            </a:r>
            <a:r>
              <a:rPr lang="zh-TW" altLang="zh-TW" sz="1400" dirty="0"/>
              <a:t>最佳化</a:t>
            </a:r>
            <a:r>
              <a:rPr lang="en-US" altLang="zh-TW" sz="1400" dirty="0"/>
              <a:t>(Query Optimization</a:t>
            </a:r>
            <a:r>
              <a:rPr lang="en-US" altLang="zh-TW" sz="1400" dirty="0" smtClean="0"/>
              <a:t>)</a:t>
            </a:r>
          </a:p>
          <a:p>
            <a:pPr lvl="3"/>
            <a:r>
              <a:rPr lang="zh-TW" altLang="zh-TW" sz="1400" dirty="0" smtClean="0"/>
              <a:t>分散式</a:t>
            </a:r>
            <a:r>
              <a:rPr lang="zh-TW" altLang="zh-TW" sz="1400" dirty="0"/>
              <a:t>資料庫系統</a:t>
            </a:r>
            <a:r>
              <a:rPr lang="en-US" altLang="zh-TW" sz="1400" dirty="0"/>
              <a:t>(Distributed Database</a:t>
            </a:r>
            <a:r>
              <a:rPr lang="en-US" altLang="zh-TW" sz="1400" dirty="0" smtClean="0"/>
              <a:t>)</a:t>
            </a:r>
            <a:endParaRPr lang="zh-TW" altLang="zh-TW" sz="1400" dirty="0"/>
          </a:p>
          <a:p>
            <a:endParaRPr lang="zh-TW" altLang="en-US" sz="2400" dirty="0"/>
          </a:p>
        </p:txBody>
      </p:sp>
      <p:sp>
        <p:nvSpPr>
          <p:cNvPr id="4" name="矩形 3"/>
          <p:cNvSpPr/>
          <p:nvPr/>
        </p:nvSpPr>
        <p:spPr bwMode="auto">
          <a:xfrm>
            <a:off x="920552" y="2996952"/>
            <a:ext cx="7920880" cy="1224136"/>
          </a:xfrm>
          <a:prstGeom prst="rect">
            <a:avLst/>
          </a:prstGeom>
          <a:noFill/>
          <a:ln w="38100" cap="flat" cmpd="sng" algn="ctr">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標楷體" pitchFamily="65" charset="-120"/>
            </a:endParaRPr>
          </a:p>
        </p:txBody>
      </p:sp>
      <p:sp>
        <p:nvSpPr>
          <p:cNvPr id="9" name="頁尾版面配置區 8"/>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10" name="投影片編號版面配置區 9"/>
          <p:cNvSpPr>
            <a:spLocks noGrp="1"/>
          </p:cNvSpPr>
          <p:nvPr>
            <p:ph type="sldNum" sz="quarter" idx="11"/>
          </p:nvPr>
        </p:nvSpPr>
        <p:spPr/>
        <p:txBody>
          <a:bodyPr/>
          <a:lstStyle/>
          <a:p>
            <a:r>
              <a:rPr lang="en-US" altLang="zh-TW" smtClean="0"/>
              <a:t>6-</a:t>
            </a:r>
            <a:fld id="{084BFBEF-DDC4-418E-BE81-DB2B5BD67F2A}" type="slidenum">
              <a:rPr lang="en-US" altLang="zh-TW" smtClean="0"/>
              <a:pPr/>
              <a:t>2</a:t>
            </a:fld>
            <a:endParaRPr lang="en-US" altLang="zh-TW" dirty="0"/>
          </a:p>
        </p:txBody>
      </p:sp>
    </p:spTree>
    <p:extLst>
      <p:ext uri="{BB962C8B-B14F-4D97-AF65-F5344CB8AC3E}">
        <p14:creationId xmlns:p14="http://schemas.microsoft.com/office/powerpoint/2010/main" val="38102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altLang="zh-TW" sz="3200" smtClean="0"/>
              <a:t>Example: Banking Database</a:t>
            </a:r>
            <a:endParaRPr lang="en-US" altLang="zh-TW" sz="3200" b="0" smtClean="0"/>
          </a:p>
        </p:txBody>
      </p:sp>
      <p:grpSp>
        <p:nvGrpSpPr>
          <p:cNvPr id="3" name="群組 2"/>
          <p:cNvGrpSpPr/>
          <p:nvPr/>
        </p:nvGrpSpPr>
        <p:grpSpPr>
          <a:xfrm>
            <a:off x="3255916" y="1212627"/>
            <a:ext cx="3223250" cy="2430462"/>
            <a:chOff x="3365501" y="1212627"/>
            <a:chExt cx="2975308" cy="2430462"/>
          </a:xfrm>
        </p:grpSpPr>
        <p:pic>
          <p:nvPicPr>
            <p:cNvPr id="2970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3346" t="2800" r="3708" b="2582"/>
            <a:stretch>
              <a:fillRect/>
            </a:stretch>
          </p:blipFill>
          <p:spPr bwMode="auto">
            <a:xfrm>
              <a:off x="3724275" y="1576164"/>
              <a:ext cx="256063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29703" name="Rectangle 6"/>
            <p:cNvSpPr>
              <a:spLocks noChangeArrowheads="1"/>
            </p:cNvSpPr>
            <p:nvPr/>
          </p:nvSpPr>
          <p:spPr bwMode="auto">
            <a:xfrm>
              <a:off x="3365501" y="1212627"/>
              <a:ext cx="1712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nSpc>
                  <a:spcPct val="110000"/>
                </a:lnSpc>
                <a:spcBef>
                  <a:spcPct val="20000"/>
                </a:spcBef>
                <a:buClr>
                  <a:schemeClr val="folHlink"/>
                </a:buClr>
                <a:buSzPct val="55000"/>
                <a:buFont typeface="Wingdings" pitchFamily="2" charset="2"/>
                <a:buNone/>
              </a:pPr>
              <a:r>
                <a:rPr lang="en-US" altLang="zh-TW" sz="2000" b="1" i="1">
                  <a:solidFill>
                    <a:schemeClr val="tx2"/>
                  </a:solidFill>
                  <a:latin typeface="Times New Roman" pitchFamily="18" charset="0"/>
                </a:rPr>
                <a:t>    2. customer</a:t>
              </a:r>
              <a:endParaRPr lang="zh-TW" altLang="en-US" sz="2000" b="1" i="1">
                <a:solidFill>
                  <a:schemeClr val="tx2"/>
                </a:solidFill>
                <a:latin typeface="Times New Roman" pitchFamily="18" charset="0"/>
              </a:endParaRPr>
            </a:p>
          </p:txBody>
        </p:sp>
        <p:sp>
          <p:nvSpPr>
            <p:cNvPr id="29704" name="Text Box 18"/>
            <p:cNvSpPr txBox="1">
              <a:spLocks noChangeArrowheads="1"/>
            </p:cNvSpPr>
            <p:nvPr/>
          </p:nvSpPr>
          <p:spPr bwMode="auto">
            <a:xfrm>
              <a:off x="4859338" y="1289173"/>
              <a:ext cx="14814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defPPr>
                <a:defRPr lang="zh-TW"/>
              </a:defPPr>
              <a:lvl1pPr algn="l" eaLnBrk="1" hangingPunct="1">
                <a:defRPr sz="1200"/>
              </a:lvl1pPr>
              <a:lvl2pPr marL="742950" indent="-285750" eaLnBrk="0" hangingPunct="0">
                <a:defRPr>
                  <a:solidFill>
                    <a:schemeClr val="hlink"/>
                  </a:solidFill>
                  <a:latin typeface="Tahoma" pitchFamily="34" charset="0"/>
                  <a:ea typeface="新細明體" pitchFamily="18" charset="-120"/>
                </a:defRPr>
              </a:lvl2pPr>
              <a:lvl3pPr marL="1143000" indent="-228600" eaLnBrk="0" hangingPunct="0">
                <a:defRPr>
                  <a:solidFill>
                    <a:schemeClr val="hlink"/>
                  </a:solidFill>
                  <a:latin typeface="Tahoma" pitchFamily="34" charset="0"/>
                  <a:ea typeface="新細明體" pitchFamily="18" charset="-120"/>
                </a:defRPr>
              </a:lvl3pPr>
              <a:lvl4pPr marL="1600200" indent="-228600" eaLnBrk="0" hangingPunct="0">
                <a:defRPr>
                  <a:solidFill>
                    <a:schemeClr val="hlink"/>
                  </a:solidFill>
                  <a:latin typeface="Tahoma" pitchFamily="34" charset="0"/>
                  <a:ea typeface="新細明體" pitchFamily="18" charset="-120"/>
                </a:defRPr>
              </a:lvl4pPr>
              <a:lvl5pPr marL="2057400" indent="-228600" eaLnBrk="0" hangingPunct="0">
                <a:defRPr>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hlink"/>
                  </a:solidFill>
                  <a:latin typeface="Tahoma" pitchFamily="34" charset="0"/>
                  <a:ea typeface="新細明體" pitchFamily="18" charset="-120"/>
                </a:defRPr>
              </a:lvl9pPr>
            </a:lstStyle>
            <a:p>
              <a:r>
                <a:rPr lang="zh-TW" altLang="en-US" dirty="0" smtClean="0"/>
                <a:t> 客戶</a:t>
              </a:r>
              <a:r>
                <a:rPr lang="zh-TW" altLang="en-US" dirty="0"/>
                <a:t>(存款戶,貸款戶)</a:t>
              </a:r>
            </a:p>
          </p:txBody>
        </p:sp>
      </p:grpSp>
      <p:grpSp>
        <p:nvGrpSpPr>
          <p:cNvPr id="29705" name="Group 28"/>
          <p:cNvGrpSpPr>
            <a:grpSpLocks/>
          </p:cNvGrpSpPr>
          <p:nvPr/>
        </p:nvGrpSpPr>
        <p:grpSpPr bwMode="auto">
          <a:xfrm>
            <a:off x="3668987" y="3614422"/>
            <a:ext cx="2454143" cy="2522407"/>
            <a:chOff x="4093" y="768"/>
            <a:chExt cx="1427" cy="1523"/>
          </a:xfrm>
        </p:grpSpPr>
        <p:pic>
          <p:nvPicPr>
            <p:cNvPr id="2972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1608" t="13913" r="3018" b="13913"/>
            <a:stretch>
              <a:fillRect/>
            </a:stretch>
          </p:blipFill>
          <p:spPr bwMode="auto">
            <a:xfrm>
              <a:off x="4096" y="977"/>
              <a:ext cx="1424" cy="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grpSp>
          <p:nvGrpSpPr>
            <p:cNvPr id="29723" name="Group 23"/>
            <p:cNvGrpSpPr>
              <a:grpSpLocks/>
            </p:cNvGrpSpPr>
            <p:nvPr/>
          </p:nvGrpSpPr>
          <p:grpSpPr bwMode="auto">
            <a:xfrm>
              <a:off x="4093" y="768"/>
              <a:ext cx="1155" cy="279"/>
              <a:chOff x="4460" y="768"/>
              <a:chExt cx="1155" cy="279"/>
            </a:xfrm>
          </p:grpSpPr>
          <p:sp>
            <p:nvSpPr>
              <p:cNvPr id="29724" name="Rectangle 8"/>
              <p:cNvSpPr>
                <a:spLocks noChangeArrowheads="1"/>
              </p:cNvSpPr>
              <p:nvPr/>
            </p:nvSpPr>
            <p:spPr bwMode="auto">
              <a:xfrm>
                <a:off x="4460" y="768"/>
                <a:ext cx="80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nSpc>
                    <a:spcPct val="120000"/>
                  </a:lnSpc>
                </a:pPr>
                <a:r>
                  <a:rPr lang="en-US" altLang="zh-TW" sz="2000" b="1" i="1" dirty="0">
                    <a:solidFill>
                      <a:schemeClr val="tx2"/>
                    </a:solidFill>
                    <a:latin typeface="Times New Roman" pitchFamily="18" charset="0"/>
                  </a:rPr>
                  <a:t>5. account</a:t>
                </a:r>
                <a:endParaRPr lang="zh-TW" altLang="en-US" sz="2000" b="1" i="1" dirty="0">
                  <a:solidFill>
                    <a:schemeClr val="tx2"/>
                  </a:solidFill>
                  <a:latin typeface="Times New Roman" pitchFamily="18" charset="0"/>
                </a:endParaRPr>
              </a:p>
            </p:txBody>
          </p:sp>
          <p:sp>
            <p:nvSpPr>
              <p:cNvPr id="29725" name="Rectangle 19"/>
              <p:cNvSpPr>
                <a:spLocks noChangeArrowheads="1"/>
              </p:cNvSpPr>
              <p:nvPr/>
            </p:nvSpPr>
            <p:spPr bwMode="auto">
              <a:xfrm>
                <a:off x="5125" y="830"/>
                <a:ext cx="49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l"/>
                <a:r>
                  <a:rPr lang="zh-TW" altLang="en-US" sz="1200" dirty="0"/>
                  <a:t> 存款帳</a:t>
                </a:r>
              </a:p>
            </p:txBody>
          </p:sp>
        </p:grpSp>
      </p:grpSp>
      <p:grpSp>
        <p:nvGrpSpPr>
          <p:cNvPr id="29706" name="Group 27"/>
          <p:cNvGrpSpPr>
            <a:grpSpLocks/>
          </p:cNvGrpSpPr>
          <p:nvPr/>
        </p:nvGrpSpPr>
        <p:grpSpPr bwMode="auto">
          <a:xfrm>
            <a:off x="6334344" y="1196753"/>
            <a:ext cx="2995878" cy="2420937"/>
            <a:chOff x="403" y="2344"/>
            <a:chExt cx="1742" cy="1525"/>
          </a:xfrm>
        </p:grpSpPr>
        <p:grpSp>
          <p:nvGrpSpPr>
            <p:cNvPr id="29718" name="Group 9"/>
            <p:cNvGrpSpPr>
              <a:grpSpLocks/>
            </p:cNvGrpSpPr>
            <p:nvPr/>
          </p:nvGrpSpPr>
          <p:grpSpPr bwMode="auto">
            <a:xfrm>
              <a:off x="403" y="2344"/>
              <a:ext cx="1742" cy="1525"/>
              <a:chOff x="320" y="743"/>
              <a:chExt cx="2477" cy="1440"/>
            </a:xfrm>
          </p:grpSpPr>
          <p:pic>
            <p:nvPicPr>
              <p:cNvPr id="2972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l="2264" t="7613" r="2592" b="6912"/>
              <a:stretch>
                <a:fillRect/>
              </a:stretch>
            </p:blipFill>
            <p:spPr bwMode="auto">
              <a:xfrm>
                <a:off x="592" y="957"/>
                <a:ext cx="2205"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29721" name="Rectangle 11"/>
              <p:cNvSpPr>
                <a:spLocks noChangeArrowheads="1"/>
              </p:cNvSpPr>
              <p:nvPr/>
            </p:nvSpPr>
            <p:spPr bwMode="auto">
              <a:xfrm>
                <a:off x="320" y="743"/>
                <a:ext cx="1429"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110000"/>
                  </a:lnSpc>
                  <a:spcBef>
                    <a:spcPct val="20000"/>
                  </a:spcBef>
                  <a:buClr>
                    <a:schemeClr val="folHlink"/>
                  </a:buClr>
                  <a:buSzPct val="55000"/>
                  <a:buFont typeface="Wingdings" pitchFamily="2" charset="2"/>
                  <a:buNone/>
                </a:pPr>
                <a:r>
                  <a:rPr lang="en-US" altLang="zh-TW" sz="2000" b="1" i="1" dirty="0">
                    <a:solidFill>
                      <a:schemeClr val="tx2"/>
                    </a:solidFill>
                    <a:latin typeface="Times New Roman" pitchFamily="18" charset="0"/>
                  </a:rPr>
                  <a:t>     3. depositor</a:t>
                </a:r>
                <a:endParaRPr lang="zh-TW" altLang="en-US" sz="2000" b="1" i="1" dirty="0">
                  <a:solidFill>
                    <a:schemeClr val="tx2"/>
                  </a:solidFill>
                  <a:latin typeface="Times New Roman" pitchFamily="18" charset="0"/>
                </a:endParaRPr>
              </a:p>
            </p:txBody>
          </p:sp>
        </p:grpSp>
        <p:sp>
          <p:nvSpPr>
            <p:cNvPr id="29719" name="Text Box 20"/>
            <p:cNvSpPr txBox="1">
              <a:spLocks noChangeArrowheads="1"/>
            </p:cNvSpPr>
            <p:nvPr/>
          </p:nvSpPr>
          <p:spPr bwMode="auto">
            <a:xfrm>
              <a:off x="1385" y="2393"/>
              <a:ext cx="40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algn="l" eaLnBrk="1" hangingPunct="1"/>
              <a:r>
                <a:rPr lang="zh-TW" altLang="en-US" sz="1200" dirty="0">
                  <a:solidFill>
                    <a:schemeClr val="tx1"/>
                  </a:solidFill>
                  <a:latin typeface="Arial" charset="0"/>
                  <a:ea typeface="標楷體" pitchFamily="65" charset="-120"/>
                </a:rPr>
                <a:t>存款戶 </a:t>
              </a:r>
            </a:p>
          </p:txBody>
        </p:sp>
      </p:grpSp>
      <p:grpSp>
        <p:nvGrpSpPr>
          <p:cNvPr id="29707" name="Group 26"/>
          <p:cNvGrpSpPr>
            <a:grpSpLocks/>
          </p:cNvGrpSpPr>
          <p:nvPr/>
        </p:nvGrpSpPr>
        <p:grpSpPr bwMode="auto">
          <a:xfrm>
            <a:off x="6258053" y="3669853"/>
            <a:ext cx="3219450" cy="2451100"/>
            <a:chOff x="2092" y="2375"/>
            <a:chExt cx="1872" cy="1527"/>
          </a:xfrm>
        </p:grpSpPr>
        <p:grpSp>
          <p:nvGrpSpPr>
            <p:cNvPr id="29714" name="Group 12"/>
            <p:cNvGrpSpPr>
              <a:grpSpLocks/>
            </p:cNvGrpSpPr>
            <p:nvPr/>
          </p:nvGrpSpPr>
          <p:grpSpPr bwMode="auto">
            <a:xfrm>
              <a:off x="2092" y="2375"/>
              <a:ext cx="1872" cy="1527"/>
              <a:chOff x="2587" y="735"/>
              <a:chExt cx="2672" cy="1660"/>
            </a:xfrm>
          </p:grpSpPr>
          <p:pic>
            <p:nvPicPr>
              <p:cNvPr id="29716"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l="1968" t="11287" r="2756" b="11549"/>
              <a:stretch>
                <a:fillRect/>
              </a:stretch>
            </p:blipFill>
            <p:spPr bwMode="auto">
              <a:xfrm>
                <a:off x="2912" y="968"/>
                <a:ext cx="2347" cy="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29717" name="Rectangle 14"/>
              <p:cNvSpPr>
                <a:spLocks noChangeArrowheads="1"/>
              </p:cNvSpPr>
              <p:nvPr/>
            </p:nvSpPr>
            <p:spPr bwMode="auto">
              <a:xfrm>
                <a:off x="2587" y="735"/>
                <a:ext cx="114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nSpc>
                    <a:spcPct val="110000"/>
                  </a:lnSpc>
                  <a:spcBef>
                    <a:spcPct val="20000"/>
                  </a:spcBef>
                  <a:buClr>
                    <a:schemeClr val="folHlink"/>
                  </a:buClr>
                  <a:buSzPct val="55000"/>
                  <a:buFont typeface="Wingdings" pitchFamily="2" charset="2"/>
                  <a:buNone/>
                </a:pPr>
                <a:r>
                  <a:rPr lang="en-US" altLang="zh-TW" sz="2000" b="1" i="1">
                    <a:solidFill>
                      <a:schemeClr val="tx2"/>
                    </a:solidFill>
                    <a:latin typeface="Times New Roman" pitchFamily="18" charset="0"/>
                  </a:rPr>
                  <a:t>     6. loan</a:t>
                </a:r>
                <a:endParaRPr lang="zh-TW" altLang="en-US" sz="2000" b="1" i="1">
                  <a:solidFill>
                    <a:schemeClr val="tx2"/>
                  </a:solidFill>
                  <a:latin typeface="Times New Roman" pitchFamily="18" charset="0"/>
                </a:endParaRPr>
              </a:p>
            </p:txBody>
          </p:sp>
        </p:grpSp>
        <p:sp>
          <p:nvSpPr>
            <p:cNvPr id="29715" name="Rectangle 21"/>
            <p:cNvSpPr>
              <a:spLocks noChangeArrowheads="1"/>
            </p:cNvSpPr>
            <p:nvPr/>
          </p:nvSpPr>
          <p:spPr bwMode="auto">
            <a:xfrm>
              <a:off x="2790" y="2422"/>
              <a:ext cx="49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l"/>
              <a:r>
                <a:rPr lang="zh-TW" altLang="en-US" sz="1200" dirty="0"/>
                <a:t>貸款帳</a:t>
              </a:r>
            </a:p>
          </p:txBody>
        </p:sp>
      </p:grpSp>
      <p:grpSp>
        <p:nvGrpSpPr>
          <p:cNvPr id="29708" name="Group 25"/>
          <p:cNvGrpSpPr>
            <a:grpSpLocks/>
          </p:cNvGrpSpPr>
          <p:nvPr/>
        </p:nvGrpSpPr>
        <p:grpSpPr bwMode="auto">
          <a:xfrm>
            <a:off x="509406" y="3576191"/>
            <a:ext cx="2559050" cy="2520950"/>
            <a:chOff x="3971" y="2367"/>
            <a:chExt cx="1488" cy="1588"/>
          </a:xfrm>
        </p:grpSpPr>
        <p:grpSp>
          <p:nvGrpSpPr>
            <p:cNvPr id="29710" name="Group 15"/>
            <p:cNvGrpSpPr>
              <a:grpSpLocks/>
            </p:cNvGrpSpPr>
            <p:nvPr/>
          </p:nvGrpSpPr>
          <p:grpSpPr bwMode="auto">
            <a:xfrm>
              <a:off x="3971" y="2367"/>
              <a:ext cx="1488" cy="1588"/>
              <a:chOff x="358" y="2271"/>
              <a:chExt cx="2402" cy="1644"/>
            </a:xfrm>
          </p:grpSpPr>
          <p:pic>
            <p:nvPicPr>
              <p:cNvPr id="29712"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l="6787" t="2928" r="7983" b="2661"/>
              <a:stretch>
                <a:fillRect/>
              </a:stretch>
            </p:blipFill>
            <p:spPr bwMode="auto">
              <a:xfrm>
                <a:off x="600" y="2493"/>
                <a:ext cx="2160" cy="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29713" name="Rectangle 17"/>
              <p:cNvSpPr>
                <a:spLocks noChangeArrowheads="1"/>
              </p:cNvSpPr>
              <p:nvPr/>
            </p:nvSpPr>
            <p:spPr bwMode="auto">
              <a:xfrm>
                <a:off x="358" y="2271"/>
                <a:ext cx="156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110000"/>
                  </a:lnSpc>
                  <a:spcBef>
                    <a:spcPct val="20000"/>
                  </a:spcBef>
                  <a:buClr>
                    <a:schemeClr val="folHlink"/>
                  </a:buClr>
                  <a:buSzPct val="55000"/>
                  <a:buFont typeface="Wingdings" pitchFamily="2" charset="2"/>
                  <a:buNone/>
                </a:pPr>
                <a:r>
                  <a:rPr lang="en-US" altLang="zh-TW" sz="2000" b="1" i="1">
                    <a:solidFill>
                      <a:schemeClr val="tx2"/>
                    </a:solidFill>
                    <a:latin typeface="Times New Roman" pitchFamily="18" charset="0"/>
                  </a:rPr>
                  <a:t>    4. borrower</a:t>
                </a:r>
                <a:endParaRPr lang="zh-TW" altLang="en-US" sz="2000" b="1" i="1">
                  <a:solidFill>
                    <a:schemeClr val="tx2"/>
                  </a:solidFill>
                  <a:latin typeface="Times New Roman" pitchFamily="18" charset="0"/>
                </a:endParaRPr>
              </a:p>
            </p:txBody>
          </p:sp>
        </p:grpSp>
        <p:sp>
          <p:nvSpPr>
            <p:cNvPr id="29711" name="Text Box 22"/>
            <p:cNvSpPr txBox="1">
              <a:spLocks noChangeArrowheads="1"/>
            </p:cNvSpPr>
            <p:nvPr/>
          </p:nvSpPr>
          <p:spPr bwMode="auto">
            <a:xfrm>
              <a:off x="4878" y="2418"/>
              <a:ext cx="40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defPPr>
                <a:defRPr lang="zh-TW"/>
              </a:defPPr>
              <a:lvl1pPr eaLnBrk="1" hangingPunct="1">
                <a:defRPr sz="1200"/>
              </a:lvl1pPr>
              <a:lvl2pPr marL="742950" indent="-285750" eaLnBrk="0" hangingPunct="0">
                <a:defRPr>
                  <a:solidFill>
                    <a:schemeClr val="hlink"/>
                  </a:solidFill>
                  <a:latin typeface="Tahoma" pitchFamily="34" charset="0"/>
                  <a:ea typeface="新細明體" pitchFamily="18" charset="-120"/>
                </a:defRPr>
              </a:lvl2pPr>
              <a:lvl3pPr marL="1143000" indent="-228600" eaLnBrk="0" hangingPunct="0">
                <a:defRPr>
                  <a:solidFill>
                    <a:schemeClr val="hlink"/>
                  </a:solidFill>
                  <a:latin typeface="Tahoma" pitchFamily="34" charset="0"/>
                  <a:ea typeface="新細明體" pitchFamily="18" charset="-120"/>
                </a:defRPr>
              </a:lvl3pPr>
              <a:lvl4pPr marL="1600200" indent="-228600" eaLnBrk="0" hangingPunct="0">
                <a:defRPr>
                  <a:solidFill>
                    <a:schemeClr val="hlink"/>
                  </a:solidFill>
                  <a:latin typeface="Tahoma" pitchFamily="34" charset="0"/>
                  <a:ea typeface="新細明體" pitchFamily="18" charset="-120"/>
                </a:defRPr>
              </a:lvl4pPr>
              <a:lvl5pPr marL="2057400" indent="-228600" eaLnBrk="0" hangingPunct="0">
                <a:defRPr>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hlink"/>
                  </a:solidFill>
                  <a:latin typeface="Tahoma" pitchFamily="34" charset="0"/>
                  <a:ea typeface="新細明體" pitchFamily="18" charset="-120"/>
                </a:defRPr>
              </a:lvl9pPr>
            </a:lstStyle>
            <a:p>
              <a:r>
                <a:rPr lang="zh-TW" altLang="en-US" dirty="0"/>
                <a:t>貸款戶</a:t>
              </a:r>
            </a:p>
          </p:txBody>
        </p:sp>
      </p:grpSp>
      <p:grpSp>
        <p:nvGrpSpPr>
          <p:cNvPr id="2" name="群組 1"/>
          <p:cNvGrpSpPr/>
          <p:nvPr/>
        </p:nvGrpSpPr>
        <p:grpSpPr>
          <a:xfrm>
            <a:off x="220484" y="1241872"/>
            <a:ext cx="3145498" cy="2403152"/>
            <a:chOff x="563563" y="1196752"/>
            <a:chExt cx="2903537" cy="2403152"/>
          </a:xfrm>
        </p:grpSpPr>
        <p:pic>
          <p:nvPicPr>
            <p:cNvPr id="2970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984" t="7437" r="2002" b="7744"/>
            <a:stretch>
              <a:fillRect/>
            </a:stretch>
          </p:blipFill>
          <p:spPr bwMode="auto">
            <a:xfrm>
              <a:off x="1009650" y="1556792"/>
              <a:ext cx="2457450"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29701" name="Rectangle 4"/>
            <p:cNvSpPr>
              <a:spLocks noChangeArrowheads="1"/>
            </p:cNvSpPr>
            <p:nvPr/>
          </p:nvSpPr>
          <p:spPr bwMode="auto">
            <a:xfrm>
              <a:off x="563563" y="1196752"/>
              <a:ext cx="18653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marL="457200" indent="-457200">
                <a:lnSpc>
                  <a:spcPct val="110000"/>
                </a:lnSpc>
                <a:spcBef>
                  <a:spcPct val="20000"/>
                </a:spcBef>
                <a:buClr>
                  <a:schemeClr val="folHlink"/>
                </a:buClr>
                <a:buSzPct val="55000"/>
                <a:buFont typeface="Wingdings" pitchFamily="2" charset="2"/>
                <a:buNone/>
              </a:pPr>
              <a:r>
                <a:rPr lang="en-US" altLang="zh-TW" sz="2000" b="1" i="1" dirty="0">
                  <a:solidFill>
                    <a:schemeClr val="tx2"/>
                  </a:solidFill>
                  <a:latin typeface="Times New Roman" pitchFamily="18" charset="0"/>
                </a:rPr>
                <a:t>  </a:t>
              </a:r>
              <a:r>
                <a:rPr lang="en-US" altLang="zh-TW" sz="2000" b="1" i="1" dirty="0" smtClean="0">
                  <a:solidFill>
                    <a:schemeClr val="tx2"/>
                  </a:solidFill>
                  <a:latin typeface="Times New Roman" pitchFamily="18" charset="0"/>
                </a:rPr>
                <a:t>1</a:t>
              </a:r>
              <a:r>
                <a:rPr lang="en-US" altLang="zh-TW" sz="2000" b="1" i="1" dirty="0">
                  <a:solidFill>
                    <a:schemeClr val="tx2"/>
                  </a:solidFill>
                  <a:latin typeface="Times New Roman" pitchFamily="18" charset="0"/>
                </a:rPr>
                <a:t>. branch</a:t>
              </a:r>
              <a:endParaRPr lang="zh-TW" altLang="en-US" sz="2000" b="1" i="1" dirty="0">
                <a:solidFill>
                  <a:schemeClr val="tx2"/>
                </a:solidFill>
                <a:latin typeface="Times New Roman" pitchFamily="18" charset="0"/>
              </a:endParaRPr>
            </a:p>
          </p:txBody>
        </p:sp>
        <p:sp>
          <p:nvSpPr>
            <p:cNvPr id="29709" name="Text Box 24"/>
            <p:cNvSpPr txBox="1">
              <a:spLocks noChangeArrowheads="1"/>
            </p:cNvSpPr>
            <p:nvPr/>
          </p:nvSpPr>
          <p:spPr bwMode="auto">
            <a:xfrm>
              <a:off x="1969109" y="1284894"/>
              <a:ext cx="794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zh-TW" altLang="en-US" sz="1200" dirty="0">
                  <a:solidFill>
                    <a:schemeClr val="tx1"/>
                  </a:solidFill>
                  <a:latin typeface="Arial" charset="0"/>
                  <a:ea typeface="標楷體" pitchFamily="65" charset="-120"/>
                </a:rPr>
                <a:t>分公司</a:t>
              </a:r>
            </a:p>
          </p:txBody>
        </p:sp>
      </p:grpSp>
      <p:sp>
        <p:nvSpPr>
          <p:cNvPr id="5" name="頁尾版面配置區 4"/>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6" name="投影片編號版面配置區 5"/>
          <p:cNvSpPr>
            <a:spLocks noGrp="1"/>
          </p:cNvSpPr>
          <p:nvPr>
            <p:ph type="sldNum" sz="quarter" idx="11"/>
          </p:nvPr>
        </p:nvSpPr>
        <p:spPr/>
        <p:txBody>
          <a:bodyPr/>
          <a:lstStyle/>
          <a:p>
            <a:r>
              <a:rPr lang="en-US" altLang="zh-TW" smtClean="0"/>
              <a:t>6-</a:t>
            </a:r>
            <a:fld id="{3B8DCDA2-2604-462F-AC1D-5492961C1C95}" type="slidenum">
              <a:rPr lang="en-US" altLang="zh-TW" smtClean="0"/>
              <a:pPr/>
              <a:t>20</a:t>
            </a:fld>
            <a:endParaRPr lang="en-US" altLang="zh-TW" dirty="0"/>
          </a:p>
        </p:txBody>
      </p:sp>
    </p:spTree>
    <p:extLst>
      <p:ext uri="{BB962C8B-B14F-4D97-AF65-F5344CB8AC3E}">
        <p14:creationId xmlns:p14="http://schemas.microsoft.com/office/powerpoint/2010/main" val="3667880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1155700" y="457200"/>
            <a:ext cx="8332391" cy="685800"/>
          </a:xfrm>
        </p:spPr>
        <p:txBody>
          <a:bodyPr/>
          <a:lstStyle/>
          <a:p>
            <a:pPr eaLnBrk="1" hangingPunct="1"/>
            <a:r>
              <a:rPr lang="en-US" altLang="zh-TW" sz="3200" dirty="0" smtClean="0"/>
              <a:t>E-R Diagram for a Banking Enterprise</a:t>
            </a:r>
            <a:endParaRPr lang="en-US" altLang="zh-TW" sz="2000" dirty="0" smtClean="0"/>
          </a:p>
        </p:txBody>
      </p:sp>
      <p:pic>
        <p:nvPicPr>
          <p:cNvPr id="27652" name="Picture 3"/>
          <p:cNvPicPr>
            <a:picLocks noChangeAspect="1" noChangeArrowheads="1"/>
          </p:cNvPicPr>
          <p:nvPr/>
        </p:nvPicPr>
        <p:blipFill>
          <a:blip r:embed="rId2">
            <a:extLst>
              <a:ext uri="{28A0092B-C50C-407E-A947-70E740481C1C}">
                <a14:useLocalDpi xmlns:a14="http://schemas.microsoft.com/office/drawing/2010/main" val="0"/>
              </a:ext>
            </a:extLst>
          </a:blip>
          <a:srcRect l="13913" t="874" r="14110" b="1357"/>
          <a:stretch>
            <a:fillRect/>
          </a:stretch>
        </p:blipFill>
        <p:spPr bwMode="auto">
          <a:xfrm>
            <a:off x="272480" y="1326406"/>
            <a:ext cx="9361040" cy="541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5" name="投影片編號版面配置區 4"/>
          <p:cNvSpPr>
            <a:spLocks noGrp="1"/>
          </p:cNvSpPr>
          <p:nvPr>
            <p:ph type="sldNum" sz="quarter" idx="11"/>
          </p:nvPr>
        </p:nvSpPr>
        <p:spPr/>
        <p:txBody>
          <a:bodyPr/>
          <a:lstStyle/>
          <a:p>
            <a:r>
              <a:rPr lang="en-US" altLang="zh-TW" smtClean="0"/>
              <a:t>6-</a:t>
            </a:r>
            <a:fld id="{3B8DCDA2-2604-462F-AC1D-5492961C1C95}" type="slidenum">
              <a:rPr lang="en-US" altLang="zh-TW" smtClean="0"/>
              <a:pPr/>
              <a:t>21</a:t>
            </a:fld>
            <a:endParaRPr lang="en-US" altLang="zh-TW" dirty="0"/>
          </a:p>
        </p:txBody>
      </p:sp>
    </p:spTree>
    <p:extLst>
      <p:ext uri="{BB962C8B-B14F-4D97-AF65-F5344CB8AC3E}">
        <p14:creationId xmlns:p14="http://schemas.microsoft.com/office/powerpoint/2010/main" val="1733625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投影片編號版面配置區 4"/>
          <p:cNvSpPr>
            <a:spLocks noGrp="1"/>
          </p:cNvSpPr>
          <p:nvPr>
            <p:ph type="sldNum" sz="quarter" idx="11"/>
          </p:nvPr>
        </p:nvSpPr>
        <p:spPr/>
        <p:txBody>
          <a:bodyPr/>
          <a:lstStyle/>
          <a:p>
            <a:r>
              <a:rPr lang="en-US" altLang="zh-TW" smtClean="0"/>
              <a:t>6-</a:t>
            </a:r>
            <a:fld id="{3B8DCDA2-2604-462F-AC1D-5492961C1C95}" type="slidenum">
              <a:rPr lang="en-US" altLang="zh-TW" smtClean="0"/>
              <a:pPr/>
              <a:t>22</a:t>
            </a:fld>
            <a:endParaRPr lang="en-US" altLang="zh-TW" dirty="0"/>
          </a:p>
        </p:txBody>
      </p:sp>
      <p:sp>
        <p:nvSpPr>
          <p:cNvPr id="3" name="橢圓 2"/>
          <p:cNvSpPr/>
          <p:nvPr/>
        </p:nvSpPr>
        <p:spPr bwMode="auto">
          <a:xfrm>
            <a:off x="1928664" y="5877272"/>
            <a:ext cx="1728192" cy="216024"/>
          </a:xfrm>
          <a:prstGeom prst="ellipse">
            <a:avLst/>
          </a:prstGeom>
          <a:noFill/>
          <a:ln w="9525" cap="flat" cmpd="sng" algn="ctr">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標楷體" pitchFamily="65" charset="-120"/>
            </a:endParaRPr>
          </a:p>
        </p:txBody>
      </p:sp>
      <p:sp>
        <p:nvSpPr>
          <p:cNvPr id="4" name="橢圓 3"/>
          <p:cNvSpPr/>
          <p:nvPr/>
        </p:nvSpPr>
        <p:spPr bwMode="auto">
          <a:xfrm>
            <a:off x="5889104" y="3356992"/>
            <a:ext cx="1584176" cy="288032"/>
          </a:xfrm>
          <a:prstGeom prst="ellipse">
            <a:avLst/>
          </a:prstGeom>
          <a:noFill/>
          <a:ln w="9525" cap="flat" cmpd="sng" algn="ctr">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標楷體" pitchFamily="65" charset="-120"/>
            </a:endParaRPr>
          </a:p>
        </p:txBody>
      </p:sp>
      <p:sp>
        <p:nvSpPr>
          <p:cNvPr id="6" name="橢圓 5"/>
          <p:cNvSpPr/>
          <p:nvPr/>
        </p:nvSpPr>
        <p:spPr bwMode="auto">
          <a:xfrm>
            <a:off x="2288704" y="6309320"/>
            <a:ext cx="3600400" cy="432048"/>
          </a:xfrm>
          <a:prstGeom prst="ellipse">
            <a:avLst/>
          </a:prstGeom>
          <a:noFill/>
          <a:ln w="9525" cap="flat" cmpd="sng" algn="ctr">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標楷體" pitchFamily="65" charset="-120"/>
            </a:endParaRPr>
          </a:p>
        </p:txBody>
      </p:sp>
    </p:spTree>
    <p:extLst>
      <p:ext uri="{BB962C8B-B14F-4D97-AF65-F5344CB8AC3E}">
        <p14:creationId xmlns:p14="http://schemas.microsoft.com/office/powerpoint/2010/main" val="884581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altLang="zh-TW" smtClean="0"/>
              <a:t>6.2.1 Entity Sets</a:t>
            </a:r>
          </a:p>
        </p:txBody>
      </p:sp>
      <p:sp>
        <p:nvSpPr>
          <p:cNvPr id="32772" name="Rectangle 3"/>
          <p:cNvSpPr>
            <a:spLocks noGrp="1" noChangeArrowheads="1"/>
          </p:cNvSpPr>
          <p:nvPr>
            <p:ph type="body" idx="1"/>
          </p:nvPr>
        </p:nvSpPr>
        <p:spPr>
          <a:xfrm>
            <a:off x="1352600" y="1340768"/>
            <a:ext cx="8103658" cy="5300662"/>
          </a:xfrm>
        </p:spPr>
        <p:txBody>
          <a:bodyPr/>
          <a:lstStyle/>
          <a:p>
            <a:pPr eaLnBrk="1" hangingPunct="1"/>
            <a:r>
              <a:rPr lang="en-US" altLang="zh-TW" sz="1800" dirty="0" smtClean="0"/>
              <a:t>A </a:t>
            </a:r>
            <a:r>
              <a:rPr lang="en-US" altLang="zh-TW" sz="1800" b="1" dirty="0" smtClean="0"/>
              <a:t>database</a:t>
            </a:r>
            <a:r>
              <a:rPr lang="en-US" altLang="zh-TW" sz="1800" dirty="0" smtClean="0"/>
              <a:t> can be modeled as:</a:t>
            </a:r>
          </a:p>
          <a:p>
            <a:pPr lvl="1" eaLnBrk="1" hangingPunct="1"/>
            <a:r>
              <a:rPr lang="en-US" altLang="zh-TW" sz="1600" dirty="0" smtClean="0"/>
              <a:t>a collection of</a:t>
            </a:r>
            <a:r>
              <a:rPr lang="en-US" altLang="zh-TW" sz="1600" dirty="0" smtClean="0">
                <a:solidFill>
                  <a:schemeClr val="hlink"/>
                </a:solidFill>
              </a:rPr>
              <a:t> </a:t>
            </a:r>
            <a:r>
              <a:rPr lang="en-US" altLang="zh-TW" sz="1600" u="sng" dirty="0" smtClean="0">
                <a:solidFill>
                  <a:schemeClr val="hlink"/>
                </a:solidFill>
              </a:rPr>
              <a:t>entities</a:t>
            </a:r>
            <a:r>
              <a:rPr lang="en-US" altLang="zh-TW" sz="1600" dirty="0" smtClean="0"/>
              <a:t>, and</a:t>
            </a:r>
          </a:p>
          <a:p>
            <a:pPr lvl="1" eaLnBrk="1" hangingPunct="1"/>
            <a:r>
              <a:rPr lang="en-US" altLang="zh-TW" sz="1600" u="sng" dirty="0" smtClean="0">
                <a:solidFill>
                  <a:schemeClr val="hlink"/>
                </a:solidFill>
              </a:rPr>
              <a:t>relationship</a:t>
            </a:r>
            <a:r>
              <a:rPr lang="en-US" altLang="zh-TW" sz="1600" dirty="0" smtClean="0"/>
              <a:t> among entities.</a:t>
            </a:r>
            <a:endParaRPr lang="en-US" altLang="zh-TW" sz="1600" b="1" dirty="0" smtClean="0"/>
          </a:p>
          <a:p>
            <a:pPr eaLnBrk="1" hangingPunct="1"/>
            <a:r>
              <a:rPr lang="en-US" altLang="zh-TW" sz="1800" b="1" dirty="0" smtClean="0"/>
              <a:t>Entity:</a:t>
            </a:r>
          </a:p>
          <a:p>
            <a:pPr lvl="1" eaLnBrk="1" hangingPunct="1"/>
            <a:r>
              <a:rPr lang="en-US" altLang="zh-TW" sz="1600" dirty="0" smtClean="0"/>
              <a:t>is an object that exists and </a:t>
            </a:r>
          </a:p>
          <a:p>
            <a:pPr lvl="1" eaLnBrk="1" hangingPunct="1"/>
            <a:r>
              <a:rPr lang="en-US" altLang="zh-TW" sz="1600" dirty="0" smtClean="0"/>
              <a:t>is distinguishable from other objects.</a:t>
            </a:r>
          </a:p>
          <a:p>
            <a:pPr lvl="2" eaLnBrk="1" hangingPunct="1"/>
            <a:r>
              <a:rPr lang="en-US" altLang="zh-TW" sz="1600" dirty="0" smtClean="0"/>
              <a:t>Example: each person in an company, loans, holiday, ..</a:t>
            </a:r>
          </a:p>
          <a:p>
            <a:pPr lvl="1" eaLnBrk="1" hangingPunct="1"/>
            <a:r>
              <a:rPr lang="en-US" altLang="zh-TW" sz="1600" dirty="0" smtClean="0"/>
              <a:t>Entities have </a:t>
            </a:r>
            <a:r>
              <a:rPr lang="en-US" altLang="zh-TW" sz="1600" b="1" dirty="0" smtClean="0"/>
              <a:t>attributes</a:t>
            </a:r>
          </a:p>
          <a:p>
            <a:pPr lvl="2" eaLnBrk="1" hangingPunct="1"/>
            <a:r>
              <a:rPr lang="en-US" altLang="zh-TW" sz="1600" dirty="0" smtClean="0"/>
              <a:t>person have names and addresses	</a:t>
            </a:r>
          </a:p>
          <a:p>
            <a:pPr eaLnBrk="1" hangingPunct="1"/>
            <a:r>
              <a:rPr lang="en-US" altLang="zh-TW" sz="1800" b="1" dirty="0" smtClean="0">
                <a:solidFill>
                  <a:schemeClr val="hlink"/>
                </a:solidFill>
              </a:rPr>
              <a:t>Entity set</a:t>
            </a:r>
            <a:r>
              <a:rPr lang="en-US" altLang="zh-TW" sz="1800" b="1" dirty="0" smtClean="0"/>
              <a:t>: </a:t>
            </a:r>
          </a:p>
          <a:p>
            <a:pPr lvl="1" eaLnBrk="1" hangingPunct="1"/>
            <a:r>
              <a:rPr lang="en-US" altLang="zh-TW" sz="1600" dirty="0" smtClean="0"/>
              <a:t>is a set of entities of the same type </a:t>
            </a:r>
          </a:p>
          <a:p>
            <a:pPr lvl="1" eaLnBrk="1" hangingPunct="1"/>
            <a:r>
              <a:rPr lang="en-US" altLang="zh-TW" sz="1600" dirty="0" smtClean="0"/>
              <a:t>that share the same properties or attributes.</a:t>
            </a:r>
          </a:p>
          <a:p>
            <a:pPr lvl="2" eaLnBrk="1" hangingPunct="1"/>
            <a:r>
              <a:rPr lang="en-US" altLang="zh-TW" sz="1600" dirty="0" smtClean="0"/>
              <a:t>Example: set of all persons who are customers at a given bank, can be defined as the entity set </a:t>
            </a:r>
            <a:r>
              <a:rPr lang="en-US" altLang="zh-TW" sz="1600" b="1" i="1" dirty="0" smtClean="0"/>
              <a:t>customer</a:t>
            </a:r>
            <a:r>
              <a:rPr lang="en-US" altLang="zh-TW" sz="1600" dirty="0" smtClean="0"/>
              <a:t>.</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5" name="投影片編號版面配置區 4"/>
          <p:cNvSpPr>
            <a:spLocks noGrp="1"/>
          </p:cNvSpPr>
          <p:nvPr>
            <p:ph type="sldNum" sz="quarter" idx="11"/>
          </p:nvPr>
        </p:nvSpPr>
        <p:spPr/>
        <p:txBody>
          <a:bodyPr/>
          <a:lstStyle/>
          <a:p>
            <a:r>
              <a:rPr lang="en-US" altLang="zh-TW" smtClean="0"/>
              <a:t>6-</a:t>
            </a:r>
            <a:fld id="{084BFBEF-DDC4-418E-BE81-DB2B5BD67F2A}" type="slidenum">
              <a:rPr lang="en-US" altLang="zh-TW" smtClean="0"/>
              <a:pPr/>
              <a:t>23</a:t>
            </a:fld>
            <a:endParaRPr lang="en-US" altLang="zh-TW" dirty="0"/>
          </a:p>
        </p:txBody>
      </p:sp>
    </p:spTree>
    <p:extLst>
      <p:ext uri="{BB962C8B-B14F-4D97-AF65-F5344CB8AC3E}">
        <p14:creationId xmlns:p14="http://schemas.microsoft.com/office/powerpoint/2010/main" val="24580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1155700" y="457200"/>
            <a:ext cx="8346150" cy="685800"/>
          </a:xfrm>
        </p:spPr>
        <p:txBody>
          <a:bodyPr/>
          <a:lstStyle/>
          <a:p>
            <a:pPr eaLnBrk="1" hangingPunct="1"/>
            <a:r>
              <a:rPr lang="en-US" altLang="zh-TW" smtClean="0"/>
              <a:t>Entity Sets: </a:t>
            </a:r>
            <a:r>
              <a:rPr lang="en-US" altLang="zh-TW" i="1" smtClean="0"/>
              <a:t>Customer</a:t>
            </a:r>
            <a:r>
              <a:rPr lang="en-US" altLang="zh-TW" smtClean="0"/>
              <a:t> and </a:t>
            </a:r>
            <a:r>
              <a:rPr lang="en-US" altLang="zh-TW" i="1" smtClean="0"/>
              <a:t>Loan, </a:t>
            </a:r>
            <a:r>
              <a:rPr lang="en-US" altLang="zh-TW" sz="2000" b="0" smtClean="0"/>
              <a:t>Fig. 6.1</a:t>
            </a:r>
            <a:endParaRPr lang="zh-TW" altLang="en-US" sz="2000" b="0" smtClean="0"/>
          </a:p>
        </p:txBody>
      </p:sp>
      <p:pic>
        <p:nvPicPr>
          <p:cNvPr id="33796" name="Picture 3"/>
          <p:cNvPicPr>
            <a:picLocks noChangeAspect="1" noChangeArrowheads="1"/>
          </p:cNvPicPr>
          <p:nvPr/>
        </p:nvPicPr>
        <p:blipFill>
          <a:blip r:embed="rId2">
            <a:extLst>
              <a:ext uri="{28A0092B-C50C-407E-A947-70E740481C1C}">
                <a14:useLocalDpi xmlns:a14="http://schemas.microsoft.com/office/drawing/2010/main" val="0"/>
              </a:ext>
            </a:extLst>
          </a:blip>
          <a:srcRect l="1411" t="7526" r="1247" b="9843"/>
          <a:stretch>
            <a:fillRect/>
          </a:stretch>
        </p:blipFill>
        <p:spPr bwMode="auto">
          <a:xfrm>
            <a:off x="810022" y="1954213"/>
            <a:ext cx="8542205"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33797" name="Text Box 4"/>
          <p:cNvSpPr txBox="1">
            <a:spLocks noChangeArrowheads="1"/>
          </p:cNvSpPr>
          <p:nvPr/>
        </p:nvSpPr>
        <p:spPr bwMode="auto">
          <a:xfrm>
            <a:off x="810022" y="1425253"/>
            <a:ext cx="88586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a:lnSpc>
                <a:spcPct val="80000"/>
              </a:lnSpc>
            </a:pPr>
            <a:r>
              <a:rPr kumimoji="0" lang="en-US" altLang="zh-TW" sz="2000" dirty="0">
                <a:solidFill>
                  <a:schemeClr val="tx1"/>
                </a:solidFill>
                <a:latin typeface="Times New Roman" pitchFamily="18" charset="0"/>
              </a:rPr>
              <a:t>customer-id    </a:t>
            </a:r>
            <a:r>
              <a:rPr kumimoji="0" lang="en-US" altLang="zh-TW" sz="2000" dirty="0" smtClean="0">
                <a:solidFill>
                  <a:schemeClr val="tx1"/>
                </a:solidFill>
                <a:latin typeface="Times New Roman" pitchFamily="18" charset="0"/>
              </a:rPr>
              <a:t>customer-    </a:t>
            </a:r>
            <a:r>
              <a:rPr kumimoji="0" lang="en-US" altLang="zh-TW" sz="2000" dirty="0">
                <a:solidFill>
                  <a:schemeClr val="tx1"/>
                </a:solidFill>
                <a:latin typeface="Times New Roman" pitchFamily="18" charset="0"/>
              </a:rPr>
              <a:t>customer-     customer-     </a:t>
            </a:r>
            <a:r>
              <a:rPr kumimoji="0" lang="en-US" altLang="zh-TW" sz="2000" dirty="0" smtClean="0">
                <a:solidFill>
                  <a:schemeClr val="tx1"/>
                </a:solidFill>
                <a:latin typeface="Times New Roman" pitchFamily="18" charset="0"/>
              </a:rPr>
              <a:t>              loan-      amount</a:t>
            </a:r>
            <a:r>
              <a:rPr kumimoji="0" lang="en-US" altLang="zh-TW" sz="2000" dirty="0">
                <a:solidFill>
                  <a:schemeClr val="tx1"/>
                </a:solidFill>
                <a:latin typeface="Times New Roman" pitchFamily="18" charset="0"/>
              </a:rPr>
              <a:t/>
            </a:r>
            <a:br>
              <a:rPr kumimoji="0" lang="en-US" altLang="zh-TW" sz="2000" dirty="0">
                <a:solidFill>
                  <a:schemeClr val="tx1"/>
                </a:solidFill>
                <a:latin typeface="Times New Roman" pitchFamily="18" charset="0"/>
              </a:rPr>
            </a:br>
            <a:r>
              <a:rPr kumimoji="0" lang="en-US" altLang="zh-TW" sz="2000" dirty="0">
                <a:solidFill>
                  <a:schemeClr val="tx1"/>
                </a:solidFill>
                <a:latin typeface="Times New Roman" pitchFamily="18" charset="0"/>
              </a:rPr>
              <a:t>        </a:t>
            </a:r>
            <a:r>
              <a:rPr kumimoji="0" lang="en-US" altLang="zh-TW" sz="2000" dirty="0" smtClean="0">
                <a:solidFill>
                  <a:schemeClr val="tx1"/>
                </a:solidFill>
                <a:latin typeface="Times New Roman" pitchFamily="18" charset="0"/>
              </a:rPr>
              <a:t> </a:t>
            </a:r>
            <a:r>
              <a:rPr kumimoji="0" lang="en-US" altLang="zh-TW" sz="2000" dirty="0">
                <a:solidFill>
                  <a:schemeClr val="tx1"/>
                </a:solidFill>
                <a:latin typeface="Times New Roman" pitchFamily="18" charset="0"/>
              </a:rPr>
              <a:t>name           </a:t>
            </a:r>
            <a:r>
              <a:rPr kumimoji="0" lang="en-US" altLang="zh-TW" sz="2000" dirty="0" smtClean="0">
                <a:solidFill>
                  <a:schemeClr val="tx1"/>
                </a:solidFill>
                <a:latin typeface="Times New Roman" pitchFamily="18" charset="0"/>
              </a:rPr>
              <a:t>street             city                            number</a:t>
            </a:r>
            <a:endParaRPr kumimoji="0" lang="en-US" altLang="zh-TW" sz="2000" dirty="0">
              <a:solidFill>
                <a:schemeClr val="tx1"/>
              </a:solidFill>
              <a:latin typeface="Times New Roman" pitchFamily="18" charset="0"/>
            </a:endParaRP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3B8DCDA2-2604-462F-AC1D-5492961C1C95}" type="slidenum">
              <a:rPr lang="en-US" altLang="zh-TW" smtClean="0"/>
              <a:pPr/>
              <a:t>24</a:t>
            </a:fld>
            <a:endParaRPr lang="en-US" altLang="zh-TW" dirty="0"/>
          </a:p>
        </p:txBody>
      </p:sp>
    </p:spTree>
    <p:extLst>
      <p:ext uri="{BB962C8B-B14F-4D97-AF65-F5344CB8AC3E}">
        <p14:creationId xmlns:p14="http://schemas.microsoft.com/office/powerpoint/2010/main" val="33951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altLang="zh-TW" smtClean="0"/>
              <a:t>6.2.2 Relationship Sets</a:t>
            </a:r>
          </a:p>
        </p:txBody>
      </p:sp>
      <p:sp>
        <p:nvSpPr>
          <p:cNvPr id="34820" name="Rectangle 3"/>
          <p:cNvSpPr>
            <a:spLocks noGrp="1" noChangeArrowheads="1"/>
          </p:cNvSpPr>
          <p:nvPr>
            <p:ph type="body" idx="1"/>
          </p:nvPr>
        </p:nvSpPr>
        <p:spPr>
          <a:xfrm>
            <a:off x="1460103" y="1269901"/>
            <a:ext cx="7709826" cy="4751387"/>
          </a:xfrm>
        </p:spPr>
        <p:txBody>
          <a:bodyPr/>
          <a:lstStyle/>
          <a:p>
            <a:pPr eaLnBrk="1" hangingPunct="1">
              <a:tabLst>
                <a:tab pos="1536700" algn="ctr"/>
                <a:tab pos="3543300" algn="ctr"/>
                <a:tab pos="5481638" algn="ctr"/>
              </a:tabLst>
            </a:pPr>
            <a:r>
              <a:rPr lang="en-US" altLang="zh-TW" sz="2000" b="1" dirty="0" smtClean="0"/>
              <a:t>Relationship:</a:t>
            </a:r>
            <a:r>
              <a:rPr lang="en-US" altLang="zh-TW" sz="2000" dirty="0" smtClean="0"/>
              <a:t> is an association among several entities</a:t>
            </a:r>
          </a:p>
          <a:p>
            <a:pPr lvl="1" eaLnBrk="1" hangingPunct="1">
              <a:lnSpc>
                <a:spcPct val="120000"/>
              </a:lnSpc>
              <a:tabLst>
                <a:tab pos="1536700" algn="ctr"/>
                <a:tab pos="3543300" algn="ctr"/>
                <a:tab pos="5481638" algn="ctr"/>
              </a:tabLst>
            </a:pPr>
            <a:r>
              <a:rPr lang="en-US" altLang="zh-TW" sz="1800" dirty="0" smtClean="0"/>
              <a:t>Example:</a:t>
            </a:r>
            <a:br>
              <a:rPr lang="en-US" altLang="zh-TW" sz="1800" dirty="0" smtClean="0"/>
            </a:br>
            <a:r>
              <a:rPr lang="en-US" altLang="zh-TW" sz="1800" dirty="0" smtClean="0"/>
              <a:t>     	</a:t>
            </a:r>
            <a:r>
              <a:rPr lang="en-US" altLang="zh-TW" sz="1800" u="sng" dirty="0" smtClean="0"/>
              <a:t>Hayes</a:t>
            </a:r>
            <a:r>
              <a:rPr lang="en-US" altLang="zh-TW" sz="1800" dirty="0" smtClean="0"/>
              <a:t>	</a:t>
            </a:r>
            <a:r>
              <a:rPr lang="en-US" altLang="zh-TW" sz="1800" i="1" u="sng" dirty="0" smtClean="0"/>
              <a:t>depositor</a:t>
            </a:r>
            <a:r>
              <a:rPr lang="en-US" altLang="zh-TW" sz="1800" dirty="0" smtClean="0"/>
              <a:t>	</a:t>
            </a:r>
            <a:r>
              <a:rPr lang="en-US" altLang="zh-TW" sz="1800" u="sng" dirty="0" smtClean="0"/>
              <a:t>A-102</a:t>
            </a:r>
            <a:r>
              <a:rPr lang="en-US" altLang="zh-TW" sz="1800" dirty="0" smtClean="0"/>
              <a:t/>
            </a:r>
            <a:br>
              <a:rPr lang="en-US" altLang="zh-TW" sz="1800" dirty="0" smtClean="0"/>
            </a:br>
            <a:r>
              <a:rPr lang="en-US" altLang="zh-TW" sz="1800" dirty="0" smtClean="0"/>
              <a:t>	</a:t>
            </a:r>
            <a:r>
              <a:rPr lang="en-US" altLang="zh-TW" sz="1800" i="1" dirty="0" smtClean="0"/>
              <a:t>customer</a:t>
            </a:r>
            <a:r>
              <a:rPr lang="en-US" altLang="zh-TW" sz="1800" dirty="0" smtClean="0"/>
              <a:t> entity	relationship set	</a:t>
            </a:r>
            <a:r>
              <a:rPr lang="en-US" altLang="zh-TW" sz="1800" i="1" dirty="0" smtClean="0"/>
              <a:t>account</a:t>
            </a:r>
            <a:r>
              <a:rPr lang="en-US" altLang="zh-TW" sz="1800" dirty="0" smtClean="0"/>
              <a:t> entity</a:t>
            </a:r>
          </a:p>
        </p:txBody>
      </p:sp>
      <p:sp>
        <p:nvSpPr>
          <p:cNvPr id="34822" name="Rectangle 5"/>
          <p:cNvSpPr>
            <a:spLocks noChangeArrowheads="1"/>
          </p:cNvSpPr>
          <p:nvPr/>
        </p:nvSpPr>
        <p:spPr bwMode="auto">
          <a:xfrm>
            <a:off x="1227261" y="2819751"/>
            <a:ext cx="7883525" cy="590931"/>
          </a:xfrm>
          <a:prstGeom prst="rect">
            <a:avLst/>
          </a:prstGeom>
          <a:noFill/>
          <a:ln w="38100" cmpd="dbl">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l" eaLnBrk="0" hangingPunct="0">
              <a:lnSpc>
                <a:spcPct val="90000"/>
              </a:lnSpc>
              <a:spcBef>
                <a:spcPct val="35000"/>
              </a:spcBef>
              <a:buClr>
                <a:schemeClr val="tx2"/>
              </a:buClr>
              <a:buSzPct val="90000"/>
              <a:buFont typeface="Monotype Sorts" pitchFamily="2" charset="2"/>
              <a:buNone/>
            </a:pPr>
            <a:r>
              <a:rPr lang="en-US" altLang="zh-TW" i="1" dirty="0">
                <a:solidFill>
                  <a:schemeClr val="tx1"/>
                </a:solidFill>
                <a:latin typeface="Times New Roman" pitchFamily="18" charset="0"/>
              </a:rPr>
              <a:t>customer = </a:t>
            </a:r>
            <a:r>
              <a:rPr lang="en-US" altLang="zh-TW" dirty="0" smtClean="0">
                <a:solidFill>
                  <a:schemeClr val="tx1"/>
                </a:solidFill>
                <a:latin typeface="Times New Roman" pitchFamily="18" charset="0"/>
              </a:rPr>
              <a:t>(</a:t>
            </a:r>
            <a:r>
              <a:rPr lang="en-US" altLang="zh-TW" i="1" dirty="0" smtClean="0">
                <a:solidFill>
                  <a:schemeClr val="tx1"/>
                </a:solidFill>
                <a:latin typeface="Times New Roman" pitchFamily="18" charset="0"/>
              </a:rPr>
              <a:t>customer-name</a:t>
            </a:r>
            <a:r>
              <a:rPr lang="en-US" altLang="zh-TW" i="1" dirty="0">
                <a:solidFill>
                  <a:schemeClr val="tx1"/>
                </a:solidFill>
                <a:latin typeface="Times New Roman" pitchFamily="18" charset="0"/>
              </a:rPr>
              <a:t>, customer-street, customer-city</a:t>
            </a:r>
            <a:r>
              <a:rPr lang="en-US" altLang="zh-TW" dirty="0">
                <a:solidFill>
                  <a:schemeClr val="tx1"/>
                </a:solidFill>
                <a:latin typeface="Times New Roman" pitchFamily="18" charset="0"/>
              </a:rPr>
              <a:t>)</a:t>
            </a:r>
            <a:r>
              <a:rPr lang="en-US" altLang="zh-TW" i="1" dirty="0">
                <a:solidFill>
                  <a:schemeClr val="tx1"/>
                </a:solidFill>
                <a:latin typeface="Times New Roman" pitchFamily="18" charset="0"/>
              </a:rPr>
              <a:t/>
            </a:r>
            <a:br>
              <a:rPr lang="en-US" altLang="zh-TW" i="1" dirty="0">
                <a:solidFill>
                  <a:schemeClr val="tx1"/>
                </a:solidFill>
                <a:latin typeface="Times New Roman" pitchFamily="18" charset="0"/>
              </a:rPr>
            </a:br>
            <a:r>
              <a:rPr lang="en-US" altLang="zh-TW" i="1" dirty="0" smtClean="0">
                <a:solidFill>
                  <a:schemeClr val="tx1"/>
                </a:solidFill>
                <a:latin typeface="Times New Roman" pitchFamily="18" charset="0"/>
              </a:rPr>
              <a:t>account   = </a:t>
            </a:r>
            <a:r>
              <a:rPr lang="en-US" altLang="zh-TW" dirty="0">
                <a:solidFill>
                  <a:schemeClr val="tx1"/>
                </a:solidFill>
                <a:latin typeface="Times New Roman" pitchFamily="18" charset="0"/>
              </a:rPr>
              <a:t>(</a:t>
            </a:r>
            <a:r>
              <a:rPr lang="en-US" altLang="zh-TW" i="1" dirty="0">
                <a:solidFill>
                  <a:schemeClr val="tx1"/>
                </a:solidFill>
                <a:latin typeface="Times New Roman" pitchFamily="18" charset="0"/>
              </a:rPr>
              <a:t>account-number, branch-name, balance</a:t>
            </a:r>
            <a:r>
              <a:rPr lang="en-US" altLang="zh-TW" dirty="0">
                <a:solidFill>
                  <a:schemeClr val="tx1"/>
                </a:solidFill>
                <a:latin typeface="Times New Roman" pitchFamily="18" charset="0"/>
              </a:rPr>
              <a:t>)</a:t>
            </a:r>
          </a:p>
        </p:txBody>
      </p:sp>
      <p:pic>
        <p:nvPicPr>
          <p:cNvPr id="3482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l="3346" t="2800" r="3708" b="2582"/>
          <a:stretch>
            <a:fillRect/>
          </a:stretch>
        </p:blipFill>
        <p:spPr bwMode="auto">
          <a:xfrm>
            <a:off x="497021" y="3861048"/>
            <a:ext cx="3537611"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34824" name="Rectangle 8"/>
          <p:cNvSpPr>
            <a:spLocks noChangeArrowheads="1"/>
          </p:cNvSpPr>
          <p:nvPr/>
        </p:nvSpPr>
        <p:spPr bwMode="auto">
          <a:xfrm>
            <a:off x="56641" y="3573016"/>
            <a:ext cx="15359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80000"/>
              </a:lnSpc>
              <a:spcBef>
                <a:spcPct val="20000"/>
              </a:spcBef>
              <a:buClr>
                <a:schemeClr val="folHlink"/>
              </a:buClr>
              <a:buSzPct val="55000"/>
              <a:buFont typeface="Wingdings" pitchFamily="2" charset="2"/>
              <a:buNone/>
            </a:pPr>
            <a:r>
              <a:rPr lang="en-US" altLang="zh-TW" sz="2000" b="1" i="1" dirty="0">
                <a:solidFill>
                  <a:schemeClr val="tx2"/>
                </a:solidFill>
                <a:latin typeface="Times New Roman" pitchFamily="18" charset="0"/>
              </a:rPr>
              <a:t>      customer</a:t>
            </a:r>
            <a:endParaRPr lang="zh-TW" altLang="en-US" sz="2000" b="1" i="1" dirty="0">
              <a:solidFill>
                <a:schemeClr val="tx2"/>
              </a:solidFill>
              <a:latin typeface="Times New Roman" pitchFamily="18" charset="0"/>
            </a:endParaRPr>
          </a:p>
        </p:txBody>
      </p:sp>
      <p:grpSp>
        <p:nvGrpSpPr>
          <p:cNvPr id="34825" name="Group 9"/>
          <p:cNvGrpSpPr>
            <a:grpSpLocks/>
          </p:cNvGrpSpPr>
          <p:nvPr/>
        </p:nvGrpSpPr>
        <p:grpSpPr bwMode="auto">
          <a:xfrm>
            <a:off x="6824317" y="3527561"/>
            <a:ext cx="2913235" cy="2620553"/>
            <a:chOff x="1664" y="805"/>
            <a:chExt cx="2452" cy="1472"/>
          </a:xfrm>
        </p:grpSpPr>
        <p:pic>
          <p:nvPicPr>
            <p:cNvPr id="3483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l="1608" t="13913" r="3018" b="13913"/>
            <a:stretch>
              <a:fillRect/>
            </a:stretch>
          </p:blipFill>
          <p:spPr bwMode="auto">
            <a:xfrm>
              <a:off x="1664" y="992"/>
              <a:ext cx="2452" cy="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34837" name="Rectangle 11"/>
            <p:cNvSpPr>
              <a:spLocks noChangeArrowheads="1"/>
            </p:cNvSpPr>
            <p:nvPr/>
          </p:nvSpPr>
          <p:spPr bwMode="auto">
            <a:xfrm>
              <a:off x="1670" y="805"/>
              <a:ext cx="86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110000"/>
                </a:lnSpc>
              </a:pPr>
              <a:r>
                <a:rPr lang="en-US" altLang="zh-TW" sz="2000" b="1" i="1" dirty="0">
                  <a:solidFill>
                    <a:schemeClr val="tx2"/>
                  </a:solidFill>
                  <a:latin typeface="Times New Roman" pitchFamily="18" charset="0"/>
                </a:rPr>
                <a:t>account</a:t>
              </a:r>
              <a:endParaRPr lang="zh-TW" altLang="en-US" sz="2000" b="1" i="1" dirty="0">
                <a:solidFill>
                  <a:schemeClr val="tx2"/>
                </a:solidFill>
                <a:latin typeface="Times New Roman" pitchFamily="18" charset="0"/>
              </a:endParaRPr>
            </a:p>
          </p:txBody>
        </p:sp>
      </p:grpSp>
      <p:grpSp>
        <p:nvGrpSpPr>
          <p:cNvPr id="34826" name="Group 12"/>
          <p:cNvGrpSpPr>
            <a:grpSpLocks/>
          </p:cNvGrpSpPr>
          <p:nvPr/>
        </p:nvGrpSpPr>
        <p:grpSpPr bwMode="auto">
          <a:xfrm>
            <a:off x="3919222" y="3500327"/>
            <a:ext cx="2657261" cy="2630248"/>
            <a:chOff x="316" y="708"/>
            <a:chExt cx="2481" cy="1412"/>
          </a:xfrm>
        </p:grpSpPr>
        <p:pic>
          <p:nvPicPr>
            <p:cNvPr id="3483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l="2264" t="7613" r="2592" b="6912"/>
            <a:stretch>
              <a:fillRect/>
            </a:stretch>
          </p:blipFill>
          <p:spPr bwMode="auto">
            <a:xfrm>
              <a:off x="592" y="894"/>
              <a:ext cx="2205"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34835" name="Rectangle 14"/>
            <p:cNvSpPr>
              <a:spLocks noChangeArrowheads="1"/>
            </p:cNvSpPr>
            <p:nvPr/>
          </p:nvSpPr>
          <p:spPr bwMode="auto">
            <a:xfrm>
              <a:off x="316" y="708"/>
              <a:ext cx="1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110000"/>
                </a:lnSpc>
                <a:spcBef>
                  <a:spcPct val="20000"/>
                </a:spcBef>
                <a:buClr>
                  <a:schemeClr val="folHlink"/>
                </a:buClr>
                <a:buSzPct val="55000"/>
                <a:buFont typeface="Wingdings" pitchFamily="2" charset="2"/>
                <a:buNone/>
              </a:pPr>
              <a:r>
                <a:rPr lang="en-US" altLang="zh-TW" sz="2000" b="1" i="1" dirty="0">
                  <a:solidFill>
                    <a:schemeClr val="tx2"/>
                  </a:solidFill>
                  <a:latin typeface="Times New Roman" pitchFamily="18" charset="0"/>
                </a:rPr>
                <a:t>    depositor</a:t>
              </a:r>
              <a:endParaRPr lang="zh-TW" altLang="en-US" sz="2000" b="1" i="1" dirty="0">
                <a:solidFill>
                  <a:schemeClr val="tx2"/>
                </a:solidFill>
                <a:latin typeface="Times New Roman" pitchFamily="18" charset="0"/>
              </a:endParaRPr>
            </a:p>
          </p:txBody>
        </p:sp>
      </p:grpSp>
      <p:sp>
        <p:nvSpPr>
          <p:cNvPr id="34827" name="Oval 15"/>
          <p:cNvSpPr>
            <a:spLocks noChangeArrowheads="1"/>
          </p:cNvSpPr>
          <p:nvPr/>
        </p:nvSpPr>
        <p:spPr bwMode="auto">
          <a:xfrm>
            <a:off x="665561" y="5022851"/>
            <a:ext cx="868494" cy="250825"/>
          </a:xfrm>
          <a:prstGeom prst="ellipse">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4828" name="Oval 16"/>
          <p:cNvSpPr>
            <a:spLocks noChangeArrowheads="1"/>
          </p:cNvSpPr>
          <p:nvPr/>
        </p:nvSpPr>
        <p:spPr bwMode="auto">
          <a:xfrm>
            <a:off x="4302919" y="4491241"/>
            <a:ext cx="868495" cy="250825"/>
          </a:xfrm>
          <a:prstGeom prst="ellipse">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4829" name="Oval 17"/>
          <p:cNvSpPr>
            <a:spLocks noChangeArrowheads="1"/>
          </p:cNvSpPr>
          <p:nvPr/>
        </p:nvSpPr>
        <p:spPr bwMode="auto">
          <a:xfrm>
            <a:off x="5516422" y="4486276"/>
            <a:ext cx="868494" cy="250825"/>
          </a:xfrm>
          <a:prstGeom prst="ellipse">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4830" name="Oval 18"/>
          <p:cNvSpPr>
            <a:spLocks noChangeArrowheads="1"/>
          </p:cNvSpPr>
          <p:nvPr/>
        </p:nvSpPr>
        <p:spPr bwMode="auto">
          <a:xfrm>
            <a:off x="7075374" y="4240416"/>
            <a:ext cx="868495" cy="250825"/>
          </a:xfrm>
          <a:prstGeom prst="ellipse">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4831" name="Text Box 19"/>
          <p:cNvSpPr txBox="1">
            <a:spLocks noChangeArrowheads="1"/>
          </p:cNvSpPr>
          <p:nvPr/>
        </p:nvSpPr>
        <p:spPr bwMode="auto">
          <a:xfrm>
            <a:off x="1352600" y="3573016"/>
            <a:ext cx="179374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zh-TW" altLang="en-US" sz="1200"/>
              <a:t>客戶(存款戶,貸款戶)</a:t>
            </a:r>
          </a:p>
        </p:txBody>
      </p:sp>
      <p:sp>
        <p:nvSpPr>
          <p:cNvPr id="34832" name="Rectangle 25"/>
          <p:cNvSpPr>
            <a:spLocks noChangeArrowheads="1"/>
          </p:cNvSpPr>
          <p:nvPr/>
        </p:nvSpPr>
        <p:spPr bwMode="auto">
          <a:xfrm>
            <a:off x="7761312" y="3600394"/>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zh-TW" altLang="en-US" sz="1200" dirty="0"/>
              <a:t>存款帳</a:t>
            </a:r>
          </a:p>
        </p:txBody>
      </p:sp>
      <p:sp>
        <p:nvSpPr>
          <p:cNvPr id="34833" name="Rectangle 26"/>
          <p:cNvSpPr>
            <a:spLocks noChangeArrowheads="1"/>
          </p:cNvSpPr>
          <p:nvPr/>
        </p:nvSpPr>
        <p:spPr bwMode="auto">
          <a:xfrm>
            <a:off x="5169024" y="3573016"/>
            <a:ext cx="694796"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zh-TW" altLang="en-US" sz="1200" dirty="0"/>
              <a:t>存款戶</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25</a:t>
            </a:fld>
            <a:endParaRPr lang="en-US" altLang="zh-TW" dirty="0"/>
          </a:p>
        </p:txBody>
      </p:sp>
    </p:spTree>
    <p:extLst>
      <p:ext uri="{BB962C8B-B14F-4D97-AF65-F5344CB8AC3E}">
        <p14:creationId xmlns:p14="http://schemas.microsoft.com/office/powerpoint/2010/main" val="4292673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altLang="zh-TW" smtClean="0"/>
              <a:t>Relationship Sets </a:t>
            </a:r>
            <a:r>
              <a:rPr lang="en-US" altLang="zh-TW" sz="2000" b="0" smtClean="0"/>
              <a:t>(cont.)</a:t>
            </a:r>
          </a:p>
        </p:txBody>
      </p:sp>
      <p:sp>
        <p:nvSpPr>
          <p:cNvPr id="35844" name="Rectangle 3"/>
          <p:cNvSpPr>
            <a:spLocks noGrp="1" noChangeArrowheads="1"/>
          </p:cNvSpPr>
          <p:nvPr>
            <p:ph type="body" idx="1"/>
          </p:nvPr>
        </p:nvSpPr>
        <p:spPr>
          <a:xfrm>
            <a:off x="1568450" y="1263798"/>
            <a:ext cx="7857729" cy="5189538"/>
          </a:xfrm>
        </p:spPr>
        <p:txBody>
          <a:bodyPr/>
          <a:lstStyle/>
          <a:p>
            <a:pPr eaLnBrk="1" hangingPunct="1">
              <a:tabLst>
                <a:tab pos="1536700" algn="ctr"/>
                <a:tab pos="3543300" algn="ctr"/>
                <a:tab pos="5481638" algn="ctr"/>
              </a:tabLst>
            </a:pPr>
            <a:r>
              <a:rPr lang="en-US" altLang="zh-TW" sz="2000" b="1" dirty="0" smtClean="0">
                <a:solidFill>
                  <a:schemeClr val="hlink"/>
                </a:solidFill>
              </a:rPr>
              <a:t>Relationship Set</a:t>
            </a:r>
            <a:r>
              <a:rPr lang="en-US" altLang="zh-TW" sz="2000" b="1" dirty="0" smtClean="0"/>
              <a:t>:</a:t>
            </a:r>
            <a:r>
              <a:rPr lang="en-US" altLang="zh-TW" sz="2000" dirty="0" smtClean="0"/>
              <a:t> </a:t>
            </a:r>
          </a:p>
          <a:p>
            <a:pPr lvl="1" eaLnBrk="1" hangingPunct="1">
              <a:tabLst>
                <a:tab pos="1536700" algn="ctr"/>
                <a:tab pos="3543300" algn="ctr"/>
                <a:tab pos="5481638" algn="ctr"/>
              </a:tabLst>
            </a:pPr>
            <a:r>
              <a:rPr lang="en-US" altLang="zh-TW" sz="1800" dirty="0" smtClean="0"/>
              <a:t>is a set of relationships of the same types, e.g. </a:t>
            </a:r>
            <a:r>
              <a:rPr lang="en-US" altLang="zh-TW" sz="1800" b="1" i="1" dirty="0" smtClean="0"/>
              <a:t>depositor</a:t>
            </a:r>
          </a:p>
          <a:p>
            <a:pPr lvl="1" eaLnBrk="1" hangingPunct="1">
              <a:tabLst>
                <a:tab pos="1536700" algn="ctr"/>
                <a:tab pos="3543300" algn="ctr"/>
                <a:tab pos="5481638" algn="ctr"/>
              </a:tabLst>
            </a:pPr>
            <a:r>
              <a:rPr lang="en-US" altLang="zh-TW" sz="1800" dirty="0" smtClean="0"/>
              <a:t>Formally, is a mathematical relation among </a:t>
            </a:r>
            <a:r>
              <a:rPr lang="en-US" altLang="zh-TW" sz="1800" i="1" dirty="0" smtClean="0"/>
              <a:t>n</a:t>
            </a:r>
            <a:r>
              <a:rPr lang="en-US" altLang="zh-TW" sz="1800" dirty="0" smtClean="0"/>
              <a:t> </a:t>
            </a:r>
            <a:r>
              <a:rPr lang="en-US" altLang="zh-TW" sz="1800" dirty="0" smtClean="0">
                <a:sym typeface="Symbol" pitchFamily="18" charset="2"/>
              </a:rPr>
              <a:t> 2 entities, each taken from </a:t>
            </a:r>
            <a:r>
              <a:rPr lang="en-US" altLang="zh-TW" sz="1800" u="sng" dirty="0" smtClean="0">
                <a:sym typeface="Symbol" pitchFamily="18" charset="2"/>
              </a:rPr>
              <a:t>entity sets</a:t>
            </a:r>
            <a:r>
              <a:rPr lang="en-US" altLang="zh-TW" sz="1800" dirty="0" smtClean="0">
                <a:sym typeface="Symbol" pitchFamily="18" charset="2"/>
              </a:rPr>
              <a:t> </a:t>
            </a:r>
            <a:r>
              <a:rPr lang="en-US" altLang="zh-TW" sz="1800" i="1" dirty="0" smtClean="0">
                <a:sym typeface="Symbol" pitchFamily="18" charset="2"/>
              </a:rPr>
              <a:t>E</a:t>
            </a:r>
            <a:r>
              <a:rPr lang="en-US" altLang="zh-TW" sz="1800" baseline="-25000" dirty="0" smtClean="0">
                <a:sym typeface="Symbol" pitchFamily="18" charset="2"/>
              </a:rPr>
              <a:t>1</a:t>
            </a:r>
            <a:r>
              <a:rPr lang="en-US" altLang="zh-TW" sz="1800" dirty="0" smtClean="0">
                <a:sym typeface="Symbol" pitchFamily="18" charset="2"/>
              </a:rPr>
              <a:t>, </a:t>
            </a:r>
            <a:r>
              <a:rPr lang="en-US" altLang="zh-TW" sz="1800" i="1" dirty="0" smtClean="0">
                <a:sym typeface="Symbol" pitchFamily="18" charset="2"/>
              </a:rPr>
              <a:t>E</a:t>
            </a:r>
            <a:r>
              <a:rPr lang="en-US" altLang="zh-TW" sz="1800" baseline="-25000" dirty="0" smtClean="0">
                <a:sym typeface="Symbol" pitchFamily="18" charset="2"/>
              </a:rPr>
              <a:t>2</a:t>
            </a:r>
            <a:r>
              <a:rPr lang="en-US" altLang="zh-TW" sz="1800" dirty="0" smtClean="0">
                <a:sym typeface="Symbol" pitchFamily="18" charset="2"/>
              </a:rPr>
              <a:t>, …, </a:t>
            </a:r>
            <a:r>
              <a:rPr lang="en-US" altLang="zh-TW" sz="1800" i="1" dirty="0" smtClean="0">
                <a:sym typeface="Symbol" pitchFamily="18" charset="2"/>
              </a:rPr>
              <a:t>E</a:t>
            </a:r>
            <a:r>
              <a:rPr lang="en-US" altLang="zh-TW" sz="1800" i="1" baseline="-25000" dirty="0" smtClean="0">
                <a:sym typeface="Symbol" pitchFamily="18" charset="2"/>
              </a:rPr>
              <a:t>n</a:t>
            </a:r>
            <a:r>
              <a:rPr lang="en-US" altLang="zh-TW" sz="1800" dirty="0" smtClean="0">
                <a:sym typeface="Symbol" pitchFamily="18" charset="2"/>
              </a:rPr>
              <a:t>, </a:t>
            </a:r>
          </a:p>
          <a:p>
            <a:pPr lvl="1" eaLnBrk="1" hangingPunct="1">
              <a:buFont typeface="Wingdings" pitchFamily="2" charset="2"/>
              <a:buNone/>
              <a:tabLst>
                <a:tab pos="1536700" algn="ctr"/>
                <a:tab pos="3543300" algn="ctr"/>
                <a:tab pos="5481638" algn="ctr"/>
              </a:tabLst>
            </a:pPr>
            <a:r>
              <a:rPr lang="en-US" altLang="zh-TW" sz="1800" dirty="0" smtClean="0">
                <a:sym typeface="Symbol" pitchFamily="18" charset="2"/>
              </a:rPr>
              <a:t>     then a </a:t>
            </a:r>
            <a:r>
              <a:rPr lang="en-US" altLang="zh-TW" sz="1800" b="1" dirty="0" smtClean="0">
                <a:sym typeface="Symbol" pitchFamily="18" charset="2"/>
              </a:rPr>
              <a:t>relationship set</a:t>
            </a:r>
            <a:r>
              <a:rPr lang="en-US" altLang="zh-TW" sz="1800" dirty="0" smtClean="0">
                <a:sym typeface="Symbol" pitchFamily="18" charset="2"/>
              </a:rPr>
              <a:t> R is a subset of</a:t>
            </a:r>
          </a:p>
          <a:p>
            <a:pPr eaLnBrk="1" hangingPunct="1">
              <a:buFont typeface="Wingdings" pitchFamily="2" charset="2"/>
              <a:buNone/>
              <a:tabLst>
                <a:tab pos="1536700" algn="ctr"/>
                <a:tab pos="3543300" algn="ctr"/>
                <a:tab pos="5481638" algn="ctr"/>
              </a:tabLst>
            </a:pPr>
            <a:r>
              <a:rPr lang="en-US" altLang="zh-TW" sz="2000" dirty="0" smtClean="0">
                <a:sym typeface="Symbol" pitchFamily="18" charset="2"/>
              </a:rPr>
              <a:t>			{(</a:t>
            </a:r>
            <a:r>
              <a:rPr lang="en-US" altLang="zh-TW" sz="2000" i="1" dirty="0" smtClean="0">
                <a:sym typeface="Symbol" pitchFamily="18" charset="2"/>
              </a:rPr>
              <a:t>e</a:t>
            </a:r>
            <a:r>
              <a:rPr lang="en-US" altLang="zh-TW" sz="2000" baseline="-25000" dirty="0" smtClean="0">
                <a:sym typeface="Symbol" pitchFamily="18" charset="2"/>
              </a:rPr>
              <a:t>1</a:t>
            </a:r>
            <a:r>
              <a:rPr lang="en-US" altLang="zh-TW" sz="2000" dirty="0" smtClean="0">
                <a:sym typeface="Symbol" pitchFamily="18" charset="2"/>
              </a:rPr>
              <a:t>, </a:t>
            </a:r>
            <a:r>
              <a:rPr lang="en-US" altLang="zh-TW" sz="2000" i="1" dirty="0" smtClean="0">
                <a:sym typeface="Symbol" pitchFamily="18" charset="2"/>
              </a:rPr>
              <a:t>e</a:t>
            </a:r>
            <a:r>
              <a:rPr lang="en-US" altLang="zh-TW" sz="2000" baseline="-25000" dirty="0" smtClean="0">
                <a:sym typeface="Symbol" pitchFamily="18" charset="2"/>
              </a:rPr>
              <a:t>2</a:t>
            </a:r>
            <a:r>
              <a:rPr lang="en-US" altLang="zh-TW" sz="2000" dirty="0" smtClean="0">
                <a:sym typeface="Symbol" pitchFamily="18" charset="2"/>
              </a:rPr>
              <a:t>, … </a:t>
            </a:r>
            <a:r>
              <a:rPr lang="en-US" altLang="zh-TW" sz="2000" i="1" dirty="0" smtClean="0">
                <a:sym typeface="Symbol" pitchFamily="18" charset="2"/>
              </a:rPr>
              <a:t>e</a:t>
            </a:r>
            <a:r>
              <a:rPr lang="en-US" altLang="zh-TW" sz="2000" i="1" baseline="-25000" dirty="0" smtClean="0">
                <a:sym typeface="Symbol" pitchFamily="18" charset="2"/>
              </a:rPr>
              <a:t>n</a:t>
            </a:r>
            <a:r>
              <a:rPr lang="en-US" altLang="zh-TW" sz="2000" dirty="0" smtClean="0">
                <a:sym typeface="Symbol" pitchFamily="18" charset="2"/>
              </a:rPr>
              <a:t>) | </a:t>
            </a:r>
            <a:r>
              <a:rPr lang="en-US" altLang="zh-TW" sz="2000" i="1" dirty="0" smtClean="0">
                <a:sym typeface="Symbol" pitchFamily="18" charset="2"/>
              </a:rPr>
              <a:t>e</a:t>
            </a:r>
            <a:r>
              <a:rPr lang="en-US" altLang="zh-TW" sz="2000" baseline="-25000" dirty="0" smtClean="0">
                <a:sym typeface="Symbol" pitchFamily="18" charset="2"/>
              </a:rPr>
              <a:t>1</a:t>
            </a:r>
            <a:r>
              <a:rPr lang="en-US" altLang="zh-TW" sz="2000" dirty="0" smtClean="0">
                <a:sym typeface="Symbol" pitchFamily="18" charset="2"/>
              </a:rPr>
              <a:t>   </a:t>
            </a:r>
            <a:r>
              <a:rPr lang="en-US" altLang="zh-TW" sz="2000" i="1" dirty="0" smtClean="0">
                <a:sym typeface="Symbol" pitchFamily="18" charset="2"/>
              </a:rPr>
              <a:t>E</a:t>
            </a:r>
            <a:r>
              <a:rPr lang="en-US" altLang="zh-TW" sz="2000" baseline="-25000" dirty="0" smtClean="0">
                <a:sym typeface="Symbol" pitchFamily="18" charset="2"/>
              </a:rPr>
              <a:t>1</a:t>
            </a:r>
            <a:r>
              <a:rPr lang="en-US" altLang="zh-TW" sz="2000" dirty="0" smtClean="0">
                <a:sym typeface="Symbol" pitchFamily="18" charset="2"/>
              </a:rPr>
              <a:t>, </a:t>
            </a:r>
            <a:r>
              <a:rPr lang="en-US" altLang="zh-TW" sz="2000" i="1" dirty="0" smtClean="0">
                <a:sym typeface="Symbol" pitchFamily="18" charset="2"/>
              </a:rPr>
              <a:t>e</a:t>
            </a:r>
            <a:r>
              <a:rPr lang="en-US" altLang="zh-TW" sz="2000" baseline="-25000" dirty="0" smtClean="0">
                <a:sym typeface="Symbol" pitchFamily="18" charset="2"/>
              </a:rPr>
              <a:t>2</a:t>
            </a:r>
            <a:r>
              <a:rPr lang="en-US" altLang="zh-TW" sz="2000" dirty="0" smtClean="0">
                <a:sym typeface="Symbol" pitchFamily="18" charset="2"/>
              </a:rPr>
              <a:t>   </a:t>
            </a:r>
            <a:r>
              <a:rPr lang="en-US" altLang="zh-TW" sz="2000" i="1" dirty="0" smtClean="0">
                <a:sym typeface="Symbol" pitchFamily="18" charset="2"/>
              </a:rPr>
              <a:t>E</a:t>
            </a:r>
            <a:r>
              <a:rPr lang="en-US" altLang="zh-TW" sz="2000" baseline="-25000" dirty="0" smtClean="0">
                <a:sym typeface="Symbol" pitchFamily="18" charset="2"/>
              </a:rPr>
              <a:t>2</a:t>
            </a:r>
            <a:r>
              <a:rPr lang="en-US" altLang="zh-TW" sz="2000" dirty="0" smtClean="0">
                <a:sym typeface="Symbol" pitchFamily="18" charset="2"/>
              </a:rPr>
              <a:t>, …, </a:t>
            </a:r>
            <a:r>
              <a:rPr lang="en-US" altLang="zh-TW" sz="2000" i="1" dirty="0" smtClean="0">
                <a:sym typeface="Symbol" pitchFamily="18" charset="2"/>
              </a:rPr>
              <a:t>e</a:t>
            </a:r>
            <a:r>
              <a:rPr lang="en-US" altLang="zh-TW" sz="2000" i="1" baseline="-25000" dirty="0" smtClean="0">
                <a:sym typeface="Symbol" pitchFamily="18" charset="2"/>
              </a:rPr>
              <a:t>n</a:t>
            </a:r>
            <a:r>
              <a:rPr lang="en-US" altLang="zh-TW" sz="2000" dirty="0" smtClean="0">
                <a:sym typeface="Symbol" pitchFamily="18" charset="2"/>
              </a:rPr>
              <a:t>   </a:t>
            </a:r>
            <a:r>
              <a:rPr lang="en-US" altLang="zh-TW" sz="2000" i="1" dirty="0" smtClean="0">
                <a:sym typeface="Symbol" pitchFamily="18" charset="2"/>
              </a:rPr>
              <a:t>E</a:t>
            </a:r>
            <a:r>
              <a:rPr lang="en-US" altLang="zh-TW" sz="2000" i="1" baseline="-25000" dirty="0" smtClean="0">
                <a:sym typeface="Symbol" pitchFamily="18" charset="2"/>
              </a:rPr>
              <a:t>n</a:t>
            </a:r>
            <a:r>
              <a:rPr lang="en-US" altLang="zh-TW" sz="2000" dirty="0" smtClean="0">
                <a:sym typeface="Symbol" pitchFamily="18" charset="2"/>
              </a:rPr>
              <a:t>}</a:t>
            </a:r>
            <a:br>
              <a:rPr lang="en-US" altLang="zh-TW" sz="2000" dirty="0" smtClean="0">
                <a:sym typeface="Symbol" pitchFamily="18" charset="2"/>
              </a:rPr>
            </a:br>
            <a:r>
              <a:rPr lang="en-US" altLang="zh-TW" sz="2000" dirty="0" smtClean="0">
                <a:sym typeface="Symbol" pitchFamily="18" charset="2"/>
              </a:rPr>
              <a:t>       where (</a:t>
            </a:r>
            <a:r>
              <a:rPr lang="en-US" altLang="zh-TW" sz="2000" i="1" dirty="0" smtClean="0">
                <a:sym typeface="Symbol" pitchFamily="18" charset="2"/>
              </a:rPr>
              <a:t>e</a:t>
            </a:r>
            <a:r>
              <a:rPr lang="en-US" altLang="zh-TW" sz="2000" baseline="-25000" dirty="0" smtClean="0">
                <a:sym typeface="Symbol" pitchFamily="18" charset="2"/>
              </a:rPr>
              <a:t>1</a:t>
            </a:r>
            <a:r>
              <a:rPr lang="en-US" altLang="zh-TW" sz="2000" dirty="0" smtClean="0">
                <a:sym typeface="Symbol" pitchFamily="18" charset="2"/>
              </a:rPr>
              <a:t>, </a:t>
            </a:r>
            <a:r>
              <a:rPr lang="en-US" altLang="zh-TW" sz="2000" i="1" dirty="0" smtClean="0">
                <a:sym typeface="Symbol" pitchFamily="18" charset="2"/>
              </a:rPr>
              <a:t>e</a:t>
            </a:r>
            <a:r>
              <a:rPr lang="en-US" altLang="zh-TW" sz="2000" baseline="-25000" dirty="0" smtClean="0">
                <a:sym typeface="Symbol" pitchFamily="18" charset="2"/>
              </a:rPr>
              <a:t>2</a:t>
            </a:r>
            <a:r>
              <a:rPr lang="en-US" altLang="zh-TW" sz="2000" dirty="0" smtClean="0">
                <a:sym typeface="Symbol" pitchFamily="18" charset="2"/>
              </a:rPr>
              <a:t>, …, </a:t>
            </a:r>
            <a:r>
              <a:rPr lang="en-US" altLang="zh-TW" sz="2000" i="1" dirty="0" smtClean="0">
                <a:sym typeface="Symbol" pitchFamily="18" charset="2"/>
              </a:rPr>
              <a:t>e</a:t>
            </a:r>
            <a:r>
              <a:rPr lang="en-US" altLang="zh-TW" sz="2000" i="1" baseline="-25000" dirty="0" smtClean="0">
                <a:sym typeface="Symbol" pitchFamily="18" charset="2"/>
              </a:rPr>
              <a:t>n</a:t>
            </a:r>
            <a:r>
              <a:rPr lang="en-US" altLang="zh-TW" sz="2000" dirty="0" smtClean="0">
                <a:sym typeface="Symbol" pitchFamily="18" charset="2"/>
              </a:rPr>
              <a:t>) is a relationship</a:t>
            </a:r>
          </a:p>
          <a:p>
            <a:pPr lvl="1" eaLnBrk="1" hangingPunct="1">
              <a:lnSpc>
                <a:spcPct val="130000"/>
              </a:lnSpc>
              <a:tabLst>
                <a:tab pos="1536700" algn="ctr"/>
                <a:tab pos="3543300" algn="ctr"/>
                <a:tab pos="5481638" algn="ctr"/>
              </a:tabLst>
            </a:pPr>
            <a:endParaRPr lang="en-US" altLang="zh-TW" sz="1800" dirty="0" smtClean="0">
              <a:sym typeface="Symbol" pitchFamily="18" charset="2"/>
            </a:endParaRPr>
          </a:p>
          <a:p>
            <a:pPr lvl="1" eaLnBrk="1" hangingPunct="1">
              <a:lnSpc>
                <a:spcPct val="130000"/>
              </a:lnSpc>
              <a:tabLst>
                <a:tab pos="1536700" algn="ctr"/>
                <a:tab pos="3543300" algn="ctr"/>
                <a:tab pos="5481638" algn="ctr"/>
              </a:tabLst>
            </a:pPr>
            <a:r>
              <a:rPr lang="en-US" altLang="zh-TW" sz="1800" dirty="0" smtClean="0">
                <a:sym typeface="Symbol" pitchFamily="18" charset="2"/>
              </a:rPr>
              <a:t>Example: </a:t>
            </a:r>
          </a:p>
          <a:p>
            <a:pPr lvl="1" eaLnBrk="1" hangingPunct="1">
              <a:buFont typeface="Wingdings" pitchFamily="2" charset="2"/>
              <a:buNone/>
              <a:tabLst>
                <a:tab pos="1536700" algn="ctr"/>
                <a:tab pos="3543300" algn="ctr"/>
                <a:tab pos="5481638" algn="ctr"/>
              </a:tabLst>
            </a:pPr>
            <a:r>
              <a:rPr lang="en-US" altLang="zh-TW" sz="1800" dirty="0" smtClean="0">
                <a:sym typeface="Symbol" pitchFamily="18" charset="2"/>
              </a:rPr>
              <a:t>		     (Hayes, A-102)  </a:t>
            </a:r>
            <a:r>
              <a:rPr lang="en-US" altLang="zh-TW" sz="1800" i="1" dirty="0" smtClean="0">
                <a:sym typeface="Symbol" pitchFamily="18" charset="2"/>
              </a:rPr>
              <a:t>depositor</a:t>
            </a:r>
          </a:p>
        </p:txBody>
      </p:sp>
      <p:grpSp>
        <p:nvGrpSpPr>
          <p:cNvPr id="35845" name="Group 5"/>
          <p:cNvGrpSpPr>
            <a:grpSpLocks/>
          </p:cNvGrpSpPr>
          <p:nvPr/>
        </p:nvGrpSpPr>
        <p:grpSpPr bwMode="auto">
          <a:xfrm>
            <a:off x="6372588" y="3742659"/>
            <a:ext cx="2889832" cy="2105025"/>
            <a:chOff x="322" y="743"/>
            <a:chExt cx="2475" cy="1459"/>
          </a:xfrm>
        </p:grpSpPr>
        <p:pic>
          <p:nvPicPr>
            <p:cNvPr id="3584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l="2264" t="7613" r="2592" b="6912"/>
            <a:stretch>
              <a:fillRect/>
            </a:stretch>
          </p:blipFill>
          <p:spPr bwMode="auto">
            <a:xfrm>
              <a:off x="592" y="976"/>
              <a:ext cx="2205"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35849" name="Rectangle 7"/>
            <p:cNvSpPr>
              <a:spLocks noChangeArrowheads="1"/>
            </p:cNvSpPr>
            <p:nvPr/>
          </p:nvSpPr>
          <p:spPr bwMode="auto">
            <a:xfrm>
              <a:off x="322" y="743"/>
              <a:ext cx="148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110000"/>
                </a:lnSpc>
                <a:spcBef>
                  <a:spcPct val="20000"/>
                </a:spcBef>
                <a:buClr>
                  <a:schemeClr val="folHlink"/>
                </a:buClr>
                <a:buSzPct val="55000"/>
                <a:buFont typeface="Wingdings" pitchFamily="2" charset="2"/>
                <a:buNone/>
              </a:pPr>
              <a:r>
                <a:rPr lang="en-US" altLang="zh-TW" sz="2000" b="1" i="1">
                  <a:solidFill>
                    <a:schemeClr val="tx2"/>
                  </a:solidFill>
                  <a:latin typeface="Times New Roman" pitchFamily="18" charset="0"/>
                </a:rPr>
                <a:t>     4. depositor</a:t>
              </a:r>
              <a:endParaRPr lang="zh-TW" altLang="en-US" sz="2000" b="1" i="1">
                <a:solidFill>
                  <a:schemeClr val="tx2"/>
                </a:solidFill>
                <a:latin typeface="Times New Roman" pitchFamily="18" charset="0"/>
              </a:endParaRPr>
            </a:p>
          </p:txBody>
        </p:sp>
      </p:grpSp>
      <p:sp>
        <p:nvSpPr>
          <p:cNvPr id="35846" name="Rectangle 8"/>
          <p:cNvSpPr>
            <a:spLocks noChangeArrowheads="1"/>
          </p:cNvSpPr>
          <p:nvPr/>
        </p:nvSpPr>
        <p:spPr bwMode="auto">
          <a:xfrm>
            <a:off x="3025669" y="5386389"/>
            <a:ext cx="1247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000" dirty="0">
                <a:solidFill>
                  <a:schemeClr val="tx1"/>
                </a:solidFill>
                <a:latin typeface="Times New Roman" pitchFamily="18" charset="0"/>
                <a:sym typeface="Symbol" pitchFamily="18" charset="2"/>
              </a:rPr>
              <a:t>Hayes </a:t>
            </a:r>
            <a:r>
              <a:rPr lang="en-US" altLang="zh-TW" dirty="0">
                <a:solidFill>
                  <a:schemeClr val="tx1"/>
                </a:solidFill>
                <a:sym typeface="Symbol" pitchFamily="18" charset="2"/>
              </a:rPr>
              <a:t> ?</a:t>
            </a:r>
            <a:endParaRPr lang="zh-TW" altLang="en-US" dirty="0">
              <a:solidFill>
                <a:schemeClr val="tx1"/>
              </a:solidFill>
              <a:sym typeface="Symbol" pitchFamily="18" charset="2"/>
            </a:endParaRPr>
          </a:p>
        </p:txBody>
      </p:sp>
      <p:sp>
        <p:nvSpPr>
          <p:cNvPr id="35847" name="Rectangle 9"/>
          <p:cNvSpPr>
            <a:spLocks noChangeArrowheads="1"/>
          </p:cNvSpPr>
          <p:nvPr/>
        </p:nvSpPr>
        <p:spPr bwMode="auto">
          <a:xfrm>
            <a:off x="3000398" y="5733256"/>
            <a:ext cx="12618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000" dirty="0">
                <a:solidFill>
                  <a:schemeClr val="tx1"/>
                </a:solidFill>
                <a:latin typeface="Times New Roman" pitchFamily="18" charset="0"/>
                <a:sym typeface="Symbol" pitchFamily="18" charset="2"/>
              </a:rPr>
              <a:t>A-102 </a:t>
            </a:r>
            <a:r>
              <a:rPr lang="en-US" altLang="zh-TW" dirty="0">
                <a:solidFill>
                  <a:schemeClr val="tx1"/>
                </a:solidFill>
                <a:sym typeface="Symbol" pitchFamily="18" charset="2"/>
              </a:rPr>
              <a:t> ?</a:t>
            </a:r>
            <a:endParaRPr lang="zh-TW" altLang="en-US" dirty="0">
              <a:solidFill>
                <a:schemeClr val="tx1"/>
              </a:solidFill>
              <a:sym typeface="Symbol" pitchFamily="18" charset="2"/>
            </a:endParaRP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26</a:t>
            </a:fld>
            <a:endParaRPr lang="en-US" altLang="zh-TW" dirty="0"/>
          </a:p>
        </p:txBody>
      </p:sp>
    </p:spTree>
    <p:extLst>
      <p:ext uri="{BB962C8B-B14F-4D97-AF65-F5344CB8AC3E}">
        <p14:creationId xmlns:p14="http://schemas.microsoft.com/office/powerpoint/2010/main" val="4133400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6"/>
          <p:cNvSpPr>
            <a:spLocks noGrp="1" noChangeArrowheads="1"/>
          </p:cNvSpPr>
          <p:nvPr>
            <p:ph type="title"/>
          </p:nvPr>
        </p:nvSpPr>
        <p:spPr/>
        <p:txBody>
          <a:bodyPr/>
          <a:lstStyle/>
          <a:p>
            <a:pPr eaLnBrk="1" hangingPunct="1"/>
            <a:r>
              <a:rPr lang="en-US" altLang="zh-TW" sz="3200" smtClean="0"/>
              <a:t>E-R Diagram for a Banking Enterprise</a:t>
            </a:r>
          </a:p>
        </p:txBody>
      </p:sp>
      <p:pic>
        <p:nvPicPr>
          <p:cNvPr id="36868" name="Picture 1027"/>
          <p:cNvPicPr>
            <a:picLocks noChangeAspect="1" noChangeArrowheads="1"/>
          </p:cNvPicPr>
          <p:nvPr/>
        </p:nvPicPr>
        <p:blipFill>
          <a:blip r:embed="rId2">
            <a:extLst>
              <a:ext uri="{28A0092B-C50C-407E-A947-70E740481C1C}">
                <a14:useLocalDpi xmlns:a14="http://schemas.microsoft.com/office/drawing/2010/main" val="0"/>
              </a:ext>
            </a:extLst>
          </a:blip>
          <a:srcRect l="13913" t="874" r="14110" b="1357"/>
          <a:stretch>
            <a:fillRect/>
          </a:stretch>
        </p:blipFill>
        <p:spPr bwMode="auto">
          <a:xfrm>
            <a:off x="1202135" y="1249363"/>
            <a:ext cx="7207249" cy="484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36869" name="Oval 1029"/>
          <p:cNvSpPr>
            <a:spLocks noChangeArrowheads="1"/>
          </p:cNvSpPr>
          <p:nvPr/>
        </p:nvSpPr>
        <p:spPr bwMode="auto">
          <a:xfrm>
            <a:off x="1784648" y="3041651"/>
            <a:ext cx="3651118" cy="963413"/>
          </a:xfrm>
          <a:prstGeom prst="ellipse">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6870" name="Oval 1030"/>
          <p:cNvSpPr>
            <a:spLocks noChangeArrowheads="1"/>
          </p:cNvSpPr>
          <p:nvPr/>
        </p:nvSpPr>
        <p:spPr bwMode="auto">
          <a:xfrm>
            <a:off x="4592960" y="4130676"/>
            <a:ext cx="1207294" cy="752475"/>
          </a:xfrm>
          <a:prstGeom prst="ellipse">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6871" name="Oval 1032"/>
          <p:cNvSpPr>
            <a:spLocks noChangeArrowheads="1"/>
          </p:cNvSpPr>
          <p:nvPr/>
        </p:nvSpPr>
        <p:spPr bwMode="auto">
          <a:xfrm>
            <a:off x="6177136" y="4332709"/>
            <a:ext cx="1207294" cy="376237"/>
          </a:xfrm>
          <a:prstGeom prst="ellipse">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6872" name="Oval 1033"/>
          <p:cNvSpPr>
            <a:spLocks noChangeArrowheads="1"/>
          </p:cNvSpPr>
          <p:nvPr/>
        </p:nvSpPr>
        <p:spPr bwMode="auto">
          <a:xfrm>
            <a:off x="2075159" y="3147119"/>
            <a:ext cx="1207294" cy="752475"/>
          </a:xfrm>
          <a:prstGeom prst="ellipse">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3B8DCDA2-2604-462F-AC1D-5492961C1C95}" type="slidenum">
              <a:rPr lang="en-US" altLang="zh-TW" smtClean="0"/>
              <a:pPr/>
              <a:t>27</a:t>
            </a:fld>
            <a:endParaRPr lang="en-US" altLang="zh-TW" dirty="0"/>
          </a:p>
        </p:txBody>
      </p:sp>
    </p:spTree>
    <p:extLst>
      <p:ext uri="{BB962C8B-B14F-4D97-AF65-F5344CB8AC3E}">
        <p14:creationId xmlns:p14="http://schemas.microsoft.com/office/powerpoint/2010/main" val="175240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additive="base">
                                        <p:cTn id="7" dur="500" fill="hold"/>
                                        <p:tgtEl>
                                          <p:spTgt spid="36869"/>
                                        </p:tgtEl>
                                        <p:attrNameLst>
                                          <p:attrName>ppt_x</p:attrName>
                                        </p:attrNameLst>
                                      </p:cBhvr>
                                      <p:tavLst>
                                        <p:tav tm="0">
                                          <p:val>
                                            <p:strVal val="#ppt_x"/>
                                          </p:val>
                                        </p:tav>
                                        <p:tav tm="100000">
                                          <p:val>
                                            <p:strVal val="#ppt_x"/>
                                          </p:val>
                                        </p:tav>
                                      </p:tavLst>
                                    </p:anim>
                                    <p:anim calcmode="lin" valueType="num">
                                      <p:cBhvr additive="base">
                                        <p:cTn id="8"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tLang="zh-TW" smtClean="0"/>
              <a:t>Relationship Set: </a:t>
            </a:r>
            <a:r>
              <a:rPr lang="en-US" altLang="zh-TW" i="1" smtClean="0"/>
              <a:t>borrower</a:t>
            </a:r>
            <a:endParaRPr lang="en-US" altLang="zh-TW" smtClean="0"/>
          </a:p>
        </p:txBody>
      </p:sp>
      <p:pic>
        <p:nvPicPr>
          <p:cNvPr id="37892" name="Picture 3"/>
          <p:cNvPicPr>
            <a:picLocks noChangeAspect="1" noChangeArrowheads="1"/>
          </p:cNvPicPr>
          <p:nvPr/>
        </p:nvPicPr>
        <p:blipFill>
          <a:blip r:embed="rId2">
            <a:extLst>
              <a:ext uri="{28A0092B-C50C-407E-A947-70E740481C1C}">
                <a14:useLocalDpi xmlns:a14="http://schemas.microsoft.com/office/drawing/2010/main" val="0"/>
              </a:ext>
            </a:extLst>
          </a:blip>
          <a:srcRect l="1247" t="7613" r="1443" b="8794"/>
          <a:stretch>
            <a:fillRect/>
          </a:stretch>
        </p:blipFill>
        <p:spPr bwMode="auto">
          <a:xfrm>
            <a:off x="1059392" y="3703091"/>
            <a:ext cx="530555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37893" name="Text Box 4"/>
          <p:cNvSpPr txBox="1">
            <a:spLocks noChangeArrowheads="1"/>
          </p:cNvSpPr>
          <p:nvPr/>
        </p:nvSpPr>
        <p:spPr bwMode="auto">
          <a:xfrm>
            <a:off x="8138656" y="646113"/>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zh-TW" altLang="en-US" sz="1600"/>
              <a:t>借款戶</a:t>
            </a:r>
          </a:p>
        </p:txBody>
      </p:sp>
      <p:pic>
        <p:nvPicPr>
          <p:cNvPr id="37894" name="Picture 8"/>
          <p:cNvPicPr>
            <a:picLocks noChangeAspect="1" noChangeArrowheads="1"/>
          </p:cNvPicPr>
          <p:nvPr/>
        </p:nvPicPr>
        <p:blipFill>
          <a:blip r:embed="rId3">
            <a:extLst>
              <a:ext uri="{28A0092B-C50C-407E-A947-70E740481C1C}">
                <a14:useLocalDpi xmlns:a14="http://schemas.microsoft.com/office/drawing/2010/main" val="0"/>
              </a:ext>
            </a:extLst>
          </a:blip>
          <a:srcRect l="1411" t="7526" r="1247" b="9843"/>
          <a:stretch>
            <a:fillRect/>
          </a:stretch>
        </p:blipFill>
        <p:spPr bwMode="auto">
          <a:xfrm>
            <a:off x="1054233" y="1250951"/>
            <a:ext cx="5310717" cy="233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grpSp>
        <p:nvGrpSpPr>
          <p:cNvPr id="37895" name="Group 9"/>
          <p:cNvGrpSpPr>
            <a:grpSpLocks/>
          </p:cNvGrpSpPr>
          <p:nvPr/>
        </p:nvGrpSpPr>
        <p:grpSpPr bwMode="auto">
          <a:xfrm>
            <a:off x="6682902" y="1204331"/>
            <a:ext cx="3022626" cy="2774950"/>
            <a:chOff x="354" y="2271"/>
            <a:chExt cx="2406" cy="1644"/>
          </a:xfrm>
        </p:grpSpPr>
        <p:pic>
          <p:nvPicPr>
            <p:cNvPr id="3790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l="6787" t="2928" r="7983" b="2661"/>
            <a:stretch>
              <a:fillRect/>
            </a:stretch>
          </p:blipFill>
          <p:spPr bwMode="auto">
            <a:xfrm>
              <a:off x="600" y="2493"/>
              <a:ext cx="2160" cy="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37901" name="Rectangle 11"/>
            <p:cNvSpPr>
              <a:spLocks noChangeArrowheads="1"/>
            </p:cNvSpPr>
            <p:nvPr/>
          </p:nvSpPr>
          <p:spPr bwMode="auto">
            <a:xfrm>
              <a:off x="354" y="2271"/>
              <a:ext cx="147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110000"/>
                </a:lnSpc>
                <a:spcBef>
                  <a:spcPct val="20000"/>
                </a:spcBef>
                <a:buClr>
                  <a:schemeClr val="folHlink"/>
                </a:buClr>
                <a:buSzPct val="55000"/>
                <a:buFont typeface="Wingdings" pitchFamily="2" charset="2"/>
                <a:buNone/>
              </a:pPr>
              <a:r>
                <a:rPr lang="en-US" altLang="zh-TW" sz="2000" b="1" i="1">
                  <a:solidFill>
                    <a:schemeClr val="tx2"/>
                  </a:solidFill>
                  <a:latin typeface="Times New Roman" pitchFamily="18" charset="0"/>
                </a:rPr>
                <a:t>       6. borrower</a:t>
              </a:r>
              <a:endParaRPr lang="zh-TW" altLang="en-US" sz="2000" b="1" i="1">
                <a:solidFill>
                  <a:schemeClr val="tx2"/>
                </a:solidFill>
                <a:latin typeface="Times New Roman" pitchFamily="18" charset="0"/>
              </a:endParaRPr>
            </a:p>
          </p:txBody>
        </p:sp>
      </p:grpSp>
      <p:sp>
        <p:nvSpPr>
          <p:cNvPr id="37896" name="Oval 12"/>
          <p:cNvSpPr>
            <a:spLocks noChangeArrowheads="1"/>
          </p:cNvSpPr>
          <p:nvPr/>
        </p:nvSpPr>
        <p:spPr bwMode="auto">
          <a:xfrm>
            <a:off x="2192659" y="5445246"/>
            <a:ext cx="4165335" cy="376237"/>
          </a:xfrm>
          <a:prstGeom prst="ellipse">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7897" name="Oval 13"/>
          <p:cNvSpPr>
            <a:spLocks noChangeArrowheads="1"/>
          </p:cNvSpPr>
          <p:nvPr/>
        </p:nvSpPr>
        <p:spPr bwMode="auto">
          <a:xfrm>
            <a:off x="7079662" y="1835811"/>
            <a:ext cx="2442104" cy="300037"/>
          </a:xfrm>
          <a:prstGeom prst="ellipse">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solidFill>
                <a:srgbClr val="FF0000"/>
              </a:solidFill>
            </a:endParaRPr>
          </a:p>
        </p:txBody>
      </p:sp>
      <p:sp>
        <p:nvSpPr>
          <p:cNvPr id="37898" name="Rectangle 14"/>
          <p:cNvSpPr>
            <a:spLocks noChangeArrowheads="1"/>
          </p:cNvSpPr>
          <p:nvPr/>
        </p:nvSpPr>
        <p:spPr bwMode="auto">
          <a:xfrm>
            <a:off x="7303964" y="3135596"/>
            <a:ext cx="2089547" cy="488950"/>
          </a:xfrm>
          <a:prstGeom prst="rect">
            <a:avLst/>
          </a:prstGeom>
          <a:noFill/>
          <a:ln w="571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7899" name="Text Box 15"/>
          <p:cNvSpPr txBox="1">
            <a:spLocks noChangeArrowheads="1"/>
          </p:cNvSpPr>
          <p:nvPr/>
        </p:nvSpPr>
        <p:spPr bwMode="auto">
          <a:xfrm>
            <a:off x="8411125" y="1196752"/>
            <a:ext cx="646331"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lnSpc>
                <a:spcPct val="170000"/>
              </a:lnSpc>
            </a:pPr>
            <a:r>
              <a:rPr lang="zh-TW" altLang="en-US" sz="1200" dirty="0"/>
              <a:t>借款戶</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3B8DCDA2-2604-462F-AC1D-5492961C1C95}" type="slidenum">
              <a:rPr lang="en-US" altLang="zh-TW" smtClean="0"/>
              <a:pPr/>
              <a:t>28</a:t>
            </a:fld>
            <a:endParaRPr lang="en-US" altLang="zh-TW" dirty="0"/>
          </a:p>
        </p:txBody>
      </p:sp>
      <p:sp>
        <p:nvSpPr>
          <p:cNvPr id="5" name="手繪多邊形 4"/>
          <p:cNvSpPr/>
          <p:nvPr/>
        </p:nvSpPr>
        <p:spPr bwMode="auto">
          <a:xfrm>
            <a:off x="4502552" y="4273618"/>
            <a:ext cx="810228" cy="0"/>
          </a:xfrm>
          <a:custGeom>
            <a:avLst/>
            <a:gdLst>
              <a:gd name="connsiteX0" fmla="*/ 0 w 810228"/>
              <a:gd name="connsiteY0" fmla="*/ 0 h 0"/>
              <a:gd name="connsiteX1" fmla="*/ 810228 w 810228"/>
              <a:gd name="connsiteY1" fmla="*/ 0 h 0"/>
            </a:gdLst>
            <a:ahLst/>
            <a:cxnLst>
              <a:cxn ang="0">
                <a:pos x="connsiteX0" y="connsiteY0"/>
              </a:cxn>
              <a:cxn ang="0">
                <a:pos x="connsiteX1" y="connsiteY1"/>
              </a:cxn>
            </a:cxnLst>
            <a:rect l="l" t="t" r="r" b="b"/>
            <a:pathLst>
              <a:path w="810228">
                <a:moveTo>
                  <a:pt x="0" y="0"/>
                </a:moveTo>
                <a:lnTo>
                  <a:pt x="810228" y="0"/>
                </a:lnTo>
              </a:path>
            </a:pathLst>
          </a:custGeom>
          <a:noFill/>
          <a:ln w="57150" cap="flat" cmpd="sng" algn="ctr">
            <a:solidFill>
              <a:srgbClr val="00FF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標楷體" pitchFamily="65" charset="-120"/>
            </a:endParaRPr>
          </a:p>
        </p:txBody>
      </p:sp>
      <p:sp>
        <p:nvSpPr>
          <p:cNvPr id="6" name="手繪多邊形 5"/>
          <p:cNvSpPr/>
          <p:nvPr/>
        </p:nvSpPr>
        <p:spPr bwMode="auto">
          <a:xfrm>
            <a:off x="4479403" y="4295430"/>
            <a:ext cx="833377" cy="1054634"/>
          </a:xfrm>
          <a:custGeom>
            <a:avLst/>
            <a:gdLst>
              <a:gd name="connsiteX0" fmla="*/ 0 w 833377"/>
              <a:gd name="connsiteY0" fmla="*/ 1337 h 1054634"/>
              <a:gd name="connsiteX1" fmla="*/ 196769 w 833377"/>
              <a:gd name="connsiteY1" fmla="*/ 12912 h 1054634"/>
              <a:gd name="connsiteX2" fmla="*/ 219919 w 833377"/>
              <a:gd name="connsiteY2" fmla="*/ 82360 h 1054634"/>
              <a:gd name="connsiteX3" fmla="*/ 266217 w 833377"/>
              <a:gd name="connsiteY3" fmla="*/ 140234 h 1054634"/>
              <a:gd name="connsiteX4" fmla="*/ 289367 w 833377"/>
              <a:gd name="connsiteY4" fmla="*/ 209682 h 1054634"/>
              <a:gd name="connsiteX5" fmla="*/ 300941 w 833377"/>
              <a:gd name="connsiteY5" fmla="*/ 302279 h 1054634"/>
              <a:gd name="connsiteX6" fmla="*/ 312516 w 833377"/>
              <a:gd name="connsiteY6" fmla="*/ 371727 h 1054634"/>
              <a:gd name="connsiteX7" fmla="*/ 335665 w 833377"/>
              <a:gd name="connsiteY7" fmla="*/ 441175 h 1054634"/>
              <a:gd name="connsiteX8" fmla="*/ 393539 w 833377"/>
              <a:gd name="connsiteY8" fmla="*/ 475900 h 1054634"/>
              <a:gd name="connsiteX9" fmla="*/ 486136 w 833377"/>
              <a:gd name="connsiteY9" fmla="*/ 545348 h 1054634"/>
              <a:gd name="connsiteX10" fmla="*/ 520860 w 833377"/>
              <a:gd name="connsiteY10" fmla="*/ 649520 h 1054634"/>
              <a:gd name="connsiteX11" fmla="*/ 532435 w 833377"/>
              <a:gd name="connsiteY11" fmla="*/ 684244 h 1054634"/>
              <a:gd name="connsiteX12" fmla="*/ 555584 w 833377"/>
              <a:gd name="connsiteY12" fmla="*/ 765267 h 1054634"/>
              <a:gd name="connsiteX13" fmla="*/ 578734 w 833377"/>
              <a:gd name="connsiteY13" fmla="*/ 811565 h 1054634"/>
              <a:gd name="connsiteX14" fmla="*/ 613458 w 833377"/>
              <a:gd name="connsiteY14" fmla="*/ 869439 h 1054634"/>
              <a:gd name="connsiteX15" fmla="*/ 625032 w 833377"/>
              <a:gd name="connsiteY15" fmla="*/ 904163 h 1054634"/>
              <a:gd name="connsiteX16" fmla="*/ 682906 w 833377"/>
              <a:gd name="connsiteY16" fmla="*/ 950462 h 1054634"/>
              <a:gd name="connsiteX17" fmla="*/ 717630 w 833377"/>
              <a:gd name="connsiteY17" fmla="*/ 985186 h 1054634"/>
              <a:gd name="connsiteX18" fmla="*/ 752354 w 833377"/>
              <a:gd name="connsiteY18" fmla="*/ 1031484 h 1054634"/>
              <a:gd name="connsiteX19" fmla="*/ 833377 w 833377"/>
              <a:gd name="connsiteY19" fmla="*/ 1054634 h 1054634"/>
              <a:gd name="connsiteX20" fmla="*/ 798653 w 833377"/>
              <a:gd name="connsiteY20" fmla="*/ 996760 h 1054634"/>
              <a:gd name="connsiteX21" fmla="*/ 787078 w 833377"/>
              <a:gd name="connsiteY21" fmla="*/ 996760 h 10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3377" h="1054634">
                <a:moveTo>
                  <a:pt x="0" y="1337"/>
                </a:moveTo>
                <a:cubicBezTo>
                  <a:pt x="65590" y="5195"/>
                  <a:pt x="135117" y="-9802"/>
                  <a:pt x="196769" y="12912"/>
                </a:cubicBezTo>
                <a:cubicBezTo>
                  <a:pt x="219666" y="21348"/>
                  <a:pt x="202665" y="65105"/>
                  <a:pt x="219919" y="82360"/>
                </a:cubicBezTo>
                <a:cubicBezTo>
                  <a:pt x="239159" y="101601"/>
                  <a:pt x="254536" y="113952"/>
                  <a:pt x="266217" y="140234"/>
                </a:cubicBezTo>
                <a:cubicBezTo>
                  <a:pt x="276127" y="162532"/>
                  <a:pt x="289367" y="209682"/>
                  <a:pt x="289367" y="209682"/>
                </a:cubicBezTo>
                <a:cubicBezTo>
                  <a:pt x="293225" y="240548"/>
                  <a:pt x="296542" y="271486"/>
                  <a:pt x="300941" y="302279"/>
                </a:cubicBezTo>
                <a:cubicBezTo>
                  <a:pt x="304260" y="325512"/>
                  <a:pt x="306824" y="348959"/>
                  <a:pt x="312516" y="371727"/>
                </a:cubicBezTo>
                <a:cubicBezTo>
                  <a:pt x="318434" y="395400"/>
                  <a:pt x="318411" y="423921"/>
                  <a:pt x="335665" y="441175"/>
                </a:cubicBezTo>
                <a:cubicBezTo>
                  <a:pt x="387601" y="493111"/>
                  <a:pt x="325925" y="438337"/>
                  <a:pt x="393539" y="475900"/>
                </a:cubicBezTo>
                <a:cubicBezTo>
                  <a:pt x="452438" y="508622"/>
                  <a:pt x="451014" y="510224"/>
                  <a:pt x="486136" y="545348"/>
                </a:cubicBezTo>
                <a:lnTo>
                  <a:pt x="520860" y="649520"/>
                </a:lnTo>
                <a:cubicBezTo>
                  <a:pt x="524718" y="661095"/>
                  <a:pt x="529476" y="672407"/>
                  <a:pt x="532435" y="684244"/>
                </a:cubicBezTo>
                <a:cubicBezTo>
                  <a:pt x="538306" y="707729"/>
                  <a:pt x="545624" y="742026"/>
                  <a:pt x="555584" y="765267"/>
                </a:cubicBezTo>
                <a:cubicBezTo>
                  <a:pt x="562381" y="781126"/>
                  <a:pt x="571937" y="795706"/>
                  <a:pt x="578734" y="811565"/>
                </a:cubicBezTo>
                <a:cubicBezTo>
                  <a:pt x="601274" y="864157"/>
                  <a:pt x="574959" y="830940"/>
                  <a:pt x="613458" y="869439"/>
                </a:cubicBezTo>
                <a:cubicBezTo>
                  <a:pt x="617316" y="881014"/>
                  <a:pt x="618755" y="893701"/>
                  <a:pt x="625032" y="904163"/>
                </a:cubicBezTo>
                <a:cubicBezTo>
                  <a:pt x="638500" y="926609"/>
                  <a:pt x="663984" y="934694"/>
                  <a:pt x="682906" y="950462"/>
                </a:cubicBezTo>
                <a:cubicBezTo>
                  <a:pt x="695481" y="960941"/>
                  <a:pt x="706977" y="972758"/>
                  <a:pt x="717630" y="985186"/>
                </a:cubicBezTo>
                <a:cubicBezTo>
                  <a:pt x="730184" y="999833"/>
                  <a:pt x="737534" y="1019134"/>
                  <a:pt x="752354" y="1031484"/>
                </a:cubicBezTo>
                <a:cubicBezTo>
                  <a:pt x="759471" y="1037415"/>
                  <a:pt x="830914" y="1054018"/>
                  <a:pt x="833377" y="1054634"/>
                </a:cubicBezTo>
                <a:cubicBezTo>
                  <a:pt x="823427" y="1024784"/>
                  <a:pt x="825889" y="1014918"/>
                  <a:pt x="798653" y="996760"/>
                </a:cubicBezTo>
                <a:cubicBezTo>
                  <a:pt x="795443" y="994620"/>
                  <a:pt x="790936" y="996760"/>
                  <a:pt x="787078" y="996760"/>
                </a:cubicBezTo>
              </a:path>
            </a:pathLst>
          </a:custGeom>
          <a:noFill/>
          <a:ln w="57150" cap="flat" cmpd="sng" algn="ctr">
            <a:solidFill>
              <a:srgbClr val="00FF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endParaRPr lang="zh-TW" altLang="en-US"/>
          </a:p>
        </p:txBody>
      </p:sp>
    </p:spTree>
    <p:extLst>
      <p:ext uri="{BB962C8B-B14F-4D97-AF65-F5344CB8AC3E}">
        <p14:creationId xmlns:p14="http://schemas.microsoft.com/office/powerpoint/2010/main" val="18964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7898"/>
                                        </p:tgtEl>
                                        <p:attrNameLst>
                                          <p:attrName>style.visibility</p:attrName>
                                        </p:attrNameLst>
                                      </p:cBhvr>
                                      <p:to>
                                        <p:strVal val="visible"/>
                                      </p:to>
                                    </p:set>
                                    <p:animEffect transition="in" filter="fade">
                                      <p:cBhvr>
                                        <p:cTn id="20" dur="1000"/>
                                        <p:tgtEl>
                                          <p:spTgt spid="37898"/>
                                        </p:tgtEl>
                                      </p:cBhvr>
                                    </p:animEffect>
                                    <p:anim calcmode="lin" valueType="num">
                                      <p:cBhvr>
                                        <p:cTn id="21" dur="1000" fill="hold"/>
                                        <p:tgtEl>
                                          <p:spTgt spid="37898"/>
                                        </p:tgtEl>
                                        <p:attrNameLst>
                                          <p:attrName>ppt_x</p:attrName>
                                        </p:attrNameLst>
                                      </p:cBhvr>
                                      <p:tavLst>
                                        <p:tav tm="0">
                                          <p:val>
                                            <p:strVal val="#ppt_x"/>
                                          </p:val>
                                        </p:tav>
                                        <p:tav tm="100000">
                                          <p:val>
                                            <p:strVal val="#ppt_x"/>
                                          </p:val>
                                        </p:tav>
                                      </p:tavLst>
                                    </p:anim>
                                    <p:anim calcmode="lin" valueType="num">
                                      <p:cBhvr>
                                        <p:cTn id="22" dur="1000" fill="hold"/>
                                        <p:tgtEl>
                                          <p:spTgt spid="378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altLang="zh-TW" smtClean="0"/>
              <a:t>Relationship Sets </a:t>
            </a:r>
            <a:r>
              <a:rPr lang="en-US" altLang="zh-TW" sz="1800" smtClean="0"/>
              <a:t>(Cont.)</a:t>
            </a:r>
          </a:p>
        </p:txBody>
      </p:sp>
      <p:sp>
        <p:nvSpPr>
          <p:cNvPr id="38916" name="Rectangle 3"/>
          <p:cNvSpPr>
            <a:spLocks noGrp="1" noChangeArrowheads="1"/>
          </p:cNvSpPr>
          <p:nvPr>
            <p:ph type="body" idx="1"/>
          </p:nvPr>
        </p:nvSpPr>
        <p:spPr>
          <a:xfrm>
            <a:off x="770467" y="1211264"/>
            <a:ext cx="8786416" cy="1095375"/>
          </a:xfrm>
        </p:spPr>
        <p:txBody>
          <a:bodyPr/>
          <a:lstStyle/>
          <a:p>
            <a:pPr eaLnBrk="1" hangingPunct="1"/>
            <a:r>
              <a:rPr lang="en-US" altLang="zh-TW" b="1" smtClean="0"/>
              <a:t>Relationship Set</a:t>
            </a:r>
            <a:r>
              <a:rPr lang="en-US" altLang="zh-TW" sz="1800" smtClean="0"/>
              <a:t>: </a:t>
            </a:r>
            <a:r>
              <a:rPr lang="en-US" altLang="zh-TW" smtClean="0"/>
              <a:t>can have </a:t>
            </a:r>
            <a:r>
              <a:rPr lang="en-US" altLang="zh-TW" i="1" smtClean="0"/>
              <a:t>attribute</a:t>
            </a:r>
            <a:endParaRPr lang="en-US" altLang="zh-TW" smtClean="0"/>
          </a:p>
          <a:p>
            <a:pPr lvl="1" eaLnBrk="1" hangingPunct="1">
              <a:lnSpc>
                <a:spcPct val="90000"/>
              </a:lnSpc>
            </a:pPr>
            <a:r>
              <a:rPr lang="en-US" altLang="zh-TW" sz="1800" smtClean="0"/>
              <a:t>E.g. </a:t>
            </a:r>
            <a:r>
              <a:rPr lang="en-US" altLang="zh-TW" sz="1800" i="1" smtClean="0"/>
              <a:t>access-date</a:t>
            </a:r>
            <a:r>
              <a:rPr lang="en-US" altLang="zh-TW" sz="1800" smtClean="0"/>
              <a:t> is the attribute of </a:t>
            </a:r>
            <a:r>
              <a:rPr lang="en-US" altLang="zh-TW" sz="1800" b="1" i="1" smtClean="0"/>
              <a:t>depositor</a:t>
            </a:r>
            <a:endParaRPr lang="en-US" altLang="zh-TW" sz="1800" b="1" smtClean="0"/>
          </a:p>
        </p:txBody>
      </p:sp>
      <p:pic>
        <p:nvPicPr>
          <p:cNvPr id="38917" name="Picture 6"/>
          <p:cNvPicPr>
            <a:picLocks noChangeAspect="1" noChangeArrowheads="1"/>
          </p:cNvPicPr>
          <p:nvPr/>
        </p:nvPicPr>
        <p:blipFill>
          <a:blip r:embed="rId2">
            <a:extLst>
              <a:ext uri="{28A0092B-C50C-407E-A947-70E740481C1C}">
                <a14:useLocalDpi xmlns:a14="http://schemas.microsoft.com/office/drawing/2010/main" val="0"/>
              </a:ext>
            </a:extLst>
          </a:blip>
          <a:srcRect l="1280" t="7306" r="3543" b="7744"/>
          <a:stretch>
            <a:fillRect/>
          </a:stretch>
        </p:blipFill>
        <p:spPr bwMode="auto">
          <a:xfrm>
            <a:off x="411031" y="2204864"/>
            <a:ext cx="5732065" cy="38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grpSp>
        <p:nvGrpSpPr>
          <p:cNvPr id="38918" name="Group 13"/>
          <p:cNvGrpSpPr>
            <a:grpSpLocks/>
          </p:cNvGrpSpPr>
          <p:nvPr/>
        </p:nvGrpSpPr>
        <p:grpSpPr bwMode="auto">
          <a:xfrm>
            <a:off x="6225463" y="3195638"/>
            <a:ext cx="2657262" cy="2717800"/>
            <a:chOff x="316" y="743"/>
            <a:chExt cx="2481" cy="1459"/>
          </a:xfrm>
        </p:grpSpPr>
        <p:pic>
          <p:nvPicPr>
            <p:cNvPr id="3892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l="2264" t="7613" r="2592" b="6912"/>
            <a:stretch>
              <a:fillRect/>
            </a:stretch>
          </p:blipFill>
          <p:spPr bwMode="auto">
            <a:xfrm>
              <a:off x="592" y="976"/>
              <a:ext cx="2205"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38923" name="Rectangle 15"/>
            <p:cNvSpPr>
              <a:spLocks noChangeArrowheads="1"/>
            </p:cNvSpPr>
            <p:nvPr/>
          </p:nvSpPr>
          <p:spPr bwMode="auto">
            <a:xfrm>
              <a:off x="316" y="743"/>
              <a:ext cx="1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110000"/>
                </a:lnSpc>
                <a:spcBef>
                  <a:spcPct val="20000"/>
                </a:spcBef>
                <a:buClr>
                  <a:schemeClr val="folHlink"/>
                </a:buClr>
                <a:buSzPct val="55000"/>
                <a:buFont typeface="Wingdings" pitchFamily="2" charset="2"/>
                <a:buNone/>
              </a:pPr>
              <a:r>
                <a:rPr lang="en-US" altLang="zh-TW" sz="2000" b="1" i="1">
                  <a:solidFill>
                    <a:schemeClr val="tx2"/>
                  </a:solidFill>
                  <a:latin typeface="Times New Roman" pitchFamily="18" charset="0"/>
                </a:rPr>
                <a:t>    depositor</a:t>
              </a:r>
              <a:endParaRPr lang="zh-TW" altLang="en-US" sz="2000" b="1" i="1">
                <a:solidFill>
                  <a:schemeClr val="tx2"/>
                </a:solidFill>
                <a:latin typeface="Times New Roman" pitchFamily="18" charset="0"/>
              </a:endParaRPr>
            </a:p>
          </p:txBody>
        </p:sp>
      </p:grpSp>
      <p:sp>
        <p:nvSpPr>
          <p:cNvPr id="38919" name="Rectangle 16"/>
          <p:cNvSpPr>
            <a:spLocks noChangeArrowheads="1"/>
          </p:cNvSpPr>
          <p:nvPr/>
        </p:nvSpPr>
        <p:spPr bwMode="auto">
          <a:xfrm>
            <a:off x="8862087" y="3676651"/>
            <a:ext cx="906330" cy="2208213"/>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8920" name="Line 17"/>
          <p:cNvSpPr>
            <a:spLocks noChangeShapeType="1"/>
          </p:cNvSpPr>
          <p:nvPr/>
        </p:nvSpPr>
        <p:spPr bwMode="auto">
          <a:xfrm>
            <a:off x="8862088" y="3959225"/>
            <a:ext cx="875373" cy="0"/>
          </a:xfrm>
          <a:prstGeom prst="line">
            <a:avLst/>
          </a:prstGeom>
          <a:noFill/>
          <a:ln w="38100" cmpd="dbl">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38921" name="Rectangle 18"/>
          <p:cNvSpPr>
            <a:spLocks noChangeArrowheads="1"/>
          </p:cNvSpPr>
          <p:nvPr/>
        </p:nvSpPr>
        <p:spPr bwMode="auto">
          <a:xfrm>
            <a:off x="8774378" y="3686175"/>
            <a:ext cx="113162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altLang="zh-TW" sz="1200" i="1">
                <a:solidFill>
                  <a:schemeClr val="tx1"/>
                </a:solidFill>
              </a:rPr>
              <a:t>access-date</a:t>
            </a:r>
            <a:endParaRPr lang="zh-TW" altLang="en-US" sz="1200" i="1">
              <a:solidFill>
                <a:schemeClr val="tx1"/>
              </a:solidFill>
            </a:endParaRP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29</a:t>
            </a:fld>
            <a:endParaRPr lang="en-US" altLang="zh-TW" dirty="0"/>
          </a:p>
        </p:txBody>
      </p:sp>
    </p:spTree>
    <p:extLst>
      <p:ext uri="{BB962C8B-B14F-4D97-AF65-F5344CB8AC3E}">
        <p14:creationId xmlns:p14="http://schemas.microsoft.com/office/powerpoint/2010/main" val="266521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2480" y="381000"/>
            <a:ext cx="9361040" cy="838200"/>
          </a:xfrm>
        </p:spPr>
        <p:txBody>
          <a:bodyPr/>
          <a:lstStyle/>
          <a:p>
            <a:r>
              <a:rPr lang="en-US" altLang="zh-TW" dirty="0"/>
              <a:t>PART II: </a:t>
            </a:r>
            <a:r>
              <a:rPr lang="zh-TW" altLang="zh-TW" dirty="0"/>
              <a:t>資料庫</a:t>
            </a:r>
            <a:r>
              <a:rPr lang="zh-TW" altLang="zh-TW" dirty="0" smtClean="0"/>
              <a:t>設計</a:t>
            </a:r>
            <a:r>
              <a:rPr lang="en-US" altLang="zh-TW" dirty="0" smtClean="0"/>
              <a:t> (</a:t>
            </a:r>
            <a:r>
              <a:rPr lang="en-US" altLang="zh-TW" dirty="0"/>
              <a:t>Database Design</a:t>
            </a:r>
            <a:r>
              <a:rPr lang="en-US" altLang="zh-TW" dirty="0" smtClean="0"/>
              <a:t>)</a:t>
            </a:r>
            <a:endParaRPr lang="zh-TW" altLang="en-US" dirty="0"/>
          </a:p>
        </p:txBody>
      </p:sp>
      <p:sp>
        <p:nvSpPr>
          <p:cNvPr id="3" name="內容版面配置區 2"/>
          <p:cNvSpPr>
            <a:spLocks noGrp="1"/>
          </p:cNvSpPr>
          <p:nvPr>
            <p:ph idx="1"/>
          </p:nvPr>
        </p:nvSpPr>
        <p:spPr>
          <a:xfrm>
            <a:off x="974558" y="1412776"/>
            <a:ext cx="8268919" cy="4648200"/>
          </a:xfrm>
        </p:spPr>
        <p:txBody>
          <a:bodyPr/>
          <a:lstStyle/>
          <a:p>
            <a:pPr lvl="0"/>
            <a:r>
              <a:rPr lang="zh-TW" altLang="zh-TW" sz="1800" dirty="0"/>
              <a:t>資料庫問題分析</a:t>
            </a:r>
            <a:r>
              <a:rPr lang="zh-TW" altLang="zh-TW" sz="1800" dirty="0" smtClean="0"/>
              <a:t>與</a:t>
            </a:r>
            <a:r>
              <a:rPr lang="zh-TW" altLang="en-US" sz="1800" dirty="0" smtClean="0"/>
              <a:t>架構規劃</a:t>
            </a:r>
            <a:r>
              <a:rPr lang="en-US" altLang="zh-TW" sz="1800" dirty="0" smtClean="0"/>
              <a:t>: </a:t>
            </a:r>
            <a:endParaRPr lang="en-US" altLang="zh-TW" sz="1800" dirty="0"/>
          </a:p>
          <a:p>
            <a:pPr lvl="1"/>
            <a:r>
              <a:rPr lang="zh-TW" altLang="zh-TW" sz="1400" dirty="0">
                <a:cs typeface="+mn-cs"/>
              </a:rPr>
              <a:t>若有一大量資料想利用</a:t>
            </a:r>
            <a:r>
              <a:rPr lang="en-US" altLang="zh-TW" sz="1400" dirty="0">
                <a:cs typeface="+mn-cs"/>
              </a:rPr>
              <a:t>DBMS</a:t>
            </a:r>
            <a:r>
              <a:rPr lang="zh-TW" altLang="zh-TW" sz="1400" dirty="0">
                <a:cs typeface="+mn-cs"/>
              </a:rPr>
              <a:t>建資料庫來管理。第一步要分析問題，找到使用者</a:t>
            </a:r>
            <a:r>
              <a:rPr lang="zh-TW" altLang="zh-TW" sz="1400" dirty="0" smtClean="0">
                <a:cs typeface="+mn-cs"/>
              </a:rPr>
              <a:t>需求</a:t>
            </a:r>
            <a:endParaRPr lang="en-US" altLang="zh-TW" sz="1400" dirty="0" smtClean="0">
              <a:cs typeface="+mn-cs"/>
            </a:endParaRPr>
          </a:p>
          <a:p>
            <a:pPr lvl="1"/>
            <a:r>
              <a:rPr lang="zh-TW" altLang="zh-TW" sz="1400" dirty="0" smtClean="0">
                <a:cs typeface="+mn-cs"/>
              </a:rPr>
              <a:t>實體</a:t>
            </a:r>
            <a:r>
              <a:rPr lang="en-US" altLang="zh-TW" sz="1400" dirty="0">
                <a:cs typeface="+mn-cs"/>
              </a:rPr>
              <a:t>-</a:t>
            </a:r>
            <a:r>
              <a:rPr lang="zh-TW" altLang="zh-TW" sz="1400" dirty="0">
                <a:cs typeface="+mn-cs"/>
              </a:rPr>
              <a:t>關係模型</a:t>
            </a:r>
            <a:r>
              <a:rPr lang="en-US" altLang="zh-TW" sz="1400" dirty="0">
                <a:cs typeface="+mn-cs"/>
              </a:rPr>
              <a:t>(Entity-Relationship Model,</a:t>
            </a:r>
            <a:r>
              <a:rPr lang="zh-TW" altLang="zh-TW" sz="1400" dirty="0">
                <a:cs typeface="+mn-cs"/>
              </a:rPr>
              <a:t>簡稱</a:t>
            </a:r>
            <a:r>
              <a:rPr lang="en-US" altLang="zh-TW" sz="1400" dirty="0">
                <a:cs typeface="+mn-cs"/>
              </a:rPr>
              <a:t>E-R Model)</a:t>
            </a:r>
            <a:r>
              <a:rPr lang="zh-TW" altLang="zh-TW" sz="1400" dirty="0">
                <a:cs typeface="+mn-cs"/>
              </a:rPr>
              <a:t>是一套資料庫的設計工具。我們可以利用</a:t>
            </a:r>
            <a:r>
              <a:rPr lang="en-US" altLang="zh-TW" sz="1400" dirty="0">
                <a:cs typeface="+mn-cs"/>
              </a:rPr>
              <a:t>E-R Model</a:t>
            </a:r>
            <a:r>
              <a:rPr lang="zh-TW" altLang="zh-TW" sz="1400" dirty="0">
                <a:cs typeface="+mn-cs"/>
              </a:rPr>
              <a:t>分析資料庫問題。它可以把真實世界中複雜的問題中的事物和關係轉化為資料庫中的資料</a:t>
            </a:r>
            <a:r>
              <a:rPr lang="zh-TW" altLang="zh-TW" sz="1400" dirty="0" smtClean="0">
                <a:cs typeface="+mn-cs"/>
              </a:rPr>
              <a:t>架構</a:t>
            </a:r>
            <a:endParaRPr lang="en-US" altLang="zh-TW" sz="1400" dirty="0" smtClean="0">
              <a:cs typeface="+mn-cs"/>
            </a:endParaRPr>
          </a:p>
          <a:p>
            <a:pPr lvl="1"/>
            <a:r>
              <a:rPr lang="zh-TW" altLang="zh-TW" sz="1400" dirty="0" smtClean="0">
                <a:cs typeface="+mn-cs"/>
              </a:rPr>
              <a:t>由於</a:t>
            </a:r>
            <a:r>
              <a:rPr lang="zh-TW" altLang="zh-TW" sz="1400" dirty="0">
                <a:cs typeface="+mn-cs"/>
              </a:rPr>
              <a:t>利用實體</a:t>
            </a:r>
            <a:r>
              <a:rPr lang="en-US" altLang="zh-TW" sz="1400" dirty="0">
                <a:cs typeface="+mn-cs"/>
              </a:rPr>
              <a:t>-</a:t>
            </a:r>
            <a:r>
              <a:rPr lang="zh-TW" altLang="zh-TW" sz="1400" dirty="0">
                <a:cs typeface="+mn-cs"/>
              </a:rPr>
              <a:t>關係模型設計資料庫時</a:t>
            </a:r>
            <a:r>
              <a:rPr lang="en-US" altLang="zh-TW" sz="1400" dirty="0">
                <a:cs typeface="+mn-cs"/>
              </a:rPr>
              <a:t>, </a:t>
            </a:r>
            <a:r>
              <a:rPr lang="zh-TW" altLang="zh-TW" sz="1400" dirty="0">
                <a:cs typeface="+mn-cs"/>
              </a:rPr>
              <a:t>並不會牽涉到資料庫的操作、儲存方式等複雜的電腦運作。所以</a:t>
            </a:r>
            <a:r>
              <a:rPr lang="en-US" altLang="zh-TW" sz="1400" dirty="0">
                <a:cs typeface="+mn-cs"/>
              </a:rPr>
              <a:t>,</a:t>
            </a:r>
            <a:r>
              <a:rPr lang="zh-TW" altLang="zh-TW" sz="1400" dirty="0">
                <a:cs typeface="+mn-cs"/>
              </a:rPr>
              <a:t>我們會把心力放在需求分析去規劃想要的資料庫，並以實體</a:t>
            </a:r>
            <a:r>
              <a:rPr lang="en-US" altLang="zh-TW" sz="1400" dirty="0">
                <a:cs typeface="+mn-cs"/>
              </a:rPr>
              <a:t>-</a:t>
            </a:r>
            <a:r>
              <a:rPr lang="zh-TW" altLang="zh-TW" sz="1400" dirty="0">
                <a:cs typeface="+mn-cs"/>
              </a:rPr>
              <a:t>關係圖</a:t>
            </a:r>
            <a:r>
              <a:rPr lang="en-US" altLang="zh-TW" sz="1400" dirty="0">
                <a:cs typeface="+mn-cs"/>
              </a:rPr>
              <a:t>(E-R Diagram)</a:t>
            </a:r>
            <a:r>
              <a:rPr lang="zh-TW" altLang="zh-TW" sz="1400" dirty="0">
                <a:cs typeface="+mn-cs"/>
              </a:rPr>
              <a:t>來</a:t>
            </a:r>
            <a:r>
              <a:rPr lang="zh-TW" altLang="zh-TW" sz="1400" dirty="0" smtClean="0">
                <a:cs typeface="+mn-cs"/>
              </a:rPr>
              <a:t>呈現</a:t>
            </a:r>
            <a:endParaRPr lang="zh-TW" altLang="zh-TW" sz="1400" dirty="0">
              <a:cs typeface="+mn-cs"/>
            </a:endParaRPr>
          </a:p>
          <a:p>
            <a:pPr lvl="0"/>
            <a:r>
              <a:rPr lang="zh-TW" altLang="zh-TW" sz="1800" dirty="0"/>
              <a:t>資料庫的表格正規化</a:t>
            </a:r>
            <a:r>
              <a:rPr lang="en-US" altLang="zh-TW" sz="1800" dirty="0"/>
              <a:t>: </a:t>
            </a:r>
            <a:endParaRPr lang="en-US" altLang="zh-TW" sz="1800" dirty="0" smtClean="0"/>
          </a:p>
          <a:p>
            <a:pPr lvl="1"/>
            <a:r>
              <a:rPr lang="zh-TW" altLang="zh-TW" sz="1400" dirty="0" smtClean="0"/>
              <a:t>實體</a:t>
            </a:r>
            <a:r>
              <a:rPr lang="en-US" altLang="zh-TW" sz="1400" dirty="0"/>
              <a:t>-</a:t>
            </a:r>
            <a:r>
              <a:rPr lang="zh-TW" altLang="zh-TW" sz="1400" dirty="0"/>
              <a:t>關係圖很容易轉化為表格</a:t>
            </a:r>
            <a:r>
              <a:rPr lang="en-US" altLang="zh-TW" sz="1400" dirty="0"/>
              <a:t>(Tables)</a:t>
            </a:r>
            <a:r>
              <a:rPr lang="zh-TW" altLang="zh-TW" sz="1400" dirty="0"/>
              <a:t>，而資料庫就是由許多表格</a:t>
            </a:r>
            <a:r>
              <a:rPr lang="en-US" altLang="zh-TW" sz="1400" dirty="0"/>
              <a:t>(tables)</a:t>
            </a:r>
            <a:r>
              <a:rPr lang="zh-TW" altLang="zh-TW" sz="1400" dirty="0"/>
              <a:t>組成</a:t>
            </a:r>
            <a:r>
              <a:rPr lang="zh-TW" altLang="zh-TW" sz="1400" dirty="0" smtClean="0"/>
              <a:t>的</a:t>
            </a:r>
            <a:endParaRPr lang="en-US" altLang="zh-TW" sz="1400" dirty="0" smtClean="0"/>
          </a:p>
          <a:p>
            <a:pPr lvl="1"/>
            <a:r>
              <a:rPr lang="zh-TW" altLang="zh-TW" sz="1400" dirty="0" smtClean="0"/>
              <a:t>這些</a:t>
            </a:r>
            <a:r>
              <a:rPr lang="zh-TW" altLang="zh-TW" sz="1400" dirty="0"/>
              <a:t>表格要正規化</a:t>
            </a:r>
            <a:r>
              <a:rPr lang="en-US" altLang="zh-TW" sz="1400" dirty="0"/>
              <a:t>(Normalization)</a:t>
            </a:r>
            <a:r>
              <a:rPr lang="zh-TW" altLang="zh-TW" sz="1400" dirty="0"/>
              <a:t>才能避免將來操作時的異常現象</a:t>
            </a:r>
            <a:r>
              <a:rPr lang="zh-TW" altLang="zh-TW" sz="1400" dirty="0" smtClean="0"/>
              <a:t>發生</a:t>
            </a:r>
            <a:endParaRPr lang="zh-TW" altLang="zh-TW" sz="1400" dirty="0"/>
          </a:p>
          <a:p>
            <a:pPr lvl="0"/>
            <a:r>
              <a:rPr lang="zh-TW" altLang="zh-TW" sz="1800" dirty="0"/>
              <a:t>設計介面增刪查改資料庫</a:t>
            </a:r>
            <a:r>
              <a:rPr lang="en-US" altLang="zh-TW" sz="1800" dirty="0"/>
              <a:t>: </a:t>
            </a:r>
            <a:endParaRPr lang="en-US" altLang="zh-TW" sz="1800" dirty="0" smtClean="0"/>
          </a:p>
          <a:p>
            <a:pPr lvl="1"/>
            <a:r>
              <a:rPr lang="zh-TW" altLang="zh-TW" sz="1400" dirty="0" smtClean="0"/>
              <a:t>如何</a:t>
            </a:r>
            <a:r>
              <a:rPr lang="zh-TW" altLang="zh-TW" sz="1400" dirty="0"/>
              <a:t>方便、又有效率的管理存取資料庫是使用者最關心的二個</a:t>
            </a:r>
            <a:r>
              <a:rPr lang="zh-TW" altLang="zh-TW" sz="1400" dirty="0" smtClean="0"/>
              <a:t>要素</a:t>
            </a:r>
            <a:endParaRPr lang="en-US" altLang="zh-TW" sz="1400" dirty="0" smtClean="0"/>
          </a:p>
          <a:p>
            <a:pPr lvl="1"/>
            <a:r>
              <a:rPr lang="zh-TW" altLang="zh-TW" sz="1400" dirty="0" smtClean="0"/>
              <a:t>良好</a:t>
            </a:r>
            <a:r>
              <a:rPr lang="zh-TW" altLang="zh-TW" sz="1400" dirty="0"/>
              <a:t>的介面設計，可以讓使用者方便的查詢、方便的新增、方便的刪除、方便的修改的處理</a:t>
            </a:r>
            <a:r>
              <a:rPr lang="zh-TW" altLang="zh-TW" sz="1400" dirty="0" smtClean="0"/>
              <a:t>資料庫</a:t>
            </a:r>
            <a:endParaRPr lang="zh-TW" altLang="zh-TW" sz="1400" dirty="0"/>
          </a:p>
          <a:p>
            <a:endParaRPr lang="zh-TW" altLang="en-US" sz="1800" dirty="0"/>
          </a:p>
        </p:txBody>
      </p:sp>
      <p:sp>
        <p:nvSpPr>
          <p:cNvPr id="7" name="頁尾版面配置區 6"/>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8" name="投影片編號版面配置區 7"/>
          <p:cNvSpPr>
            <a:spLocks noGrp="1"/>
          </p:cNvSpPr>
          <p:nvPr>
            <p:ph type="sldNum" sz="quarter" idx="11"/>
          </p:nvPr>
        </p:nvSpPr>
        <p:spPr/>
        <p:txBody>
          <a:bodyPr/>
          <a:lstStyle/>
          <a:p>
            <a:r>
              <a:rPr lang="en-US" altLang="zh-TW" smtClean="0"/>
              <a:t>6-</a:t>
            </a:r>
            <a:fld id="{084BFBEF-DDC4-418E-BE81-DB2B5BD67F2A}" type="slidenum">
              <a:rPr lang="en-US" altLang="zh-TW" smtClean="0"/>
              <a:pPr/>
              <a:t>3</a:t>
            </a:fld>
            <a:endParaRPr lang="en-US" altLang="zh-TW" dirty="0"/>
          </a:p>
        </p:txBody>
      </p:sp>
    </p:spTree>
    <p:extLst>
      <p:ext uri="{BB962C8B-B14F-4D97-AF65-F5344CB8AC3E}">
        <p14:creationId xmlns:p14="http://schemas.microsoft.com/office/powerpoint/2010/main" val="42407873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altLang="zh-TW" smtClean="0"/>
              <a:t>Degree of a Relationship Set</a:t>
            </a:r>
          </a:p>
        </p:txBody>
      </p:sp>
      <p:sp>
        <p:nvSpPr>
          <p:cNvPr id="39940" name="Rectangle 3"/>
          <p:cNvSpPr>
            <a:spLocks noGrp="1" noChangeArrowheads="1"/>
          </p:cNvSpPr>
          <p:nvPr>
            <p:ph type="body" idx="1"/>
          </p:nvPr>
        </p:nvSpPr>
        <p:spPr>
          <a:xfrm>
            <a:off x="1234810" y="1246189"/>
            <a:ext cx="7905883" cy="5011737"/>
          </a:xfrm>
        </p:spPr>
        <p:txBody>
          <a:bodyPr/>
          <a:lstStyle/>
          <a:p>
            <a:pPr eaLnBrk="1" hangingPunct="1"/>
            <a:r>
              <a:rPr lang="en-US" altLang="zh-TW" sz="2000" b="1" dirty="0" smtClean="0"/>
              <a:t>Degree</a:t>
            </a:r>
            <a:r>
              <a:rPr lang="en-US" altLang="zh-TW" sz="2000" dirty="0" smtClean="0"/>
              <a:t> of a Relationship Set: refers to number of entity sets that participate</a:t>
            </a:r>
          </a:p>
          <a:p>
            <a:pPr lvl="1" eaLnBrk="1" hangingPunct="1"/>
            <a:r>
              <a:rPr lang="en-US" altLang="zh-TW" sz="1800" b="1" dirty="0" smtClean="0"/>
              <a:t>Binary Relationship</a:t>
            </a:r>
            <a:r>
              <a:rPr lang="en-US" altLang="zh-TW" sz="1800" dirty="0" smtClean="0"/>
              <a:t> </a:t>
            </a:r>
            <a:r>
              <a:rPr lang="en-US" altLang="zh-TW" sz="1800" b="1" dirty="0" smtClean="0"/>
              <a:t>: </a:t>
            </a:r>
            <a:r>
              <a:rPr lang="en-US" altLang="zh-TW" sz="1800" dirty="0" smtClean="0"/>
              <a:t>Relationship sets that involve two entity sets are </a:t>
            </a:r>
            <a:r>
              <a:rPr lang="en-US" altLang="zh-TW" sz="1800" b="1" dirty="0" smtClean="0"/>
              <a:t>binary </a:t>
            </a:r>
            <a:r>
              <a:rPr lang="en-US" altLang="zh-TW" sz="1800" dirty="0" smtClean="0"/>
              <a:t>(or degree two).  </a:t>
            </a:r>
          </a:p>
          <a:p>
            <a:pPr lvl="2" eaLnBrk="1" hangingPunct="1"/>
            <a:r>
              <a:rPr lang="en-US" altLang="zh-TW" sz="1800" dirty="0" smtClean="0"/>
              <a:t>Generally, most relationship sets are binary.</a:t>
            </a:r>
          </a:p>
          <a:p>
            <a:pPr lvl="1" eaLnBrk="1" hangingPunct="1"/>
            <a:r>
              <a:rPr lang="en-US" altLang="zh-TW" sz="1800" b="1" dirty="0" smtClean="0"/>
              <a:t>N-nary Relationship</a:t>
            </a:r>
            <a:r>
              <a:rPr lang="en-US" altLang="zh-TW" sz="1800" dirty="0" smtClean="0"/>
              <a:t> </a:t>
            </a:r>
            <a:r>
              <a:rPr lang="en-US" altLang="zh-TW" sz="1800" b="1" dirty="0" smtClean="0"/>
              <a:t>: </a:t>
            </a:r>
            <a:r>
              <a:rPr lang="en-US" altLang="zh-TW" sz="1800" dirty="0" smtClean="0"/>
              <a:t>Relationship sets may involve more than two entity sets. </a:t>
            </a:r>
          </a:p>
          <a:p>
            <a:pPr eaLnBrk="1" hangingPunct="1"/>
            <a:endParaRPr lang="en-US" altLang="zh-TW" sz="2000" dirty="0" smtClean="0"/>
          </a:p>
          <a:p>
            <a:pPr eaLnBrk="1" hangingPunct="1"/>
            <a:endParaRPr lang="en-US" altLang="zh-TW" sz="2000" dirty="0" smtClean="0"/>
          </a:p>
        </p:txBody>
      </p:sp>
      <p:sp>
        <p:nvSpPr>
          <p:cNvPr id="39941" name="Text Box 4"/>
          <p:cNvSpPr txBox="1">
            <a:spLocks noChangeArrowheads="1"/>
          </p:cNvSpPr>
          <p:nvPr/>
        </p:nvSpPr>
        <p:spPr bwMode="auto">
          <a:xfrm>
            <a:off x="703396" y="4030664"/>
            <a:ext cx="4235846" cy="1772793"/>
          </a:xfrm>
          <a:prstGeom prst="rect">
            <a:avLst/>
          </a:prstGeom>
          <a:noFill/>
          <a:ln w="38100" cmpd="dbl">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algn="l">
              <a:spcBef>
                <a:spcPct val="35000"/>
              </a:spcBef>
              <a:buClr>
                <a:srgbClr val="09DB13"/>
              </a:buClr>
              <a:buSzPct val="105000"/>
              <a:buFont typeface="Wingdings" pitchFamily="2" charset="2"/>
              <a:buChar char="§"/>
            </a:pPr>
            <a:r>
              <a:rPr lang="en-US" altLang="zh-TW">
                <a:solidFill>
                  <a:schemeClr val="tx1"/>
                </a:solidFill>
                <a:latin typeface="Times New Roman" pitchFamily="18" charset="0"/>
              </a:rPr>
              <a:t> </a:t>
            </a:r>
            <a:r>
              <a:rPr lang="en-US" altLang="zh-TW" b="1">
                <a:solidFill>
                  <a:schemeClr val="tx1"/>
                </a:solidFill>
                <a:latin typeface="Times New Roman" pitchFamily="18" charset="0"/>
              </a:rPr>
              <a:t>E.g. Ternary Relationship</a:t>
            </a:r>
            <a:r>
              <a:rPr lang="en-US" altLang="zh-TW" sz="1600"/>
              <a:t> </a:t>
            </a:r>
            <a:endParaRPr lang="en-US" altLang="zh-TW" sz="1600">
              <a:solidFill>
                <a:schemeClr val="tx1"/>
              </a:solidFill>
              <a:latin typeface="Times New Roman" pitchFamily="18" charset="0"/>
            </a:endParaRPr>
          </a:p>
          <a:p>
            <a:pPr algn="l">
              <a:spcBef>
                <a:spcPct val="35000"/>
              </a:spcBef>
              <a:buClr>
                <a:srgbClr val="CC6600"/>
              </a:buClr>
              <a:buSzPct val="50000"/>
              <a:buFont typeface="Wingdings" pitchFamily="2" charset="2"/>
              <a:buChar char="l"/>
            </a:pPr>
            <a:r>
              <a:rPr lang="en-US" altLang="zh-TW" sz="1600">
                <a:solidFill>
                  <a:schemeClr val="tx1"/>
                </a:solidFill>
                <a:latin typeface="Times New Roman" pitchFamily="18" charset="0"/>
              </a:rPr>
              <a:t> Suppose employees of a bank may have jobs (responsibilities) at multiple branches, with different jobs at different branches.  </a:t>
            </a:r>
          </a:p>
          <a:p>
            <a:pPr algn="l">
              <a:spcBef>
                <a:spcPct val="35000"/>
              </a:spcBef>
              <a:buClr>
                <a:srgbClr val="990000"/>
              </a:buClr>
              <a:buSzPct val="50000"/>
              <a:buFont typeface="Wingdings" pitchFamily="2" charset="2"/>
              <a:buChar char="l"/>
            </a:pPr>
            <a:r>
              <a:rPr lang="en-US" altLang="zh-TW" sz="1600">
                <a:solidFill>
                  <a:schemeClr val="tx1"/>
                </a:solidFill>
                <a:latin typeface="Times New Roman" pitchFamily="18" charset="0"/>
              </a:rPr>
              <a:t> Ternary relationship set between entity sets </a:t>
            </a:r>
            <a:r>
              <a:rPr lang="en-US" altLang="zh-TW" sz="1600" b="1" i="1">
                <a:solidFill>
                  <a:schemeClr val="tx1"/>
                </a:solidFill>
                <a:latin typeface="Times New Roman" pitchFamily="18" charset="0"/>
              </a:rPr>
              <a:t>employee,  job, </a:t>
            </a:r>
            <a:r>
              <a:rPr lang="en-US" altLang="zh-TW" sz="1600">
                <a:solidFill>
                  <a:schemeClr val="tx1"/>
                </a:solidFill>
                <a:latin typeface="Times New Roman" pitchFamily="18" charset="0"/>
              </a:rPr>
              <a:t>and</a:t>
            </a:r>
            <a:r>
              <a:rPr lang="en-US" altLang="zh-TW" sz="1600" b="1" i="1">
                <a:solidFill>
                  <a:schemeClr val="tx1"/>
                </a:solidFill>
                <a:latin typeface="Times New Roman" pitchFamily="18" charset="0"/>
              </a:rPr>
              <a:t> branch</a:t>
            </a:r>
          </a:p>
        </p:txBody>
      </p:sp>
      <p:grpSp>
        <p:nvGrpSpPr>
          <p:cNvPr id="39942" name="Group 5"/>
          <p:cNvGrpSpPr>
            <a:grpSpLocks/>
          </p:cNvGrpSpPr>
          <p:nvPr/>
        </p:nvGrpSpPr>
        <p:grpSpPr bwMode="auto">
          <a:xfrm>
            <a:off x="5210969" y="3948113"/>
            <a:ext cx="4524813" cy="2362200"/>
            <a:chOff x="564" y="912"/>
            <a:chExt cx="5267" cy="1772"/>
          </a:xfrm>
        </p:grpSpPr>
        <p:grpSp>
          <p:nvGrpSpPr>
            <p:cNvPr id="39943" name="Group 6"/>
            <p:cNvGrpSpPr>
              <a:grpSpLocks/>
            </p:cNvGrpSpPr>
            <p:nvPr/>
          </p:nvGrpSpPr>
          <p:grpSpPr bwMode="auto">
            <a:xfrm>
              <a:off x="564" y="912"/>
              <a:ext cx="4615" cy="1772"/>
              <a:chOff x="745" y="982"/>
              <a:chExt cx="4615" cy="1772"/>
            </a:xfrm>
          </p:grpSpPr>
          <p:pic>
            <p:nvPicPr>
              <p:cNvPr id="39945" name="Picture 7"/>
              <p:cNvPicPr>
                <a:picLocks noChangeAspect="1" noChangeArrowheads="1"/>
              </p:cNvPicPr>
              <p:nvPr/>
            </p:nvPicPr>
            <p:blipFill>
              <a:blip r:embed="rId2">
                <a:extLst>
                  <a:ext uri="{28A0092B-C50C-407E-A947-70E740481C1C}">
                    <a14:useLocalDpi xmlns:a14="http://schemas.microsoft.com/office/drawing/2010/main" val="0"/>
                  </a:ext>
                </a:extLst>
              </a:blip>
              <a:srcRect l="1149" t="27081" r="787" b="26819"/>
              <a:stretch>
                <a:fillRect/>
              </a:stretch>
            </p:blipFill>
            <p:spPr bwMode="auto">
              <a:xfrm>
                <a:off x="745" y="982"/>
                <a:ext cx="4615" cy="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39946" name="Oval 8"/>
              <p:cNvSpPr>
                <a:spLocks noChangeArrowheads="1"/>
              </p:cNvSpPr>
              <p:nvPr/>
            </p:nvSpPr>
            <p:spPr bwMode="auto">
              <a:xfrm>
                <a:off x="2880" y="2004"/>
                <a:ext cx="789" cy="750"/>
              </a:xfrm>
              <a:prstGeom prst="ellipse">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sp>
          <p:nvSpPr>
            <p:cNvPr id="39944" name="Rectangle 9"/>
            <p:cNvSpPr>
              <a:spLocks noChangeArrowheads="1"/>
            </p:cNvSpPr>
            <p:nvPr/>
          </p:nvSpPr>
          <p:spPr bwMode="auto">
            <a:xfrm>
              <a:off x="4474" y="1124"/>
              <a:ext cx="1357"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100" b="1">
                  <a:solidFill>
                    <a:schemeClr val="tx2"/>
                  </a:solidFill>
                  <a:latin typeface="Times New Roman" pitchFamily="18" charset="0"/>
                </a:rPr>
                <a:t>Fig. 6.12</a:t>
              </a:r>
              <a:endParaRPr lang="zh-TW" altLang="en-US" sz="2100" b="1">
                <a:solidFill>
                  <a:schemeClr val="tx2"/>
                </a:solidFill>
                <a:latin typeface="Times New Roman" pitchFamily="18" charset="0"/>
              </a:endParaRPr>
            </a:p>
          </p:txBody>
        </p:sp>
      </p:gr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30</a:t>
            </a:fld>
            <a:endParaRPr lang="en-US" altLang="zh-TW" dirty="0"/>
          </a:p>
        </p:txBody>
      </p:sp>
    </p:spTree>
    <p:extLst>
      <p:ext uri="{BB962C8B-B14F-4D97-AF65-F5344CB8AC3E}">
        <p14:creationId xmlns:p14="http://schemas.microsoft.com/office/powerpoint/2010/main" val="20852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altLang="zh-TW" smtClean="0"/>
              <a:t>6.2.3 Attributes</a:t>
            </a:r>
          </a:p>
        </p:txBody>
      </p:sp>
      <p:sp>
        <p:nvSpPr>
          <p:cNvPr id="40964" name="Rectangle 3"/>
          <p:cNvSpPr>
            <a:spLocks noGrp="1" noChangeArrowheads="1"/>
          </p:cNvSpPr>
          <p:nvPr>
            <p:ph type="body" idx="1"/>
          </p:nvPr>
        </p:nvSpPr>
        <p:spPr>
          <a:xfrm>
            <a:off x="776536" y="1154113"/>
            <a:ext cx="8596329" cy="5275262"/>
          </a:xfrm>
        </p:spPr>
        <p:txBody>
          <a:bodyPr/>
          <a:lstStyle/>
          <a:p>
            <a:pPr eaLnBrk="1" hangingPunct="1">
              <a:lnSpc>
                <a:spcPct val="130000"/>
              </a:lnSpc>
            </a:pPr>
            <a:r>
              <a:rPr lang="en-US" altLang="zh-TW" sz="2000" dirty="0" smtClean="0"/>
              <a:t>Attributes: descriptive properties possessed by all members of an entity set.</a:t>
            </a:r>
          </a:p>
          <a:p>
            <a:pPr lvl="1" eaLnBrk="1" hangingPunct="1">
              <a:lnSpc>
                <a:spcPct val="100000"/>
              </a:lnSpc>
            </a:pPr>
            <a:r>
              <a:rPr lang="en-US" altLang="zh-TW" sz="1800" dirty="0" smtClean="0"/>
              <a:t>Example: </a:t>
            </a:r>
          </a:p>
          <a:p>
            <a:pPr>
              <a:lnSpc>
                <a:spcPct val="90000"/>
              </a:lnSpc>
              <a:spcBef>
                <a:spcPct val="35000"/>
              </a:spcBef>
              <a:buClr>
                <a:schemeClr val="tx2"/>
              </a:buClr>
              <a:buSzPct val="90000"/>
              <a:buFont typeface="Monotype Sorts" pitchFamily="2" charset="2"/>
              <a:buNone/>
            </a:pPr>
            <a:r>
              <a:rPr lang="en-US" altLang="zh-TW" sz="2000" dirty="0" smtClean="0"/>
              <a:t>	          </a:t>
            </a:r>
            <a:r>
              <a:rPr lang="en-US" altLang="zh-TW" sz="2000" b="1" i="1" dirty="0" smtClean="0"/>
              <a:t>customer</a:t>
            </a:r>
            <a:r>
              <a:rPr lang="en-US" altLang="zh-TW" sz="2000" i="1" dirty="0" smtClean="0"/>
              <a:t> = (customer-id, customer-name, 		                        		      customer-street, customer-city)</a:t>
            </a:r>
            <a:br>
              <a:rPr lang="en-US" altLang="zh-TW" sz="2000" i="1" dirty="0" smtClean="0"/>
            </a:br>
            <a:r>
              <a:rPr lang="en-US" altLang="zh-TW" sz="2000" i="1" dirty="0" smtClean="0"/>
              <a:t>	 </a:t>
            </a:r>
            <a:r>
              <a:rPr lang="en-US" altLang="zh-TW" sz="2000" b="1" i="1" dirty="0" smtClean="0"/>
              <a:t>loan</a:t>
            </a:r>
            <a:r>
              <a:rPr lang="en-US" altLang="zh-TW" sz="2000" i="1" dirty="0" smtClean="0"/>
              <a:t> = (loan-number, amount)</a:t>
            </a:r>
            <a:endParaRPr lang="en-US" altLang="zh-TW" sz="2000" i="1" dirty="0" smtClean="0">
              <a:solidFill>
                <a:schemeClr val="tx2"/>
              </a:solidFill>
            </a:endParaRPr>
          </a:p>
          <a:p>
            <a:pPr eaLnBrk="1" hangingPunct="1">
              <a:lnSpc>
                <a:spcPct val="130000"/>
              </a:lnSpc>
            </a:pPr>
            <a:r>
              <a:rPr lang="en-US" altLang="zh-TW" sz="2000" b="1" dirty="0" smtClean="0"/>
              <a:t>Domain</a:t>
            </a:r>
            <a:r>
              <a:rPr lang="en-US" altLang="zh-TW" sz="2000" dirty="0" smtClean="0"/>
              <a:t> – the set of permitted values for each attribute </a:t>
            </a:r>
          </a:p>
          <a:p>
            <a:pPr eaLnBrk="1" hangingPunct="1">
              <a:lnSpc>
                <a:spcPct val="130000"/>
              </a:lnSpc>
            </a:pPr>
            <a:r>
              <a:rPr lang="en-US" altLang="zh-TW" sz="2000" dirty="0" smtClean="0"/>
              <a:t>Attribute types:</a:t>
            </a:r>
          </a:p>
          <a:p>
            <a:pPr lvl="1" eaLnBrk="1" hangingPunct="1">
              <a:lnSpc>
                <a:spcPct val="100000"/>
              </a:lnSpc>
            </a:pPr>
            <a:r>
              <a:rPr lang="en-US" altLang="zh-TW" sz="1800" i="1" dirty="0" smtClean="0"/>
              <a:t>Simple</a:t>
            </a:r>
            <a:r>
              <a:rPr lang="en-US" altLang="zh-TW" sz="1800" dirty="0" smtClean="0"/>
              <a:t> and</a:t>
            </a:r>
            <a:r>
              <a:rPr lang="en-US" altLang="zh-TW" sz="1800" i="1" dirty="0" smtClean="0"/>
              <a:t> composite</a:t>
            </a:r>
            <a:r>
              <a:rPr lang="en-US" altLang="zh-TW" sz="1800" dirty="0" smtClean="0"/>
              <a:t> attributes.</a:t>
            </a:r>
            <a:endParaRPr lang="en-US" altLang="zh-TW" sz="1800" i="1" dirty="0" smtClean="0"/>
          </a:p>
          <a:p>
            <a:pPr lvl="1" eaLnBrk="1" hangingPunct="1">
              <a:lnSpc>
                <a:spcPct val="100000"/>
              </a:lnSpc>
            </a:pPr>
            <a:r>
              <a:rPr lang="en-US" altLang="zh-TW" sz="1800" i="1" dirty="0" smtClean="0"/>
              <a:t>Single-valued</a:t>
            </a:r>
            <a:r>
              <a:rPr lang="en-US" altLang="zh-TW" sz="1800" dirty="0" smtClean="0"/>
              <a:t> and </a:t>
            </a:r>
            <a:r>
              <a:rPr lang="en-US" altLang="zh-TW" sz="1800" i="1" dirty="0" smtClean="0"/>
              <a:t>multi-valued</a:t>
            </a:r>
            <a:r>
              <a:rPr lang="en-US" altLang="zh-TW" sz="1800" dirty="0" smtClean="0"/>
              <a:t> attributes</a:t>
            </a:r>
          </a:p>
          <a:p>
            <a:pPr lvl="2" eaLnBrk="1" hangingPunct="1">
              <a:lnSpc>
                <a:spcPct val="90000"/>
              </a:lnSpc>
            </a:pPr>
            <a:r>
              <a:rPr lang="en-US" altLang="zh-TW" sz="1600" dirty="0" smtClean="0"/>
              <a:t>E.g. Multivalued attribute: </a:t>
            </a:r>
            <a:r>
              <a:rPr lang="en-US" altLang="zh-TW" sz="1600" i="1" dirty="0" smtClean="0"/>
              <a:t>phone-numbers</a:t>
            </a:r>
          </a:p>
          <a:p>
            <a:pPr lvl="1" eaLnBrk="1" hangingPunct="1">
              <a:lnSpc>
                <a:spcPct val="100000"/>
              </a:lnSpc>
            </a:pPr>
            <a:r>
              <a:rPr lang="en-US" altLang="zh-TW" sz="1800" i="1" dirty="0" smtClean="0"/>
              <a:t>Derived</a:t>
            </a:r>
            <a:r>
              <a:rPr lang="en-US" altLang="zh-TW" sz="1800" dirty="0" smtClean="0"/>
              <a:t> attributes</a:t>
            </a:r>
          </a:p>
          <a:p>
            <a:pPr lvl="2" eaLnBrk="1" hangingPunct="1">
              <a:lnSpc>
                <a:spcPct val="90000"/>
              </a:lnSpc>
            </a:pPr>
            <a:r>
              <a:rPr lang="en-US" altLang="zh-TW" sz="1600" dirty="0" smtClean="0"/>
              <a:t>Can be computed from other attributes</a:t>
            </a:r>
          </a:p>
          <a:p>
            <a:pPr lvl="2" eaLnBrk="1" hangingPunct="1">
              <a:lnSpc>
                <a:spcPct val="90000"/>
              </a:lnSpc>
            </a:pPr>
            <a:r>
              <a:rPr lang="en-US" altLang="zh-TW" sz="1600" dirty="0" smtClean="0"/>
              <a:t>E.g.  </a:t>
            </a:r>
            <a:r>
              <a:rPr lang="en-US" altLang="zh-TW" sz="1600" i="1" dirty="0" smtClean="0"/>
              <a:t>age</a:t>
            </a:r>
            <a:r>
              <a:rPr lang="en-US" altLang="zh-TW" sz="1600" dirty="0" smtClean="0"/>
              <a:t>, given date of birth</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5" name="投影片編號版面配置區 4"/>
          <p:cNvSpPr>
            <a:spLocks noGrp="1"/>
          </p:cNvSpPr>
          <p:nvPr>
            <p:ph type="sldNum" sz="quarter" idx="11"/>
          </p:nvPr>
        </p:nvSpPr>
        <p:spPr/>
        <p:txBody>
          <a:bodyPr/>
          <a:lstStyle/>
          <a:p>
            <a:r>
              <a:rPr lang="en-US" altLang="zh-TW" smtClean="0"/>
              <a:t>6-</a:t>
            </a:r>
            <a:fld id="{084BFBEF-DDC4-418E-BE81-DB2B5BD67F2A}" type="slidenum">
              <a:rPr lang="en-US" altLang="zh-TW" smtClean="0"/>
              <a:pPr/>
              <a:t>31</a:t>
            </a:fld>
            <a:endParaRPr lang="en-US" altLang="zh-TW" dirty="0"/>
          </a:p>
        </p:txBody>
      </p:sp>
    </p:spTree>
    <p:extLst>
      <p:ext uri="{BB962C8B-B14F-4D97-AF65-F5344CB8AC3E}">
        <p14:creationId xmlns:p14="http://schemas.microsoft.com/office/powerpoint/2010/main" val="2314022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0" y="522288"/>
            <a:ext cx="9906000" cy="609600"/>
          </a:xfrm>
        </p:spPr>
        <p:txBody>
          <a:bodyPr/>
          <a:lstStyle/>
          <a:p>
            <a:pPr eaLnBrk="1" hangingPunct="1"/>
            <a:r>
              <a:rPr lang="en-US" altLang="zh-TW" smtClean="0"/>
              <a:t>Composite Attributes</a:t>
            </a:r>
          </a:p>
        </p:txBody>
      </p:sp>
      <p:pic>
        <p:nvPicPr>
          <p:cNvPr id="41988" name="Picture 3"/>
          <p:cNvPicPr>
            <a:picLocks noChangeAspect="1" noChangeArrowheads="1"/>
          </p:cNvPicPr>
          <p:nvPr/>
        </p:nvPicPr>
        <p:blipFill>
          <a:blip r:embed="rId2">
            <a:extLst>
              <a:ext uri="{28A0092B-C50C-407E-A947-70E740481C1C}">
                <a14:useLocalDpi xmlns:a14="http://schemas.microsoft.com/office/drawing/2010/main" val="0"/>
              </a:ext>
            </a:extLst>
          </a:blip>
          <a:srcRect l="1149" t="29094" r="1903" b="28831"/>
          <a:stretch>
            <a:fillRect/>
          </a:stretch>
        </p:blipFill>
        <p:spPr bwMode="auto">
          <a:xfrm>
            <a:off x="1896931" y="1884363"/>
            <a:ext cx="6598840"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41989" name="Text Box 4"/>
          <p:cNvSpPr txBox="1">
            <a:spLocks noChangeArrowheads="1"/>
          </p:cNvSpPr>
          <p:nvPr/>
        </p:nvSpPr>
        <p:spPr bwMode="auto">
          <a:xfrm>
            <a:off x="4475946" y="4933951"/>
            <a:ext cx="954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a:solidFill>
                  <a:schemeClr val="tx1"/>
                </a:solidFill>
                <a:latin typeface="Times New Roman" pitchFamily="18" charset="0"/>
              </a:rPr>
              <a:t>Fig. 6.4 </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3B8DCDA2-2604-462F-AC1D-5492961C1C95}" type="slidenum">
              <a:rPr lang="en-US" altLang="zh-TW" smtClean="0"/>
              <a:pPr/>
              <a:t>32</a:t>
            </a:fld>
            <a:endParaRPr lang="en-US" altLang="zh-TW" dirty="0"/>
          </a:p>
        </p:txBody>
      </p:sp>
    </p:spTree>
    <p:extLst>
      <p:ext uri="{BB962C8B-B14F-4D97-AF65-F5344CB8AC3E}">
        <p14:creationId xmlns:p14="http://schemas.microsoft.com/office/powerpoint/2010/main" val="2175361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762000" y="2743200"/>
            <a:ext cx="8420100" cy="914400"/>
          </a:xfrm>
        </p:spPr>
        <p:txBody>
          <a:bodyPr/>
          <a:lstStyle/>
          <a:p>
            <a:pPr eaLnBrk="1" hangingPunct="1"/>
            <a:r>
              <a:rPr lang="en-US" altLang="zh-TW" dirty="0"/>
              <a:t>6.3 Constraints</a:t>
            </a:r>
            <a:endParaRPr lang="en-US" altLang="zh-TW" dirty="0" smtClean="0"/>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4"/>
          </p:nvPr>
        </p:nvSpPr>
        <p:spPr/>
        <p:txBody>
          <a:bodyPr/>
          <a:lstStyle/>
          <a:p>
            <a:r>
              <a:rPr lang="en-US" altLang="zh-TW" smtClean="0"/>
              <a:t>6-</a:t>
            </a:r>
            <a:fld id="{B978CFEF-9DC3-46D5-B29F-F7CF1978FE7A}" type="slidenum">
              <a:rPr lang="en-US" altLang="zh-TW" smtClean="0"/>
              <a:pPr/>
              <a:t>33</a:t>
            </a:fld>
            <a:endParaRPr lang="en-US" altLang="zh-TW" dirty="0"/>
          </a:p>
        </p:txBody>
      </p:sp>
    </p:spTree>
    <p:extLst>
      <p:ext uri="{BB962C8B-B14F-4D97-AF65-F5344CB8AC3E}">
        <p14:creationId xmlns:p14="http://schemas.microsoft.com/office/powerpoint/2010/main" val="2499474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altLang="zh-TW" dirty="0"/>
              <a:t>Constraints in E-R Model</a:t>
            </a:r>
            <a:endParaRPr lang="en-US" altLang="zh-TW" dirty="0" smtClean="0"/>
          </a:p>
        </p:txBody>
      </p:sp>
      <p:sp>
        <p:nvSpPr>
          <p:cNvPr id="43012" name="Rectangle 3"/>
          <p:cNvSpPr>
            <a:spLocks noGrp="1" noChangeArrowheads="1"/>
          </p:cNvSpPr>
          <p:nvPr>
            <p:ph type="body" idx="1"/>
          </p:nvPr>
        </p:nvSpPr>
        <p:spPr>
          <a:xfrm>
            <a:off x="1618325" y="1309689"/>
            <a:ext cx="7677150" cy="4846637"/>
          </a:xfrm>
        </p:spPr>
        <p:txBody>
          <a:bodyPr/>
          <a:lstStyle/>
          <a:p>
            <a:pPr eaLnBrk="1" hangingPunct="1"/>
            <a:r>
              <a:rPr lang="en-US" altLang="zh-TW" sz="2400" dirty="0" smtClean="0"/>
              <a:t>Constraints: the contents of a database must conform.</a:t>
            </a:r>
          </a:p>
          <a:p>
            <a:pPr lvl="1" eaLnBrk="1" hangingPunct="1"/>
            <a:r>
              <a:rPr lang="en-US" altLang="zh-TW" sz="2000" dirty="0" smtClean="0"/>
              <a:t>E.g. balance &gt; 0</a:t>
            </a:r>
          </a:p>
          <a:p>
            <a:pPr lvl="1" eaLnBrk="1" hangingPunct="1"/>
            <a:r>
              <a:rPr lang="en-US" altLang="zh-TW" sz="2000" dirty="0" smtClean="0"/>
              <a:t>E.g. A customer must have </a:t>
            </a:r>
            <a:r>
              <a:rPr lang="en-US" altLang="zh-TW" sz="2000" u="sng" dirty="0" smtClean="0"/>
              <a:t>one and only one</a:t>
            </a:r>
            <a:r>
              <a:rPr lang="en-US" altLang="zh-TW" sz="2000" dirty="0" smtClean="0"/>
              <a:t> account</a:t>
            </a:r>
          </a:p>
          <a:p>
            <a:pPr lvl="1" eaLnBrk="1" hangingPunct="1"/>
            <a:r>
              <a:rPr lang="en-US" altLang="zh-TW" sz="2000" dirty="0" smtClean="0"/>
              <a:t>E.g. A customer can have </a:t>
            </a:r>
            <a:r>
              <a:rPr lang="en-US" altLang="zh-TW" sz="2000" u="sng" dirty="0" smtClean="0"/>
              <a:t>more than one</a:t>
            </a:r>
            <a:r>
              <a:rPr lang="en-US" altLang="zh-TW" sz="2000" dirty="0" smtClean="0"/>
              <a:t> account</a:t>
            </a:r>
          </a:p>
          <a:p>
            <a:r>
              <a:rPr lang="en-US" altLang="zh-TW" sz="2400" dirty="0" smtClean="0"/>
              <a:t>Constraints in E-R Model:</a:t>
            </a:r>
            <a:endParaRPr lang="en-US" altLang="zh-TW" sz="2400" dirty="0"/>
          </a:p>
          <a:p>
            <a:pPr marL="914400" lvl="1" indent="-457200">
              <a:buFont typeface="+mj-lt"/>
              <a:buAutoNum type="arabicPeriod"/>
            </a:pPr>
            <a:r>
              <a:rPr lang="en-US" altLang="zh-TW" sz="2000" dirty="0" smtClean="0"/>
              <a:t>Mapping cardinality constraints</a:t>
            </a:r>
          </a:p>
          <a:p>
            <a:pPr marL="914400" lvl="1" indent="-457200">
              <a:buFont typeface="+mj-lt"/>
              <a:buAutoNum type="arabicPeriod"/>
            </a:pPr>
            <a:r>
              <a:rPr lang="en-US" altLang="zh-TW" sz="2000" dirty="0" smtClean="0"/>
              <a:t>Key constraints</a:t>
            </a:r>
          </a:p>
          <a:p>
            <a:pPr marL="914400" lvl="1" indent="-457200">
              <a:buFont typeface="+mj-lt"/>
              <a:buAutoNum type="arabicPeriod"/>
            </a:pPr>
            <a:r>
              <a:rPr lang="en-US" altLang="zh-TW" sz="2000" dirty="0" smtClean="0"/>
              <a:t>Participation constraints</a:t>
            </a:r>
          </a:p>
        </p:txBody>
      </p:sp>
      <p:sp>
        <p:nvSpPr>
          <p:cNvPr id="43013" name="Text Box 4"/>
          <p:cNvSpPr txBox="1">
            <a:spLocks noChangeArrowheads="1"/>
          </p:cNvSpPr>
          <p:nvPr/>
        </p:nvSpPr>
        <p:spPr bwMode="auto">
          <a:xfrm>
            <a:off x="8664448" y="816258"/>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zh-TW" altLang="en-US" sz="1400"/>
              <a:t>限制條件</a:t>
            </a:r>
          </a:p>
        </p:txBody>
      </p:sp>
      <p:sp>
        <p:nvSpPr>
          <p:cNvPr id="43014" name="Text Box 5"/>
          <p:cNvSpPr txBox="1">
            <a:spLocks noChangeArrowheads="1"/>
          </p:cNvSpPr>
          <p:nvPr/>
        </p:nvSpPr>
        <p:spPr bwMode="auto">
          <a:xfrm>
            <a:off x="8074671" y="2060848"/>
            <a:ext cx="14925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zh-TW" altLang="en-US" sz="1400" dirty="0"/>
              <a:t>一致, 規範, </a:t>
            </a:r>
            <a:r>
              <a:rPr lang="en-US" altLang="zh-TW" sz="1400" dirty="0"/>
              <a:t>form</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34</a:t>
            </a:fld>
            <a:endParaRPr lang="en-US" altLang="zh-TW" dirty="0"/>
          </a:p>
        </p:txBody>
      </p:sp>
    </p:spTree>
    <p:extLst>
      <p:ext uri="{BB962C8B-B14F-4D97-AF65-F5344CB8AC3E}">
        <p14:creationId xmlns:p14="http://schemas.microsoft.com/office/powerpoint/2010/main" val="4154717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altLang="zh-TW" dirty="0" smtClean="0"/>
              <a:t>6.3.1 Mapping Cardinalities</a:t>
            </a:r>
          </a:p>
        </p:txBody>
      </p:sp>
      <p:sp>
        <p:nvSpPr>
          <p:cNvPr id="44036" name="Rectangle 3"/>
          <p:cNvSpPr>
            <a:spLocks noGrp="1" noChangeArrowheads="1"/>
          </p:cNvSpPr>
          <p:nvPr>
            <p:ph type="body" idx="1"/>
          </p:nvPr>
        </p:nvSpPr>
        <p:spPr>
          <a:xfrm>
            <a:off x="887413" y="1371600"/>
            <a:ext cx="8131175" cy="4114800"/>
          </a:xfrm>
        </p:spPr>
        <p:txBody>
          <a:bodyPr/>
          <a:lstStyle/>
          <a:p>
            <a:pPr eaLnBrk="1" hangingPunct="1"/>
            <a:r>
              <a:rPr lang="en-US" altLang="zh-TW" sz="2400" dirty="0" smtClean="0"/>
              <a:t>Express the number of entities to which another entity can be associated via a relationship set.</a:t>
            </a:r>
          </a:p>
          <a:p>
            <a:pPr eaLnBrk="1" hangingPunct="1"/>
            <a:r>
              <a:rPr lang="en-US" altLang="zh-TW" sz="2400" dirty="0" smtClean="0"/>
              <a:t>Most useful in describing binary relationship sets.</a:t>
            </a:r>
          </a:p>
          <a:p>
            <a:pPr eaLnBrk="1" hangingPunct="1"/>
            <a:r>
              <a:rPr lang="en-US" altLang="zh-TW" sz="2400" dirty="0" smtClean="0"/>
              <a:t>For a binary relationship set the mapping cardinality must be one of the following types:</a:t>
            </a:r>
          </a:p>
          <a:p>
            <a:pPr lvl="1" eaLnBrk="1" hangingPunct="1"/>
            <a:r>
              <a:rPr lang="en-US" altLang="zh-TW" sz="2000" dirty="0" smtClean="0"/>
              <a:t>One to one</a:t>
            </a:r>
          </a:p>
          <a:p>
            <a:pPr lvl="1" eaLnBrk="1" hangingPunct="1"/>
            <a:r>
              <a:rPr lang="en-US" altLang="zh-TW" sz="2000" dirty="0" smtClean="0"/>
              <a:t>One to many</a:t>
            </a:r>
          </a:p>
          <a:p>
            <a:pPr lvl="1" eaLnBrk="1" hangingPunct="1"/>
            <a:r>
              <a:rPr lang="en-US" altLang="zh-TW" sz="2000" dirty="0" smtClean="0"/>
              <a:t>Many to one</a:t>
            </a:r>
          </a:p>
          <a:p>
            <a:pPr lvl="1" eaLnBrk="1" hangingPunct="1"/>
            <a:r>
              <a:rPr lang="en-US" altLang="zh-TW" sz="2000" dirty="0" smtClean="0"/>
              <a:t>Many to many </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5" name="投影片編號版面配置區 4"/>
          <p:cNvSpPr>
            <a:spLocks noGrp="1"/>
          </p:cNvSpPr>
          <p:nvPr>
            <p:ph type="sldNum" sz="quarter" idx="11"/>
          </p:nvPr>
        </p:nvSpPr>
        <p:spPr/>
        <p:txBody>
          <a:bodyPr/>
          <a:lstStyle/>
          <a:p>
            <a:r>
              <a:rPr lang="en-US" altLang="zh-TW" smtClean="0"/>
              <a:t>6-</a:t>
            </a:r>
            <a:fld id="{084BFBEF-DDC4-418E-BE81-DB2B5BD67F2A}" type="slidenum">
              <a:rPr lang="en-US" altLang="zh-TW" smtClean="0"/>
              <a:pPr/>
              <a:t>35</a:t>
            </a:fld>
            <a:endParaRPr lang="en-US" altLang="zh-TW" dirty="0"/>
          </a:p>
        </p:txBody>
      </p:sp>
    </p:spTree>
    <p:extLst>
      <p:ext uri="{BB962C8B-B14F-4D97-AF65-F5344CB8AC3E}">
        <p14:creationId xmlns:p14="http://schemas.microsoft.com/office/powerpoint/2010/main" val="29451459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altLang="zh-TW" smtClean="0"/>
              <a:t>Mapping Cardinalities </a:t>
            </a:r>
            <a:r>
              <a:rPr lang="en-US" altLang="zh-TW" sz="1800" smtClean="0"/>
              <a:t>(Cont.)</a:t>
            </a:r>
          </a:p>
        </p:txBody>
      </p:sp>
      <p:pic>
        <p:nvPicPr>
          <p:cNvPr id="45060" name="Picture 3"/>
          <p:cNvPicPr>
            <a:picLocks noChangeAspect="1" noChangeArrowheads="1"/>
          </p:cNvPicPr>
          <p:nvPr/>
        </p:nvPicPr>
        <p:blipFill>
          <a:blip r:embed="rId2">
            <a:extLst>
              <a:ext uri="{28A0092B-C50C-407E-A947-70E740481C1C}">
                <a14:useLocalDpi xmlns:a14="http://schemas.microsoft.com/office/drawing/2010/main" val="0"/>
              </a:ext>
            </a:extLst>
          </a:blip>
          <a:srcRect l="1115" t="10019" r="1837" b="10281"/>
          <a:stretch>
            <a:fillRect/>
          </a:stretch>
        </p:blipFill>
        <p:spPr bwMode="auto">
          <a:xfrm>
            <a:off x="1253729" y="1363663"/>
            <a:ext cx="7076942"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45061" name="Text Box 4"/>
          <p:cNvSpPr txBox="1">
            <a:spLocks noChangeArrowheads="1"/>
          </p:cNvSpPr>
          <p:nvPr/>
        </p:nvSpPr>
        <p:spPr bwMode="auto">
          <a:xfrm>
            <a:off x="2067190" y="4956176"/>
            <a:ext cx="153405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algn="ctr">
              <a:spcBef>
                <a:spcPct val="50000"/>
              </a:spcBef>
            </a:pPr>
            <a:r>
              <a:rPr kumimoji="0" lang="en-US" altLang="zh-TW">
                <a:solidFill>
                  <a:schemeClr val="tx1"/>
                </a:solidFill>
                <a:latin typeface="Times New Roman" pitchFamily="18" charset="0"/>
              </a:rPr>
              <a:t>One to one</a:t>
            </a:r>
          </a:p>
        </p:txBody>
      </p:sp>
      <p:sp>
        <p:nvSpPr>
          <p:cNvPr id="45062" name="Text Box 5"/>
          <p:cNvSpPr txBox="1">
            <a:spLocks noChangeArrowheads="1"/>
          </p:cNvSpPr>
          <p:nvPr/>
        </p:nvSpPr>
        <p:spPr bwMode="auto">
          <a:xfrm>
            <a:off x="5965958" y="4994276"/>
            <a:ext cx="147902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algn="ctr">
              <a:spcBef>
                <a:spcPct val="50000"/>
              </a:spcBef>
            </a:pPr>
            <a:r>
              <a:rPr kumimoji="0" lang="en-US" altLang="zh-TW">
                <a:solidFill>
                  <a:schemeClr val="tx1"/>
                </a:solidFill>
                <a:latin typeface="Times New Roman" pitchFamily="18" charset="0"/>
              </a:rPr>
              <a:t>One to many</a:t>
            </a:r>
          </a:p>
        </p:txBody>
      </p:sp>
      <p:sp>
        <p:nvSpPr>
          <p:cNvPr id="45063" name="Text Box 6"/>
          <p:cNvSpPr txBox="1">
            <a:spLocks noChangeArrowheads="1"/>
          </p:cNvSpPr>
          <p:nvPr/>
        </p:nvSpPr>
        <p:spPr bwMode="auto">
          <a:xfrm>
            <a:off x="992560" y="5517232"/>
            <a:ext cx="80648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r>
              <a:rPr kumimoji="0" lang="en-US" altLang="zh-TW" sz="1600" dirty="0">
                <a:solidFill>
                  <a:schemeClr val="tx1"/>
                </a:solidFill>
                <a:latin typeface="Times New Roman" pitchFamily="18" charset="0"/>
              </a:rPr>
              <a:t>Note: Some elements in A and B may not be mapped to any </a:t>
            </a:r>
          </a:p>
          <a:p>
            <a:r>
              <a:rPr kumimoji="0" lang="en-US" altLang="zh-TW" sz="1600" dirty="0">
                <a:solidFill>
                  <a:schemeClr val="tx1"/>
                </a:solidFill>
                <a:latin typeface="Times New Roman" pitchFamily="18" charset="0"/>
              </a:rPr>
              <a:t>elements in the other set</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3B8DCDA2-2604-462F-AC1D-5492961C1C95}" type="slidenum">
              <a:rPr lang="en-US" altLang="zh-TW" smtClean="0"/>
              <a:pPr/>
              <a:t>36</a:t>
            </a:fld>
            <a:endParaRPr lang="en-US" altLang="zh-TW" dirty="0"/>
          </a:p>
        </p:txBody>
      </p:sp>
    </p:spTree>
    <p:extLst>
      <p:ext uri="{BB962C8B-B14F-4D97-AF65-F5344CB8AC3E}">
        <p14:creationId xmlns:p14="http://schemas.microsoft.com/office/powerpoint/2010/main" val="29348256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altLang="zh-TW" smtClean="0"/>
              <a:t>Mapping Cardinalities </a:t>
            </a:r>
            <a:r>
              <a:rPr lang="en-US" altLang="zh-TW" sz="2000" b="0" smtClean="0"/>
              <a:t>(cont.)</a:t>
            </a:r>
            <a:r>
              <a:rPr lang="en-US" altLang="zh-TW" smtClean="0"/>
              <a:t> </a:t>
            </a:r>
          </a:p>
        </p:txBody>
      </p:sp>
      <p:pic>
        <p:nvPicPr>
          <p:cNvPr id="46084" name="Picture 3"/>
          <p:cNvPicPr>
            <a:picLocks noChangeAspect="1" noChangeArrowheads="1"/>
          </p:cNvPicPr>
          <p:nvPr/>
        </p:nvPicPr>
        <p:blipFill>
          <a:blip r:embed="rId2">
            <a:extLst>
              <a:ext uri="{28A0092B-C50C-407E-A947-70E740481C1C}">
                <a14:useLocalDpi xmlns:a14="http://schemas.microsoft.com/office/drawing/2010/main" val="0"/>
              </a:ext>
            </a:extLst>
          </a:blip>
          <a:srcRect l="2461" t="10150" r="1247" b="8794"/>
          <a:stretch>
            <a:fillRect/>
          </a:stretch>
        </p:blipFill>
        <p:spPr bwMode="auto">
          <a:xfrm>
            <a:off x="1362076" y="1457326"/>
            <a:ext cx="6753622"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46085" name="Text Box 4"/>
          <p:cNvSpPr txBox="1">
            <a:spLocks noChangeArrowheads="1"/>
          </p:cNvSpPr>
          <p:nvPr/>
        </p:nvSpPr>
        <p:spPr bwMode="auto">
          <a:xfrm>
            <a:off x="2246101" y="4902201"/>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algn="ctr">
              <a:spcBef>
                <a:spcPct val="50000"/>
              </a:spcBef>
            </a:pPr>
            <a:r>
              <a:rPr kumimoji="0" lang="en-US" altLang="zh-TW">
                <a:solidFill>
                  <a:schemeClr val="tx1"/>
                </a:solidFill>
                <a:latin typeface="Times New Roman" pitchFamily="18" charset="0"/>
              </a:rPr>
              <a:t>Many to one</a:t>
            </a:r>
          </a:p>
        </p:txBody>
      </p:sp>
      <p:sp>
        <p:nvSpPr>
          <p:cNvPr id="46086" name="Text Box 5"/>
          <p:cNvSpPr txBox="1">
            <a:spLocks noChangeArrowheads="1"/>
          </p:cNvSpPr>
          <p:nvPr/>
        </p:nvSpPr>
        <p:spPr bwMode="auto">
          <a:xfrm>
            <a:off x="6147968" y="4902201"/>
            <a:ext cx="1531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algn="ctr">
              <a:spcBef>
                <a:spcPct val="50000"/>
              </a:spcBef>
            </a:pPr>
            <a:r>
              <a:rPr kumimoji="0" lang="en-US" altLang="zh-TW">
                <a:solidFill>
                  <a:schemeClr val="tx1"/>
                </a:solidFill>
                <a:latin typeface="Times New Roman" pitchFamily="18" charset="0"/>
              </a:rPr>
              <a:t>Many to many</a:t>
            </a:r>
          </a:p>
        </p:txBody>
      </p:sp>
      <p:sp>
        <p:nvSpPr>
          <p:cNvPr id="46087" name="Text Box 7"/>
          <p:cNvSpPr txBox="1">
            <a:spLocks noChangeArrowheads="1"/>
          </p:cNvSpPr>
          <p:nvPr/>
        </p:nvSpPr>
        <p:spPr bwMode="auto">
          <a:xfrm>
            <a:off x="2074584" y="5517232"/>
            <a:ext cx="5756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algn="l"/>
            <a:r>
              <a:rPr kumimoji="0" lang="en-US" altLang="zh-TW" dirty="0">
                <a:solidFill>
                  <a:schemeClr val="tx1"/>
                </a:solidFill>
                <a:latin typeface="Times New Roman" pitchFamily="18" charset="0"/>
              </a:rPr>
              <a:t>Note: Some elements in A and B may not be mapped to any </a:t>
            </a:r>
          </a:p>
          <a:p>
            <a:pPr algn="l"/>
            <a:r>
              <a:rPr kumimoji="0" lang="en-US" altLang="zh-TW" dirty="0" smtClean="0">
                <a:solidFill>
                  <a:schemeClr val="tx1"/>
                </a:solidFill>
                <a:latin typeface="Times New Roman" pitchFamily="18" charset="0"/>
              </a:rPr>
              <a:t>          elements </a:t>
            </a:r>
            <a:r>
              <a:rPr kumimoji="0" lang="en-US" altLang="zh-TW" dirty="0">
                <a:solidFill>
                  <a:schemeClr val="tx1"/>
                </a:solidFill>
                <a:latin typeface="Times New Roman" pitchFamily="18" charset="0"/>
              </a:rPr>
              <a:t>in the other set</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3B8DCDA2-2604-462F-AC1D-5492961C1C95}" type="slidenum">
              <a:rPr lang="en-US" altLang="zh-TW" smtClean="0"/>
              <a:pPr/>
              <a:t>37</a:t>
            </a:fld>
            <a:endParaRPr lang="en-US" altLang="zh-TW" dirty="0"/>
          </a:p>
        </p:txBody>
      </p:sp>
    </p:spTree>
    <p:extLst>
      <p:ext uri="{BB962C8B-B14F-4D97-AF65-F5344CB8AC3E}">
        <p14:creationId xmlns:p14="http://schemas.microsoft.com/office/powerpoint/2010/main" val="2685055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732631" y="487579"/>
            <a:ext cx="8440738" cy="685800"/>
          </a:xfrm>
        </p:spPr>
        <p:txBody>
          <a:bodyPr/>
          <a:lstStyle/>
          <a:p>
            <a:pPr eaLnBrk="1" hangingPunct="1"/>
            <a:r>
              <a:rPr lang="en-US" altLang="zh-TW" sz="3400" dirty="0" smtClean="0"/>
              <a:t>Mapping Cardinalities vs. </a:t>
            </a:r>
            <a:r>
              <a:rPr lang="en-US" altLang="zh-TW" sz="3200" dirty="0">
                <a:solidFill>
                  <a:schemeClr val="tx1"/>
                </a:solidFill>
                <a:latin typeface="Times New Roman" pitchFamily="18" charset="0"/>
              </a:rPr>
              <a:t>Semantic Meaning</a:t>
            </a:r>
            <a:endParaRPr lang="en-US" altLang="zh-TW" sz="3400" dirty="0" smtClean="0"/>
          </a:p>
        </p:txBody>
      </p:sp>
      <p:pic>
        <p:nvPicPr>
          <p:cNvPr id="47108" name="Picture 3"/>
          <p:cNvPicPr>
            <a:picLocks noChangeAspect="1" noChangeArrowheads="1"/>
          </p:cNvPicPr>
          <p:nvPr/>
        </p:nvPicPr>
        <p:blipFill>
          <a:blip r:embed="rId2">
            <a:extLst>
              <a:ext uri="{28A0092B-C50C-407E-A947-70E740481C1C}">
                <a14:useLocalDpi xmlns:a14="http://schemas.microsoft.com/office/drawing/2010/main" val="0"/>
              </a:ext>
            </a:extLst>
          </a:blip>
          <a:srcRect l="1608" t="11812" r="3018" b="12732"/>
          <a:stretch>
            <a:fillRect/>
          </a:stretch>
        </p:blipFill>
        <p:spPr bwMode="auto">
          <a:xfrm>
            <a:off x="2890332" y="1628799"/>
            <a:ext cx="6940012" cy="283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47110" name="Rectangle 5"/>
          <p:cNvSpPr>
            <a:spLocks noChangeArrowheads="1"/>
          </p:cNvSpPr>
          <p:nvPr/>
        </p:nvSpPr>
        <p:spPr bwMode="auto">
          <a:xfrm>
            <a:off x="4953000" y="4633453"/>
            <a:ext cx="3160977" cy="369332"/>
          </a:xfrm>
          <a:prstGeom prst="rect">
            <a:avLst/>
          </a:prstGeom>
          <a:noFill/>
          <a:ln w="38100" cmpd="dbl">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ltLang="zh-TW">
                <a:solidFill>
                  <a:schemeClr val="tx1"/>
                </a:solidFill>
                <a:latin typeface="Times New Roman" pitchFamily="18" charset="0"/>
              </a:rPr>
              <a:t>one to many vs. many to one</a:t>
            </a:r>
            <a:endParaRPr lang="zh-TW" altLang="en-US">
              <a:solidFill>
                <a:schemeClr val="tx1"/>
              </a:solidFill>
              <a:latin typeface="Times New Roman" pitchFamily="18" charset="0"/>
            </a:endParaRPr>
          </a:p>
        </p:txBody>
      </p:sp>
      <p:sp>
        <p:nvSpPr>
          <p:cNvPr id="47111" name="Text Box 6"/>
          <p:cNvSpPr txBox="1">
            <a:spLocks noChangeArrowheads="1"/>
          </p:cNvSpPr>
          <p:nvPr/>
        </p:nvSpPr>
        <p:spPr bwMode="auto">
          <a:xfrm>
            <a:off x="5673080" y="5331060"/>
            <a:ext cx="2024913" cy="369332"/>
          </a:xfrm>
          <a:prstGeom prst="rect">
            <a:avLst/>
          </a:prstGeom>
          <a:noFill/>
          <a:ln w="38100" cmpd="dbl">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dirty="0">
                <a:solidFill>
                  <a:schemeClr val="tx1"/>
                </a:solidFill>
                <a:latin typeface="Times New Roman" pitchFamily="18" charset="0"/>
              </a:rPr>
              <a:t>Semantic Meaning?</a:t>
            </a:r>
          </a:p>
        </p:txBody>
      </p:sp>
      <p:sp>
        <p:nvSpPr>
          <p:cNvPr id="85004" name="AutoShape 12"/>
          <p:cNvSpPr>
            <a:spLocks noChangeArrowheads="1"/>
          </p:cNvSpPr>
          <p:nvPr/>
        </p:nvSpPr>
        <p:spPr bwMode="auto">
          <a:xfrm>
            <a:off x="128464" y="188639"/>
            <a:ext cx="648072" cy="756139"/>
          </a:xfrm>
          <a:prstGeom prst="star5">
            <a:avLst/>
          </a:prstGeom>
          <a:noFill/>
          <a:ln w="12700">
            <a:solidFill>
              <a:srgbClr val="FF0000"/>
            </a:solidFill>
            <a:miter lim="800000"/>
            <a:headEnd/>
            <a:tailEnd/>
          </a:ln>
          <a:effectLst/>
        </p:spPr>
        <p:txBody>
          <a:bodyPr wrap="none" anchor="ctr"/>
          <a:lstStyle/>
          <a:p>
            <a:pPr>
              <a:defRPr/>
            </a:pPr>
            <a:endParaRPr lang="zh-TW" altLang="en-US">
              <a:solidFill>
                <a:srgbClr val="FF0000"/>
              </a:solidFill>
            </a:endParaRP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3B8DCDA2-2604-462F-AC1D-5492961C1C95}" type="slidenum">
              <a:rPr lang="en-US" altLang="zh-TW" smtClean="0"/>
              <a:pPr/>
              <a:t>38</a:t>
            </a:fld>
            <a:endParaRPr lang="en-US" altLang="zh-TW" dirty="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115" t="10019" r="1837" b="10281"/>
          <a:stretch>
            <a:fillRect/>
          </a:stretch>
        </p:blipFill>
        <p:spPr bwMode="auto">
          <a:xfrm>
            <a:off x="437842" y="1602199"/>
            <a:ext cx="2282855" cy="118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Tree>
    <p:extLst>
      <p:ext uri="{BB962C8B-B14F-4D97-AF65-F5344CB8AC3E}">
        <p14:creationId xmlns:p14="http://schemas.microsoft.com/office/powerpoint/2010/main" val="25717735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US" altLang="zh-TW" dirty="0" smtClean="0"/>
              <a:t>6.3.2 Key </a:t>
            </a:r>
            <a:r>
              <a:rPr lang="en-US" altLang="zh-TW" dirty="0"/>
              <a:t>Constraints</a:t>
            </a:r>
            <a:endParaRPr lang="en-US" altLang="zh-TW" dirty="0" smtClean="0"/>
          </a:p>
        </p:txBody>
      </p:sp>
      <p:sp>
        <p:nvSpPr>
          <p:cNvPr id="48132" name="Rectangle 3"/>
          <p:cNvSpPr>
            <a:spLocks noGrp="1" noChangeArrowheads="1"/>
          </p:cNvSpPr>
          <p:nvPr>
            <p:ph type="body" idx="1"/>
          </p:nvPr>
        </p:nvSpPr>
        <p:spPr>
          <a:xfrm>
            <a:off x="816902" y="1376363"/>
            <a:ext cx="8242961" cy="3522662"/>
          </a:xfrm>
        </p:spPr>
        <p:txBody>
          <a:bodyPr/>
          <a:lstStyle/>
          <a:p>
            <a:pPr eaLnBrk="1" hangingPunct="1">
              <a:lnSpc>
                <a:spcPct val="130000"/>
              </a:lnSpc>
            </a:pPr>
            <a:r>
              <a:rPr lang="en-US" altLang="zh-TW" sz="2400" b="1" dirty="0" smtClean="0"/>
              <a:t>Entity Set are distinguished</a:t>
            </a:r>
          </a:p>
          <a:p>
            <a:pPr lvl="1" eaLnBrk="1" hangingPunct="1">
              <a:lnSpc>
                <a:spcPct val="130000"/>
              </a:lnSpc>
            </a:pPr>
            <a:r>
              <a:rPr lang="en-US" altLang="zh-TW" sz="2000" dirty="0" smtClean="0"/>
              <a:t>Individual entities are distinct</a:t>
            </a:r>
          </a:p>
          <a:p>
            <a:pPr lvl="1" eaLnBrk="1" hangingPunct="1">
              <a:lnSpc>
                <a:spcPct val="130000"/>
              </a:lnSpc>
            </a:pPr>
            <a:r>
              <a:rPr lang="en-US" altLang="zh-TW" sz="2000" dirty="0" smtClean="0"/>
              <a:t>Difference among entities must be expressed in terms of their attributes</a:t>
            </a:r>
          </a:p>
          <a:p>
            <a:pPr lvl="1" eaLnBrk="1" hangingPunct="1">
              <a:lnSpc>
                <a:spcPct val="130000"/>
              </a:lnSpc>
            </a:pPr>
            <a:r>
              <a:rPr lang="en-US" altLang="zh-TW" sz="2000" i="1" dirty="0" smtClean="0"/>
              <a:t>Uniquely identify</a:t>
            </a:r>
            <a:r>
              <a:rPr lang="en-US" altLang="zh-TW" sz="2000" dirty="0" smtClean="0"/>
              <a:t> the entity</a:t>
            </a:r>
          </a:p>
          <a:p>
            <a:pPr eaLnBrk="1" hangingPunct="1">
              <a:lnSpc>
                <a:spcPct val="130000"/>
              </a:lnSpc>
            </a:pPr>
            <a:endParaRPr lang="en-US" altLang="zh-TW" sz="2400" b="1" dirty="0" smtClean="0"/>
          </a:p>
          <a:p>
            <a:pPr eaLnBrk="1" hangingPunct="1">
              <a:lnSpc>
                <a:spcPct val="130000"/>
              </a:lnSpc>
            </a:pPr>
            <a:r>
              <a:rPr lang="en-US" altLang="zh-TW" sz="2400" b="1" dirty="0" smtClean="0"/>
              <a:t>Key</a:t>
            </a:r>
          </a:p>
        </p:txBody>
      </p:sp>
      <p:grpSp>
        <p:nvGrpSpPr>
          <p:cNvPr id="48133" name="Group 4"/>
          <p:cNvGrpSpPr>
            <a:grpSpLocks/>
          </p:cNvGrpSpPr>
          <p:nvPr/>
        </p:nvGrpSpPr>
        <p:grpSpPr bwMode="auto">
          <a:xfrm>
            <a:off x="4736976" y="2996952"/>
            <a:ext cx="4248472" cy="3096344"/>
            <a:chOff x="3764" y="983"/>
            <a:chExt cx="1873" cy="1577"/>
          </a:xfrm>
        </p:grpSpPr>
        <p:grpSp>
          <p:nvGrpSpPr>
            <p:cNvPr id="48134" name="Group 5"/>
            <p:cNvGrpSpPr>
              <a:grpSpLocks/>
            </p:cNvGrpSpPr>
            <p:nvPr/>
          </p:nvGrpSpPr>
          <p:grpSpPr bwMode="auto">
            <a:xfrm>
              <a:off x="3764" y="983"/>
              <a:ext cx="1873" cy="1577"/>
              <a:chOff x="2751" y="710"/>
              <a:chExt cx="2589" cy="1720"/>
            </a:xfrm>
          </p:grpSpPr>
          <p:pic>
            <p:nvPicPr>
              <p:cNvPr id="4813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l="3346" t="2800" r="3708" b="2582"/>
              <a:stretch>
                <a:fillRect/>
              </a:stretch>
            </p:blipFill>
            <p:spPr bwMode="auto">
              <a:xfrm>
                <a:off x="3032" y="915"/>
                <a:ext cx="2308" cy="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48139" name="Rectangle 7"/>
              <p:cNvSpPr>
                <a:spLocks noChangeArrowheads="1"/>
              </p:cNvSpPr>
              <p:nvPr/>
            </p:nvSpPr>
            <p:spPr bwMode="auto">
              <a:xfrm>
                <a:off x="2751" y="710"/>
                <a:ext cx="1036"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110000"/>
                  </a:lnSpc>
                  <a:spcBef>
                    <a:spcPct val="20000"/>
                  </a:spcBef>
                  <a:buClr>
                    <a:schemeClr val="folHlink"/>
                  </a:buClr>
                  <a:buSzPct val="55000"/>
                  <a:buFont typeface="Wingdings" pitchFamily="2" charset="2"/>
                  <a:buNone/>
                </a:pPr>
                <a:r>
                  <a:rPr lang="en-US" altLang="zh-TW" sz="2000" b="1" i="1" dirty="0" smtClean="0">
                    <a:solidFill>
                      <a:schemeClr val="tx2"/>
                    </a:solidFill>
                    <a:latin typeface="Times New Roman" pitchFamily="18" charset="0"/>
                  </a:rPr>
                  <a:t>2</a:t>
                </a:r>
                <a:r>
                  <a:rPr lang="en-US" altLang="zh-TW" sz="2000" b="1" i="1" dirty="0">
                    <a:solidFill>
                      <a:schemeClr val="tx2"/>
                    </a:solidFill>
                    <a:latin typeface="Times New Roman" pitchFamily="18" charset="0"/>
                  </a:rPr>
                  <a:t>. customer</a:t>
                </a:r>
                <a:endParaRPr lang="zh-TW" altLang="en-US" sz="2000" b="1" i="1" dirty="0">
                  <a:solidFill>
                    <a:schemeClr val="tx2"/>
                  </a:solidFill>
                  <a:latin typeface="Times New Roman" pitchFamily="18" charset="0"/>
                </a:endParaRPr>
              </a:p>
            </p:txBody>
          </p:sp>
        </p:grpSp>
        <p:sp>
          <p:nvSpPr>
            <p:cNvPr id="48135" name="Rectangle 8"/>
            <p:cNvSpPr>
              <a:spLocks noChangeArrowheads="1"/>
            </p:cNvSpPr>
            <p:nvPr/>
          </p:nvSpPr>
          <p:spPr bwMode="auto">
            <a:xfrm>
              <a:off x="3787" y="1184"/>
              <a:ext cx="182" cy="1365"/>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8136" name="Line 9"/>
            <p:cNvSpPr>
              <a:spLocks noChangeShapeType="1"/>
            </p:cNvSpPr>
            <p:nvPr/>
          </p:nvSpPr>
          <p:spPr bwMode="auto">
            <a:xfrm flipV="1">
              <a:off x="3787" y="1302"/>
              <a:ext cx="190" cy="0"/>
            </a:xfrm>
            <a:prstGeom prst="line">
              <a:avLst/>
            </a:prstGeom>
            <a:noFill/>
            <a:ln w="127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48137" name="Text Box 10"/>
            <p:cNvSpPr txBox="1">
              <a:spLocks noChangeArrowheads="1"/>
            </p:cNvSpPr>
            <p:nvPr/>
          </p:nvSpPr>
          <p:spPr bwMode="auto">
            <a:xfrm>
              <a:off x="3768" y="1141"/>
              <a:ext cx="17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sz="1400" i="1">
                  <a:solidFill>
                    <a:schemeClr val="tx1"/>
                  </a:solidFill>
                  <a:latin typeface="Times New Roman" pitchFamily="18" charset="0"/>
                </a:rPr>
                <a:t>id</a:t>
              </a:r>
            </a:p>
          </p:txBody>
        </p:sp>
      </p:gr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39</a:t>
            </a:fld>
            <a:endParaRPr lang="en-US" altLang="zh-TW" dirty="0"/>
          </a:p>
        </p:txBody>
      </p:sp>
    </p:spTree>
    <p:extLst>
      <p:ext uri="{BB962C8B-B14F-4D97-AF65-F5344CB8AC3E}">
        <p14:creationId xmlns:p14="http://schemas.microsoft.com/office/powerpoint/2010/main" val="1920614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body" idx="1"/>
          </p:nvPr>
        </p:nvSpPr>
        <p:spPr>
          <a:xfrm>
            <a:off x="1424608" y="1514376"/>
            <a:ext cx="8064895" cy="4506912"/>
          </a:xfrm>
        </p:spPr>
        <p:txBody>
          <a:bodyPr/>
          <a:lstStyle/>
          <a:p>
            <a:pPr>
              <a:lnSpc>
                <a:spcPct val="90000"/>
              </a:lnSpc>
            </a:pPr>
            <a:r>
              <a:rPr lang="en-US" altLang="zh-TW" sz="2000" b="1" dirty="0"/>
              <a:t>Unit 6   Database Design and the E-R Model </a:t>
            </a:r>
          </a:p>
          <a:p>
            <a:pPr>
              <a:lnSpc>
                <a:spcPct val="90000"/>
              </a:lnSpc>
            </a:pPr>
            <a:r>
              <a:rPr lang="en-US" altLang="zh-TW" sz="2000" b="1" dirty="0"/>
              <a:t>Unit 7   Normalization (</a:t>
            </a:r>
            <a:r>
              <a:rPr lang="zh-TW" altLang="zh-TW" sz="2000" b="1" dirty="0"/>
              <a:t>表格正規化</a:t>
            </a:r>
            <a:r>
              <a:rPr lang="en-US" altLang="zh-TW" sz="2000" b="1" dirty="0"/>
              <a:t>)</a:t>
            </a:r>
          </a:p>
          <a:p>
            <a:pPr eaLnBrk="1" hangingPunct="1">
              <a:lnSpc>
                <a:spcPct val="80000"/>
              </a:lnSpc>
            </a:pPr>
            <a:r>
              <a:rPr lang="en-US" altLang="zh-TW" sz="2000" b="1" dirty="0" smtClean="0"/>
              <a:t>Unit 8   </a:t>
            </a:r>
            <a:r>
              <a:rPr lang="en-US" altLang="zh-TW" sz="2000" b="1" dirty="0"/>
              <a:t>User </a:t>
            </a:r>
            <a:r>
              <a:rPr lang="en-US" altLang="zh-TW" sz="2000" b="1" dirty="0" smtClean="0"/>
              <a:t>Interfaces (</a:t>
            </a:r>
            <a:r>
              <a:rPr lang="zh-TW" altLang="en-US" sz="2000" b="1" dirty="0" smtClean="0"/>
              <a:t>使用者介面</a:t>
            </a:r>
            <a:r>
              <a:rPr lang="en-US" altLang="zh-TW" sz="2000" b="1" dirty="0" smtClean="0"/>
              <a:t>) </a:t>
            </a:r>
            <a:endParaRPr lang="en-US" altLang="zh-TW" sz="2000" b="1" dirty="0"/>
          </a:p>
          <a:p>
            <a:pPr eaLnBrk="1" hangingPunct="1">
              <a:lnSpc>
                <a:spcPct val="80000"/>
              </a:lnSpc>
            </a:pPr>
            <a:r>
              <a:rPr lang="en-US" altLang="zh-TW" sz="2000" b="1" dirty="0" smtClean="0"/>
              <a:t>Unit 9   </a:t>
            </a:r>
            <a:r>
              <a:rPr lang="zh-TW" altLang="en-US" sz="2000" b="1" dirty="0" smtClean="0"/>
              <a:t>實作範例一</a:t>
            </a:r>
            <a:endParaRPr lang="en-US" altLang="zh-TW" sz="2000" b="1" dirty="0" smtClean="0"/>
          </a:p>
          <a:p>
            <a:pPr eaLnBrk="1" hangingPunct="1">
              <a:lnSpc>
                <a:spcPct val="80000"/>
              </a:lnSpc>
            </a:pPr>
            <a:r>
              <a:rPr lang="en-US" altLang="zh-TW" sz="2000" b="1" dirty="0"/>
              <a:t>Unit </a:t>
            </a:r>
            <a:r>
              <a:rPr lang="en-US" altLang="zh-TW" sz="2000" b="1" dirty="0" smtClean="0"/>
              <a:t>10 </a:t>
            </a:r>
            <a:r>
              <a:rPr lang="zh-TW" altLang="en-US" sz="2000" b="1" dirty="0" smtClean="0"/>
              <a:t>實</a:t>
            </a:r>
            <a:r>
              <a:rPr lang="zh-TW" altLang="en-US" sz="2000" b="1" dirty="0"/>
              <a:t>作</a:t>
            </a:r>
            <a:r>
              <a:rPr lang="zh-TW" altLang="en-US" sz="2000" b="1" dirty="0" smtClean="0"/>
              <a:t>範例二</a:t>
            </a:r>
            <a:r>
              <a:rPr lang="en-US" altLang="zh-TW" sz="2000" b="1" dirty="0" smtClean="0"/>
              <a:t> </a:t>
            </a:r>
          </a:p>
          <a:p>
            <a:pPr eaLnBrk="1" hangingPunct="1">
              <a:lnSpc>
                <a:spcPct val="60000"/>
              </a:lnSpc>
              <a:buNone/>
            </a:pPr>
            <a:r>
              <a:rPr lang="en-US" altLang="zh-TW" sz="2400" b="1" dirty="0"/>
              <a:t>----------------------------------------------------</a:t>
            </a:r>
          </a:p>
          <a:p>
            <a:pPr eaLnBrk="1" hangingPunct="1">
              <a:lnSpc>
                <a:spcPct val="60000"/>
              </a:lnSpc>
              <a:buFont typeface="Wingdings" pitchFamily="2" charset="2"/>
              <a:buChar char="p"/>
            </a:pPr>
            <a:r>
              <a:rPr lang="en-US" altLang="zh-TW" sz="1600" b="1" dirty="0" smtClean="0"/>
              <a:t>References</a:t>
            </a:r>
            <a:r>
              <a:rPr lang="en-US" altLang="zh-TW" sz="1600" b="1" dirty="0"/>
              <a:t>:</a:t>
            </a:r>
            <a:endParaRPr lang="en-US" altLang="zh-TW" sz="1600" dirty="0"/>
          </a:p>
          <a:p>
            <a:pPr eaLnBrk="1" hangingPunct="1">
              <a:lnSpc>
                <a:spcPct val="60000"/>
              </a:lnSpc>
            </a:pPr>
            <a:endParaRPr lang="en-US" altLang="zh-TW" sz="200" dirty="0"/>
          </a:p>
          <a:p>
            <a:pPr eaLnBrk="1" hangingPunct="1">
              <a:lnSpc>
                <a:spcPct val="60000"/>
              </a:lnSpc>
            </a:pPr>
            <a:endParaRPr lang="en-US" altLang="zh-TW" sz="200" dirty="0"/>
          </a:p>
          <a:p>
            <a:pPr>
              <a:lnSpc>
                <a:spcPct val="60000"/>
              </a:lnSpc>
              <a:buNone/>
            </a:pPr>
            <a:r>
              <a:rPr lang="en-US" altLang="zh-TW" sz="1400" dirty="0"/>
              <a:t>        1. C. J. Date,  An Introduction to Database Systems, 8th edition, Addison-Wesley, 2004.</a:t>
            </a:r>
          </a:p>
          <a:p>
            <a:pPr>
              <a:lnSpc>
                <a:spcPct val="70000"/>
              </a:lnSpc>
              <a:buNone/>
            </a:pPr>
            <a:r>
              <a:rPr lang="en-US" altLang="zh-TW" sz="1400" dirty="0"/>
              <a:t>        2. A. </a:t>
            </a:r>
            <a:r>
              <a:rPr lang="en-US" altLang="zh-TW" sz="1400" dirty="0" err="1"/>
              <a:t>Silberschatz</a:t>
            </a:r>
            <a:r>
              <a:rPr lang="en-US" altLang="zh-TW" sz="1400" dirty="0"/>
              <a:t>, etc., Database System Concepts, 5th edition, McGraw Hill, 2006.</a:t>
            </a:r>
          </a:p>
          <a:p>
            <a:pPr>
              <a:lnSpc>
                <a:spcPct val="70000"/>
              </a:lnSpc>
              <a:buNone/>
            </a:pPr>
            <a:r>
              <a:rPr lang="en-US" altLang="zh-TW" sz="1400" dirty="0"/>
              <a:t>        3. J. D. Ullman and J. </a:t>
            </a:r>
            <a:r>
              <a:rPr lang="en-US" altLang="zh-TW" sz="1400" dirty="0" err="1"/>
              <a:t>Widom</a:t>
            </a:r>
            <a:r>
              <a:rPr lang="en-US" altLang="zh-TW" sz="1400" dirty="0"/>
              <a:t>, A First Course in Database Systems, 3rd edition,  Prentice Hall, 2007.</a:t>
            </a:r>
          </a:p>
          <a:p>
            <a:pPr>
              <a:lnSpc>
                <a:spcPct val="60000"/>
              </a:lnSpc>
              <a:buNone/>
            </a:pPr>
            <a:r>
              <a:rPr lang="en-US" altLang="zh-TW" sz="1400" dirty="0"/>
              <a:t>        4. Cited papers (</a:t>
            </a:r>
            <a:r>
              <a:rPr lang="zh-TW" altLang="en-US" sz="1400" dirty="0"/>
              <a:t>講義中提到之參考文獻</a:t>
            </a:r>
            <a:r>
              <a:rPr lang="en-US" altLang="zh-TW" sz="1400" dirty="0"/>
              <a:t>)</a:t>
            </a:r>
          </a:p>
          <a:p>
            <a:pPr eaLnBrk="1" hangingPunct="1">
              <a:lnSpc>
                <a:spcPct val="80000"/>
              </a:lnSpc>
            </a:pPr>
            <a:endParaRPr lang="en-US" altLang="zh-TW" sz="2000" b="1" dirty="0" smtClean="0"/>
          </a:p>
          <a:p>
            <a:pPr eaLnBrk="1" hangingPunct="1">
              <a:lnSpc>
                <a:spcPct val="80000"/>
              </a:lnSpc>
            </a:pPr>
            <a:endParaRPr lang="en-US" altLang="zh-TW" sz="2000" b="1" dirty="0" smtClean="0"/>
          </a:p>
        </p:txBody>
      </p:sp>
      <p:sp>
        <p:nvSpPr>
          <p:cNvPr id="11268" name="Rectangle 3"/>
          <p:cNvSpPr>
            <a:spLocks noChangeArrowheads="1"/>
          </p:cNvSpPr>
          <p:nvPr/>
        </p:nvSpPr>
        <p:spPr bwMode="auto">
          <a:xfrm>
            <a:off x="974559" y="736946"/>
            <a:ext cx="725480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60000"/>
              </a:lnSpc>
              <a:spcBef>
                <a:spcPct val="50000"/>
              </a:spcBef>
              <a:buClr>
                <a:srgbClr val="009900"/>
              </a:buClr>
              <a:buSzPct val="70000"/>
              <a:buFont typeface="Wingdings" pitchFamily="2" charset="2"/>
              <a:buNone/>
            </a:pPr>
            <a:r>
              <a:rPr lang="en-US" altLang="zh-TW" sz="3200" b="1" dirty="0" smtClean="0">
                <a:latin typeface="Times New Roman" pitchFamily="18" charset="0"/>
                <a:ea typeface="華康行書體(P)" pitchFamily="66" charset="-120"/>
              </a:rPr>
              <a:t>Contents of </a:t>
            </a:r>
            <a:r>
              <a:rPr lang="en-US" altLang="zh-TW" sz="3200" b="1" dirty="0">
                <a:latin typeface="Times New Roman" pitchFamily="18" charset="0"/>
                <a:ea typeface="華康行書體(P)" pitchFamily="66" charset="-120"/>
              </a:rPr>
              <a:t>PART II: </a:t>
            </a:r>
            <a:r>
              <a:rPr lang="zh-TW" altLang="zh-TW" sz="3200" b="1" dirty="0">
                <a:latin typeface="Times New Roman" pitchFamily="18" charset="0"/>
                <a:ea typeface="華康行書體(P)" pitchFamily="66" charset="-120"/>
              </a:rPr>
              <a:t>資料庫設計</a:t>
            </a:r>
            <a:r>
              <a:rPr lang="en-US" altLang="zh-TW" sz="3200" b="1" dirty="0">
                <a:latin typeface="Times New Roman" pitchFamily="18" charset="0"/>
                <a:ea typeface="華康行書體(P)" pitchFamily="66" charset="-120"/>
              </a:rPr>
              <a:t> </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4</a:t>
            </a:fld>
            <a:endParaRPr lang="en-US" altLang="zh-TW" dirty="0"/>
          </a:p>
        </p:txBody>
      </p:sp>
      <p:sp>
        <p:nvSpPr>
          <p:cNvPr id="2" name="五角星形 1"/>
          <p:cNvSpPr/>
          <p:nvPr/>
        </p:nvSpPr>
        <p:spPr bwMode="auto">
          <a:xfrm>
            <a:off x="1568624" y="4509120"/>
            <a:ext cx="270031" cy="216024"/>
          </a:xfrm>
          <a:prstGeom prst="star5">
            <a:avLst/>
          </a:prstGeom>
          <a:solidFill>
            <a:srgbClr val="FF0000"/>
          </a:solidFill>
          <a:ln w="9525"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標楷體" pitchFamily="65" charset="-120"/>
            </a:endParaRPr>
          </a:p>
        </p:txBody>
      </p:sp>
      <p:sp>
        <p:nvSpPr>
          <p:cNvPr id="7" name="矩形 6"/>
          <p:cNvSpPr/>
          <p:nvPr/>
        </p:nvSpPr>
        <p:spPr bwMode="auto">
          <a:xfrm>
            <a:off x="1064568" y="1464859"/>
            <a:ext cx="7920880" cy="468052"/>
          </a:xfrm>
          <a:prstGeom prst="rect">
            <a:avLst/>
          </a:prstGeom>
          <a:noFill/>
          <a:ln w="38100" cap="flat" cmpd="sng" algn="ctr">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標楷體" pitchFamily="65" charset="-120"/>
            </a:endParaRPr>
          </a:p>
        </p:txBody>
      </p:sp>
    </p:spTree>
    <p:extLst>
      <p:ext uri="{BB962C8B-B14F-4D97-AF65-F5344CB8AC3E}">
        <p14:creationId xmlns:p14="http://schemas.microsoft.com/office/powerpoint/2010/main" val="131745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altLang="zh-TW" dirty="0" smtClean="0"/>
              <a:t>Keys for Entity Sets</a:t>
            </a:r>
          </a:p>
        </p:txBody>
      </p:sp>
      <p:sp>
        <p:nvSpPr>
          <p:cNvPr id="49156" name="Rectangle 3"/>
          <p:cNvSpPr>
            <a:spLocks noGrp="1" noChangeArrowheads="1"/>
          </p:cNvSpPr>
          <p:nvPr>
            <p:ph type="body" idx="1"/>
          </p:nvPr>
        </p:nvSpPr>
        <p:spPr>
          <a:xfrm>
            <a:off x="350838" y="1204913"/>
            <a:ext cx="6038189" cy="3522662"/>
          </a:xfrm>
        </p:spPr>
        <p:txBody>
          <a:bodyPr/>
          <a:lstStyle/>
          <a:p>
            <a:pPr eaLnBrk="1" hangingPunct="1">
              <a:lnSpc>
                <a:spcPct val="130000"/>
              </a:lnSpc>
            </a:pPr>
            <a:r>
              <a:rPr lang="en-US" altLang="zh-TW" sz="2000" b="1" dirty="0" smtClean="0"/>
              <a:t>Super key:</a:t>
            </a:r>
            <a:r>
              <a:rPr lang="en-US" altLang="zh-TW" sz="2000" dirty="0" smtClean="0"/>
              <a:t> A </a:t>
            </a:r>
            <a:r>
              <a:rPr lang="en-US" altLang="zh-TW" sz="2000" b="1" i="1" dirty="0" smtClean="0">
                <a:solidFill>
                  <a:schemeClr val="tx2"/>
                </a:solidFill>
              </a:rPr>
              <a:t>super key</a:t>
            </a:r>
            <a:r>
              <a:rPr lang="en-US" altLang="zh-TW" sz="2000" dirty="0" smtClean="0"/>
              <a:t> of an entity set is a set of one or more attributes whose values </a:t>
            </a:r>
            <a:r>
              <a:rPr lang="en-US" altLang="zh-TW" sz="2000" u="sng" dirty="0" smtClean="0"/>
              <a:t>uniquely</a:t>
            </a:r>
            <a:r>
              <a:rPr lang="en-US" altLang="zh-TW" sz="2000" dirty="0" smtClean="0"/>
              <a:t> determine each entity.</a:t>
            </a:r>
          </a:p>
          <a:p>
            <a:pPr lvl="1" eaLnBrk="1" hangingPunct="1">
              <a:lnSpc>
                <a:spcPct val="100000"/>
              </a:lnSpc>
            </a:pPr>
            <a:r>
              <a:rPr lang="en-US" altLang="zh-TW" sz="1800" dirty="0" smtClean="0"/>
              <a:t>E.g.</a:t>
            </a:r>
            <a:r>
              <a:rPr lang="en-US" altLang="zh-TW" sz="1800" b="1" dirty="0" smtClean="0"/>
              <a:t> </a:t>
            </a:r>
            <a:r>
              <a:rPr lang="en-US" altLang="zh-TW" sz="1800" i="1" u="sng" dirty="0" smtClean="0"/>
              <a:t>id</a:t>
            </a:r>
            <a:r>
              <a:rPr lang="en-US" altLang="zh-TW" sz="1800" i="1" dirty="0" smtClean="0"/>
              <a:t>, </a:t>
            </a:r>
            <a:r>
              <a:rPr lang="en-US" altLang="zh-TW" sz="1800" i="1" u="sng" dirty="0" smtClean="0"/>
              <a:t>id + customer-name,</a:t>
            </a:r>
            <a:r>
              <a:rPr lang="en-US" altLang="zh-TW" sz="1800" i="1" dirty="0" smtClean="0"/>
              <a:t> </a:t>
            </a:r>
            <a:r>
              <a:rPr lang="en-US" altLang="zh-TW" sz="1800" dirty="0" smtClean="0"/>
              <a:t>?+?+?, </a:t>
            </a:r>
            <a:r>
              <a:rPr lang="en-US" altLang="zh-TW" sz="1800" dirty="0" smtClean="0">
                <a:latin typeface="Helvetica" pitchFamily="34" charset="0"/>
              </a:rPr>
              <a:t>…</a:t>
            </a:r>
            <a:endParaRPr lang="en-US" altLang="zh-TW" sz="1800" dirty="0" smtClean="0"/>
          </a:p>
          <a:p>
            <a:pPr eaLnBrk="1" hangingPunct="1">
              <a:lnSpc>
                <a:spcPct val="110000"/>
              </a:lnSpc>
            </a:pPr>
            <a:r>
              <a:rPr lang="en-US" altLang="zh-TW" sz="2000" b="1" dirty="0" smtClean="0"/>
              <a:t>Candidate key:</a:t>
            </a:r>
            <a:r>
              <a:rPr lang="en-US" altLang="zh-TW" sz="2000" dirty="0" smtClean="0"/>
              <a:t> A </a:t>
            </a:r>
            <a:r>
              <a:rPr lang="en-US" altLang="zh-TW" sz="2000" b="1" i="1" dirty="0" smtClean="0">
                <a:solidFill>
                  <a:schemeClr val="tx2"/>
                </a:solidFill>
              </a:rPr>
              <a:t>candidate key</a:t>
            </a:r>
            <a:r>
              <a:rPr lang="en-US" altLang="zh-TW" sz="2000" dirty="0" smtClean="0"/>
              <a:t> of an entity set is a </a:t>
            </a:r>
            <a:r>
              <a:rPr lang="en-US" altLang="zh-TW" sz="2000" u="sng" dirty="0" smtClean="0"/>
              <a:t>minimal</a:t>
            </a:r>
            <a:r>
              <a:rPr lang="en-US" altLang="zh-TW" sz="2000" dirty="0" smtClean="0"/>
              <a:t> super key</a:t>
            </a:r>
          </a:p>
          <a:p>
            <a:pPr lvl="1" eaLnBrk="1" hangingPunct="1">
              <a:lnSpc>
                <a:spcPct val="100000"/>
              </a:lnSpc>
            </a:pPr>
            <a:r>
              <a:rPr lang="en-US" altLang="zh-TW" sz="1800" i="1" dirty="0" smtClean="0"/>
              <a:t>Customer-id</a:t>
            </a:r>
            <a:r>
              <a:rPr lang="en-US" altLang="zh-TW" sz="1800" dirty="0" smtClean="0"/>
              <a:t> is candidate key of </a:t>
            </a:r>
            <a:r>
              <a:rPr lang="en-US" altLang="zh-TW" sz="1800" i="1" dirty="0" smtClean="0"/>
              <a:t>customer</a:t>
            </a:r>
            <a:endParaRPr lang="en-US" altLang="zh-TW" sz="1800" dirty="0" smtClean="0"/>
          </a:p>
          <a:p>
            <a:pPr lvl="1" eaLnBrk="1" hangingPunct="1">
              <a:lnSpc>
                <a:spcPct val="100000"/>
              </a:lnSpc>
            </a:pPr>
            <a:r>
              <a:rPr lang="en-US" altLang="zh-TW" sz="1800" i="1" dirty="0" smtClean="0"/>
              <a:t>Customer-name</a:t>
            </a:r>
            <a:r>
              <a:rPr lang="en-US" altLang="zh-TW" sz="1800" dirty="0" smtClean="0"/>
              <a:t> is candidate key of </a:t>
            </a:r>
            <a:r>
              <a:rPr lang="en-US" altLang="zh-TW" sz="1800" i="1" dirty="0" smtClean="0"/>
              <a:t>customer</a:t>
            </a:r>
          </a:p>
        </p:txBody>
      </p:sp>
      <p:grpSp>
        <p:nvGrpSpPr>
          <p:cNvPr id="49157" name="Group 11"/>
          <p:cNvGrpSpPr>
            <a:grpSpLocks/>
          </p:cNvGrpSpPr>
          <p:nvPr/>
        </p:nvGrpSpPr>
        <p:grpSpPr bwMode="auto">
          <a:xfrm>
            <a:off x="6394183" y="1485900"/>
            <a:ext cx="3293399" cy="2576513"/>
            <a:chOff x="3718" y="936"/>
            <a:chExt cx="1915" cy="1623"/>
          </a:xfrm>
        </p:grpSpPr>
        <p:grpSp>
          <p:nvGrpSpPr>
            <p:cNvPr id="49160" name="Group 4"/>
            <p:cNvGrpSpPr>
              <a:grpSpLocks/>
            </p:cNvGrpSpPr>
            <p:nvPr/>
          </p:nvGrpSpPr>
          <p:grpSpPr bwMode="auto">
            <a:xfrm>
              <a:off x="3718" y="936"/>
              <a:ext cx="1915" cy="1623"/>
              <a:chOff x="2689" y="659"/>
              <a:chExt cx="2651" cy="1771"/>
            </a:xfrm>
          </p:grpSpPr>
          <p:pic>
            <p:nvPicPr>
              <p:cNvPr id="4916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3346" t="2800" r="3708" b="2582"/>
              <a:stretch>
                <a:fillRect/>
              </a:stretch>
            </p:blipFill>
            <p:spPr bwMode="auto">
              <a:xfrm>
                <a:off x="3032" y="915"/>
                <a:ext cx="2308" cy="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49165" name="Rectangle 6"/>
              <p:cNvSpPr>
                <a:spLocks noChangeArrowheads="1"/>
              </p:cNvSpPr>
              <p:nvPr/>
            </p:nvSpPr>
            <p:spPr bwMode="auto">
              <a:xfrm>
                <a:off x="2689" y="659"/>
                <a:ext cx="118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110000"/>
                  </a:lnSpc>
                  <a:spcBef>
                    <a:spcPct val="20000"/>
                  </a:spcBef>
                  <a:buClr>
                    <a:schemeClr val="folHlink"/>
                  </a:buClr>
                  <a:buSzPct val="55000"/>
                  <a:buFont typeface="Wingdings" pitchFamily="2" charset="2"/>
                  <a:buNone/>
                </a:pPr>
                <a:r>
                  <a:rPr lang="en-US" altLang="zh-TW" sz="2000" b="1" i="1" dirty="0" smtClean="0">
                    <a:solidFill>
                      <a:schemeClr val="tx2"/>
                    </a:solidFill>
                    <a:latin typeface="Times New Roman" pitchFamily="18" charset="0"/>
                  </a:rPr>
                  <a:t> </a:t>
                </a:r>
                <a:r>
                  <a:rPr lang="en-US" altLang="zh-TW" sz="2000" b="1" i="1" dirty="0">
                    <a:solidFill>
                      <a:schemeClr val="tx2"/>
                    </a:solidFill>
                    <a:latin typeface="Times New Roman" pitchFamily="18" charset="0"/>
                  </a:rPr>
                  <a:t>2. customer</a:t>
                </a:r>
                <a:endParaRPr lang="zh-TW" altLang="en-US" sz="2000" b="1" i="1" dirty="0">
                  <a:solidFill>
                    <a:schemeClr val="tx2"/>
                  </a:solidFill>
                  <a:latin typeface="Times New Roman" pitchFamily="18" charset="0"/>
                </a:endParaRPr>
              </a:p>
            </p:txBody>
          </p:sp>
        </p:grpSp>
        <p:sp>
          <p:nvSpPr>
            <p:cNvPr id="49161" name="Rectangle 7"/>
            <p:cNvSpPr>
              <a:spLocks noChangeArrowheads="1"/>
            </p:cNvSpPr>
            <p:nvPr/>
          </p:nvSpPr>
          <p:spPr bwMode="auto">
            <a:xfrm>
              <a:off x="3787" y="1184"/>
              <a:ext cx="182" cy="1365"/>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9162" name="Line 8"/>
            <p:cNvSpPr>
              <a:spLocks noChangeShapeType="1"/>
            </p:cNvSpPr>
            <p:nvPr/>
          </p:nvSpPr>
          <p:spPr bwMode="auto">
            <a:xfrm flipV="1">
              <a:off x="3787" y="1302"/>
              <a:ext cx="190" cy="0"/>
            </a:xfrm>
            <a:prstGeom prst="line">
              <a:avLst/>
            </a:prstGeom>
            <a:noFill/>
            <a:ln w="127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49163" name="Text Box 9"/>
            <p:cNvSpPr txBox="1">
              <a:spLocks noChangeArrowheads="1"/>
            </p:cNvSpPr>
            <p:nvPr/>
          </p:nvSpPr>
          <p:spPr bwMode="auto">
            <a:xfrm>
              <a:off x="3768" y="1141"/>
              <a:ext cx="1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sz="1400" i="1">
                  <a:solidFill>
                    <a:schemeClr val="tx1"/>
                  </a:solidFill>
                  <a:latin typeface="Times New Roman" pitchFamily="18" charset="0"/>
                </a:rPr>
                <a:t>id</a:t>
              </a:r>
            </a:p>
          </p:txBody>
        </p:sp>
      </p:grpSp>
      <p:sp>
        <p:nvSpPr>
          <p:cNvPr id="49158" name="Rectangle 10"/>
          <p:cNvSpPr>
            <a:spLocks noChangeArrowheads="1"/>
          </p:cNvSpPr>
          <p:nvPr/>
        </p:nvSpPr>
        <p:spPr bwMode="auto">
          <a:xfrm>
            <a:off x="785945" y="4552950"/>
            <a:ext cx="8482013"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0000"/>
              </a:lnSpc>
              <a:spcBef>
                <a:spcPct val="30000"/>
              </a:spcBef>
              <a:buClr>
                <a:schemeClr val="hlink"/>
              </a:buClr>
              <a:buSzPct val="60000"/>
              <a:buFont typeface="Wingdings" pitchFamily="2" charset="2"/>
              <a:buChar char="n"/>
            </a:pPr>
            <a:r>
              <a:rPr lang="en-US" altLang="zh-TW" sz="2000" b="1" dirty="0">
                <a:solidFill>
                  <a:schemeClr val="tx1"/>
                </a:solidFill>
                <a:latin typeface="Times New Roman" pitchFamily="18" charset="0"/>
              </a:rPr>
              <a:t>Primary key:</a:t>
            </a:r>
            <a:r>
              <a:rPr lang="en-US" altLang="zh-TW" sz="2000" dirty="0">
                <a:solidFill>
                  <a:schemeClr val="tx1"/>
                </a:solidFill>
                <a:latin typeface="Times New Roman" pitchFamily="18" charset="0"/>
              </a:rPr>
              <a:t> Several candidate keys may exist, one of the candidate keys is selected to be the primary key.</a:t>
            </a:r>
          </a:p>
          <a:p>
            <a:pPr marL="742950" lvl="1" indent="-285750">
              <a:lnSpc>
                <a:spcPct val="110000"/>
              </a:lnSpc>
              <a:spcBef>
                <a:spcPct val="10000"/>
              </a:spcBef>
              <a:buClr>
                <a:schemeClr val="folHlink"/>
              </a:buClr>
              <a:buSzPct val="55000"/>
              <a:buFont typeface="Wingdings" pitchFamily="2" charset="2"/>
              <a:buChar char="n"/>
            </a:pPr>
            <a:r>
              <a:rPr lang="en-US" altLang="zh-TW" sz="2000" dirty="0">
                <a:solidFill>
                  <a:schemeClr val="tx1"/>
                </a:solidFill>
                <a:latin typeface="Times New Roman" pitchFamily="18" charset="0"/>
              </a:rPr>
              <a:t>Need to consider </a:t>
            </a:r>
            <a:r>
              <a:rPr lang="en-US" altLang="zh-TW" sz="2000" u="sng" dirty="0">
                <a:solidFill>
                  <a:schemeClr val="tx1"/>
                </a:solidFill>
                <a:latin typeface="Times New Roman" pitchFamily="18" charset="0"/>
              </a:rPr>
              <a:t>semantics </a:t>
            </a:r>
            <a:r>
              <a:rPr lang="en-US" altLang="zh-TW" sz="2000" dirty="0">
                <a:solidFill>
                  <a:schemeClr val="tx1"/>
                </a:solidFill>
                <a:latin typeface="Times New Roman" pitchFamily="18" charset="0"/>
              </a:rPr>
              <a:t>of relationship set in selecting </a:t>
            </a:r>
          </a:p>
          <a:p>
            <a:pPr marL="1143000" lvl="2" indent="-228600">
              <a:lnSpc>
                <a:spcPct val="110000"/>
              </a:lnSpc>
              <a:spcBef>
                <a:spcPct val="10000"/>
              </a:spcBef>
              <a:buClr>
                <a:schemeClr val="folHlink"/>
              </a:buClr>
              <a:buSzPct val="55000"/>
              <a:buFont typeface="Wingdings" pitchFamily="2" charset="2"/>
              <a:buChar char="n"/>
            </a:pPr>
            <a:r>
              <a:rPr lang="en-US" altLang="zh-TW" sz="2000" dirty="0">
                <a:solidFill>
                  <a:schemeClr val="tx1"/>
                </a:solidFill>
                <a:latin typeface="Times New Roman" pitchFamily="18" charset="0"/>
              </a:rPr>
              <a:t>Address vs. Social Security Number   </a:t>
            </a:r>
            <a:r>
              <a:rPr lang="en-US" altLang="zh-TW" sz="2000" dirty="0">
                <a:solidFill>
                  <a:schemeClr val="tx1"/>
                </a:solidFill>
                <a:latin typeface="Times New Roman" pitchFamily="18" charset="0"/>
                <a:sym typeface="Wingdings" pitchFamily="2" charset="2"/>
              </a:rPr>
              <a:t> change often ?</a:t>
            </a:r>
            <a:r>
              <a:rPr lang="en-US" altLang="zh-TW" sz="2000" dirty="0">
                <a:solidFill>
                  <a:schemeClr val="tx1"/>
                </a:solidFill>
                <a:latin typeface="Times New Roman" pitchFamily="18" charset="0"/>
              </a:rPr>
              <a:t> </a:t>
            </a:r>
            <a:endParaRPr lang="zh-TW" altLang="en-US" sz="2000" dirty="0">
              <a:solidFill>
                <a:schemeClr val="tx1"/>
              </a:solidFill>
              <a:latin typeface="Times New Roman" pitchFamily="18" charset="0"/>
            </a:endParaRPr>
          </a:p>
        </p:txBody>
      </p:sp>
      <p:sp>
        <p:nvSpPr>
          <p:cNvPr id="45068" name="AutoShape 12"/>
          <p:cNvSpPr>
            <a:spLocks noChangeArrowheads="1"/>
          </p:cNvSpPr>
          <p:nvPr/>
        </p:nvSpPr>
        <p:spPr bwMode="auto">
          <a:xfrm>
            <a:off x="349119" y="0"/>
            <a:ext cx="1042194" cy="914400"/>
          </a:xfrm>
          <a:prstGeom prst="star5">
            <a:avLst/>
          </a:prstGeom>
          <a:noFill/>
          <a:ln w="12700">
            <a:solidFill>
              <a:schemeClr val="hlink"/>
            </a:solidFill>
            <a:miter lim="800000"/>
            <a:headEnd/>
            <a:tailEnd/>
          </a:ln>
          <a:effectLst/>
        </p:spPr>
        <p:txBody>
          <a:bodyPr wrap="none" anchor="ctr"/>
          <a:lstStyle/>
          <a:p>
            <a:pPr>
              <a:defRPr/>
            </a:pPr>
            <a:endParaRPr lang="zh-TW" altLang="en-US"/>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40</a:t>
            </a:fld>
            <a:endParaRPr lang="en-US" altLang="zh-TW" dirty="0"/>
          </a:p>
        </p:txBody>
      </p:sp>
    </p:spTree>
    <p:extLst>
      <p:ext uri="{BB962C8B-B14F-4D97-AF65-F5344CB8AC3E}">
        <p14:creationId xmlns:p14="http://schemas.microsoft.com/office/powerpoint/2010/main" val="4961356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US" altLang="zh-TW" dirty="0" smtClean="0"/>
              <a:t>Keys for Relationship Sets</a:t>
            </a:r>
          </a:p>
        </p:txBody>
      </p:sp>
      <p:sp>
        <p:nvSpPr>
          <p:cNvPr id="1029" name="Rectangle 3"/>
          <p:cNvSpPr>
            <a:spLocks noGrp="1" noChangeArrowheads="1"/>
          </p:cNvSpPr>
          <p:nvPr>
            <p:ph type="body" idx="1"/>
          </p:nvPr>
        </p:nvSpPr>
        <p:spPr/>
        <p:txBody>
          <a:bodyPr/>
          <a:lstStyle/>
          <a:p>
            <a:pPr eaLnBrk="1" hangingPunct="1">
              <a:lnSpc>
                <a:spcPct val="120000"/>
              </a:lnSpc>
            </a:pPr>
            <a:r>
              <a:rPr lang="en-US" altLang="zh-TW" sz="2000" b="1" u="sng" dirty="0" smtClean="0"/>
              <a:t>Super Key </a:t>
            </a:r>
            <a:r>
              <a:rPr lang="en-US" altLang="zh-TW" sz="2000" u="sng" dirty="0" smtClean="0"/>
              <a:t>of </a:t>
            </a:r>
            <a:r>
              <a:rPr lang="en-US" altLang="zh-TW" sz="2000" b="1" u="sng" dirty="0" smtClean="0"/>
              <a:t>a relationship set</a:t>
            </a:r>
            <a:r>
              <a:rPr lang="en-US" altLang="zh-TW" sz="2000" b="1" dirty="0" smtClean="0"/>
              <a:t> :</a:t>
            </a:r>
            <a:r>
              <a:rPr lang="en-US" altLang="zh-TW" sz="2000" dirty="0" smtClean="0"/>
              <a:t> The combination of primary keys of the </a:t>
            </a:r>
            <a:r>
              <a:rPr lang="en-US" altLang="zh-TW" sz="2000" b="1" dirty="0" smtClean="0"/>
              <a:t>participating entity sets</a:t>
            </a:r>
            <a:r>
              <a:rPr lang="en-US" altLang="zh-TW" sz="2000" dirty="0" smtClean="0"/>
              <a:t> forms a </a:t>
            </a:r>
            <a:r>
              <a:rPr lang="en-US" altLang="zh-TW" sz="2000" b="1" u="sng" dirty="0" smtClean="0"/>
              <a:t>super key</a:t>
            </a:r>
            <a:r>
              <a:rPr lang="en-US" altLang="zh-TW" sz="2000" dirty="0" smtClean="0"/>
              <a:t> of </a:t>
            </a:r>
            <a:r>
              <a:rPr lang="en-US" altLang="zh-TW" sz="2000" b="1" dirty="0" smtClean="0"/>
              <a:t>a relationship set</a:t>
            </a:r>
            <a:r>
              <a:rPr lang="en-US" altLang="zh-TW" sz="2000" dirty="0" smtClean="0"/>
              <a:t>.</a:t>
            </a:r>
          </a:p>
          <a:p>
            <a:pPr lvl="1" eaLnBrk="1" hangingPunct="1"/>
            <a:r>
              <a:rPr lang="en-US" altLang="zh-TW" sz="1800" dirty="0" smtClean="0"/>
              <a:t>(</a:t>
            </a:r>
            <a:r>
              <a:rPr lang="en-US" altLang="zh-TW" sz="1800" i="1" dirty="0" smtClean="0"/>
              <a:t>customer-id, account-number</a:t>
            </a:r>
            <a:r>
              <a:rPr lang="en-US" altLang="zh-TW" sz="1800" dirty="0" smtClean="0"/>
              <a:t>) is the super key of </a:t>
            </a:r>
            <a:r>
              <a:rPr lang="en-US" altLang="zh-TW" sz="1800" i="1" dirty="0" smtClean="0"/>
              <a:t>depositor</a:t>
            </a:r>
          </a:p>
          <a:p>
            <a:pPr lvl="1" eaLnBrk="1" hangingPunct="1"/>
            <a:endParaRPr lang="en-US" altLang="zh-TW" sz="1800" i="1" dirty="0" smtClean="0"/>
          </a:p>
          <a:p>
            <a:pPr lvl="1" eaLnBrk="1" hangingPunct="1"/>
            <a:endParaRPr lang="en-US" altLang="zh-TW" sz="1800" i="1" dirty="0" smtClean="0"/>
          </a:p>
          <a:p>
            <a:pPr lvl="1" eaLnBrk="1" hangingPunct="1"/>
            <a:endParaRPr lang="en-US" altLang="zh-TW" sz="1800" i="1" dirty="0" smtClean="0"/>
          </a:p>
          <a:p>
            <a:pPr lvl="1" eaLnBrk="1" hangingPunct="1"/>
            <a:endParaRPr lang="en-US" altLang="zh-TW" sz="1800" i="1" dirty="0" smtClean="0"/>
          </a:p>
          <a:p>
            <a:pPr lvl="1" eaLnBrk="1" hangingPunct="1"/>
            <a:endParaRPr lang="en-US" altLang="zh-TW" sz="1800" i="1" dirty="0" smtClean="0"/>
          </a:p>
          <a:p>
            <a:pPr lvl="1" eaLnBrk="1" hangingPunct="1"/>
            <a:endParaRPr lang="en-US" altLang="zh-TW" sz="1800" i="1" dirty="0" smtClean="0"/>
          </a:p>
        </p:txBody>
      </p:sp>
      <p:grpSp>
        <p:nvGrpSpPr>
          <p:cNvPr id="1030" name="Group 7"/>
          <p:cNvGrpSpPr>
            <a:grpSpLocks/>
          </p:cNvGrpSpPr>
          <p:nvPr/>
        </p:nvGrpSpPr>
        <p:grpSpPr bwMode="auto">
          <a:xfrm>
            <a:off x="7006661" y="4008239"/>
            <a:ext cx="2670609" cy="2154237"/>
            <a:chOff x="1654" y="829"/>
            <a:chExt cx="2452" cy="1540"/>
          </a:xfrm>
        </p:grpSpPr>
        <p:pic>
          <p:nvPicPr>
            <p:cNvPr id="105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l="1608" t="13913" r="3018" b="13913"/>
            <a:stretch>
              <a:fillRect/>
            </a:stretch>
          </p:blipFill>
          <p:spPr bwMode="auto">
            <a:xfrm>
              <a:off x="1654" y="1084"/>
              <a:ext cx="2452" cy="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1056" name="Rectangle 9"/>
            <p:cNvSpPr>
              <a:spLocks noChangeArrowheads="1"/>
            </p:cNvSpPr>
            <p:nvPr/>
          </p:nvSpPr>
          <p:spPr bwMode="auto">
            <a:xfrm>
              <a:off x="1681" y="829"/>
              <a:ext cx="117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110000"/>
                </a:lnSpc>
              </a:pPr>
              <a:r>
                <a:rPr lang="en-US" altLang="zh-TW" sz="2000" b="1" i="1">
                  <a:solidFill>
                    <a:schemeClr val="tx2"/>
                  </a:solidFill>
                  <a:latin typeface="Times New Roman" pitchFamily="18" charset="0"/>
                </a:rPr>
                <a:t>3. account</a:t>
              </a:r>
              <a:endParaRPr lang="zh-TW" altLang="en-US" sz="2000" b="1" i="1">
                <a:solidFill>
                  <a:schemeClr val="tx2"/>
                </a:solidFill>
                <a:latin typeface="Times New Roman" pitchFamily="18" charset="0"/>
              </a:endParaRPr>
            </a:p>
          </p:txBody>
        </p:sp>
      </p:grpSp>
      <p:pic>
        <p:nvPicPr>
          <p:cNvPr id="1031" name="Picture 18"/>
          <p:cNvPicPr>
            <a:picLocks noChangeAspect="1" noChangeArrowheads="1"/>
          </p:cNvPicPr>
          <p:nvPr/>
        </p:nvPicPr>
        <p:blipFill>
          <a:blip r:embed="rId3">
            <a:extLst>
              <a:ext uri="{28A0092B-C50C-407E-A947-70E740481C1C}">
                <a14:useLocalDpi xmlns:a14="http://schemas.microsoft.com/office/drawing/2010/main" val="0"/>
              </a:ext>
            </a:extLst>
          </a:blip>
          <a:srcRect l="1115" t="28831" r="1640" b="28612"/>
          <a:stretch>
            <a:fillRect/>
          </a:stretch>
        </p:blipFill>
        <p:spPr bwMode="auto">
          <a:xfrm>
            <a:off x="1936486" y="2586039"/>
            <a:ext cx="6409664"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grpSp>
        <p:nvGrpSpPr>
          <p:cNvPr id="1032" name="Group 20"/>
          <p:cNvGrpSpPr>
            <a:grpSpLocks/>
          </p:cNvGrpSpPr>
          <p:nvPr/>
        </p:nvGrpSpPr>
        <p:grpSpPr bwMode="auto">
          <a:xfrm>
            <a:off x="394197" y="4033639"/>
            <a:ext cx="3201887" cy="2084387"/>
            <a:chOff x="2765" y="679"/>
            <a:chExt cx="2575" cy="1751"/>
          </a:xfrm>
        </p:grpSpPr>
        <p:pic>
          <p:nvPicPr>
            <p:cNvPr id="1053"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l="3346" t="2800" r="3708" b="2582"/>
            <a:stretch>
              <a:fillRect/>
            </a:stretch>
          </p:blipFill>
          <p:spPr bwMode="auto">
            <a:xfrm>
              <a:off x="3032" y="915"/>
              <a:ext cx="2308" cy="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1054" name="Rectangle 22"/>
            <p:cNvSpPr>
              <a:spLocks noChangeArrowheads="1"/>
            </p:cNvSpPr>
            <p:nvPr/>
          </p:nvSpPr>
          <p:spPr bwMode="auto">
            <a:xfrm>
              <a:off x="2765" y="679"/>
              <a:ext cx="154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110000"/>
                </a:lnSpc>
                <a:spcBef>
                  <a:spcPct val="20000"/>
                </a:spcBef>
                <a:buClr>
                  <a:schemeClr val="folHlink"/>
                </a:buClr>
                <a:buSzPct val="55000"/>
                <a:buFont typeface="Wingdings" pitchFamily="2" charset="2"/>
                <a:buNone/>
              </a:pPr>
              <a:r>
                <a:rPr lang="en-US" altLang="zh-TW" sz="2000" b="1" i="1">
                  <a:solidFill>
                    <a:schemeClr val="tx2"/>
                  </a:solidFill>
                  <a:latin typeface="Times New Roman" pitchFamily="18" charset="0"/>
                </a:rPr>
                <a:t>        2. customer</a:t>
              </a:r>
              <a:endParaRPr lang="zh-TW" altLang="en-US" sz="2000" b="1" i="1">
                <a:solidFill>
                  <a:schemeClr val="tx2"/>
                </a:solidFill>
                <a:latin typeface="Times New Roman" pitchFamily="18" charset="0"/>
              </a:endParaRPr>
            </a:p>
          </p:txBody>
        </p:sp>
      </p:grpSp>
      <p:sp>
        <p:nvSpPr>
          <p:cNvPr id="1033" name="Rectangle 23"/>
          <p:cNvSpPr>
            <a:spLocks noChangeArrowheads="1"/>
          </p:cNvSpPr>
          <p:nvPr/>
        </p:nvSpPr>
        <p:spPr bwMode="auto">
          <a:xfrm>
            <a:off x="419630" y="4332089"/>
            <a:ext cx="313002" cy="1773237"/>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034" name="Line 24"/>
          <p:cNvSpPr>
            <a:spLocks noChangeShapeType="1"/>
          </p:cNvSpPr>
          <p:nvPr/>
        </p:nvSpPr>
        <p:spPr bwMode="auto">
          <a:xfrm flipV="1">
            <a:off x="419630" y="4486075"/>
            <a:ext cx="326760" cy="0"/>
          </a:xfrm>
          <a:prstGeom prst="line">
            <a:avLst/>
          </a:prstGeom>
          <a:noFill/>
          <a:ln w="127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035" name="Text Box 25"/>
          <p:cNvSpPr txBox="1">
            <a:spLocks noChangeArrowheads="1"/>
          </p:cNvSpPr>
          <p:nvPr/>
        </p:nvSpPr>
        <p:spPr bwMode="auto">
          <a:xfrm>
            <a:off x="387410" y="4278113"/>
            <a:ext cx="324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sz="1400" i="1">
                <a:solidFill>
                  <a:schemeClr val="tx1"/>
                </a:solidFill>
                <a:latin typeface="Times New Roman" pitchFamily="18" charset="0"/>
              </a:rPr>
              <a:t>id</a:t>
            </a:r>
          </a:p>
        </p:txBody>
      </p:sp>
      <p:grpSp>
        <p:nvGrpSpPr>
          <p:cNvPr id="1036" name="Group 31"/>
          <p:cNvGrpSpPr>
            <a:grpSpLocks/>
          </p:cNvGrpSpPr>
          <p:nvPr/>
        </p:nvGrpSpPr>
        <p:grpSpPr bwMode="auto">
          <a:xfrm>
            <a:off x="3890168" y="4005064"/>
            <a:ext cx="2758545" cy="2135187"/>
            <a:chOff x="2262" y="2649"/>
            <a:chExt cx="1604" cy="1345"/>
          </a:xfrm>
        </p:grpSpPr>
        <p:pic>
          <p:nvPicPr>
            <p:cNvPr id="1046"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l="2264" t="7613" r="2592" b="6912"/>
            <a:stretch>
              <a:fillRect/>
            </a:stretch>
          </p:blipFill>
          <p:spPr bwMode="auto">
            <a:xfrm>
              <a:off x="2451" y="2864"/>
              <a:ext cx="127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1047" name="Rectangle 12"/>
            <p:cNvSpPr>
              <a:spLocks noChangeArrowheads="1"/>
            </p:cNvSpPr>
            <p:nvPr/>
          </p:nvSpPr>
          <p:spPr bwMode="auto">
            <a:xfrm>
              <a:off x="2289" y="2649"/>
              <a:ext cx="108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110000"/>
                </a:lnSpc>
                <a:spcBef>
                  <a:spcPct val="20000"/>
                </a:spcBef>
                <a:buClr>
                  <a:schemeClr val="folHlink"/>
                </a:buClr>
                <a:buSzPct val="55000"/>
                <a:buFont typeface="Wingdings" pitchFamily="2" charset="2"/>
                <a:buNone/>
              </a:pPr>
              <a:r>
                <a:rPr lang="en-US" altLang="zh-TW" sz="2000" b="1" i="1">
                  <a:solidFill>
                    <a:schemeClr val="tx2"/>
                  </a:solidFill>
                  <a:latin typeface="Times New Roman" pitchFamily="18" charset="0"/>
                </a:rPr>
                <a:t>       4. depositor</a:t>
              </a:r>
              <a:endParaRPr lang="zh-TW" altLang="en-US" sz="2000" b="1" i="1">
                <a:solidFill>
                  <a:schemeClr val="tx2"/>
                </a:solidFill>
                <a:latin typeface="Times New Roman" pitchFamily="18" charset="0"/>
              </a:endParaRPr>
            </a:p>
          </p:txBody>
        </p:sp>
        <p:sp>
          <p:nvSpPr>
            <p:cNvPr id="1048" name="Rectangle 26"/>
            <p:cNvSpPr>
              <a:spLocks noChangeArrowheads="1"/>
            </p:cNvSpPr>
            <p:nvPr/>
          </p:nvSpPr>
          <p:spPr bwMode="auto">
            <a:xfrm>
              <a:off x="2273" y="2879"/>
              <a:ext cx="182" cy="1086"/>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049" name="Line 27"/>
            <p:cNvSpPr>
              <a:spLocks noChangeShapeType="1"/>
            </p:cNvSpPr>
            <p:nvPr/>
          </p:nvSpPr>
          <p:spPr bwMode="auto">
            <a:xfrm flipV="1">
              <a:off x="2265" y="3032"/>
              <a:ext cx="190" cy="0"/>
            </a:xfrm>
            <a:prstGeom prst="line">
              <a:avLst/>
            </a:prstGeom>
            <a:noFill/>
            <a:ln w="38100" cmpd="dbl">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050" name="Text Box 28"/>
            <p:cNvSpPr txBox="1">
              <a:spLocks noChangeArrowheads="1"/>
            </p:cNvSpPr>
            <p:nvPr/>
          </p:nvSpPr>
          <p:spPr bwMode="auto">
            <a:xfrm>
              <a:off x="2262" y="2869"/>
              <a:ext cx="1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sz="1400" i="1">
                  <a:solidFill>
                    <a:schemeClr val="tx1"/>
                  </a:solidFill>
                  <a:latin typeface="Times New Roman" pitchFamily="18" charset="0"/>
                </a:rPr>
                <a:t>id</a:t>
              </a:r>
            </a:p>
          </p:txBody>
        </p:sp>
        <p:sp>
          <p:nvSpPr>
            <p:cNvPr id="1051" name="Rectangle 29"/>
            <p:cNvSpPr>
              <a:spLocks noChangeArrowheads="1"/>
            </p:cNvSpPr>
            <p:nvPr/>
          </p:nvSpPr>
          <p:spPr bwMode="auto">
            <a:xfrm>
              <a:off x="3693" y="2888"/>
              <a:ext cx="165" cy="1081"/>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052" name="Line 30"/>
            <p:cNvSpPr>
              <a:spLocks noChangeShapeType="1"/>
            </p:cNvSpPr>
            <p:nvPr/>
          </p:nvSpPr>
          <p:spPr bwMode="auto">
            <a:xfrm>
              <a:off x="3708" y="3022"/>
              <a:ext cx="158" cy="0"/>
            </a:xfrm>
            <a:prstGeom prst="line">
              <a:avLst/>
            </a:prstGeom>
            <a:noFill/>
            <a:ln w="38100" cmpd="dbl">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grpSp>
      <p:sp>
        <p:nvSpPr>
          <p:cNvPr id="1037" name="Oval 32"/>
          <p:cNvSpPr>
            <a:spLocks noChangeArrowheads="1"/>
          </p:cNvSpPr>
          <p:nvPr/>
        </p:nvSpPr>
        <p:spPr bwMode="auto">
          <a:xfrm>
            <a:off x="4356233" y="4876600"/>
            <a:ext cx="787665" cy="152400"/>
          </a:xfrm>
          <a:prstGeom prst="ellipse">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038" name="Oval 33"/>
          <p:cNvSpPr>
            <a:spLocks noChangeArrowheads="1"/>
          </p:cNvSpPr>
          <p:nvPr/>
        </p:nvSpPr>
        <p:spPr bwMode="auto">
          <a:xfrm>
            <a:off x="4349354" y="5070275"/>
            <a:ext cx="787665" cy="152400"/>
          </a:xfrm>
          <a:prstGeom prst="ellipse">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039" name="Oval 34"/>
          <p:cNvSpPr>
            <a:spLocks noChangeArrowheads="1"/>
          </p:cNvSpPr>
          <p:nvPr/>
        </p:nvSpPr>
        <p:spPr bwMode="auto">
          <a:xfrm>
            <a:off x="952765" y="5275063"/>
            <a:ext cx="608806" cy="152400"/>
          </a:xfrm>
          <a:prstGeom prst="ellipse">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040" name="Text Box 35"/>
          <p:cNvSpPr txBox="1">
            <a:spLocks noChangeArrowheads="1"/>
          </p:cNvSpPr>
          <p:nvPr/>
        </p:nvSpPr>
        <p:spPr bwMode="auto">
          <a:xfrm>
            <a:off x="479291" y="3240089"/>
            <a:ext cx="8729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sz="1200"/>
              <a:t>Ref, p.217</a:t>
            </a:r>
          </a:p>
        </p:txBody>
      </p:sp>
      <p:sp>
        <p:nvSpPr>
          <p:cNvPr id="118820" name="AutoShape 36"/>
          <p:cNvSpPr>
            <a:spLocks noChangeArrowheads="1"/>
          </p:cNvSpPr>
          <p:nvPr/>
        </p:nvSpPr>
        <p:spPr bwMode="auto">
          <a:xfrm>
            <a:off x="349119" y="0"/>
            <a:ext cx="1042194" cy="914400"/>
          </a:xfrm>
          <a:prstGeom prst="star5">
            <a:avLst/>
          </a:prstGeom>
          <a:noFill/>
          <a:ln w="12700">
            <a:solidFill>
              <a:schemeClr val="hlink"/>
            </a:solidFill>
            <a:miter lim="800000"/>
            <a:headEnd/>
            <a:tailEnd/>
          </a:ln>
          <a:effectLst/>
        </p:spPr>
        <p:txBody>
          <a:bodyPr wrap="none" anchor="ctr"/>
          <a:lstStyle/>
          <a:p>
            <a:pPr>
              <a:defRPr/>
            </a:pPr>
            <a:endParaRPr lang="zh-TW" altLang="en-US"/>
          </a:p>
        </p:txBody>
      </p:sp>
      <p:sp>
        <p:nvSpPr>
          <p:cNvPr id="1042" name="Oval 37"/>
          <p:cNvSpPr>
            <a:spLocks noChangeArrowheads="1"/>
          </p:cNvSpPr>
          <p:nvPr/>
        </p:nvSpPr>
        <p:spPr bwMode="auto">
          <a:xfrm>
            <a:off x="5532570" y="4848026"/>
            <a:ext cx="653521" cy="195263"/>
          </a:xfrm>
          <a:prstGeom prst="ellipse">
            <a:avLst/>
          </a:prstGeom>
          <a:noFill/>
          <a:ln w="12700">
            <a:solidFill>
              <a:srgbClr val="09DB1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043" name="Oval 38"/>
          <p:cNvSpPr>
            <a:spLocks noChangeArrowheads="1"/>
          </p:cNvSpPr>
          <p:nvPr/>
        </p:nvSpPr>
        <p:spPr bwMode="auto">
          <a:xfrm>
            <a:off x="5523971" y="5063926"/>
            <a:ext cx="653521" cy="195263"/>
          </a:xfrm>
          <a:prstGeom prst="ellipse">
            <a:avLst/>
          </a:prstGeom>
          <a:noFill/>
          <a:ln w="12700">
            <a:solidFill>
              <a:srgbClr val="09DB1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044" name="Oval 39"/>
          <p:cNvSpPr>
            <a:spLocks noChangeArrowheads="1"/>
          </p:cNvSpPr>
          <p:nvPr/>
        </p:nvSpPr>
        <p:spPr bwMode="auto">
          <a:xfrm>
            <a:off x="7274719" y="5065513"/>
            <a:ext cx="653521" cy="195262"/>
          </a:xfrm>
          <a:prstGeom prst="ellipse">
            <a:avLst/>
          </a:prstGeom>
          <a:noFill/>
          <a:ln w="12700">
            <a:solidFill>
              <a:srgbClr val="09DB1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045" name="Oval 40"/>
          <p:cNvSpPr>
            <a:spLocks noChangeArrowheads="1"/>
          </p:cNvSpPr>
          <p:nvPr/>
        </p:nvSpPr>
        <p:spPr bwMode="auto">
          <a:xfrm>
            <a:off x="7257521" y="4640063"/>
            <a:ext cx="653521" cy="195262"/>
          </a:xfrm>
          <a:prstGeom prst="ellipse">
            <a:avLst/>
          </a:prstGeom>
          <a:noFill/>
          <a:ln w="12700">
            <a:solidFill>
              <a:srgbClr val="09DB1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mc:AlternateContent xmlns:mc="http://schemas.openxmlformats.org/markup-compatibility/2006" xmlns:p14="http://schemas.microsoft.com/office/powerpoint/2010/main">
        <mc:Choice Requires="p14">
          <p:contentPart p14:bwMode="auto" r:id="rId6">
            <p14:nvContentPartPr>
              <p14:cNvPr id="1026" name="Ink 49"/>
              <p14:cNvContentPartPr>
                <a14:cpLocks xmlns:a14="http://schemas.microsoft.com/office/drawing/2010/main" noRot="1" noChangeAspect="1" noEditPoints="1" noChangeArrowheads="1" noChangeShapeType="1"/>
              </p14:cNvContentPartPr>
              <p14:nvPr/>
            </p14:nvContentPartPr>
            <p14:xfrm>
              <a:off x="5088865" y="5192514"/>
              <a:ext cx="1719" cy="1587"/>
            </p14:xfrm>
          </p:contentPart>
        </mc:Choice>
        <mc:Fallback xmlns="">
          <p:pic>
            <p:nvPicPr>
              <p:cNvPr id="1026" name="Ink 49"/>
              <p:cNvPicPr>
                <a:picLocks noRot="1" noChangeAspect="1" noEditPoints="1" noChangeArrowheads="1" noChangeShapeType="1"/>
              </p:cNvPicPr>
              <p:nvPr/>
            </p:nvPicPr>
            <p:blipFill>
              <a:blip r:embed="rId7"/>
              <a:stretch>
                <a:fillRect/>
              </a:stretch>
            </p:blipFill>
            <p:spPr>
              <a:xfrm>
                <a:off x="5088865" y="2147483647"/>
                <a:ext cx="0" cy="0"/>
              </a:xfrm>
              <a:prstGeom prst="rect">
                <a:avLst/>
              </a:prstGeom>
            </p:spPr>
          </p:pic>
        </mc:Fallback>
      </mc:AlternateContent>
      <p:sp>
        <p:nvSpPr>
          <p:cNvPr id="3" name="頁尾版面配置區 2"/>
          <p:cNvSpPr>
            <a:spLocks noGrp="1"/>
          </p:cNvSpPr>
          <p:nvPr>
            <p:ph type="ftr" sz="quarter" idx="10"/>
          </p:nvPr>
        </p:nvSpPr>
        <p:spPr>
          <a:xfrm>
            <a:off x="2678497" y="6212160"/>
            <a:ext cx="4549006" cy="457200"/>
          </a:xfrm>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a:xfrm>
            <a:off x="7429500" y="6192191"/>
            <a:ext cx="2060004" cy="477169"/>
          </a:xfrm>
        </p:spPr>
        <p:txBody>
          <a:bodyPr/>
          <a:lstStyle/>
          <a:p>
            <a:r>
              <a:rPr lang="en-US" altLang="zh-TW" dirty="0" smtClean="0"/>
              <a:t>6-</a:t>
            </a:r>
            <a:fld id="{084BFBEF-DDC4-418E-BE81-DB2B5BD67F2A}" type="slidenum">
              <a:rPr lang="en-US" altLang="zh-TW" smtClean="0"/>
              <a:pPr/>
              <a:t>41</a:t>
            </a:fld>
            <a:endParaRPr lang="en-US" altLang="zh-TW" dirty="0"/>
          </a:p>
        </p:txBody>
      </p:sp>
    </p:spTree>
    <p:extLst>
      <p:ext uri="{BB962C8B-B14F-4D97-AF65-F5344CB8AC3E}">
        <p14:creationId xmlns:p14="http://schemas.microsoft.com/office/powerpoint/2010/main" val="15517345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en-US" altLang="zh-TW" smtClean="0"/>
              <a:t>Keys for Relationship Sets </a:t>
            </a:r>
            <a:r>
              <a:rPr lang="en-US" altLang="zh-TW" sz="2000" b="0" smtClean="0"/>
              <a:t>(cont.)</a:t>
            </a:r>
            <a:r>
              <a:rPr lang="en-US" altLang="zh-TW" smtClean="0"/>
              <a:t> </a:t>
            </a:r>
          </a:p>
        </p:txBody>
      </p:sp>
      <p:sp>
        <p:nvSpPr>
          <p:cNvPr id="50180" name="Rectangle 3"/>
          <p:cNvSpPr>
            <a:spLocks noGrp="1" noChangeArrowheads="1"/>
          </p:cNvSpPr>
          <p:nvPr>
            <p:ph type="body" idx="1"/>
          </p:nvPr>
        </p:nvSpPr>
        <p:spPr>
          <a:xfrm>
            <a:off x="859896" y="1181101"/>
            <a:ext cx="8681508" cy="5180013"/>
          </a:xfrm>
        </p:spPr>
        <p:txBody>
          <a:bodyPr/>
          <a:lstStyle/>
          <a:p>
            <a:pPr eaLnBrk="1" hangingPunct="1">
              <a:lnSpc>
                <a:spcPct val="130000"/>
              </a:lnSpc>
            </a:pPr>
            <a:r>
              <a:rPr lang="en-US" altLang="zh-TW" sz="2000" b="1" u="sng" dirty="0" smtClean="0"/>
              <a:t>Candidate Keys </a:t>
            </a:r>
            <a:r>
              <a:rPr lang="en-US" altLang="zh-TW" sz="2000" u="sng" dirty="0" smtClean="0"/>
              <a:t>of </a:t>
            </a:r>
            <a:r>
              <a:rPr lang="en-US" altLang="zh-TW" sz="2000" b="1" u="sng" dirty="0" smtClean="0"/>
              <a:t>a relationship set</a:t>
            </a:r>
            <a:r>
              <a:rPr lang="en-US" altLang="zh-TW" sz="2000" b="1" dirty="0" smtClean="0"/>
              <a:t> </a:t>
            </a:r>
            <a:r>
              <a:rPr lang="en-US" altLang="zh-TW" sz="2000" dirty="0" smtClean="0"/>
              <a:t>: Must consider the </a:t>
            </a:r>
            <a:r>
              <a:rPr lang="en-US" altLang="zh-TW" sz="2000" u="sng" dirty="0" smtClean="0"/>
              <a:t>mapping cardinality</a:t>
            </a:r>
            <a:r>
              <a:rPr lang="en-US" altLang="zh-TW" sz="2000" dirty="0" smtClean="0"/>
              <a:t> of the </a:t>
            </a:r>
            <a:r>
              <a:rPr lang="en-US" altLang="zh-TW" sz="2000" b="1" dirty="0" smtClean="0"/>
              <a:t>relationship set</a:t>
            </a:r>
            <a:r>
              <a:rPr lang="en-US" altLang="zh-TW" sz="2000" dirty="0" smtClean="0"/>
              <a:t> when deciding the what are the candidate keys</a:t>
            </a:r>
          </a:p>
          <a:p>
            <a:pPr lvl="1" eaLnBrk="1" hangingPunct="1">
              <a:lnSpc>
                <a:spcPct val="100000"/>
              </a:lnSpc>
            </a:pPr>
            <a:r>
              <a:rPr lang="en-US" altLang="zh-TW" sz="1800" dirty="0"/>
              <a:t>Case </a:t>
            </a:r>
            <a:r>
              <a:rPr lang="en-US" altLang="zh-TW" sz="1800" dirty="0" smtClean="0"/>
              <a:t>1: </a:t>
            </a:r>
            <a:r>
              <a:rPr lang="en-US" altLang="zh-TW" sz="1800" u="sng" dirty="0"/>
              <a:t>One to many</a:t>
            </a:r>
            <a:r>
              <a:rPr lang="en-US" altLang="zh-TW" sz="1800" dirty="0"/>
              <a:t> from </a:t>
            </a:r>
            <a:r>
              <a:rPr lang="en-US" altLang="zh-TW" sz="1800" i="1" dirty="0"/>
              <a:t>customer</a:t>
            </a:r>
            <a:r>
              <a:rPr lang="en-US" altLang="zh-TW" sz="1800" dirty="0"/>
              <a:t> to </a:t>
            </a:r>
            <a:r>
              <a:rPr lang="en-US" altLang="zh-TW" sz="1800" i="1" dirty="0"/>
              <a:t>account</a:t>
            </a:r>
          </a:p>
          <a:p>
            <a:pPr lvl="2" eaLnBrk="1" hangingPunct="1">
              <a:lnSpc>
                <a:spcPct val="90000"/>
              </a:lnSpc>
            </a:pPr>
            <a:r>
              <a:rPr lang="en-US" altLang="zh-TW" sz="1800" dirty="0"/>
              <a:t>Meaning: a customer can have many accounts</a:t>
            </a:r>
          </a:p>
          <a:p>
            <a:pPr lvl="2" eaLnBrk="1" hangingPunct="1">
              <a:lnSpc>
                <a:spcPct val="90000"/>
              </a:lnSpc>
            </a:pPr>
            <a:r>
              <a:rPr lang="en-US" altLang="zh-TW" sz="1800" dirty="0"/>
              <a:t>Key of </a:t>
            </a:r>
            <a:r>
              <a:rPr lang="en-US" altLang="zh-TW" sz="1800" i="1" dirty="0"/>
              <a:t>depositor</a:t>
            </a:r>
            <a:r>
              <a:rPr lang="en-US" altLang="zh-TW" sz="1800" dirty="0"/>
              <a:t>: is key of </a:t>
            </a:r>
            <a:r>
              <a:rPr lang="en-US" altLang="zh-TW" sz="1800" i="1" dirty="0"/>
              <a:t>account</a:t>
            </a:r>
            <a:endParaRPr lang="en-US" altLang="zh-TW" sz="1800" dirty="0"/>
          </a:p>
          <a:p>
            <a:pPr lvl="1" eaLnBrk="1" hangingPunct="1">
              <a:lnSpc>
                <a:spcPct val="170000"/>
              </a:lnSpc>
            </a:pPr>
            <a:r>
              <a:rPr lang="en-US" altLang="zh-TW" sz="1800" dirty="0" smtClean="0"/>
              <a:t>Case 2: </a:t>
            </a:r>
            <a:r>
              <a:rPr lang="en-US" altLang="zh-TW" sz="1800" u="sng" dirty="0" smtClean="0"/>
              <a:t>Many to one</a:t>
            </a:r>
            <a:r>
              <a:rPr lang="en-US" altLang="zh-TW" sz="1800" dirty="0" smtClean="0"/>
              <a:t> from </a:t>
            </a:r>
            <a:r>
              <a:rPr lang="en-US" altLang="zh-TW" sz="1800" i="1" dirty="0" smtClean="0"/>
              <a:t>customer</a:t>
            </a:r>
            <a:r>
              <a:rPr lang="en-US" altLang="zh-TW" sz="1800" dirty="0" smtClean="0"/>
              <a:t> to </a:t>
            </a:r>
            <a:r>
              <a:rPr lang="en-US" altLang="zh-TW" sz="1800" i="1" dirty="0" smtClean="0"/>
              <a:t>account</a:t>
            </a:r>
          </a:p>
          <a:p>
            <a:pPr lvl="2" eaLnBrk="1" hangingPunct="1">
              <a:lnSpc>
                <a:spcPct val="90000"/>
              </a:lnSpc>
            </a:pPr>
            <a:r>
              <a:rPr lang="en-US" altLang="zh-TW" sz="1800" dirty="0" smtClean="0"/>
              <a:t>Meaning: can have join account</a:t>
            </a:r>
          </a:p>
          <a:p>
            <a:pPr lvl="2" eaLnBrk="1" hangingPunct="1">
              <a:lnSpc>
                <a:spcPct val="90000"/>
              </a:lnSpc>
            </a:pPr>
            <a:r>
              <a:rPr lang="en-US" altLang="zh-TW" sz="1800" dirty="0" smtClean="0"/>
              <a:t>Key of </a:t>
            </a:r>
            <a:r>
              <a:rPr lang="en-US" altLang="zh-TW" sz="1800" i="1" dirty="0" smtClean="0"/>
              <a:t>depositor</a:t>
            </a:r>
            <a:r>
              <a:rPr lang="en-US" altLang="zh-TW" sz="1800" dirty="0" smtClean="0"/>
              <a:t>: is key of </a:t>
            </a:r>
            <a:r>
              <a:rPr lang="en-US" altLang="zh-TW" sz="1800" i="1" dirty="0" smtClean="0"/>
              <a:t>customer</a:t>
            </a:r>
          </a:p>
          <a:p>
            <a:pPr lvl="1" eaLnBrk="1" hangingPunct="1">
              <a:lnSpc>
                <a:spcPct val="100000"/>
              </a:lnSpc>
            </a:pPr>
            <a:r>
              <a:rPr lang="en-US" altLang="zh-TW" sz="1800" dirty="0" smtClean="0"/>
              <a:t>Case 3: </a:t>
            </a:r>
            <a:r>
              <a:rPr lang="en-US" altLang="zh-TW" sz="1800" u="sng" dirty="0" smtClean="0"/>
              <a:t>One to one</a:t>
            </a:r>
            <a:r>
              <a:rPr lang="en-US" altLang="zh-TW" sz="1800" dirty="0" smtClean="0"/>
              <a:t> from </a:t>
            </a:r>
            <a:r>
              <a:rPr lang="en-US" altLang="zh-TW" sz="1800" i="1" dirty="0" smtClean="0"/>
              <a:t>customer</a:t>
            </a:r>
            <a:r>
              <a:rPr lang="en-US" altLang="zh-TW" sz="1800" dirty="0" smtClean="0"/>
              <a:t> to </a:t>
            </a:r>
            <a:r>
              <a:rPr lang="en-US" altLang="zh-TW" sz="1800" i="1" dirty="0" smtClean="0"/>
              <a:t>account</a:t>
            </a:r>
          </a:p>
          <a:p>
            <a:pPr lvl="2" eaLnBrk="1" hangingPunct="1">
              <a:lnSpc>
                <a:spcPct val="90000"/>
              </a:lnSpc>
            </a:pPr>
            <a:r>
              <a:rPr lang="en-US" altLang="zh-TW" sz="1800" dirty="0" smtClean="0"/>
              <a:t>Meaning: a customer must have one and only one account</a:t>
            </a:r>
          </a:p>
          <a:p>
            <a:pPr lvl="2" eaLnBrk="1" hangingPunct="1">
              <a:lnSpc>
                <a:spcPct val="90000"/>
              </a:lnSpc>
            </a:pPr>
            <a:r>
              <a:rPr lang="en-US" altLang="zh-TW" sz="1800" dirty="0" smtClean="0"/>
              <a:t>Key of </a:t>
            </a:r>
            <a:r>
              <a:rPr lang="en-US" altLang="zh-TW" sz="1800" i="1" dirty="0" smtClean="0"/>
              <a:t>depositor</a:t>
            </a:r>
            <a:r>
              <a:rPr lang="en-US" altLang="zh-TW" sz="1800" dirty="0" smtClean="0"/>
              <a:t>: either primary can be used</a:t>
            </a:r>
          </a:p>
          <a:p>
            <a:pPr lvl="1" eaLnBrk="1" hangingPunct="1">
              <a:lnSpc>
                <a:spcPct val="100000"/>
              </a:lnSpc>
            </a:pPr>
            <a:r>
              <a:rPr lang="en-US" altLang="zh-TW" sz="1800" dirty="0" smtClean="0"/>
              <a:t>Case 4: </a:t>
            </a:r>
            <a:r>
              <a:rPr lang="en-US" altLang="zh-TW" sz="1800" u="sng" dirty="0" smtClean="0"/>
              <a:t>Many to many</a:t>
            </a:r>
            <a:endParaRPr lang="en-US" altLang="zh-TW" sz="1800" i="1" u="sng" dirty="0" smtClean="0"/>
          </a:p>
          <a:p>
            <a:pPr lvl="2" eaLnBrk="1" hangingPunct="1">
              <a:lnSpc>
                <a:spcPct val="90000"/>
              </a:lnSpc>
            </a:pPr>
            <a:r>
              <a:rPr lang="en-US" altLang="zh-TW" sz="1800" dirty="0" smtClean="0"/>
              <a:t>Meaning: a customer can have many accounts  and join account</a:t>
            </a:r>
          </a:p>
          <a:p>
            <a:pPr lvl="2" eaLnBrk="1" hangingPunct="1">
              <a:lnSpc>
                <a:spcPct val="90000"/>
              </a:lnSpc>
            </a:pPr>
            <a:r>
              <a:rPr lang="en-US" altLang="zh-TW" sz="1800" dirty="0" smtClean="0"/>
              <a:t>Key of </a:t>
            </a:r>
            <a:r>
              <a:rPr lang="en-US" altLang="zh-TW" sz="1800" i="1" dirty="0" smtClean="0"/>
              <a:t>depositor</a:t>
            </a:r>
            <a:r>
              <a:rPr lang="en-US" altLang="zh-TW" sz="1800" dirty="0" smtClean="0"/>
              <a:t>: is key of </a:t>
            </a:r>
            <a:r>
              <a:rPr lang="en-US" altLang="zh-TW" sz="1800" i="1" dirty="0" smtClean="0"/>
              <a:t>customer </a:t>
            </a:r>
            <a:r>
              <a:rPr lang="en-US" altLang="zh-TW" sz="1800" dirty="0" smtClean="0"/>
              <a:t>UNION key of</a:t>
            </a:r>
            <a:r>
              <a:rPr lang="en-US" altLang="zh-TW" sz="1800" i="1" dirty="0" smtClean="0"/>
              <a:t> account</a:t>
            </a:r>
          </a:p>
          <a:p>
            <a:pPr lvl="2" eaLnBrk="1" hangingPunct="1">
              <a:lnSpc>
                <a:spcPct val="90000"/>
              </a:lnSpc>
            </a:pPr>
            <a:endParaRPr lang="en-US" altLang="zh-TW" sz="1800" dirty="0" smtClean="0"/>
          </a:p>
          <a:p>
            <a:pPr lvl="2" eaLnBrk="1" hangingPunct="1">
              <a:lnSpc>
                <a:spcPct val="90000"/>
              </a:lnSpc>
            </a:pPr>
            <a:endParaRPr lang="en-US" altLang="zh-TW" sz="1800" dirty="0" smtClean="0"/>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5" name="投影片編號版面配置區 4"/>
          <p:cNvSpPr>
            <a:spLocks noGrp="1"/>
          </p:cNvSpPr>
          <p:nvPr>
            <p:ph type="sldNum" sz="quarter" idx="11"/>
          </p:nvPr>
        </p:nvSpPr>
        <p:spPr/>
        <p:txBody>
          <a:bodyPr/>
          <a:lstStyle/>
          <a:p>
            <a:r>
              <a:rPr lang="en-US" altLang="zh-TW" smtClean="0"/>
              <a:t>6-</a:t>
            </a:r>
            <a:fld id="{084BFBEF-DDC4-418E-BE81-DB2B5BD67F2A}" type="slidenum">
              <a:rPr lang="en-US" altLang="zh-TW" smtClean="0"/>
              <a:pPr/>
              <a:t>42</a:t>
            </a:fld>
            <a:endParaRPr lang="en-US" altLang="zh-TW" dirty="0"/>
          </a:p>
        </p:txBody>
      </p:sp>
    </p:spTree>
    <p:extLst>
      <p:ext uri="{BB962C8B-B14F-4D97-AF65-F5344CB8AC3E}">
        <p14:creationId xmlns:p14="http://schemas.microsoft.com/office/powerpoint/2010/main" val="11941656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2"/>
          <p:cNvPicPr>
            <a:picLocks noChangeAspect="1" noChangeArrowheads="1"/>
          </p:cNvPicPr>
          <p:nvPr/>
        </p:nvPicPr>
        <p:blipFill>
          <a:blip r:embed="rId2">
            <a:extLst>
              <a:ext uri="{28A0092B-C50C-407E-A947-70E740481C1C}">
                <a14:useLocalDpi xmlns:a14="http://schemas.microsoft.com/office/drawing/2010/main" val="0"/>
              </a:ext>
            </a:extLst>
          </a:blip>
          <a:srcRect l="1608" t="11812" r="3018" b="12732"/>
          <a:stretch>
            <a:fillRect/>
          </a:stretch>
        </p:blipFill>
        <p:spPr bwMode="auto">
          <a:xfrm>
            <a:off x="1666479" y="2755901"/>
            <a:ext cx="7162932"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2054" name="Rectangle 4"/>
          <p:cNvSpPr>
            <a:spLocks noChangeArrowheads="1"/>
          </p:cNvSpPr>
          <p:nvPr/>
        </p:nvSpPr>
        <p:spPr bwMode="auto">
          <a:xfrm>
            <a:off x="976842" y="1376363"/>
            <a:ext cx="8590360" cy="1096962"/>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742950" lvl="1" indent="-285750" algn="l">
              <a:lnSpc>
                <a:spcPct val="110000"/>
              </a:lnSpc>
              <a:spcBef>
                <a:spcPct val="10000"/>
              </a:spcBef>
              <a:buClr>
                <a:schemeClr val="folHlink"/>
              </a:buClr>
              <a:buSzPct val="55000"/>
              <a:buFont typeface="Wingdings" pitchFamily="2" charset="2"/>
              <a:buChar char="n"/>
            </a:pPr>
            <a:r>
              <a:rPr lang="en-US" altLang="zh-TW" sz="2000" dirty="0">
                <a:solidFill>
                  <a:schemeClr val="tx1"/>
                </a:solidFill>
                <a:latin typeface="Times New Roman" pitchFamily="18" charset="0"/>
              </a:rPr>
              <a:t>Case </a:t>
            </a:r>
            <a:r>
              <a:rPr lang="en-US" altLang="zh-TW" sz="2000" dirty="0" smtClean="0">
                <a:solidFill>
                  <a:schemeClr val="tx1"/>
                </a:solidFill>
                <a:latin typeface="Times New Roman" pitchFamily="18" charset="0"/>
              </a:rPr>
              <a:t>1: </a:t>
            </a:r>
            <a:r>
              <a:rPr lang="en-US" altLang="zh-TW" sz="2000" u="sng" dirty="0">
                <a:solidFill>
                  <a:schemeClr val="tx1"/>
                </a:solidFill>
                <a:latin typeface="Times New Roman" pitchFamily="18" charset="0"/>
              </a:rPr>
              <a:t>One to many</a:t>
            </a:r>
            <a:r>
              <a:rPr lang="en-US" altLang="zh-TW" sz="2000" dirty="0">
                <a:solidFill>
                  <a:schemeClr val="tx1"/>
                </a:solidFill>
                <a:latin typeface="Times New Roman" pitchFamily="18" charset="0"/>
              </a:rPr>
              <a:t> from </a:t>
            </a:r>
            <a:r>
              <a:rPr lang="en-US" altLang="zh-TW" sz="2000" i="1" dirty="0">
                <a:solidFill>
                  <a:schemeClr val="tx1"/>
                </a:solidFill>
                <a:latin typeface="Times New Roman" pitchFamily="18" charset="0"/>
              </a:rPr>
              <a:t>customer</a:t>
            </a:r>
            <a:r>
              <a:rPr lang="en-US" altLang="zh-TW" sz="2000" dirty="0">
                <a:solidFill>
                  <a:schemeClr val="tx1"/>
                </a:solidFill>
                <a:latin typeface="Times New Roman" pitchFamily="18" charset="0"/>
              </a:rPr>
              <a:t> to </a:t>
            </a:r>
            <a:r>
              <a:rPr lang="en-US" altLang="zh-TW" sz="2000" i="1" dirty="0">
                <a:solidFill>
                  <a:schemeClr val="tx1"/>
                </a:solidFill>
                <a:latin typeface="Times New Roman" pitchFamily="18" charset="0"/>
              </a:rPr>
              <a:t>account</a:t>
            </a:r>
          </a:p>
          <a:p>
            <a:pPr marL="1143000" lvl="2" indent="-228600" algn="l">
              <a:spcBef>
                <a:spcPct val="10000"/>
              </a:spcBef>
              <a:buClr>
                <a:schemeClr val="accent2"/>
              </a:buClr>
              <a:buSzPct val="140000"/>
              <a:buFontTx/>
              <a:buChar char="•"/>
            </a:pPr>
            <a:r>
              <a:rPr lang="en-US" altLang="zh-TW" dirty="0">
                <a:solidFill>
                  <a:schemeClr val="tx1"/>
                </a:solidFill>
                <a:latin typeface="Times New Roman" pitchFamily="18" charset="0"/>
              </a:rPr>
              <a:t>Meaning: a customer can have many accounts</a:t>
            </a:r>
          </a:p>
          <a:p>
            <a:pPr marL="1143000" lvl="2" indent="-228600" algn="l">
              <a:spcBef>
                <a:spcPct val="10000"/>
              </a:spcBef>
              <a:buClr>
                <a:schemeClr val="accent2"/>
              </a:buClr>
              <a:buSzPct val="140000"/>
              <a:buFontTx/>
              <a:buChar char="•"/>
            </a:pPr>
            <a:r>
              <a:rPr lang="en-US" altLang="zh-TW" dirty="0">
                <a:solidFill>
                  <a:schemeClr val="tx1"/>
                </a:solidFill>
                <a:latin typeface="Times New Roman" pitchFamily="18" charset="0"/>
              </a:rPr>
              <a:t>Key of </a:t>
            </a:r>
            <a:r>
              <a:rPr lang="en-US" altLang="zh-TW" i="1" dirty="0">
                <a:solidFill>
                  <a:schemeClr val="tx1"/>
                </a:solidFill>
                <a:latin typeface="Times New Roman" pitchFamily="18" charset="0"/>
              </a:rPr>
              <a:t>depositor</a:t>
            </a:r>
            <a:r>
              <a:rPr lang="en-US" altLang="zh-TW" dirty="0">
                <a:solidFill>
                  <a:schemeClr val="tx1"/>
                </a:solidFill>
                <a:latin typeface="Times New Roman" pitchFamily="18" charset="0"/>
              </a:rPr>
              <a:t>: is key of </a:t>
            </a:r>
            <a:r>
              <a:rPr lang="en-US" altLang="zh-TW" i="1" dirty="0">
                <a:solidFill>
                  <a:schemeClr val="tx1"/>
                </a:solidFill>
                <a:latin typeface="Times New Roman" pitchFamily="18" charset="0"/>
              </a:rPr>
              <a:t>account</a:t>
            </a:r>
          </a:p>
        </p:txBody>
      </p:sp>
      <p:sp>
        <p:nvSpPr>
          <p:cNvPr id="2055" name="Rectangle 5"/>
          <p:cNvSpPr>
            <a:spLocks noChangeArrowheads="1"/>
          </p:cNvSpPr>
          <p:nvPr/>
        </p:nvSpPr>
        <p:spPr bwMode="auto">
          <a:xfrm>
            <a:off x="1195256" y="381000"/>
            <a:ext cx="7883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altLang="zh-TW" sz="3600" b="1" dirty="0">
                <a:solidFill>
                  <a:schemeClr val="tx2"/>
                </a:solidFill>
                <a:latin typeface="Times New Roman" pitchFamily="18" charset="0"/>
              </a:rPr>
              <a:t>Keys for Relationship Sets: Case </a:t>
            </a:r>
            <a:r>
              <a:rPr lang="en-US" altLang="zh-TW" sz="3600" b="1" dirty="0" smtClean="0">
                <a:solidFill>
                  <a:schemeClr val="tx2"/>
                </a:solidFill>
                <a:latin typeface="Times New Roman" pitchFamily="18" charset="0"/>
              </a:rPr>
              <a:t>1</a:t>
            </a:r>
            <a:endParaRPr lang="en-US" altLang="zh-TW" sz="3600" b="1" dirty="0">
              <a:solidFill>
                <a:schemeClr val="tx2"/>
              </a:solidFill>
              <a:latin typeface="Times New Roman" pitchFamily="18" charset="0"/>
            </a:endParaRPr>
          </a:p>
        </p:txBody>
      </p:sp>
      <p:sp>
        <p:nvSpPr>
          <p:cNvPr id="2056" name="Line 6"/>
          <p:cNvSpPr>
            <a:spLocks noChangeShapeType="1"/>
          </p:cNvSpPr>
          <p:nvPr/>
        </p:nvSpPr>
        <p:spPr bwMode="auto">
          <a:xfrm flipV="1">
            <a:off x="5892006" y="3048001"/>
            <a:ext cx="1513417" cy="11113"/>
          </a:xfrm>
          <a:prstGeom prst="line">
            <a:avLst/>
          </a:prstGeom>
          <a:noFill/>
          <a:ln w="127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2057" name="Rectangle 8"/>
          <p:cNvSpPr>
            <a:spLocks noChangeArrowheads="1"/>
          </p:cNvSpPr>
          <p:nvPr/>
        </p:nvSpPr>
        <p:spPr bwMode="auto">
          <a:xfrm>
            <a:off x="263129" y="5681663"/>
            <a:ext cx="589888" cy="476250"/>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58" name="Rectangle 9"/>
          <p:cNvSpPr>
            <a:spLocks noChangeArrowheads="1"/>
          </p:cNvSpPr>
          <p:nvPr/>
        </p:nvSpPr>
        <p:spPr bwMode="auto">
          <a:xfrm>
            <a:off x="1929607" y="5654675"/>
            <a:ext cx="589889" cy="476250"/>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59" name="AutoShape 10"/>
          <p:cNvSpPr>
            <a:spLocks noChangeArrowheads="1"/>
          </p:cNvSpPr>
          <p:nvPr/>
        </p:nvSpPr>
        <p:spPr bwMode="auto">
          <a:xfrm>
            <a:off x="1097227" y="5719764"/>
            <a:ext cx="538295" cy="369887"/>
          </a:xfrm>
          <a:prstGeom prst="diamond">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60" name="Line 11"/>
          <p:cNvSpPr>
            <a:spLocks noChangeShapeType="1"/>
          </p:cNvSpPr>
          <p:nvPr/>
        </p:nvSpPr>
        <p:spPr bwMode="auto">
          <a:xfrm>
            <a:off x="801423" y="5884864"/>
            <a:ext cx="304404" cy="9525"/>
          </a:xfrm>
          <a:prstGeom prst="line">
            <a:avLst/>
          </a:prstGeom>
          <a:noFill/>
          <a:ln w="127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2061" name="Line 12"/>
          <p:cNvSpPr>
            <a:spLocks noChangeShapeType="1"/>
          </p:cNvSpPr>
          <p:nvPr/>
        </p:nvSpPr>
        <p:spPr bwMode="auto">
          <a:xfrm>
            <a:off x="1633803" y="5915025"/>
            <a:ext cx="294085" cy="0"/>
          </a:xfrm>
          <a:prstGeom prst="line">
            <a:avLst/>
          </a:prstGeom>
          <a:noFill/>
          <a:ln w="127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2062" name="Text Box 13"/>
          <p:cNvSpPr txBox="1">
            <a:spLocks noChangeArrowheads="1"/>
          </p:cNvSpPr>
          <p:nvPr/>
        </p:nvSpPr>
        <p:spPr bwMode="auto">
          <a:xfrm>
            <a:off x="859885" y="5564188"/>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a:t>1</a:t>
            </a:r>
          </a:p>
        </p:txBody>
      </p:sp>
      <p:sp>
        <p:nvSpPr>
          <p:cNvPr id="2063" name="Text Box 14"/>
          <p:cNvSpPr txBox="1">
            <a:spLocks noChangeArrowheads="1"/>
          </p:cNvSpPr>
          <p:nvPr/>
        </p:nvSpPr>
        <p:spPr bwMode="auto">
          <a:xfrm>
            <a:off x="1630411" y="556418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a:t>n</a:t>
            </a:r>
          </a:p>
        </p:txBody>
      </p:sp>
      <p:sp>
        <p:nvSpPr>
          <p:cNvPr id="2064" name="Rectangle 15"/>
          <p:cNvSpPr>
            <a:spLocks noChangeArrowheads="1"/>
          </p:cNvSpPr>
          <p:nvPr/>
        </p:nvSpPr>
        <p:spPr bwMode="auto">
          <a:xfrm>
            <a:off x="452306" y="3629025"/>
            <a:ext cx="1064551" cy="1428750"/>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65" name="Line 16"/>
          <p:cNvSpPr>
            <a:spLocks noChangeShapeType="1"/>
          </p:cNvSpPr>
          <p:nvPr/>
        </p:nvSpPr>
        <p:spPr bwMode="auto">
          <a:xfrm>
            <a:off x="431668" y="3959225"/>
            <a:ext cx="1043913" cy="0"/>
          </a:xfrm>
          <a:prstGeom prst="line">
            <a:avLst/>
          </a:prstGeom>
          <a:noFill/>
          <a:ln w="127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2066" name="Line 17"/>
          <p:cNvSpPr>
            <a:spLocks noChangeShapeType="1"/>
          </p:cNvSpPr>
          <p:nvPr/>
        </p:nvSpPr>
        <p:spPr bwMode="auto">
          <a:xfrm flipH="1">
            <a:off x="885694" y="3657601"/>
            <a:ext cx="10319" cy="1381125"/>
          </a:xfrm>
          <a:prstGeom prst="line">
            <a:avLst/>
          </a:prstGeom>
          <a:noFill/>
          <a:ln w="127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203806" name="AutoShape 30"/>
          <p:cNvSpPr>
            <a:spLocks noChangeArrowheads="1"/>
          </p:cNvSpPr>
          <p:nvPr/>
        </p:nvSpPr>
        <p:spPr bwMode="auto">
          <a:xfrm>
            <a:off x="349119" y="0"/>
            <a:ext cx="1042194" cy="914400"/>
          </a:xfrm>
          <a:prstGeom prst="star5">
            <a:avLst/>
          </a:prstGeom>
          <a:noFill/>
          <a:ln w="12700">
            <a:solidFill>
              <a:schemeClr val="hlink"/>
            </a:solidFill>
            <a:miter lim="800000"/>
            <a:headEnd/>
            <a:tailEnd/>
          </a:ln>
          <a:effectLst/>
        </p:spPr>
        <p:txBody>
          <a:bodyPr wrap="none" anchor="ctr"/>
          <a:lstStyle/>
          <a:p>
            <a:pPr>
              <a:defRPr/>
            </a:pPr>
            <a:endParaRPr lang="zh-TW" altLang="en-US"/>
          </a:p>
        </p:txBody>
      </p:sp>
      <mc:AlternateContent xmlns:mc="http://schemas.openxmlformats.org/markup-compatibility/2006" xmlns:p14="http://schemas.microsoft.com/office/powerpoint/2010/main">
        <mc:Choice Requires="p14">
          <p:contentPart p14:bwMode="auto" r:id="rId3">
            <p14:nvContentPartPr>
              <p14:cNvPr id="2050" name="Ink 26"/>
              <p14:cNvContentPartPr>
                <a14:cpLocks xmlns:a14="http://schemas.microsoft.com/office/drawing/2010/main" noRot="1" noChangeAspect="1" noEditPoints="1" noChangeArrowheads="1" noChangeShapeType="1"/>
              </p14:cNvContentPartPr>
              <p14:nvPr/>
            </p14:nvContentPartPr>
            <p14:xfrm>
              <a:off x="648363" y="5902325"/>
              <a:ext cx="1719" cy="1588"/>
            </p14:xfrm>
          </p:contentPart>
        </mc:Choice>
        <mc:Fallback xmlns="">
          <p:pic>
            <p:nvPicPr>
              <p:cNvPr id="2050" name="Ink 26"/>
              <p:cNvPicPr>
                <a:picLocks noRot="1" noChangeAspect="1" noEditPoints="1" noChangeArrowheads="1" noChangeShapeType="1"/>
              </p:cNvPicPr>
              <p:nvPr/>
            </p:nvPicPr>
            <p:blipFill>
              <a:blip r:embed="rId4"/>
              <a:stretch>
                <a:fillRect/>
              </a:stretch>
            </p:blipFill>
            <p:spPr>
              <a:xfrm>
                <a:off x="564132" y="5824513"/>
                <a:ext cx="170181" cy="15721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1" name="Ink 28"/>
              <p14:cNvContentPartPr>
                <a14:cpLocks xmlns:a14="http://schemas.microsoft.com/office/drawing/2010/main" noRot="1" noChangeAspect="1" noEditPoints="1" noChangeArrowheads="1" noChangeShapeType="1"/>
              </p14:cNvContentPartPr>
              <p14:nvPr/>
            </p14:nvContentPartPr>
            <p14:xfrm>
              <a:off x="2177256" y="5875339"/>
              <a:ext cx="1720" cy="1587"/>
            </p14:xfrm>
          </p:contentPart>
        </mc:Choice>
        <mc:Fallback xmlns="">
          <p:pic>
            <p:nvPicPr>
              <p:cNvPr id="2051" name="Ink 28"/>
              <p:cNvPicPr>
                <a:picLocks noRot="1" noChangeAspect="1" noEditPoints="1" noChangeArrowheads="1" noChangeShapeType="1"/>
              </p:cNvPicPr>
              <p:nvPr/>
            </p:nvPicPr>
            <p:blipFill>
              <a:blip r:embed="rId6"/>
              <a:stretch>
                <a:fillRect/>
              </a:stretch>
            </p:blipFill>
            <p:spPr>
              <a:xfrm>
                <a:off x="2092976" y="5797576"/>
                <a:ext cx="170280" cy="157113"/>
              </a:xfrm>
              <a:prstGeom prst="rect">
                <a:avLst/>
              </a:prstGeom>
            </p:spPr>
          </p:pic>
        </mc:Fallback>
      </mc:AlternateContent>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3B8DCDA2-2604-462F-AC1D-5492961C1C95}" type="slidenum">
              <a:rPr lang="en-US" altLang="zh-TW" smtClean="0"/>
              <a:pPr/>
              <a:t>43</a:t>
            </a:fld>
            <a:endParaRPr lang="en-US" altLang="zh-TW" dirty="0"/>
          </a:p>
        </p:txBody>
      </p:sp>
    </p:spTree>
    <p:extLst>
      <p:ext uri="{BB962C8B-B14F-4D97-AF65-F5344CB8AC3E}">
        <p14:creationId xmlns:p14="http://schemas.microsoft.com/office/powerpoint/2010/main" val="29570004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976842" y="1376363"/>
            <a:ext cx="8590360" cy="1096962"/>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742950" lvl="1" indent="-285750" algn="l">
              <a:lnSpc>
                <a:spcPct val="110000"/>
              </a:lnSpc>
              <a:spcBef>
                <a:spcPct val="10000"/>
              </a:spcBef>
              <a:buClr>
                <a:schemeClr val="folHlink"/>
              </a:buClr>
              <a:buSzPct val="55000"/>
              <a:buFont typeface="Wingdings" pitchFamily="2" charset="2"/>
              <a:buChar char="n"/>
            </a:pPr>
            <a:r>
              <a:rPr lang="en-US" altLang="zh-TW" sz="2000" dirty="0">
                <a:solidFill>
                  <a:schemeClr val="tx1"/>
                </a:solidFill>
                <a:latin typeface="Times New Roman" pitchFamily="18" charset="0"/>
              </a:rPr>
              <a:t>Case </a:t>
            </a:r>
            <a:r>
              <a:rPr lang="en-US" altLang="zh-TW" sz="2000" dirty="0" smtClean="0">
                <a:solidFill>
                  <a:schemeClr val="tx1"/>
                </a:solidFill>
                <a:latin typeface="Times New Roman" pitchFamily="18" charset="0"/>
              </a:rPr>
              <a:t>2: </a:t>
            </a:r>
            <a:r>
              <a:rPr lang="en-US" altLang="zh-TW" sz="2000" u="sng" dirty="0">
                <a:solidFill>
                  <a:schemeClr val="tx1"/>
                </a:solidFill>
                <a:latin typeface="Times New Roman" pitchFamily="18" charset="0"/>
              </a:rPr>
              <a:t>many to One</a:t>
            </a:r>
            <a:r>
              <a:rPr lang="en-US" altLang="zh-TW" sz="2000" dirty="0">
                <a:solidFill>
                  <a:schemeClr val="tx1"/>
                </a:solidFill>
                <a:latin typeface="Times New Roman" pitchFamily="18" charset="0"/>
              </a:rPr>
              <a:t> from </a:t>
            </a:r>
            <a:r>
              <a:rPr lang="en-US" altLang="zh-TW" sz="2000" i="1" dirty="0">
                <a:solidFill>
                  <a:schemeClr val="tx1"/>
                </a:solidFill>
                <a:latin typeface="Times New Roman" pitchFamily="18" charset="0"/>
              </a:rPr>
              <a:t>customer</a:t>
            </a:r>
            <a:r>
              <a:rPr lang="en-US" altLang="zh-TW" sz="2000" dirty="0">
                <a:solidFill>
                  <a:schemeClr val="tx1"/>
                </a:solidFill>
                <a:latin typeface="Times New Roman" pitchFamily="18" charset="0"/>
              </a:rPr>
              <a:t> to </a:t>
            </a:r>
            <a:r>
              <a:rPr lang="en-US" altLang="zh-TW" sz="2000" i="1" dirty="0">
                <a:solidFill>
                  <a:schemeClr val="tx1"/>
                </a:solidFill>
                <a:latin typeface="Times New Roman" pitchFamily="18" charset="0"/>
              </a:rPr>
              <a:t>account</a:t>
            </a:r>
          </a:p>
          <a:p>
            <a:pPr marL="1143000" lvl="2" indent="-228600" algn="l">
              <a:spcBef>
                <a:spcPct val="10000"/>
              </a:spcBef>
              <a:buClr>
                <a:schemeClr val="accent2"/>
              </a:buClr>
              <a:buSzPct val="140000"/>
              <a:buFontTx/>
              <a:buChar char="•"/>
            </a:pPr>
            <a:r>
              <a:rPr lang="en-US" altLang="zh-TW" dirty="0">
                <a:solidFill>
                  <a:schemeClr val="tx1"/>
                </a:solidFill>
                <a:latin typeface="Times New Roman" pitchFamily="18" charset="0"/>
              </a:rPr>
              <a:t>Meaning: can have join account</a:t>
            </a:r>
          </a:p>
          <a:p>
            <a:pPr marL="1143000" lvl="2" indent="-228600" algn="l">
              <a:spcBef>
                <a:spcPct val="10000"/>
              </a:spcBef>
              <a:buClr>
                <a:schemeClr val="accent2"/>
              </a:buClr>
              <a:buSzPct val="140000"/>
              <a:buFontTx/>
              <a:buChar char="•"/>
            </a:pPr>
            <a:r>
              <a:rPr lang="en-US" altLang="zh-TW" dirty="0">
                <a:solidFill>
                  <a:schemeClr val="tx1"/>
                </a:solidFill>
                <a:latin typeface="Times New Roman" pitchFamily="18" charset="0"/>
              </a:rPr>
              <a:t>Key of </a:t>
            </a:r>
            <a:r>
              <a:rPr lang="en-US" altLang="zh-TW" i="1" dirty="0">
                <a:solidFill>
                  <a:schemeClr val="tx1"/>
                </a:solidFill>
                <a:latin typeface="Times New Roman" pitchFamily="18" charset="0"/>
              </a:rPr>
              <a:t>depositor</a:t>
            </a:r>
            <a:r>
              <a:rPr lang="en-US" altLang="zh-TW" dirty="0">
                <a:solidFill>
                  <a:schemeClr val="tx1"/>
                </a:solidFill>
                <a:latin typeface="Times New Roman" pitchFamily="18" charset="0"/>
              </a:rPr>
              <a:t>: is key of </a:t>
            </a:r>
            <a:r>
              <a:rPr lang="en-US" altLang="zh-TW" i="1" dirty="0">
                <a:solidFill>
                  <a:schemeClr val="tx1"/>
                </a:solidFill>
                <a:latin typeface="Times New Roman" pitchFamily="18" charset="0"/>
              </a:rPr>
              <a:t>customer</a:t>
            </a:r>
          </a:p>
        </p:txBody>
      </p:sp>
      <p:sp>
        <p:nvSpPr>
          <p:cNvPr id="51204" name="Rectangle 4"/>
          <p:cNvSpPr>
            <a:spLocks noChangeArrowheads="1"/>
          </p:cNvSpPr>
          <p:nvPr/>
        </p:nvSpPr>
        <p:spPr bwMode="auto">
          <a:xfrm>
            <a:off x="1195256" y="381000"/>
            <a:ext cx="7883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altLang="zh-TW" sz="3600" b="1" dirty="0">
                <a:solidFill>
                  <a:schemeClr val="tx2"/>
                </a:solidFill>
                <a:latin typeface="Times New Roman" pitchFamily="18" charset="0"/>
              </a:rPr>
              <a:t>Keys for Relationship Sets: Case </a:t>
            </a:r>
            <a:r>
              <a:rPr lang="en-US" altLang="zh-TW" sz="3600" b="1" dirty="0" smtClean="0">
                <a:solidFill>
                  <a:schemeClr val="tx2"/>
                </a:solidFill>
                <a:latin typeface="Times New Roman" pitchFamily="18" charset="0"/>
              </a:rPr>
              <a:t>2</a:t>
            </a:r>
            <a:endParaRPr lang="en-US" altLang="zh-TW" sz="3600" b="1" dirty="0">
              <a:solidFill>
                <a:schemeClr val="tx2"/>
              </a:solidFill>
              <a:latin typeface="Times New Roman" pitchFamily="18" charset="0"/>
            </a:endParaRP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5" name="投影片編號版面配置區 4"/>
          <p:cNvSpPr>
            <a:spLocks noGrp="1"/>
          </p:cNvSpPr>
          <p:nvPr>
            <p:ph type="sldNum" sz="quarter" idx="11"/>
          </p:nvPr>
        </p:nvSpPr>
        <p:spPr/>
        <p:txBody>
          <a:bodyPr/>
          <a:lstStyle/>
          <a:p>
            <a:r>
              <a:rPr lang="en-US" altLang="zh-TW" smtClean="0"/>
              <a:t>6-</a:t>
            </a:r>
            <a:fld id="{3B8DCDA2-2604-462F-AC1D-5492961C1C95}" type="slidenum">
              <a:rPr lang="en-US" altLang="zh-TW" smtClean="0"/>
              <a:pPr/>
              <a:t>44</a:t>
            </a:fld>
            <a:endParaRPr lang="en-US" altLang="zh-TW" dirty="0"/>
          </a:p>
        </p:txBody>
      </p:sp>
    </p:spTree>
    <p:extLst>
      <p:ext uri="{BB962C8B-B14F-4D97-AF65-F5344CB8AC3E}">
        <p14:creationId xmlns:p14="http://schemas.microsoft.com/office/powerpoint/2010/main" val="33130421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ChangeArrowheads="1"/>
          </p:cNvSpPr>
          <p:nvPr/>
        </p:nvSpPr>
        <p:spPr bwMode="auto">
          <a:xfrm>
            <a:off x="1195256" y="381000"/>
            <a:ext cx="7883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altLang="zh-TW" sz="3600" b="1">
                <a:solidFill>
                  <a:schemeClr val="tx2"/>
                </a:solidFill>
                <a:latin typeface="Times New Roman" pitchFamily="18" charset="0"/>
              </a:rPr>
              <a:t>Keys for Relationship Sets: Case 3</a:t>
            </a:r>
          </a:p>
        </p:txBody>
      </p:sp>
      <p:sp>
        <p:nvSpPr>
          <p:cNvPr id="52228" name="Rectangle 5"/>
          <p:cNvSpPr>
            <a:spLocks noChangeArrowheads="1"/>
          </p:cNvSpPr>
          <p:nvPr/>
        </p:nvSpPr>
        <p:spPr bwMode="auto">
          <a:xfrm>
            <a:off x="976842" y="1376363"/>
            <a:ext cx="8590360" cy="1096962"/>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742950" lvl="1" indent="-285750" algn="l">
              <a:lnSpc>
                <a:spcPct val="110000"/>
              </a:lnSpc>
              <a:spcBef>
                <a:spcPct val="10000"/>
              </a:spcBef>
              <a:buClr>
                <a:schemeClr val="folHlink"/>
              </a:buClr>
              <a:buSzPct val="55000"/>
              <a:buFont typeface="Wingdings" pitchFamily="2" charset="2"/>
              <a:buChar char="n"/>
            </a:pPr>
            <a:r>
              <a:rPr lang="en-US" altLang="zh-TW" sz="2000">
                <a:solidFill>
                  <a:schemeClr val="tx1"/>
                </a:solidFill>
                <a:latin typeface="Times New Roman" pitchFamily="18" charset="0"/>
              </a:rPr>
              <a:t>Case 3: </a:t>
            </a:r>
            <a:r>
              <a:rPr lang="en-US" altLang="zh-TW" sz="2000" u="sng">
                <a:solidFill>
                  <a:schemeClr val="tx1"/>
                </a:solidFill>
                <a:latin typeface="Times New Roman" pitchFamily="18" charset="0"/>
              </a:rPr>
              <a:t>One to one</a:t>
            </a:r>
            <a:r>
              <a:rPr lang="en-US" altLang="zh-TW" sz="2000">
                <a:solidFill>
                  <a:schemeClr val="tx1"/>
                </a:solidFill>
                <a:latin typeface="Times New Roman" pitchFamily="18" charset="0"/>
              </a:rPr>
              <a:t> from </a:t>
            </a:r>
            <a:r>
              <a:rPr lang="en-US" altLang="zh-TW" sz="2000" i="1">
                <a:solidFill>
                  <a:schemeClr val="tx1"/>
                </a:solidFill>
                <a:latin typeface="Times New Roman" pitchFamily="18" charset="0"/>
              </a:rPr>
              <a:t>customer</a:t>
            </a:r>
            <a:r>
              <a:rPr lang="en-US" altLang="zh-TW" sz="2000">
                <a:solidFill>
                  <a:schemeClr val="tx1"/>
                </a:solidFill>
                <a:latin typeface="Times New Roman" pitchFamily="18" charset="0"/>
              </a:rPr>
              <a:t> to </a:t>
            </a:r>
            <a:r>
              <a:rPr lang="en-US" altLang="zh-TW" sz="2000" i="1">
                <a:solidFill>
                  <a:schemeClr val="tx1"/>
                </a:solidFill>
                <a:latin typeface="Times New Roman" pitchFamily="18" charset="0"/>
              </a:rPr>
              <a:t>account</a:t>
            </a:r>
          </a:p>
          <a:p>
            <a:pPr marL="1143000" lvl="2" indent="-228600" algn="l">
              <a:spcBef>
                <a:spcPct val="10000"/>
              </a:spcBef>
              <a:buClr>
                <a:schemeClr val="accent2"/>
              </a:buClr>
              <a:buSzPct val="140000"/>
              <a:buFontTx/>
              <a:buChar char="•"/>
            </a:pPr>
            <a:r>
              <a:rPr lang="en-US" altLang="zh-TW">
                <a:solidFill>
                  <a:schemeClr val="tx1"/>
                </a:solidFill>
                <a:latin typeface="Times New Roman" pitchFamily="18" charset="0"/>
              </a:rPr>
              <a:t>Meaning: a customer must have one and only one account</a:t>
            </a:r>
          </a:p>
          <a:p>
            <a:pPr marL="1143000" lvl="2" indent="-228600" algn="l">
              <a:spcBef>
                <a:spcPct val="10000"/>
              </a:spcBef>
              <a:buClr>
                <a:schemeClr val="accent2"/>
              </a:buClr>
              <a:buSzPct val="140000"/>
              <a:buFontTx/>
              <a:buChar char="•"/>
            </a:pPr>
            <a:r>
              <a:rPr lang="en-US" altLang="zh-TW">
                <a:solidFill>
                  <a:schemeClr val="tx1"/>
                </a:solidFill>
                <a:latin typeface="Times New Roman" pitchFamily="18" charset="0"/>
              </a:rPr>
              <a:t>Key of </a:t>
            </a:r>
            <a:r>
              <a:rPr lang="en-US" altLang="zh-TW" i="1">
                <a:solidFill>
                  <a:schemeClr val="tx1"/>
                </a:solidFill>
                <a:latin typeface="Times New Roman" pitchFamily="18" charset="0"/>
              </a:rPr>
              <a:t>depositor</a:t>
            </a:r>
            <a:r>
              <a:rPr lang="en-US" altLang="zh-TW">
                <a:solidFill>
                  <a:schemeClr val="tx1"/>
                </a:solidFill>
                <a:latin typeface="Times New Roman" pitchFamily="18" charset="0"/>
              </a:rPr>
              <a:t>: either primary can be used</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5" name="投影片編號版面配置區 4"/>
          <p:cNvSpPr>
            <a:spLocks noGrp="1"/>
          </p:cNvSpPr>
          <p:nvPr>
            <p:ph type="sldNum" sz="quarter" idx="11"/>
          </p:nvPr>
        </p:nvSpPr>
        <p:spPr/>
        <p:txBody>
          <a:bodyPr/>
          <a:lstStyle/>
          <a:p>
            <a:r>
              <a:rPr lang="en-US" altLang="zh-TW" smtClean="0"/>
              <a:t>6-</a:t>
            </a:r>
            <a:fld id="{3B8DCDA2-2604-462F-AC1D-5492961C1C95}" type="slidenum">
              <a:rPr lang="en-US" altLang="zh-TW" smtClean="0"/>
              <a:pPr/>
              <a:t>45</a:t>
            </a:fld>
            <a:endParaRPr lang="en-US" altLang="zh-TW" dirty="0"/>
          </a:p>
        </p:txBody>
      </p:sp>
    </p:spTree>
    <p:extLst>
      <p:ext uri="{BB962C8B-B14F-4D97-AF65-F5344CB8AC3E}">
        <p14:creationId xmlns:p14="http://schemas.microsoft.com/office/powerpoint/2010/main" val="9218462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976842" y="1376363"/>
            <a:ext cx="8590360" cy="1096962"/>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742950" lvl="1" indent="-285750" algn="l">
              <a:lnSpc>
                <a:spcPct val="110000"/>
              </a:lnSpc>
              <a:spcBef>
                <a:spcPct val="10000"/>
              </a:spcBef>
              <a:buClr>
                <a:schemeClr val="folHlink"/>
              </a:buClr>
              <a:buSzPct val="55000"/>
              <a:buFont typeface="Wingdings" pitchFamily="2" charset="2"/>
              <a:buChar char="n"/>
            </a:pPr>
            <a:r>
              <a:rPr lang="en-US" altLang="zh-TW" sz="2000">
                <a:solidFill>
                  <a:schemeClr val="tx1"/>
                </a:solidFill>
                <a:latin typeface="Times New Roman" pitchFamily="18" charset="0"/>
              </a:rPr>
              <a:t>Case 4: </a:t>
            </a:r>
            <a:r>
              <a:rPr lang="en-US" altLang="zh-TW" u="sng">
                <a:solidFill>
                  <a:schemeClr val="tx1"/>
                </a:solidFill>
              </a:rPr>
              <a:t>Many to many</a:t>
            </a:r>
            <a:endParaRPr lang="en-US" altLang="zh-TW" sz="2000" i="1">
              <a:solidFill>
                <a:schemeClr val="tx1"/>
              </a:solidFill>
              <a:latin typeface="Times New Roman" pitchFamily="18" charset="0"/>
            </a:endParaRPr>
          </a:p>
          <a:p>
            <a:pPr marL="1143000" lvl="2" indent="-228600" algn="l">
              <a:spcBef>
                <a:spcPct val="10000"/>
              </a:spcBef>
              <a:buClr>
                <a:schemeClr val="accent2"/>
              </a:buClr>
              <a:buSzPct val="140000"/>
              <a:buFontTx/>
              <a:buChar char="•"/>
            </a:pPr>
            <a:r>
              <a:rPr lang="en-US" altLang="zh-TW">
                <a:solidFill>
                  <a:schemeClr val="tx1"/>
                </a:solidFill>
                <a:latin typeface="Times New Roman" pitchFamily="18" charset="0"/>
              </a:rPr>
              <a:t>Meaning: a customer can have many accounts  and join account</a:t>
            </a:r>
          </a:p>
          <a:p>
            <a:pPr marL="1143000" lvl="2" indent="-228600" algn="l">
              <a:spcBef>
                <a:spcPct val="10000"/>
              </a:spcBef>
              <a:buClr>
                <a:schemeClr val="accent2"/>
              </a:buClr>
              <a:buSzPct val="140000"/>
              <a:buFontTx/>
              <a:buChar char="•"/>
            </a:pPr>
            <a:r>
              <a:rPr lang="en-US" altLang="zh-TW">
                <a:solidFill>
                  <a:schemeClr val="tx1"/>
                </a:solidFill>
                <a:latin typeface="Times New Roman" pitchFamily="18" charset="0"/>
              </a:rPr>
              <a:t>Key of </a:t>
            </a:r>
            <a:r>
              <a:rPr lang="en-US" altLang="zh-TW" i="1">
                <a:solidFill>
                  <a:schemeClr val="tx1"/>
                </a:solidFill>
                <a:latin typeface="Times New Roman" pitchFamily="18" charset="0"/>
              </a:rPr>
              <a:t>depositor</a:t>
            </a:r>
            <a:r>
              <a:rPr lang="en-US" altLang="zh-TW">
                <a:solidFill>
                  <a:schemeClr val="tx1"/>
                </a:solidFill>
                <a:latin typeface="Times New Roman" pitchFamily="18" charset="0"/>
              </a:rPr>
              <a:t>: is key of </a:t>
            </a:r>
            <a:r>
              <a:rPr lang="en-US" altLang="zh-TW" i="1">
                <a:solidFill>
                  <a:schemeClr val="tx1"/>
                </a:solidFill>
                <a:latin typeface="Times New Roman" pitchFamily="18" charset="0"/>
              </a:rPr>
              <a:t>customer </a:t>
            </a:r>
            <a:r>
              <a:rPr lang="en-US" altLang="zh-TW">
                <a:solidFill>
                  <a:schemeClr val="tx1"/>
                </a:solidFill>
                <a:latin typeface="Times New Roman" pitchFamily="18" charset="0"/>
              </a:rPr>
              <a:t>UNION key of</a:t>
            </a:r>
            <a:r>
              <a:rPr lang="en-US" altLang="zh-TW" i="1">
                <a:solidFill>
                  <a:schemeClr val="tx1"/>
                </a:solidFill>
                <a:latin typeface="Times New Roman" pitchFamily="18" charset="0"/>
              </a:rPr>
              <a:t> account</a:t>
            </a:r>
          </a:p>
        </p:txBody>
      </p:sp>
      <p:sp>
        <p:nvSpPr>
          <p:cNvPr id="53252" name="Rectangle 3"/>
          <p:cNvSpPr>
            <a:spLocks noChangeArrowheads="1"/>
          </p:cNvSpPr>
          <p:nvPr/>
        </p:nvSpPr>
        <p:spPr bwMode="auto">
          <a:xfrm>
            <a:off x="1195256" y="381000"/>
            <a:ext cx="7883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altLang="zh-TW" sz="3600" b="1">
                <a:solidFill>
                  <a:schemeClr val="tx2"/>
                </a:solidFill>
                <a:latin typeface="Times New Roman" pitchFamily="18" charset="0"/>
              </a:rPr>
              <a:t>Keys for Relationship Sets: Case 4</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5" name="投影片編號版面配置區 4"/>
          <p:cNvSpPr>
            <a:spLocks noGrp="1"/>
          </p:cNvSpPr>
          <p:nvPr>
            <p:ph type="sldNum" sz="quarter" idx="11"/>
          </p:nvPr>
        </p:nvSpPr>
        <p:spPr/>
        <p:txBody>
          <a:bodyPr/>
          <a:lstStyle/>
          <a:p>
            <a:r>
              <a:rPr lang="en-US" altLang="zh-TW" smtClean="0"/>
              <a:t>6-</a:t>
            </a:r>
            <a:fld id="{3B8DCDA2-2604-462F-AC1D-5492961C1C95}" type="slidenum">
              <a:rPr lang="en-US" altLang="zh-TW" smtClean="0"/>
              <a:pPr/>
              <a:t>46</a:t>
            </a:fld>
            <a:endParaRPr lang="en-US" altLang="zh-TW" dirty="0"/>
          </a:p>
        </p:txBody>
      </p:sp>
    </p:spTree>
    <p:extLst>
      <p:ext uri="{BB962C8B-B14F-4D97-AF65-F5344CB8AC3E}">
        <p14:creationId xmlns:p14="http://schemas.microsoft.com/office/powerpoint/2010/main" val="29635706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hangingPunct="1"/>
            <a:r>
              <a:rPr lang="en-US" altLang="zh-TW" dirty="0" smtClean="0"/>
              <a:t>6.3.3 Participation Constraints</a:t>
            </a:r>
          </a:p>
        </p:txBody>
      </p:sp>
      <p:sp>
        <p:nvSpPr>
          <p:cNvPr id="54276" name="Rectangle 3"/>
          <p:cNvSpPr>
            <a:spLocks noGrp="1" noChangeArrowheads="1"/>
          </p:cNvSpPr>
          <p:nvPr>
            <p:ph type="body" idx="1"/>
          </p:nvPr>
        </p:nvSpPr>
        <p:spPr>
          <a:xfrm>
            <a:off x="887412" y="1431925"/>
            <a:ext cx="8131175" cy="4114800"/>
          </a:xfrm>
        </p:spPr>
        <p:txBody>
          <a:bodyPr/>
          <a:lstStyle/>
          <a:p>
            <a:pPr eaLnBrk="1" hangingPunct="1"/>
            <a:r>
              <a:rPr lang="en-US" altLang="zh-TW" sz="2000" b="1" dirty="0" smtClean="0"/>
              <a:t>Total Participation</a:t>
            </a:r>
            <a:r>
              <a:rPr lang="en-US" altLang="zh-TW" sz="2000" dirty="0" smtClean="0"/>
              <a:t>: e.g. </a:t>
            </a:r>
            <a:r>
              <a:rPr lang="en-US" altLang="zh-TW" sz="2000" i="1" dirty="0" smtClean="0"/>
              <a:t>loan</a:t>
            </a:r>
          </a:p>
          <a:p>
            <a:pPr lvl="1" eaLnBrk="1" hangingPunct="1"/>
            <a:r>
              <a:rPr lang="en-US" altLang="zh-TW" sz="1800" dirty="0" smtClean="0"/>
              <a:t>The </a:t>
            </a:r>
            <a:r>
              <a:rPr lang="en-US" altLang="zh-TW" sz="1800" b="1" dirty="0" smtClean="0"/>
              <a:t>participation </a:t>
            </a:r>
            <a:r>
              <a:rPr lang="en-US" altLang="zh-TW" sz="1800" dirty="0" smtClean="0"/>
              <a:t>of </a:t>
            </a:r>
            <a:r>
              <a:rPr lang="en-US" altLang="zh-TW" sz="1800" i="1" dirty="0" smtClean="0"/>
              <a:t>loan</a:t>
            </a:r>
            <a:r>
              <a:rPr lang="en-US" altLang="zh-TW" sz="1800" dirty="0" smtClean="0"/>
              <a:t> in the </a:t>
            </a:r>
            <a:r>
              <a:rPr lang="en-US" altLang="zh-TW" sz="1800" u="sng" dirty="0" smtClean="0"/>
              <a:t>relationship set</a:t>
            </a:r>
            <a:r>
              <a:rPr lang="en-US" altLang="zh-TW" sz="1800" dirty="0" smtClean="0"/>
              <a:t> </a:t>
            </a:r>
            <a:r>
              <a:rPr lang="en-US" altLang="zh-TW" sz="1800" i="1" dirty="0" smtClean="0"/>
              <a:t>borrow</a:t>
            </a:r>
            <a:r>
              <a:rPr lang="en-US" altLang="zh-TW" sz="1800" dirty="0" smtClean="0"/>
              <a:t> is </a:t>
            </a:r>
            <a:r>
              <a:rPr lang="en-US" altLang="zh-TW" sz="1800" b="1" dirty="0" smtClean="0"/>
              <a:t>total</a:t>
            </a:r>
            <a:r>
              <a:rPr lang="en-US" altLang="zh-TW" sz="1800" dirty="0" smtClean="0"/>
              <a:t>.</a:t>
            </a:r>
          </a:p>
          <a:p>
            <a:pPr eaLnBrk="1" hangingPunct="1"/>
            <a:r>
              <a:rPr lang="en-US" altLang="zh-TW" sz="2000" b="1" dirty="0" smtClean="0"/>
              <a:t>Partial Participation</a:t>
            </a:r>
            <a:r>
              <a:rPr lang="en-US" altLang="zh-TW" sz="2000" dirty="0" smtClean="0"/>
              <a:t>: e.g. </a:t>
            </a:r>
            <a:r>
              <a:rPr lang="en-US" altLang="zh-TW" sz="2000" i="1" dirty="0" smtClean="0"/>
              <a:t>customer</a:t>
            </a:r>
          </a:p>
        </p:txBody>
      </p:sp>
      <p:grpSp>
        <p:nvGrpSpPr>
          <p:cNvPr id="54277" name="Group 4"/>
          <p:cNvGrpSpPr>
            <a:grpSpLocks/>
          </p:cNvGrpSpPr>
          <p:nvPr/>
        </p:nvGrpSpPr>
        <p:grpSpPr bwMode="auto">
          <a:xfrm>
            <a:off x="3379392" y="2952750"/>
            <a:ext cx="4528211" cy="3182938"/>
            <a:chOff x="1965" y="1860"/>
            <a:chExt cx="2633" cy="2005"/>
          </a:xfrm>
        </p:grpSpPr>
        <p:sp>
          <p:nvSpPr>
            <p:cNvPr id="54278" name="Rectangle 5"/>
            <p:cNvSpPr>
              <a:spLocks noChangeArrowheads="1"/>
            </p:cNvSpPr>
            <p:nvPr/>
          </p:nvSpPr>
          <p:spPr bwMode="auto">
            <a:xfrm>
              <a:off x="2429" y="2288"/>
              <a:ext cx="211" cy="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lnSpc>
                  <a:spcPct val="50000"/>
                </a:lnSpc>
              </a:pPr>
              <a:r>
                <a:rPr lang="zh-TW" altLang="en-US" sz="2400" b="1">
                  <a:latin typeface="Times New Roman" pitchFamily="18" charset="0"/>
                </a:rPr>
                <a:t>.</a:t>
              </a:r>
            </a:p>
            <a:p>
              <a:pPr eaLnBrk="0" hangingPunct="0">
                <a:lnSpc>
                  <a:spcPct val="50000"/>
                </a:lnSpc>
              </a:pPr>
              <a:endParaRPr lang="zh-TW" altLang="en-US" sz="2400" b="1">
                <a:latin typeface="Times New Roman" pitchFamily="18" charset="0"/>
              </a:endParaRPr>
            </a:p>
            <a:p>
              <a:pPr eaLnBrk="0" hangingPunct="0">
                <a:lnSpc>
                  <a:spcPct val="50000"/>
                </a:lnSpc>
              </a:pPr>
              <a:r>
                <a:rPr lang="zh-TW" altLang="en-US" sz="2400" b="1">
                  <a:latin typeface="Times New Roman" pitchFamily="18" charset="0"/>
                </a:rPr>
                <a:t>.</a:t>
              </a:r>
            </a:p>
            <a:p>
              <a:pPr eaLnBrk="0" hangingPunct="0">
                <a:lnSpc>
                  <a:spcPct val="50000"/>
                </a:lnSpc>
              </a:pPr>
              <a:endParaRPr lang="zh-TW" altLang="en-US" sz="2400" b="1">
                <a:latin typeface="Times New Roman" pitchFamily="18" charset="0"/>
              </a:endParaRPr>
            </a:p>
            <a:p>
              <a:pPr eaLnBrk="0" hangingPunct="0">
                <a:lnSpc>
                  <a:spcPct val="50000"/>
                </a:lnSpc>
              </a:pPr>
              <a:r>
                <a:rPr lang="zh-TW" altLang="en-US" sz="2400" b="1">
                  <a:latin typeface="Times New Roman" pitchFamily="18" charset="0"/>
                </a:rPr>
                <a:t>.</a:t>
              </a:r>
            </a:p>
            <a:p>
              <a:pPr eaLnBrk="0" hangingPunct="0">
                <a:lnSpc>
                  <a:spcPct val="50000"/>
                </a:lnSpc>
              </a:pPr>
              <a:endParaRPr lang="zh-TW" altLang="en-US" sz="2400" b="1">
                <a:latin typeface="Times New Roman" pitchFamily="18" charset="0"/>
              </a:endParaRPr>
            </a:p>
            <a:p>
              <a:pPr eaLnBrk="0" hangingPunct="0">
                <a:lnSpc>
                  <a:spcPct val="50000"/>
                </a:lnSpc>
              </a:pPr>
              <a:r>
                <a:rPr lang="zh-TW" altLang="en-US" sz="2400" b="1">
                  <a:latin typeface="Times New Roman" pitchFamily="18" charset="0"/>
                </a:rPr>
                <a:t>.</a:t>
              </a:r>
            </a:p>
          </p:txBody>
        </p:sp>
        <p:sp>
          <p:nvSpPr>
            <p:cNvPr id="54279" name="Oval 6"/>
            <p:cNvSpPr>
              <a:spLocks noChangeArrowheads="1"/>
            </p:cNvSpPr>
            <p:nvPr/>
          </p:nvSpPr>
          <p:spPr bwMode="auto">
            <a:xfrm>
              <a:off x="2339" y="2161"/>
              <a:ext cx="510" cy="1193"/>
            </a:xfrm>
            <a:prstGeom prst="ellipse">
              <a:avLst/>
            </a:prstGeom>
            <a:noFill/>
            <a:ln w="127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4280" name="Oval 7"/>
            <p:cNvSpPr>
              <a:spLocks noChangeArrowheads="1"/>
            </p:cNvSpPr>
            <p:nvPr/>
          </p:nvSpPr>
          <p:spPr bwMode="auto">
            <a:xfrm>
              <a:off x="3727" y="2112"/>
              <a:ext cx="459" cy="841"/>
            </a:xfrm>
            <a:prstGeom prst="ellipse">
              <a:avLst/>
            </a:prstGeom>
            <a:noFill/>
            <a:ln w="127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4281" name="Rectangle 8"/>
            <p:cNvSpPr>
              <a:spLocks noChangeArrowheads="1"/>
            </p:cNvSpPr>
            <p:nvPr/>
          </p:nvSpPr>
          <p:spPr bwMode="auto">
            <a:xfrm>
              <a:off x="2148" y="1860"/>
              <a:ext cx="118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altLang="zh-TW" sz="2000" b="1" i="1">
                  <a:solidFill>
                    <a:schemeClr val="tx1"/>
                  </a:solidFill>
                  <a:latin typeface="Times New Roman" pitchFamily="18" charset="0"/>
                </a:rPr>
                <a:t>customer</a:t>
              </a:r>
            </a:p>
          </p:txBody>
        </p:sp>
        <p:sp>
          <p:nvSpPr>
            <p:cNvPr id="54282" name="Rectangle 9"/>
            <p:cNvSpPr>
              <a:spLocks noChangeArrowheads="1"/>
            </p:cNvSpPr>
            <p:nvPr/>
          </p:nvSpPr>
          <p:spPr bwMode="auto">
            <a:xfrm>
              <a:off x="3415" y="1860"/>
              <a:ext cx="118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altLang="zh-TW" sz="2000" b="1" i="1">
                  <a:solidFill>
                    <a:schemeClr val="tx1"/>
                  </a:solidFill>
                  <a:latin typeface="Times New Roman" pitchFamily="18" charset="0"/>
                </a:rPr>
                <a:t>loan</a:t>
              </a:r>
            </a:p>
          </p:txBody>
        </p:sp>
        <p:sp>
          <p:nvSpPr>
            <p:cNvPr id="54283" name="Line 10"/>
            <p:cNvSpPr>
              <a:spLocks noChangeShapeType="1"/>
            </p:cNvSpPr>
            <p:nvPr/>
          </p:nvSpPr>
          <p:spPr bwMode="auto">
            <a:xfrm flipV="1">
              <a:off x="2595" y="2290"/>
              <a:ext cx="1243" cy="92"/>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4284" name="Line 11"/>
            <p:cNvSpPr>
              <a:spLocks noChangeShapeType="1"/>
            </p:cNvSpPr>
            <p:nvPr/>
          </p:nvSpPr>
          <p:spPr bwMode="auto">
            <a:xfrm>
              <a:off x="2577" y="2389"/>
              <a:ext cx="1247" cy="113"/>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4285" name="Line 12"/>
            <p:cNvSpPr>
              <a:spLocks noChangeShapeType="1"/>
            </p:cNvSpPr>
            <p:nvPr/>
          </p:nvSpPr>
          <p:spPr bwMode="auto">
            <a:xfrm flipV="1">
              <a:off x="2578" y="2708"/>
              <a:ext cx="1264" cy="15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4286" name="Text Box 13"/>
            <p:cNvSpPr txBox="1">
              <a:spLocks noChangeArrowheads="1"/>
            </p:cNvSpPr>
            <p:nvPr/>
          </p:nvSpPr>
          <p:spPr bwMode="auto">
            <a:xfrm>
              <a:off x="1965" y="2226"/>
              <a:ext cx="882"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a:lnSpc>
                  <a:spcPct val="110000"/>
                </a:lnSpc>
                <a:spcBef>
                  <a:spcPct val="10000"/>
                </a:spcBef>
              </a:pPr>
              <a:r>
                <a:rPr lang="en-US" altLang="zh-TW" sz="2000">
                  <a:solidFill>
                    <a:schemeClr val="tx1"/>
                  </a:solidFill>
                  <a:latin typeface="Times New Roman" pitchFamily="18" charset="0"/>
                </a:rPr>
                <a:t>E1</a:t>
              </a:r>
            </a:p>
            <a:p>
              <a:pPr>
                <a:lnSpc>
                  <a:spcPct val="110000"/>
                </a:lnSpc>
                <a:spcBef>
                  <a:spcPct val="10000"/>
                </a:spcBef>
              </a:pPr>
              <a:r>
                <a:rPr lang="en-US" altLang="zh-TW" sz="2000">
                  <a:solidFill>
                    <a:schemeClr val="tx1"/>
                  </a:solidFill>
                  <a:latin typeface="Times New Roman" pitchFamily="18" charset="0"/>
                </a:rPr>
                <a:t>E2</a:t>
              </a:r>
            </a:p>
            <a:p>
              <a:pPr>
                <a:lnSpc>
                  <a:spcPct val="110000"/>
                </a:lnSpc>
                <a:spcBef>
                  <a:spcPct val="10000"/>
                </a:spcBef>
              </a:pPr>
              <a:r>
                <a:rPr lang="en-US" altLang="zh-TW" sz="2000">
                  <a:solidFill>
                    <a:schemeClr val="tx1"/>
                  </a:solidFill>
                  <a:latin typeface="Times New Roman" pitchFamily="18" charset="0"/>
                </a:rPr>
                <a:t>E3</a:t>
              </a:r>
            </a:p>
            <a:p>
              <a:pPr>
                <a:lnSpc>
                  <a:spcPct val="110000"/>
                </a:lnSpc>
                <a:spcBef>
                  <a:spcPct val="10000"/>
                </a:spcBef>
              </a:pPr>
              <a:r>
                <a:rPr lang="en-US" altLang="zh-TW" sz="2000">
                  <a:solidFill>
                    <a:schemeClr val="tx1"/>
                  </a:solidFill>
                  <a:latin typeface="Times New Roman" pitchFamily="18" charset="0"/>
                </a:rPr>
                <a:t>E4</a:t>
              </a:r>
            </a:p>
          </p:txBody>
        </p:sp>
        <p:sp>
          <p:nvSpPr>
            <p:cNvPr id="54287" name="Rectangle 14"/>
            <p:cNvSpPr>
              <a:spLocks noChangeArrowheads="1"/>
            </p:cNvSpPr>
            <p:nvPr/>
          </p:nvSpPr>
          <p:spPr bwMode="auto">
            <a:xfrm>
              <a:off x="3858" y="2198"/>
              <a:ext cx="211"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lnSpc>
                  <a:spcPct val="50000"/>
                </a:lnSpc>
              </a:pPr>
              <a:r>
                <a:rPr lang="zh-TW" altLang="en-US" sz="2000" b="1">
                  <a:latin typeface="Times New Roman" pitchFamily="18" charset="0"/>
                </a:rPr>
                <a:t>.</a:t>
              </a:r>
            </a:p>
            <a:p>
              <a:pPr eaLnBrk="0" hangingPunct="0">
                <a:lnSpc>
                  <a:spcPct val="50000"/>
                </a:lnSpc>
              </a:pPr>
              <a:endParaRPr lang="zh-TW" altLang="en-US" sz="2000" b="1">
                <a:latin typeface="Times New Roman" pitchFamily="18" charset="0"/>
              </a:endParaRPr>
            </a:p>
            <a:p>
              <a:pPr eaLnBrk="0" hangingPunct="0">
                <a:lnSpc>
                  <a:spcPct val="50000"/>
                </a:lnSpc>
              </a:pPr>
              <a:r>
                <a:rPr lang="zh-TW" altLang="en-US" sz="2000" b="1">
                  <a:latin typeface="Times New Roman" pitchFamily="18" charset="0"/>
                </a:rPr>
                <a:t>.</a:t>
              </a:r>
            </a:p>
            <a:p>
              <a:pPr eaLnBrk="0" hangingPunct="0">
                <a:lnSpc>
                  <a:spcPct val="50000"/>
                </a:lnSpc>
              </a:pPr>
              <a:endParaRPr lang="zh-TW" altLang="en-US" sz="2000" b="1">
                <a:latin typeface="Times New Roman" pitchFamily="18" charset="0"/>
              </a:endParaRPr>
            </a:p>
            <a:p>
              <a:pPr eaLnBrk="0" hangingPunct="0">
                <a:lnSpc>
                  <a:spcPct val="50000"/>
                </a:lnSpc>
              </a:pPr>
              <a:r>
                <a:rPr lang="zh-TW" altLang="en-US" sz="2000" b="1">
                  <a:latin typeface="Times New Roman" pitchFamily="18" charset="0"/>
                </a:rPr>
                <a:t>.</a:t>
              </a:r>
            </a:p>
            <a:p>
              <a:pPr eaLnBrk="0" hangingPunct="0">
                <a:lnSpc>
                  <a:spcPct val="50000"/>
                </a:lnSpc>
              </a:pPr>
              <a:endParaRPr lang="zh-TW" altLang="en-US" sz="2000" b="1">
                <a:latin typeface="Times New Roman" pitchFamily="18" charset="0"/>
              </a:endParaRPr>
            </a:p>
          </p:txBody>
        </p:sp>
        <p:sp>
          <p:nvSpPr>
            <p:cNvPr id="54288" name="AutoShape 15"/>
            <p:cNvSpPr>
              <a:spLocks noChangeArrowheads="1"/>
            </p:cNvSpPr>
            <p:nvPr/>
          </p:nvSpPr>
          <p:spPr bwMode="auto">
            <a:xfrm>
              <a:off x="2983" y="3140"/>
              <a:ext cx="568" cy="473"/>
            </a:xfrm>
            <a:prstGeom prst="upArrow">
              <a:avLst>
                <a:gd name="adj1" fmla="val 50000"/>
                <a:gd name="adj2" fmla="val 25000"/>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4289" name="Text Box 16"/>
            <p:cNvSpPr txBox="1">
              <a:spLocks noChangeArrowheads="1"/>
            </p:cNvSpPr>
            <p:nvPr/>
          </p:nvSpPr>
          <p:spPr bwMode="auto">
            <a:xfrm>
              <a:off x="2429" y="3613"/>
              <a:ext cx="172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sz="2000" dirty="0">
                  <a:latin typeface="Times New Roman" pitchFamily="18" charset="0"/>
                </a:rPr>
                <a:t>Relationship Set:</a:t>
              </a:r>
              <a:r>
                <a:rPr lang="en-US" altLang="zh-TW" sz="2000" i="1" dirty="0">
                  <a:latin typeface="Times New Roman" pitchFamily="18" charset="0"/>
                </a:rPr>
                <a:t> borrower</a:t>
              </a:r>
            </a:p>
          </p:txBody>
        </p:sp>
      </p:gr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47</a:t>
            </a:fld>
            <a:endParaRPr lang="en-US" altLang="zh-TW" dirty="0"/>
          </a:p>
        </p:txBody>
      </p:sp>
    </p:spTree>
    <p:extLst>
      <p:ext uri="{BB962C8B-B14F-4D97-AF65-F5344CB8AC3E}">
        <p14:creationId xmlns:p14="http://schemas.microsoft.com/office/powerpoint/2010/main" val="29235840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762000" y="2743200"/>
            <a:ext cx="8420100" cy="914400"/>
          </a:xfrm>
        </p:spPr>
        <p:txBody>
          <a:bodyPr/>
          <a:lstStyle/>
          <a:p>
            <a:pPr eaLnBrk="1" hangingPunct="1"/>
            <a:r>
              <a:rPr lang="en-US" altLang="zh-TW" dirty="0"/>
              <a:t>6.4 E-R Diagrams</a:t>
            </a:r>
            <a:endParaRPr lang="en-US" altLang="zh-TW" dirty="0" smtClean="0"/>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4"/>
          </p:nvPr>
        </p:nvSpPr>
        <p:spPr/>
        <p:txBody>
          <a:bodyPr/>
          <a:lstStyle/>
          <a:p>
            <a:r>
              <a:rPr lang="en-US" altLang="zh-TW" smtClean="0"/>
              <a:t>6-</a:t>
            </a:r>
            <a:fld id="{B978CFEF-9DC3-46D5-B29F-F7CF1978FE7A}" type="slidenum">
              <a:rPr lang="en-US" altLang="zh-TW" smtClean="0"/>
              <a:pPr/>
              <a:t>48</a:t>
            </a:fld>
            <a:endParaRPr lang="en-US" altLang="zh-TW" dirty="0"/>
          </a:p>
        </p:txBody>
      </p:sp>
    </p:spTree>
    <p:extLst>
      <p:ext uri="{BB962C8B-B14F-4D97-AF65-F5344CB8AC3E}">
        <p14:creationId xmlns:p14="http://schemas.microsoft.com/office/powerpoint/2010/main" val="24994749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474663" y="479425"/>
            <a:ext cx="8956675" cy="609600"/>
          </a:xfrm>
        </p:spPr>
        <p:txBody>
          <a:bodyPr/>
          <a:lstStyle/>
          <a:p>
            <a:pPr eaLnBrk="1" hangingPunct="1"/>
            <a:r>
              <a:rPr lang="en-US" altLang="zh-TW" dirty="0" smtClean="0"/>
              <a:t>E-R Diagrams</a:t>
            </a:r>
          </a:p>
        </p:txBody>
      </p:sp>
      <p:pic>
        <p:nvPicPr>
          <p:cNvPr id="55300" name="Picture 3"/>
          <p:cNvPicPr>
            <a:picLocks noChangeAspect="1" noChangeArrowheads="1"/>
          </p:cNvPicPr>
          <p:nvPr/>
        </p:nvPicPr>
        <p:blipFill>
          <a:blip r:embed="rId2">
            <a:extLst>
              <a:ext uri="{28A0092B-C50C-407E-A947-70E740481C1C}">
                <a14:useLocalDpi xmlns:a14="http://schemas.microsoft.com/office/drawing/2010/main" val="0"/>
              </a:ext>
            </a:extLst>
          </a:blip>
          <a:srcRect l="1050" t="30713" r="1050" b="30713"/>
          <a:stretch>
            <a:fillRect/>
          </a:stretch>
        </p:blipFill>
        <p:spPr bwMode="auto">
          <a:xfrm>
            <a:off x="1405070" y="4214421"/>
            <a:ext cx="709586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55301" name="Rectangle 4"/>
          <p:cNvSpPr>
            <a:spLocks noChangeArrowheads="1"/>
          </p:cNvSpPr>
          <p:nvPr/>
        </p:nvSpPr>
        <p:spPr bwMode="auto">
          <a:xfrm>
            <a:off x="992559" y="1268760"/>
            <a:ext cx="8439827"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110000"/>
              </a:lnSpc>
              <a:spcBef>
                <a:spcPct val="30000"/>
              </a:spcBef>
              <a:buClr>
                <a:schemeClr val="hlink"/>
              </a:buClr>
              <a:buSzPct val="60000"/>
              <a:buFont typeface="Wingdings" pitchFamily="2" charset="2"/>
              <a:buChar char="n"/>
            </a:pPr>
            <a:r>
              <a:rPr lang="en-US" altLang="zh-TW" b="1" dirty="0">
                <a:solidFill>
                  <a:schemeClr val="tx1"/>
                </a:solidFill>
                <a:latin typeface="Times New Roman" pitchFamily="18" charset="0"/>
              </a:rPr>
              <a:t>E-R diagram:</a:t>
            </a:r>
            <a:r>
              <a:rPr lang="en-US" altLang="zh-TW" dirty="0">
                <a:solidFill>
                  <a:schemeClr val="tx1"/>
                </a:solidFill>
                <a:latin typeface="Times New Roman" pitchFamily="18" charset="0"/>
              </a:rPr>
              <a:t> </a:t>
            </a:r>
          </a:p>
          <a:p>
            <a:pPr marL="742950" lvl="1" indent="-285750" algn="l">
              <a:lnSpc>
                <a:spcPct val="110000"/>
              </a:lnSpc>
              <a:spcBef>
                <a:spcPct val="10000"/>
              </a:spcBef>
              <a:buClr>
                <a:schemeClr val="folHlink"/>
              </a:buClr>
              <a:buSzPct val="55000"/>
              <a:buFont typeface="Wingdings" pitchFamily="2" charset="2"/>
              <a:buChar char="n"/>
            </a:pPr>
            <a:r>
              <a:rPr lang="en-US" altLang="zh-TW" dirty="0">
                <a:solidFill>
                  <a:schemeClr val="tx1"/>
                </a:solidFill>
                <a:latin typeface="Times New Roman" pitchFamily="18" charset="0"/>
              </a:rPr>
              <a:t>Can express the overall logical structure of a database graphically</a:t>
            </a:r>
          </a:p>
          <a:p>
            <a:pPr marL="742950" lvl="1" indent="-285750" algn="l">
              <a:lnSpc>
                <a:spcPct val="110000"/>
              </a:lnSpc>
              <a:spcBef>
                <a:spcPct val="10000"/>
              </a:spcBef>
              <a:buClr>
                <a:schemeClr val="folHlink"/>
              </a:buClr>
              <a:buSzPct val="55000"/>
              <a:buFont typeface="Wingdings" pitchFamily="2" charset="2"/>
              <a:buChar char="n"/>
            </a:pPr>
            <a:r>
              <a:rPr lang="en-US" altLang="zh-TW" dirty="0">
                <a:solidFill>
                  <a:schemeClr val="tx1"/>
                </a:solidFill>
                <a:latin typeface="Times New Roman" pitchFamily="18" charset="0"/>
              </a:rPr>
              <a:t>Simple and clear</a:t>
            </a:r>
            <a:endParaRPr lang="en-US" altLang="zh-TW" b="1" dirty="0">
              <a:solidFill>
                <a:schemeClr val="tx1"/>
              </a:solidFill>
              <a:latin typeface="Times New Roman" pitchFamily="18" charset="0"/>
            </a:endParaRPr>
          </a:p>
          <a:p>
            <a:pPr marL="342900" indent="-342900" algn="l">
              <a:lnSpc>
                <a:spcPct val="110000"/>
              </a:lnSpc>
              <a:spcBef>
                <a:spcPct val="30000"/>
              </a:spcBef>
              <a:buClr>
                <a:schemeClr val="hlink"/>
              </a:buClr>
              <a:buSzPct val="60000"/>
              <a:buFont typeface="Wingdings" pitchFamily="2" charset="2"/>
              <a:buChar char="n"/>
            </a:pPr>
            <a:r>
              <a:rPr lang="en-US" altLang="zh-TW" b="1" dirty="0">
                <a:solidFill>
                  <a:schemeClr val="tx1"/>
                </a:solidFill>
                <a:latin typeface="Times New Roman" pitchFamily="18" charset="0"/>
              </a:rPr>
              <a:t>Major components:</a:t>
            </a:r>
          </a:p>
          <a:p>
            <a:pPr marL="742950" lvl="1" indent="-285750" algn="l">
              <a:lnSpc>
                <a:spcPct val="110000"/>
              </a:lnSpc>
              <a:spcBef>
                <a:spcPct val="10000"/>
              </a:spcBef>
              <a:buClr>
                <a:schemeClr val="folHlink"/>
              </a:buClr>
              <a:buSzPct val="55000"/>
              <a:buFont typeface="Wingdings" pitchFamily="2" charset="2"/>
              <a:buChar char="n"/>
            </a:pPr>
            <a:r>
              <a:rPr lang="en-US" altLang="zh-TW" b="1" dirty="0">
                <a:solidFill>
                  <a:schemeClr val="tx1"/>
                </a:solidFill>
                <a:latin typeface="Times New Roman" pitchFamily="18" charset="0"/>
              </a:rPr>
              <a:t>Rectangles</a:t>
            </a:r>
            <a:r>
              <a:rPr lang="en-US" altLang="zh-TW" dirty="0">
                <a:solidFill>
                  <a:schemeClr val="tx1"/>
                </a:solidFill>
                <a:latin typeface="Times New Roman" pitchFamily="18" charset="0"/>
              </a:rPr>
              <a:t>: represent </a:t>
            </a:r>
            <a:r>
              <a:rPr lang="en-US" altLang="zh-TW" u="sng" dirty="0">
                <a:solidFill>
                  <a:schemeClr val="tx1"/>
                </a:solidFill>
                <a:latin typeface="Times New Roman" pitchFamily="18" charset="0"/>
              </a:rPr>
              <a:t>entity sets</a:t>
            </a:r>
            <a:r>
              <a:rPr lang="en-US" altLang="zh-TW" dirty="0">
                <a:solidFill>
                  <a:schemeClr val="tx1"/>
                </a:solidFill>
                <a:latin typeface="Times New Roman" pitchFamily="18" charset="0"/>
              </a:rPr>
              <a:t>.</a:t>
            </a:r>
          </a:p>
          <a:p>
            <a:pPr marL="742950" lvl="1" indent="-285750" algn="l">
              <a:lnSpc>
                <a:spcPct val="110000"/>
              </a:lnSpc>
              <a:spcBef>
                <a:spcPct val="10000"/>
              </a:spcBef>
              <a:buClr>
                <a:schemeClr val="folHlink"/>
              </a:buClr>
              <a:buSzPct val="55000"/>
              <a:buFont typeface="Wingdings" pitchFamily="2" charset="2"/>
              <a:buChar char="n"/>
            </a:pPr>
            <a:r>
              <a:rPr lang="en-US" altLang="zh-TW" b="1" dirty="0">
                <a:solidFill>
                  <a:schemeClr val="tx1"/>
                </a:solidFill>
                <a:latin typeface="Times New Roman" pitchFamily="18" charset="0"/>
              </a:rPr>
              <a:t>Diamonds</a:t>
            </a:r>
            <a:r>
              <a:rPr lang="en-US" altLang="zh-TW" dirty="0">
                <a:solidFill>
                  <a:schemeClr val="tx1"/>
                </a:solidFill>
                <a:latin typeface="Times New Roman" pitchFamily="18" charset="0"/>
              </a:rPr>
              <a:t>: represent </a:t>
            </a:r>
            <a:r>
              <a:rPr lang="en-US" altLang="zh-TW" u="sng" dirty="0">
                <a:solidFill>
                  <a:schemeClr val="tx1"/>
                </a:solidFill>
                <a:latin typeface="Times New Roman" pitchFamily="18" charset="0"/>
              </a:rPr>
              <a:t>relationship sets</a:t>
            </a:r>
            <a:r>
              <a:rPr lang="en-US" altLang="zh-TW" dirty="0">
                <a:solidFill>
                  <a:schemeClr val="tx1"/>
                </a:solidFill>
                <a:latin typeface="Times New Roman" pitchFamily="18" charset="0"/>
              </a:rPr>
              <a:t>.</a:t>
            </a:r>
          </a:p>
          <a:p>
            <a:pPr marL="742950" lvl="1" indent="-285750" algn="l">
              <a:lnSpc>
                <a:spcPct val="110000"/>
              </a:lnSpc>
              <a:spcBef>
                <a:spcPct val="10000"/>
              </a:spcBef>
              <a:buClr>
                <a:schemeClr val="folHlink"/>
              </a:buClr>
              <a:buSzPct val="55000"/>
              <a:buFont typeface="Wingdings" pitchFamily="2" charset="2"/>
              <a:buChar char="n"/>
            </a:pPr>
            <a:r>
              <a:rPr lang="en-US" altLang="zh-TW" b="1" dirty="0">
                <a:solidFill>
                  <a:schemeClr val="tx1"/>
                </a:solidFill>
                <a:latin typeface="Times New Roman" pitchFamily="18" charset="0"/>
              </a:rPr>
              <a:t>Lines</a:t>
            </a:r>
            <a:r>
              <a:rPr lang="en-US" altLang="zh-TW" dirty="0">
                <a:solidFill>
                  <a:schemeClr val="tx1"/>
                </a:solidFill>
                <a:latin typeface="Times New Roman" pitchFamily="18" charset="0"/>
              </a:rPr>
              <a:t>: link attributes to entity sets and entity sets to relationship sets.</a:t>
            </a:r>
          </a:p>
          <a:p>
            <a:pPr marL="742950" lvl="1" indent="-285750" algn="l">
              <a:lnSpc>
                <a:spcPct val="110000"/>
              </a:lnSpc>
              <a:spcBef>
                <a:spcPct val="10000"/>
              </a:spcBef>
              <a:buClr>
                <a:schemeClr val="folHlink"/>
              </a:buClr>
              <a:buSzPct val="55000"/>
              <a:buFont typeface="Wingdings" pitchFamily="2" charset="2"/>
              <a:buChar char="n"/>
            </a:pPr>
            <a:r>
              <a:rPr lang="en-US" altLang="zh-TW" b="1" dirty="0">
                <a:solidFill>
                  <a:schemeClr val="tx1"/>
                </a:solidFill>
                <a:latin typeface="Times New Roman" pitchFamily="18" charset="0"/>
              </a:rPr>
              <a:t>Underline:</a:t>
            </a:r>
            <a:r>
              <a:rPr lang="en-US" altLang="zh-TW" dirty="0">
                <a:solidFill>
                  <a:schemeClr val="tx1"/>
                </a:solidFill>
                <a:latin typeface="Times New Roman" pitchFamily="18" charset="0"/>
              </a:rPr>
              <a:t> indicates primary key attributes (will study later)</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3B8DCDA2-2604-462F-AC1D-5492961C1C95}" type="slidenum">
              <a:rPr lang="en-US" altLang="zh-TW" smtClean="0"/>
              <a:pPr/>
              <a:t>49</a:t>
            </a:fld>
            <a:endParaRPr lang="en-US" altLang="zh-TW" dirty="0"/>
          </a:p>
        </p:txBody>
      </p:sp>
    </p:spTree>
    <p:extLst>
      <p:ext uri="{BB962C8B-B14F-4D97-AF65-F5344CB8AC3E}">
        <p14:creationId xmlns:p14="http://schemas.microsoft.com/office/powerpoint/2010/main" val="1274229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866775" y="476672"/>
            <a:ext cx="8172450" cy="838200"/>
          </a:xfrm>
        </p:spPr>
        <p:txBody>
          <a:bodyPr/>
          <a:lstStyle/>
          <a:p>
            <a:r>
              <a:rPr lang="en-US" altLang="zh-TW" dirty="0" smtClean="0"/>
              <a:t>EX.part2: Term </a:t>
            </a:r>
            <a:r>
              <a:rPr lang="en-US" altLang="zh-TW" dirty="0"/>
              <a:t>Project</a:t>
            </a:r>
          </a:p>
        </p:txBody>
      </p:sp>
      <p:sp>
        <p:nvSpPr>
          <p:cNvPr id="111619" name="Rectangle 3"/>
          <p:cNvSpPr>
            <a:spLocks noGrp="1" noChangeArrowheads="1"/>
          </p:cNvSpPr>
          <p:nvPr>
            <p:ph type="body" idx="1"/>
          </p:nvPr>
        </p:nvSpPr>
        <p:spPr>
          <a:xfrm>
            <a:off x="1712640" y="1268760"/>
            <a:ext cx="7416800" cy="5184576"/>
          </a:xfrm>
        </p:spPr>
        <p:txBody>
          <a:bodyPr/>
          <a:lstStyle/>
          <a:p>
            <a:pPr>
              <a:lnSpc>
                <a:spcPct val="130000"/>
              </a:lnSpc>
              <a:spcBef>
                <a:spcPct val="30000"/>
              </a:spcBef>
              <a:buClr>
                <a:srgbClr val="00B050"/>
              </a:buClr>
              <a:buSzPct val="60000"/>
              <a:buFont typeface="Wingdings" pitchFamily="2" charset="2"/>
              <a:buChar char="n"/>
            </a:pPr>
            <a:r>
              <a:rPr lang="en-US" altLang="zh-TW" sz="2000" b="1" kern="1200" dirty="0">
                <a:solidFill>
                  <a:schemeClr val="tx2"/>
                </a:solidFill>
                <a:latin typeface="Times New Roman" pitchFamily="18" charset="0"/>
                <a:ea typeface="標楷體" pitchFamily="65" charset="-120"/>
              </a:rPr>
              <a:t>Design and implementation an useful, complete, and “real” database system.</a:t>
            </a:r>
          </a:p>
          <a:p>
            <a:pPr>
              <a:lnSpc>
                <a:spcPct val="130000"/>
              </a:lnSpc>
              <a:spcBef>
                <a:spcPct val="30000"/>
              </a:spcBef>
              <a:buClr>
                <a:srgbClr val="00B050"/>
              </a:buClr>
              <a:buSzPct val="60000"/>
              <a:buFont typeface="Wingdings" pitchFamily="2" charset="2"/>
              <a:buChar char="n"/>
            </a:pPr>
            <a:r>
              <a:rPr lang="en-US" altLang="zh-TW" sz="2000" b="1" kern="1200" dirty="0">
                <a:solidFill>
                  <a:schemeClr val="tx2"/>
                </a:solidFill>
                <a:latin typeface="Times New Roman" pitchFamily="18" charset="0"/>
                <a:ea typeface="標楷體" pitchFamily="65" charset="-120"/>
              </a:rPr>
              <a:t>Steps:</a:t>
            </a:r>
          </a:p>
          <a:p>
            <a:pPr marL="685800" lvl="1" indent="-342900">
              <a:lnSpc>
                <a:spcPct val="80000"/>
              </a:lnSpc>
              <a:spcBef>
                <a:spcPct val="10000"/>
              </a:spcBef>
              <a:buClr>
                <a:schemeClr val="folHlink"/>
              </a:buClr>
              <a:buSzPct val="55000"/>
              <a:buFont typeface="Wingdings" pitchFamily="2" charset="2"/>
              <a:buChar char="l"/>
            </a:pPr>
            <a:r>
              <a:rPr lang="en-US" altLang="zh-TW" sz="2000" kern="1200" dirty="0">
                <a:latin typeface="Times New Roman" pitchFamily="18" charset="0"/>
                <a:ea typeface="標楷體" pitchFamily="65" charset="-120"/>
                <a:cs typeface="+mn-cs"/>
              </a:rPr>
              <a:t>Problem Description </a:t>
            </a:r>
            <a:endParaRPr lang="en-US" altLang="zh-TW" sz="2000" kern="1200" dirty="0" smtClean="0">
              <a:latin typeface="Times New Roman" pitchFamily="18" charset="0"/>
              <a:ea typeface="標楷體" pitchFamily="65" charset="-120"/>
              <a:cs typeface="+mn-cs"/>
            </a:endParaRPr>
          </a:p>
          <a:p>
            <a:pPr marL="685800" lvl="1" indent="-342900">
              <a:lnSpc>
                <a:spcPct val="80000"/>
              </a:lnSpc>
              <a:spcBef>
                <a:spcPct val="10000"/>
              </a:spcBef>
              <a:buClr>
                <a:schemeClr val="folHlink"/>
              </a:buClr>
              <a:buSzPct val="55000"/>
              <a:buFont typeface="Wingdings" pitchFamily="2" charset="2"/>
              <a:buChar char="l"/>
            </a:pPr>
            <a:r>
              <a:rPr lang="en-US" altLang="zh-TW" sz="2000" dirty="0">
                <a:solidFill>
                  <a:schemeClr val="tx2"/>
                </a:solidFill>
                <a:latin typeface="Times New Roman" pitchFamily="18" charset="0"/>
              </a:rPr>
              <a:t>System Analysis and Draw the E-R </a:t>
            </a:r>
            <a:r>
              <a:rPr lang="en-US" altLang="zh-TW" sz="2000" dirty="0" smtClean="0">
                <a:solidFill>
                  <a:schemeClr val="tx2"/>
                </a:solidFill>
                <a:latin typeface="Times New Roman" pitchFamily="18" charset="0"/>
              </a:rPr>
              <a:t>Diagram</a:t>
            </a:r>
          </a:p>
          <a:p>
            <a:pPr marL="685800" lvl="1" indent="-342900">
              <a:lnSpc>
                <a:spcPct val="80000"/>
              </a:lnSpc>
              <a:spcBef>
                <a:spcPct val="10000"/>
              </a:spcBef>
              <a:buClr>
                <a:schemeClr val="folHlink"/>
              </a:buClr>
              <a:buSzPct val="55000"/>
              <a:buFont typeface="Wingdings" pitchFamily="2" charset="2"/>
              <a:buChar char="l"/>
            </a:pPr>
            <a:r>
              <a:rPr lang="en-US" altLang="zh-TW" sz="2000" dirty="0">
                <a:solidFill>
                  <a:schemeClr val="tx2"/>
                </a:solidFill>
                <a:latin typeface="Times New Roman" pitchFamily="18" charset="0"/>
              </a:rPr>
              <a:t>Reduction E-R Model to Relational </a:t>
            </a:r>
            <a:r>
              <a:rPr lang="en-US" altLang="zh-TW" sz="2000" dirty="0" smtClean="0">
                <a:solidFill>
                  <a:schemeClr val="tx2"/>
                </a:solidFill>
                <a:latin typeface="Times New Roman" pitchFamily="18" charset="0"/>
              </a:rPr>
              <a:t>Tables</a:t>
            </a:r>
            <a:endParaRPr lang="en-US" altLang="zh-TW" sz="2000" kern="1200" dirty="0">
              <a:latin typeface="Times New Roman" pitchFamily="18" charset="0"/>
              <a:ea typeface="標楷體" pitchFamily="65" charset="-120"/>
              <a:cs typeface="+mn-cs"/>
            </a:endParaRPr>
          </a:p>
          <a:p>
            <a:pPr marL="685800" lvl="1" indent="-342900">
              <a:lnSpc>
                <a:spcPct val="80000"/>
              </a:lnSpc>
              <a:spcBef>
                <a:spcPct val="10000"/>
              </a:spcBef>
              <a:buClr>
                <a:schemeClr val="folHlink"/>
              </a:buClr>
              <a:buSzPct val="55000"/>
              <a:buFont typeface="Wingdings" pitchFamily="2" charset="2"/>
              <a:buChar char="l"/>
            </a:pPr>
            <a:r>
              <a:rPr lang="en-US" altLang="zh-TW" sz="2000" kern="1200" dirty="0" smtClean="0">
                <a:latin typeface="Times New Roman" pitchFamily="18" charset="0"/>
                <a:ea typeface="標楷體" pitchFamily="65" charset="-120"/>
                <a:cs typeface="+mn-cs"/>
              </a:rPr>
              <a:t>Design </a:t>
            </a:r>
            <a:r>
              <a:rPr lang="en-US" altLang="zh-TW" sz="2000" kern="1200" dirty="0">
                <a:latin typeface="Times New Roman" pitchFamily="18" charset="0"/>
                <a:ea typeface="標楷體" pitchFamily="65" charset="-120"/>
                <a:cs typeface="+mn-cs"/>
              </a:rPr>
              <a:t>logical database, check Normal </a:t>
            </a:r>
            <a:r>
              <a:rPr lang="en-US" altLang="zh-TW" sz="2000" kern="1200" dirty="0" smtClean="0">
                <a:latin typeface="Times New Roman" pitchFamily="18" charset="0"/>
                <a:ea typeface="標楷體" pitchFamily="65" charset="-120"/>
                <a:cs typeface="+mn-cs"/>
              </a:rPr>
              <a:t>Forms</a:t>
            </a:r>
            <a:endParaRPr lang="en-US" altLang="zh-TW" sz="2000" kern="1200" dirty="0">
              <a:latin typeface="Times New Roman" pitchFamily="18" charset="0"/>
              <a:ea typeface="標楷體" pitchFamily="65" charset="-120"/>
              <a:cs typeface="+mn-cs"/>
            </a:endParaRPr>
          </a:p>
          <a:p>
            <a:pPr marL="685800" lvl="1" indent="-342900">
              <a:lnSpc>
                <a:spcPct val="80000"/>
              </a:lnSpc>
              <a:spcBef>
                <a:spcPct val="10000"/>
              </a:spcBef>
              <a:buClr>
                <a:schemeClr val="folHlink"/>
              </a:buClr>
              <a:buSzPct val="55000"/>
              <a:buFont typeface="Wingdings" pitchFamily="2" charset="2"/>
              <a:buChar char="l"/>
            </a:pPr>
            <a:r>
              <a:rPr lang="en-US" altLang="zh-TW" sz="2000" dirty="0">
                <a:solidFill>
                  <a:schemeClr val="tx2"/>
                </a:solidFill>
                <a:latin typeface="Times New Roman" pitchFamily="18" charset="0"/>
              </a:rPr>
              <a:t>Design </a:t>
            </a:r>
            <a:r>
              <a:rPr lang="en-US" altLang="zh-TW" sz="2000" dirty="0" smtClean="0">
                <a:solidFill>
                  <a:schemeClr val="tx2"/>
                </a:solidFill>
                <a:latin typeface="Times New Roman" pitchFamily="18" charset="0"/>
              </a:rPr>
              <a:t>some Queries to access your database</a:t>
            </a:r>
            <a:endParaRPr lang="en-US" altLang="zh-TW" sz="2000" dirty="0">
              <a:solidFill>
                <a:schemeClr val="tx2"/>
              </a:solidFill>
              <a:latin typeface="Times New Roman" pitchFamily="18" charset="0"/>
            </a:endParaRPr>
          </a:p>
          <a:p>
            <a:pPr marL="685800" lvl="1" indent="-342900">
              <a:lnSpc>
                <a:spcPct val="80000"/>
              </a:lnSpc>
              <a:spcBef>
                <a:spcPct val="10000"/>
              </a:spcBef>
              <a:buClr>
                <a:schemeClr val="folHlink"/>
              </a:buClr>
              <a:buSzPct val="55000"/>
              <a:buFont typeface="Wingdings" pitchFamily="2" charset="2"/>
              <a:buChar char="l"/>
            </a:pPr>
            <a:r>
              <a:rPr lang="en-US" altLang="zh-TW" sz="2000" kern="1200" dirty="0" smtClean="0">
                <a:latin typeface="Times New Roman" pitchFamily="18" charset="0"/>
                <a:ea typeface="標楷體" pitchFamily="65" charset="-120"/>
                <a:cs typeface="+mn-cs"/>
              </a:rPr>
              <a:t>Design </a:t>
            </a:r>
            <a:r>
              <a:rPr lang="en-US" altLang="zh-TW" sz="2000" kern="1200" dirty="0">
                <a:latin typeface="Times New Roman" pitchFamily="18" charset="0"/>
                <a:ea typeface="標楷體" pitchFamily="65" charset="-120"/>
                <a:cs typeface="+mn-cs"/>
              </a:rPr>
              <a:t>user interface, and more</a:t>
            </a:r>
          </a:p>
          <a:p>
            <a:pPr marL="685800" lvl="1" indent="-342900">
              <a:lnSpc>
                <a:spcPct val="80000"/>
              </a:lnSpc>
              <a:spcBef>
                <a:spcPct val="10000"/>
              </a:spcBef>
              <a:buClr>
                <a:schemeClr val="folHlink"/>
              </a:buClr>
              <a:buSzPct val="55000"/>
              <a:buFont typeface="Wingdings" pitchFamily="2" charset="2"/>
              <a:buChar char="l"/>
            </a:pPr>
            <a:r>
              <a:rPr lang="en-US" altLang="zh-TW" sz="2000" kern="1200" dirty="0">
                <a:latin typeface="Times New Roman" pitchFamily="18" charset="0"/>
                <a:ea typeface="標楷體" pitchFamily="65" charset="-120"/>
                <a:cs typeface="+mn-cs"/>
              </a:rPr>
              <a:t>Design and implementation of your database system as “complete and real” as possible.</a:t>
            </a:r>
          </a:p>
          <a:p>
            <a:pPr>
              <a:lnSpc>
                <a:spcPct val="130000"/>
              </a:lnSpc>
              <a:spcBef>
                <a:spcPct val="30000"/>
              </a:spcBef>
              <a:buClr>
                <a:srgbClr val="00B050"/>
              </a:buClr>
              <a:buSzPct val="60000"/>
              <a:buFont typeface="Wingdings" pitchFamily="2" charset="2"/>
              <a:buChar char="n"/>
            </a:pPr>
            <a:r>
              <a:rPr lang="en-US" altLang="zh-TW" sz="2000" b="1" kern="1200" dirty="0">
                <a:solidFill>
                  <a:schemeClr val="tx2"/>
                </a:solidFill>
                <a:latin typeface="Times New Roman" pitchFamily="18" charset="0"/>
                <a:ea typeface="標楷體" pitchFamily="65" charset="-120"/>
              </a:rPr>
              <a:t>Due:</a:t>
            </a:r>
          </a:p>
          <a:p>
            <a:pPr marL="685800" lvl="1" indent="-342900">
              <a:lnSpc>
                <a:spcPct val="80000"/>
              </a:lnSpc>
              <a:spcBef>
                <a:spcPct val="10000"/>
              </a:spcBef>
              <a:buClr>
                <a:schemeClr val="folHlink"/>
              </a:buClr>
              <a:buSzPct val="55000"/>
              <a:buFont typeface="Wingdings" pitchFamily="2" charset="2"/>
              <a:buChar char="l"/>
            </a:pPr>
            <a:r>
              <a:rPr lang="en-US" altLang="zh-TW" sz="2000" kern="1200" dirty="0">
                <a:latin typeface="Times New Roman" pitchFamily="18" charset="0"/>
                <a:ea typeface="標楷體" pitchFamily="65" charset="-120"/>
                <a:cs typeface="+mn-cs"/>
              </a:rPr>
              <a:t>Demo and</a:t>
            </a:r>
          </a:p>
          <a:p>
            <a:pPr marL="685800" lvl="1" indent="-342900">
              <a:lnSpc>
                <a:spcPct val="80000"/>
              </a:lnSpc>
              <a:spcBef>
                <a:spcPct val="10000"/>
              </a:spcBef>
              <a:buClr>
                <a:schemeClr val="folHlink"/>
              </a:buClr>
              <a:buSzPct val="55000"/>
              <a:buFont typeface="Wingdings" pitchFamily="2" charset="2"/>
              <a:buChar char="l"/>
            </a:pPr>
            <a:r>
              <a:rPr lang="en-US" altLang="zh-TW" sz="2000" kern="1200" dirty="0">
                <a:latin typeface="Times New Roman" pitchFamily="18" charset="0"/>
                <a:ea typeface="標楷體" pitchFamily="65" charset="-120"/>
                <a:cs typeface="+mn-cs"/>
              </a:rPr>
              <a:t>A Comprehensive Report</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5</a:t>
            </a:fld>
            <a:endParaRPr lang="en-US" altLang="zh-TW" dirty="0"/>
          </a:p>
        </p:txBody>
      </p:sp>
    </p:spTree>
    <p:extLst>
      <p:ext uri="{BB962C8B-B14F-4D97-AF65-F5344CB8AC3E}">
        <p14:creationId xmlns:p14="http://schemas.microsoft.com/office/powerpoint/2010/main" val="37633956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1845337" y="5716612"/>
            <a:ext cx="7434659" cy="339725"/>
          </a:xfrm>
          <a:noFill/>
        </p:spPr>
        <p:txBody>
          <a:bodyPr anchor="t"/>
          <a:lstStyle/>
          <a:p>
            <a:pPr marL="342900" indent="-342900" algn="l" eaLnBrk="1" hangingPunct="1">
              <a:spcBef>
                <a:spcPct val="30000"/>
              </a:spcBef>
              <a:buClr>
                <a:schemeClr val="hlink"/>
              </a:buClr>
              <a:buSzPct val="60000"/>
              <a:buFont typeface="Wingdings" pitchFamily="2" charset="2"/>
              <a:buNone/>
            </a:pPr>
            <a:r>
              <a:rPr lang="en-US" altLang="zh-TW" sz="1800" b="0" dirty="0" smtClean="0">
                <a:solidFill>
                  <a:schemeClr val="tx1"/>
                </a:solidFill>
              </a:rPr>
              <a:t>Fig.6.10 Composite, Multivalued, and Derived Attributes </a:t>
            </a:r>
          </a:p>
        </p:txBody>
      </p:sp>
      <p:pic>
        <p:nvPicPr>
          <p:cNvPr id="56324" name="Picture 3"/>
          <p:cNvPicPr>
            <a:picLocks noChangeAspect="1" noChangeArrowheads="1"/>
          </p:cNvPicPr>
          <p:nvPr/>
        </p:nvPicPr>
        <p:blipFill>
          <a:blip r:embed="rId2">
            <a:extLst>
              <a:ext uri="{28A0092B-C50C-407E-A947-70E740481C1C}">
                <a14:useLocalDpi xmlns:a14="http://schemas.microsoft.com/office/drawing/2010/main" val="0"/>
              </a:ext>
            </a:extLst>
          </a:blip>
          <a:srcRect l="952" t="14656" r="1706" b="16931"/>
          <a:stretch>
            <a:fillRect/>
          </a:stretch>
        </p:blipFill>
        <p:spPr bwMode="auto">
          <a:xfrm>
            <a:off x="1271807" y="2525007"/>
            <a:ext cx="7500218" cy="317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56325" name="Rectangle 4"/>
          <p:cNvSpPr>
            <a:spLocks noChangeArrowheads="1"/>
          </p:cNvSpPr>
          <p:nvPr/>
        </p:nvSpPr>
        <p:spPr bwMode="auto">
          <a:xfrm>
            <a:off x="959644" y="1111250"/>
            <a:ext cx="8320352"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140000"/>
              </a:lnSpc>
              <a:spcBef>
                <a:spcPct val="30000"/>
              </a:spcBef>
              <a:buClr>
                <a:schemeClr val="hlink"/>
              </a:buClr>
              <a:buSzPct val="60000"/>
              <a:buFont typeface="Wingdings" pitchFamily="2" charset="2"/>
              <a:buChar char="n"/>
            </a:pPr>
            <a:r>
              <a:rPr lang="en-US" altLang="zh-TW" sz="2000" b="1" dirty="0">
                <a:solidFill>
                  <a:schemeClr val="tx1"/>
                </a:solidFill>
                <a:latin typeface="Times New Roman" pitchFamily="18" charset="0"/>
              </a:rPr>
              <a:t>Major components</a:t>
            </a:r>
            <a:r>
              <a:rPr lang="en-US" altLang="zh-TW" sz="2000" dirty="0">
                <a:solidFill>
                  <a:schemeClr val="tx1"/>
                </a:solidFill>
                <a:latin typeface="Times New Roman" pitchFamily="18" charset="0"/>
              </a:rPr>
              <a:t>: </a:t>
            </a:r>
            <a:r>
              <a:rPr lang="en-US" altLang="zh-TW" sz="1600" dirty="0">
                <a:solidFill>
                  <a:schemeClr val="tx1"/>
                </a:solidFill>
                <a:latin typeface="Times New Roman" pitchFamily="18" charset="0"/>
              </a:rPr>
              <a:t>(cont.)</a:t>
            </a:r>
          </a:p>
          <a:p>
            <a:pPr marL="742950" lvl="1" indent="-285750" algn="l">
              <a:lnSpc>
                <a:spcPct val="110000"/>
              </a:lnSpc>
              <a:spcBef>
                <a:spcPct val="10000"/>
              </a:spcBef>
              <a:buClr>
                <a:schemeClr val="folHlink"/>
              </a:buClr>
              <a:buSzPct val="55000"/>
              <a:buFont typeface="Wingdings" pitchFamily="2" charset="2"/>
              <a:buChar char="n"/>
            </a:pPr>
            <a:r>
              <a:rPr lang="en-US" altLang="zh-TW" sz="2000" b="1" dirty="0">
                <a:solidFill>
                  <a:schemeClr val="tx1"/>
                </a:solidFill>
                <a:latin typeface="Times New Roman" pitchFamily="18" charset="0"/>
              </a:rPr>
              <a:t>Ellipses</a:t>
            </a:r>
            <a:r>
              <a:rPr lang="en-US" altLang="zh-TW" sz="2000" dirty="0">
                <a:solidFill>
                  <a:schemeClr val="tx1"/>
                </a:solidFill>
                <a:latin typeface="Times New Roman" pitchFamily="18" charset="0"/>
              </a:rPr>
              <a:t>: represent attributes</a:t>
            </a:r>
          </a:p>
          <a:p>
            <a:pPr marL="1143000" lvl="2" indent="-228600" algn="l">
              <a:spcBef>
                <a:spcPct val="10000"/>
              </a:spcBef>
              <a:buClr>
                <a:schemeClr val="accent2"/>
              </a:buClr>
              <a:buSzPct val="140000"/>
              <a:buFontTx/>
              <a:buChar char="•"/>
            </a:pPr>
            <a:r>
              <a:rPr lang="en-US" altLang="zh-TW" dirty="0">
                <a:solidFill>
                  <a:schemeClr val="tx1"/>
                </a:solidFill>
                <a:latin typeface="Times New Roman" pitchFamily="18" charset="0"/>
              </a:rPr>
              <a:t>Double ellipses represent </a:t>
            </a:r>
            <a:r>
              <a:rPr lang="en-US" altLang="zh-TW" b="1" dirty="0">
                <a:solidFill>
                  <a:schemeClr val="tx1"/>
                </a:solidFill>
                <a:latin typeface="Times New Roman" pitchFamily="18" charset="0"/>
              </a:rPr>
              <a:t>multivalued</a:t>
            </a:r>
            <a:r>
              <a:rPr lang="en-US" altLang="zh-TW" dirty="0">
                <a:solidFill>
                  <a:schemeClr val="tx1"/>
                </a:solidFill>
                <a:latin typeface="Times New Roman" pitchFamily="18" charset="0"/>
              </a:rPr>
              <a:t> attributes.</a:t>
            </a:r>
          </a:p>
          <a:p>
            <a:pPr marL="1143000" lvl="2" indent="-228600" algn="l">
              <a:spcBef>
                <a:spcPct val="10000"/>
              </a:spcBef>
              <a:buClr>
                <a:schemeClr val="accent2"/>
              </a:buClr>
              <a:buSzPct val="140000"/>
              <a:buFontTx/>
              <a:buChar char="•"/>
            </a:pPr>
            <a:r>
              <a:rPr lang="en-US" altLang="zh-TW" dirty="0">
                <a:solidFill>
                  <a:schemeClr val="tx1"/>
                </a:solidFill>
                <a:latin typeface="Times New Roman" pitchFamily="18" charset="0"/>
              </a:rPr>
              <a:t>Dashed ellipses denote </a:t>
            </a:r>
            <a:r>
              <a:rPr lang="en-US" altLang="zh-TW" b="1" dirty="0">
                <a:solidFill>
                  <a:schemeClr val="tx1"/>
                </a:solidFill>
                <a:latin typeface="Times New Roman" pitchFamily="18" charset="0"/>
              </a:rPr>
              <a:t>derived</a:t>
            </a:r>
            <a:r>
              <a:rPr lang="en-US" altLang="zh-TW" dirty="0">
                <a:solidFill>
                  <a:schemeClr val="tx1"/>
                </a:solidFill>
                <a:latin typeface="Times New Roman" pitchFamily="18" charset="0"/>
              </a:rPr>
              <a:t> attributes.</a:t>
            </a:r>
          </a:p>
        </p:txBody>
      </p:sp>
      <p:sp>
        <p:nvSpPr>
          <p:cNvPr id="56326" name="Rectangle 5"/>
          <p:cNvSpPr>
            <a:spLocks noChangeArrowheads="1"/>
          </p:cNvSpPr>
          <p:nvPr/>
        </p:nvSpPr>
        <p:spPr bwMode="auto">
          <a:xfrm>
            <a:off x="460904" y="515938"/>
            <a:ext cx="8956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altLang="zh-TW" sz="3600" b="1">
                <a:solidFill>
                  <a:schemeClr val="tx2"/>
                </a:solidFill>
                <a:latin typeface="Times New Roman" pitchFamily="18" charset="0"/>
              </a:rPr>
              <a:t>E-R Diagrams </a:t>
            </a:r>
            <a:r>
              <a:rPr lang="en-US" altLang="zh-TW" sz="2000">
                <a:solidFill>
                  <a:schemeClr val="tx2"/>
                </a:solidFill>
                <a:latin typeface="Times New Roman" pitchFamily="18" charset="0"/>
              </a:rPr>
              <a:t>(cont.)</a:t>
            </a:r>
            <a:r>
              <a:rPr lang="en-US" altLang="zh-TW" sz="3600" b="1">
                <a:solidFill>
                  <a:schemeClr val="tx2"/>
                </a:solidFill>
                <a:latin typeface="Times New Roman" pitchFamily="18" charset="0"/>
              </a:rPr>
              <a:t> </a:t>
            </a:r>
          </a:p>
        </p:txBody>
      </p:sp>
      <p:sp>
        <p:nvSpPr>
          <p:cNvPr id="56327" name="Rectangle 6"/>
          <p:cNvSpPr>
            <a:spLocks noChangeArrowheads="1"/>
          </p:cNvSpPr>
          <p:nvPr/>
        </p:nvSpPr>
        <p:spPr bwMode="auto">
          <a:xfrm>
            <a:off x="240059" y="3175001"/>
            <a:ext cx="1236236" cy="369332"/>
          </a:xfrm>
          <a:prstGeom prst="rect">
            <a:avLst/>
          </a:prstGeom>
          <a:noFill/>
          <a:ln w="38100" cmpd="dbl">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altLang="zh-TW" b="1">
                <a:solidFill>
                  <a:schemeClr val="tx1"/>
                </a:solidFill>
                <a:latin typeface="Times New Roman" pitchFamily="18" charset="0"/>
              </a:rPr>
              <a:t>Composite</a:t>
            </a:r>
            <a:endParaRPr lang="zh-TW" altLang="en-US" b="1">
              <a:solidFill>
                <a:schemeClr val="tx1"/>
              </a:solidFill>
              <a:latin typeface="Times New Roman" pitchFamily="18" charset="0"/>
            </a:endParaRP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3B8DCDA2-2604-462F-AC1D-5492961C1C95}" type="slidenum">
              <a:rPr lang="en-US" altLang="zh-TW" smtClean="0"/>
              <a:pPr/>
              <a:t>50</a:t>
            </a:fld>
            <a:endParaRPr lang="en-US" altLang="zh-TW" dirty="0"/>
          </a:p>
        </p:txBody>
      </p:sp>
    </p:spTree>
    <p:extLst>
      <p:ext uri="{BB962C8B-B14F-4D97-AF65-F5344CB8AC3E}">
        <p14:creationId xmlns:p14="http://schemas.microsoft.com/office/powerpoint/2010/main" val="26177188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1047354" y="431800"/>
            <a:ext cx="8507809" cy="685800"/>
          </a:xfrm>
        </p:spPr>
        <p:txBody>
          <a:bodyPr/>
          <a:lstStyle/>
          <a:p>
            <a:pPr eaLnBrk="1" hangingPunct="1"/>
            <a:r>
              <a:rPr lang="en-US" altLang="zh-TW" smtClean="0"/>
              <a:t>E-R Diagrams: </a:t>
            </a:r>
            <a:r>
              <a:rPr lang="en-US" altLang="zh-TW" sz="3200" smtClean="0"/>
              <a:t>Cardinality Constraints</a:t>
            </a:r>
          </a:p>
        </p:txBody>
      </p:sp>
      <p:sp>
        <p:nvSpPr>
          <p:cNvPr id="57348" name="Rectangle 3"/>
          <p:cNvSpPr>
            <a:spLocks noGrp="1" noChangeArrowheads="1"/>
          </p:cNvSpPr>
          <p:nvPr>
            <p:ph type="body" idx="1"/>
          </p:nvPr>
        </p:nvSpPr>
        <p:spPr>
          <a:xfrm>
            <a:off x="701675" y="1238251"/>
            <a:ext cx="8516408" cy="2955925"/>
          </a:xfrm>
        </p:spPr>
        <p:txBody>
          <a:bodyPr/>
          <a:lstStyle/>
          <a:p>
            <a:pPr eaLnBrk="1" hangingPunct="1">
              <a:lnSpc>
                <a:spcPct val="130000"/>
              </a:lnSpc>
            </a:pPr>
            <a:r>
              <a:rPr lang="en-US" altLang="zh-TW" sz="2000" dirty="0" smtClean="0"/>
              <a:t>Express </a:t>
            </a:r>
            <a:r>
              <a:rPr lang="en-US" altLang="zh-TW" sz="2000" u="sng" dirty="0" smtClean="0"/>
              <a:t>cardinality constraints</a:t>
            </a:r>
            <a:r>
              <a:rPr lang="en-US" altLang="zh-TW" sz="2000" dirty="0" smtClean="0"/>
              <a:t> </a:t>
            </a:r>
          </a:p>
          <a:p>
            <a:pPr lvl="1" eaLnBrk="1" hangingPunct="1">
              <a:lnSpc>
                <a:spcPct val="130000"/>
              </a:lnSpc>
            </a:pPr>
            <a:r>
              <a:rPr lang="en-US" altLang="zh-TW" sz="1800" b="1" dirty="0" smtClean="0"/>
              <a:t>directed line</a:t>
            </a:r>
            <a:r>
              <a:rPr lang="en-US" altLang="zh-TW" sz="1800" dirty="0" smtClean="0"/>
              <a:t> (</a:t>
            </a:r>
            <a:r>
              <a:rPr lang="en-US" altLang="zh-TW" sz="1800" dirty="0" smtClean="0">
                <a:sym typeface="Symbol" pitchFamily="18" charset="2"/>
              </a:rPr>
              <a:t>), signifying “one” or </a:t>
            </a:r>
          </a:p>
          <a:p>
            <a:pPr lvl="1" eaLnBrk="1" hangingPunct="1">
              <a:lnSpc>
                <a:spcPct val="130000"/>
              </a:lnSpc>
            </a:pPr>
            <a:r>
              <a:rPr lang="en-US" altLang="zh-TW" sz="1800" dirty="0" smtClean="0">
                <a:sym typeface="Symbol" pitchFamily="18" charset="2"/>
              </a:rPr>
              <a:t>A </a:t>
            </a:r>
            <a:r>
              <a:rPr lang="en-US" altLang="zh-TW" sz="1800" b="1" dirty="0" smtClean="0">
                <a:sym typeface="Symbol" pitchFamily="18" charset="2"/>
              </a:rPr>
              <a:t>undirected line</a:t>
            </a:r>
            <a:r>
              <a:rPr lang="en-US" altLang="zh-TW" sz="1800" dirty="0" smtClean="0">
                <a:sym typeface="Symbol" pitchFamily="18" charset="2"/>
              </a:rPr>
              <a:t> (—), signifying “many”</a:t>
            </a:r>
          </a:p>
          <a:p>
            <a:pPr eaLnBrk="1" hangingPunct="1">
              <a:lnSpc>
                <a:spcPct val="130000"/>
              </a:lnSpc>
            </a:pPr>
            <a:r>
              <a:rPr lang="en-US" altLang="zh-TW" sz="2000" dirty="0" smtClean="0"/>
              <a:t>E.g.: One-to-one relationship:</a:t>
            </a:r>
          </a:p>
          <a:p>
            <a:pPr lvl="1" eaLnBrk="1" hangingPunct="1">
              <a:lnSpc>
                <a:spcPct val="100000"/>
              </a:lnSpc>
            </a:pPr>
            <a:r>
              <a:rPr lang="en-US" altLang="zh-TW" sz="1800" dirty="0" smtClean="0"/>
              <a:t>A customer is associated with at most one loan via the relationship </a:t>
            </a:r>
            <a:r>
              <a:rPr lang="en-US" altLang="zh-TW" sz="1800" i="1" dirty="0" smtClean="0"/>
              <a:t>borrower</a:t>
            </a:r>
          </a:p>
          <a:p>
            <a:pPr lvl="1" eaLnBrk="1" hangingPunct="1">
              <a:lnSpc>
                <a:spcPct val="100000"/>
              </a:lnSpc>
            </a:pPr>
            <a:r>
              <a:rPr lang="en-US" altLang="zh-TW" sz="1800" dirty="0" smtClean="0"/>
              <a:t>A loan is associated with at most one customer via </a:t>
            </a:r>
            <a:r>
              <a:rPr lang="en-US" altLang="zh-TW" sz="1800" i="1" dirty="0" smtClean="0"/>
              <a:t>borrower</a:t>
            </a:r>
            <a:endParaRPr lang="en-US" altLang="zh-TW" sz="1800" dirty="0" smtClean="0"/>
          </a:p>
        </p:txBody>
      </p:sp>
      <p:grpSp>
        <p:nvGrpSpPr>
          <p:cNvPr id="57349" name="Group 4"/>
          <p:cNvGrpSpPr>
            <a:grpSpLocks/>
          </p:cNvGrpSpPr>
          <p:nvPr/>
        </p:nvGrpSpPr>
        <p:grpSpPr bwMode="auto">
          <a:xfrm>
            <a:off x="1654440" y="4210050"/>
            <a:ext cx="7173252" cy="1884803"/>
            <a:chOff x="962" y="2581"/>
            <a:chExt cx="4171" cy="1309"/>
          </a:xfrm>
        </p:grpSpPr>
        <p:pic>
          <p:nvPicPr>
            <p:cNvPr id="57350" name="Picture 5"/>
            <p:cNvPicPr>
              <a:picLocks noChangeAspect="1" noChangeArrowheads="1"/>
            </p:cNvPicPr>
            <p:nvPr/>
          </p:nvPicPr>
          <p:blipFill>
            <a:blip r:embed="rId2">
              <a:extLst>
                <a:ext uri="{28A0092B-C50C-407E-A947-70E740481C1C}">
                  <a14:useLocalDpi xmlns:a14="http://schemas.microsoft.com/office/drawing/2010/main" val="0"/>
                </a:ext>
              </a:extLst>
            </a:blip>
            <a:srcRect l="16537" t="63831" r="16734" b="5556"/>
            <a:stretch>
              <a:fillRect/>
            </a:stretch>
          </p:blipFill>
          <p:spPr bwMode="auto">
            <a:xfrm>
              <a:off x="962" y="2581"/>
              <a:ext cx="4171"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57351" name="Text Box 6"/>
            <p:cNvSpPr txBox="1">
              <a:spLocks noChangeArrowheads="1"/>
            </p:cNvSpPr>
            <p:nvPr/>
          </p:nvSpPr>
          <p:spPr bwMode="auto">
            <a:xfrm>
              <a:off x="2568" y="3450"/>
              <a:ext cx="1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zh-TW" altLang="en-US"/>
                <a:t>1</a:t>
              </a:r>
            </a:p>
          </p:txBody>
        </p:sp>
        <p:sp>
          <p:nvSpPr>
            <p:cNvPr id="57352" name="Text Box 7"/>
            <p:cNvSpPr txBox="1">
              <a:spLocks noChangeArrowheads="1"/>
            </p:cNvSpPr>
            <p:nvPr/>
          </p:nvSpPr>
          <p:spPr bwMode="auto">
            <a:xfrm>
              <a:off x="3554" y="3457"/>
              <a:ext cx="1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zh-TW" altLang="en-US"/>
                <a:t>1</a:t>
              </a:r>
            </a:p>
          </p:txBody>
        </p:sp>
      </p:gr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51</a:t>
            </a:fld>
            <a:endParaRPr lang="en-US" altLang="zh-TW" dirty="0"/>
          </a:p>
        </p:txBody>
      </p:sp>
    </p:spTree>
    <p:extLst>
      <p:ext uri="{BB962C8B-B14F-4D97-AF65-F5344CB8AC3E}">
        <p14:creationId xmlns:p14="http://schemas.microsoft.com/office/powerpoint/2010/main" val="29437649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577850" y="463550"/>
            <a:ext cx="8750300" cy="609600"/>
          </a:xfrm>
        </p:spPr>
        <p:txBody>
          <a:bodyPr/>
          <a:lstStyle/>
          <a:p>
            <a:pPr eaLnBrk="1" hangingPunct="1"/>
            <a:r>
              <a:rPr lang="en-US" altLang="zh-TW" dirty="0" smtClean="0"/>
              <a:t>One-To-Many Relationship</a:t>
            </a:r>
            <a:endParaRPr lang="en-US" altLang="zh-TW" sz="2000" dirty="0" smtClean="0"/>
          </a:p>
        </p:txBody>
      </p:sp>
      <p:sp>
        <p:nvSpPr>
          <p:cNvPr id="58372" name="Rectangle 3"/>
          <p:cNvSpPr>
            <a:spLocks noGrp="1" noChangeArrowheads="1"/>
          </p:cNvSpPr>
          <p:nvPr>
            <p:ph type="body" idx="1"/>
          </p:nvPr>
        </p:nvSpPr>
        <p:spPr>
          <a:xfrm>
            <a:off x="687917" y="1285875"/>
            <a:ext cx="8502650" cy="2324100"/>
          </a:xfrm>
        </p:spPr>
        <p:txBody>
          <a:bodyPr/>
          <a:lstStyle/>
          <a:p>
            <a:pPr eaLnBrk="1" hangingPunct="1"/>
            <a:r>
              <a:rPr lang="en-US" altLang="zh-TW" sz="2000" dirty="0" smtClean="0"/>
              <a:t>In the one-to-many relationship a </a:t>
            </a:r>
            <a:r>
              <a:rPr lang="en-US" altLang="zh-TW" sz="2000" i="1" dirty="0" smtClean="0"/>
              <a:t>loan</a:t>
            </a:r>
            <a:r>
              <a:rPr lang="en-US" altLang="zh-TW" sz="2000" dirty="0" smtClean="0"/>
              <a:t> is associated with at most one </a:t>
            </a:r>
            <a:r>
              <a:rPr lang="en-US" altLang="zh-TW" sz="2000" i="1" dirty="0" smtClean="0"/>
              <a:t>customer</a:t>
            </a:r>
            <a:r>
              <a:rPr lang="en-US" altLang="zh-TW" sz="2000" dirty="0" smtClean="0"/>
              <a:t> via </a:t>
            </a:r>
            <a:r>
              <a:rPr lang="en-US" altLang="zh-TW" sz="2000" i="1" dirty="0" smtClean="0"/>
              <a:t>borrower</a:t>
            </a:r>
            <a:r>
              <a:rPr lang="en-US" altLang="zh-TW" sz="2000" dirty="0" smtClean="0"/>
              <a:t>, a customer is associated with several (including 0) loans via </a:t>
            </a:r>
            <a:r>
              <a:rPr lang="en-US" altLang="zh-TW" sz="2000" i="1" dirty="0" smtClean="0"/>
              <a:t>borrower</a:t>
            </a:r>
            <a:endParaRPr lang="en-US" altLang="zh-TW" sz="2000" dirty="0" smtClean="0"/>
          </a:p>
        </p:txBody>
      </p:sp>
      <p:grpSp>
        <p:nvGrpSpPr>
          <p:cNvPr id="58373" name="Group 4"/>
          <p:cNvGrpSpPr>
            <a:grpSpLocks/>
          </p:cNvGrpSpPr>
          <p:nvPr/>
        </p:nvGrpSpPr>
        <p:grpSpPr bwMode="auto">
          <a:xfrm>
            <a:off x="1391313" y="3128963"/>
            <a:ext cx="7837090" cy="2417762"/>
            <a:chOff x="809" y="1971"/>
            <a:chExt cx="4557" cy="1523"/>
          </a:xfrm>
        </p:grpSpPr>
        <p:pic>
          <p:nvPicPr>
            <p:cNvPr id="58374" name="Picture 5"/>
            <p:cNvPicPr>
              <a:picLocks noChangeAspect="1" noChangeArrowheads="1"/>
            </p:cNvPicPr>
            <p:nvPr/>
          </p:nvPicPr>
          <p:blipFill>
            <a:blip r:embed="rId2">
              <a:extLst>
                <a:ext uri="{28A0092B-C50C-407E-A947-70E740481C1C}">
                  <a14:useLocalDpi xmlns:a14="http://schemas.microsoft.com/office/drawing/2010/main" val="0"/>
                </a:ext>
              </a:extLst>
            </a:blip>
            <a:srcRect l="16537" t="832" r="16734" b="72406"/>
            <a:stretch>
              <a:fillRect/>
            </a:stretch>
          </p:blipFill>
          <p:spPr bwMode="auto">
            <a:xfrm>
              <a:off x="809" y="1971"/>
              <a:ext cx="4557" cy="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58375" name="Text Box 6"/>
            <p:cNvSpPr txBox="1">
              <a:spLocks noChangeArrowheads="1"/>
            </p:cNvSpPr>
            <p:nvPr/>
          </p:nvSpPr>
          <p:spPr bwMode="auto">
            <a:xfrm>
              <a:off x="2545" y="2976"/>
              <a:ext cx="1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zh-TW" altLang="en-US"/>
                <a:t>1</a:t>
              </a:r>
            </a:p>
          </p:txBody>
        </p:sp>
        <p:sp>
          <p:nvSpPr>
            <p:cNvPr id="58376" name="Text Box 7"/>
            <p:cNvSpPr txBox="1">
              <a:spLocks noChangeArrowheads="1"/>
            </p:cNvSpPr>
            <p:nvPr/>
          </p:nvSpPr>
          <p:spPr bwMode="auto">
            <a:xfrm>
              <a:off x="3713" y="2977"/>
              <a:ext cx="18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a:t>n</a:t>
              </a:r>
            </a:p>
          </p:txBody>
        </p:sp>
      </p:gr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52</a:t>
            </a:fld>
            <a:endParaRPr lang="en-US" altLang="zh-TW" dirty="0"/>
          </a:p>
        </p:txBody>
      </p:sp>
    </p:spTree>
    <p:extLst>
      <p:ext uri="{BB962C8B-B14F-4D97-AF65-F5344CB8AC3E}">
        <p14:creationId xmlns:p14="http://schemas.microsoft.com/office/powerpoint/2010/main" val="12387955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619125" y="471489"/>
            <a:ext cx="8667750" cy="668337"/>
          </a:xfrm>
        </p:spPr>
        <p:txBody>
          <a:bodyPr/>
          <a:lstStyle/>
          <a:p>
            <a:pPr eaLnBrk="1" hangingPunct="1"/>
            <a:r>
              <a:rPr lang="en-US" altLang="zh-TW" dirty="0" smtClean="0"/>
              <a:t>Many-To-One Relationships</a:t>
            </a:r>
            <a:endParaRPr lang="en-US" altLang="zh-TW" sz="2000" dirty="0" smtClean="0"/>
          </a:p>
        </p:txBody>
      </p:sp>
      <p:pic>
        <p:nvPicPr>
          <p:cNvPr id="59396" name="Picture 3"/>
          <p:cNvPicPr>
            <a:picLocks noChangeAspect="1" noChangeArrowheads="1"/>
          </p:cNvPicPr>
          <p:nvPr/>
        </p:nvPicPr>
        <p:blipFill>
          <a:blip r:embed="rId2">
            <a:extLst>
              <a:ext uri="{28A0092B-C50C-407E-A947-70E740481C1C}">
                <a14:useLocalDpi xmlns:a14="http://schemas.microsoft.com/office/drawing/2010/main" val="0"/>
              </a:ext>
            </a:extLst>
          </a:blip>
          <a:srcRect l="16537" t="31763" r="16734" b="39987"/>
          <a:stretch>
            <a:fillRect/>
          </a:stretch>
        </p:blipFill>
        <p:spPr bwMode="auto">
          <a:xfrm>
            <a:off x="1675077" y="3040064"/>
            <a:ext cx="7345231"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59397" name="Rectangle 4"/>
          <p:cNvSpPr>
            <a:spLocks noGrp="1" noChangeArrowheads="1"/>
          </p:cNvSpPr>
          <p:nvPr>
            <p:ph type="body" idx="1"/>
          </p:nvPr>
        </p:nvSpPr>
        <p:spPr>
          <a:xfrm>
            <a:off x="722313" y="1504950"/>
            <a:ext cx="8502650" cy="1638300"/>
          </a:xfrm>
          <a:noFill/>
        </p:spPr>
        <p:txBody>
          <a:bodyPr/>
          <a:lstStyle/>
          <a:p>
            <a:pPr eaLnBrk="1" hangingPunct="1"/>
            <a:r>
              <a:rPr lang="en-US" altLang="zh-TW" sz="2400" dirty="0" smtClean="0"/>
              <a:t>In a many-to-one relationship a loan is associated with several (including 0) customers via </a:t>
            </a:r>
            <a:r>
              <a:rPr lang="en-US" altLang="zh-TW" sz="2400" i="1" dirty="0" smtClean="0"/>
              <a:t>borrower</a:t>
            </a:r>
            <a:r>
              <a:rPr lang="en-US" altLang="zh-TW" sz="2400" dirty="0" smtClean="0"/>
              <a:t>, a customer is associated with at most one loan via </a:t>
            </a:r>
            <a:r>
              <a:rPr lang="en-US" altLang="zh-TW" sz="2400" i="1" dirty="0" smtClean="0"/>
              <a:t>borrower</a:t>
            </a:r>
            <a:endParaRPr lang="en-US" altLang="zh-TW" sz="2400" dirty="0" smtClean="0"/>
          </a:p>
        </p:txBody>
      </p:sp>
      <p:sp>
        <p:nvSpPr>
          <p:cNvPr id="59398" name="Text Box 5"/>
          <p:cNvSpPr txBox="1">
            <a:spLocks noChangeArrowheads="1"/>
          </p:cNvSpPr>
          <p:nvPr/>
        </p:nvSpPr>
        <p:spPr bwMode="auto">
          <a:xfrm>
            <a:off x="4321884" y="456247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a:t>n</a:t>
            </a:r>
          </a:p>
        </p:txBody>
      </p:sp>
      <p:sp>
        <p:nvSpPr>
          <p:cNvPr id="59399" name="Text Box 6"/>
          <p:cNvSpPr txBox="1">
            <a:spLocks noChangeArrowheads="1"/>
          </p:cNvSpPr>
          <p:nvPr/>
        </p:nvSpPr>
        <p:spPr bwMode="auto">
          <a:xfrm>
            <a:off x="6358060" y="4643844"/>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zh-TW" altLang="en-US" dirty="0"/>
              <a:t>1</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53</a:t>
            </a:fld>
            <a:endParaRPr lang="en-US" altLang="zh-TW" dirty="0"/>
          </a:p>
        </p:txBody>
      </p:sp>
    </p:spTree>
    <p:extLst>
      <p:ext uri="{BB962C8B-B14F-4D97-AF65-F5344CB8AC3E}">
        <p14:creationId xmlns:p14="http://schemas.microsoft.com/office/powerpoint/2010/main" val="16190509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619125" y="471489"/>
            <a:ext cx="8667750" cy="668337"/>
          </a:xfrm>
        </p:spPr>
        <p:txBody>
          <a:bodyPr/>
          <a:lstStyle/>
          <a:p>
            <a:pPr eaLnBrk="1" hangingPunct="1"/>
            <a:r>
              <a:rPr lang="en-US" altLang="zh-TW" dirty="0" smtClean="0"/>
              <a:t>One-To-One Relationships</a:t>
            </a:r>
            <a:endParaRPr lang="en-US" altLang="zh-TW" sz="2000" dirty="0" smtClean="0"/>
          </a:p>
        </p:txBody>
      </p:sp>
      <p:sp>
        <p:nvSpPr>
          <p:cNvPr id="60420" name="Rectangle 3"/>
          <p:cNvSpPr>
            <a:spLocks noGrp="1" noChangeArrowheads="1"/>
          </p:cNvSpPr>
          <p:nvPr>
            <p:ph type="body" idx="1"/>
          </p:nvPr>
        </p:nvSpPr>
        <p:spPr>
          <a:xfrm>
            <a:off x="722313" y="1504951"/>
            <a:ext cx="8638514" cy="2176463"/>
          </a:xfrm>
          <a:noFill/>
        </p:spPr>
        <p:txBody>
          <a:bodyPr/>
          <a:lstStyle/>
          <a:p>
            <a:pPr eaLnBrk="1" hangingPunct="1"/>
            <a:r>
              <a:rPr lang="en-US" altLang="zh-TW" sz="2400" dirty="0" smtClean="0"/>
              <a:t>E.g.: One-to-one relationship:</a:t>
            </a:r>
          </a:p>
          <a:p>
            <a:pPr lvl="1" eaLnBrk="1" hangingPunct="1"/>
            <a:r>
              <a:rPr lang="en-US" altLang="zh-TW" sz="2000" dirty="0" smtClean="0"/>
              <a:t>A customer is associated with at most one loan via the relationship </a:t>
            </a:r>
            <a:r>
              <a:rPr lang="en-US" altLang="zh-TW" sz="2000" i="1" dirty="0" smtClean="0"/>
              <a:t>borrower</a:t>
            </a:r>
          </a:p>
          <a:p>
            <a:pPr lvl="1" eaLnBrk="1" hangingPunct="1"/>
            <a:r>
              <a:rPr lang="en-US" altLang="zh-TW" sz="2000" dirty="0" smtClean="0"/>
              <a:t>A loan is associated with at most one customer via </a:t>
            </a:r>
            <a:r>
              <a:rPr lang="en-US" altLang="zh-TW" sz="2000" i="1" dirty="0" smtClean="0"/>
              <a:t>borrower</a:t>
            </a:r>
          </a:p>
        </p:txBody>
      </p:sp>
      <p:grpSp>
        <p:nvGrpSpPr>
          <p:cNvPr id="60421" name="Group 4"/>
          <p:cNvGrpSpPr>
            <a:grpSpLocks/>
          </p:cNvGrpSpPr>
          <p:nvPr/>
        </p:nvGrpSpPr>
        <p:grpSpPr bwMode="auto">
          <a:xfrm>
            <a:off x="1546093" y="3378200"/>
            <a:ext cx="7173251" cy="2403475"/>
            <a:chOff x="962" y="2376"/>
            <a:chExt cx="4171" cy="1514"/>
          </a:xfrm>
        </p:grpSpPr>
        <p:pic>
          <p:nvPicPr>
            <p:cNvPr id="60422" name="Picture 5"/>
            <p:cNvPicPr>
              <a:picLocks noChangeAspect="1" noChangeArrowheads="1"/>
            </p:cNvPicPr>
            <p:nvPr/>
          </p:nvPicPr>
          <p:blipFill>
            <a:blip r:embed="rId2">
              <a:extLst>
                <a:ext uri="{28A0092B-C50C-407E-A947-70E740481C1C}">
                  <a14:useLocalDpi xmlns:a14="http://schemas.microsoft.com/office/drawing/2010/main" val="0"/>
                </a:ext>
              </a:extLst>
            </a:blip>
            <a:srcRect l="16537" t="63831" r="16734" b="5556"/>
            <a:stretch>
              <a:fillRect/>
            </a:stretch>
          </p:blipFill>
          <p:spPr bwMode="auto">
            <a:xfrm>
              <a:off x="962" y="2376"/>
              <a:ext cx="4171" cy="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60423" name="Text Box 6"/>
            <p:cNvSpPr txBox="1">
              <a:spLocks noChangeArrowheads="1"/>
            </p:cNvSpPr>
            <p:nvPr/>
          </p:nvSpPr>
          <p:spPr bwMode="auto">
            <a:xfrm>
              <a:off x="2568" y="3414"/>
              <a:ext cx="1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zh-TW" altLang="en-US"/>
                <a:t>1</a:t>
              </a:r>
            </a:p>
          </p:txBody>
        </p:sp>
        <p:sp>
          <p:nvSpPr>
            <p:cNvPr id="60424" name="Text Box 7"/>
            <p:cNvSpPr txBox="1">
              <a:spLocks noChangeArrowheads="1"/>
            </p:cNvSpPr>
            <p:nvPr/>
          </p:nvSpPr>
          <p:spPr bwMode="auto">
            <a:xfrm>
              <a:off x="3554" y="3421"/>
              <a:ext cx="1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zh-TW" altLang="en-US"/>
                <a:t>1</a:t>
              </a:r>
            </a:p>
          </p:txBody>
        </p:sp>
      </p:gr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54</a:t>
            </a:fld>
            <a:endParaRPr lang="en-US" altLang="zh-TW" dirty="0"/>
          </a:p>
        </p:txBody>
      </p:sp>
    </p:spTree>
    <p:extLst>
      <p:ext uri="{BB962C8B-B14F-4D97-AF65-F5344CB8AC3E}">
        <p14:creationId xmlns:p14="http://schemas.microsoft.com/office/powerpoint/2010/main" val="42851831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1196975" y="557214"/>
            <a:ext cx="7883525" cy="523875"/>
          </a:xfrm>
        </p:spPr>
        <p:txBody>
          <a:bodyPr/>
          <a:lstStyle/>
          <a:p>
            <a:pPr eaLnBrk="1" hangingPunct="1"/>
            <a:r>
              <a:rPr lang="en-US" altLang="zh-TW" smtClean="0"/>
              <a:t>Many-To-Many Relationship</a:t>
            </a:r>
            <a:endParaRPr lang="en-US" altLang="zh-TW" sz="2000" smtClean="0"/>
          </a:p>
        </p:txBody>
      </p:sp>
      <p:sp>
        <p:nvSpPr>
          <p:cNvPr id="61444" name="Rectangle 3"/>
          <p:cNvSpPr>
            <a:spLocks noGrp="1" noChangeArrowheads="1"/>
          </p:cNvSpPr>
          <p:nvPr>
            <p:ph type="body" idx="1"/>
          </p:nvPr>
        </p:nvSpPr>
        <p:spPr>
          <a:xfrm>
            <a:off x="1023277" y="4516439"/>
            <a:ext cx="8528446" cy="1144587"/>
          </a:xfrm>
        </p:spPr>
        <p:txBody>
          <a:bodyPr/>
          <a:lstStyle/>
          <a:p>
            <a:pPr eaLnBrk="1" hangingPunct="1"/>
            <a:r>
              <a:rPr lang="en-US" altLang="zh-TW" sz="2000" dirty="0" smtClean="0"/>
              <a:t>A customer is associated with several (possibly 0) loans via borrower</a:t>
            </a:r>
          </a:p>
          <a:p>
            <a:pPr eaLnBrk="1" hangingPunct="1"/>
            <a:r>
              <a:rPr lang="en-US" altLang="zh-TW" sz="2000" dirty="0" smtClean="0"/>
              <a:t>A loan is associated with several (possibly 0) customers via borrower</a:t>
            </a:r>
          </a:p>
        </p:txBody>
      </p:sp>
      <p:grpSp>
        <p:nvGrpSpPr>
          <p:cNvPr id="61445" name="Group 7"/>
          <p:cNvGrpSpPr>
            <a:grpSpLocks/>
          </p:cNvGrpSpPr>
          <p:nvPr/>
        </p:nvGrpSpPr>
        <p:grpSpPr bwMode="auto">
          <a:xfrm>
            <a:off x="1224492" y="1692276"/>
            <a:ext cx="8053785" cy="2352675"/>
            <a:chOff x="712" y="1066"/>
            <a:chExt cx="4683" cy="1482"/>
          </a:xfrm>
        </p:grpSpPr>
        <p:pic>
          <p:nvPicPr>
            <p:cNvPr id="61446" name="Picture 4"/>
            <p:cNvPicPr>
              <a:picLocks noChangeAspect="1" noChangeArrowheads="1"/>
            </p:cNvPicPr>
            <p:nvPr/>
          </p:nvPicPr>
          <p:blipFill>
            <a:blip r:embed="rId2">
              <a:extLst>
                <a:ext uri="{28A0092B-C50C-407E-A947-70E740481C1C}">
                  <a14:useLocalDpi xmlns:a14="http://schemas.microsoft.com/office/drawing/2010/main" val="0"/>
                </a:ext>
              </a:extLst>
            </a:blip>
            <a:srcRect l="1050" t="30713" r="1050" b="30713"/>
            <a:stretch>
              <a:fillRect/>
            </a:stretch>
          </p:blipFill>
          <p:spPr bwMode="auto">
            <a:xfrm>
              <a:off x="712" y="1066"/>
              <a:ext cx="4683" cy="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61447" name="Text Box 5"/>
            <p:cNvSpPr txBox="1">
              <a:spLocks noChangeArrowheads="1"/>
            </p:cNvSpPr>
            <p:nvPr/>
          </p:nvSpPr>
          <p:spPr bwMode="auto">
            <a:xfrm>
              <a:off x="2458" y="1832"/>
              <a:ext cx="18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a:t>n</a:t>
              </a:r>
            </a:p>
          </p:txBody>
        </p:sp>
        <p:sp>
          <p:nvSpPr>
            <p:cNvPr id="61448" name="Text Box 6"/>
            <p:cNvSpPr txBox="1">
              <a:spLocks noChangeArrowheads="1"/>
            </p:cNvSpPr>
            <p:nvPr/>
          </p:nvSpPr>
          <p:spPr bwMode="auto">
            <a:xfrm>
              <a:off x="3752" y="1824"/>
              <a:ext cx="18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a:t>n</a:t>
              </a:r>
            </a:p>
          </p:txBody>
        </p:sp>
      </p:gr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55</a:t>
            </a:fld>
            <a:endParaRPr lang="en-US" altLang="zh-TW" dirty="0"/>
          </a:p>
        </p:txBody>
      </p:sp>
    </p:spTree>
    <p:extLst>
      <p:ext uri="{BB962C8B-B14F-4D97-AF65-F5344CB8AC3E}">
        <p14:creationId xmlns:p14="http://schemas.microsoft.com/office/powerpoint/2010/main" val="42110032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1155701" y="457200"/>
            <a:ext cx="8466535" cy="685800"/>
          </a:xfrm>
        </p:spPr>
        <p:txBody>
          <a:bodyPr/>
          <a:lstStyle/>
          <a:p>
            <a:pPr eaLnBrk="1" hangingPunct="1"/>
            <a:r>
              <a:rPr lang="en-US" altLang="zh-TW" dirty="0" smtClean="0"/>
              <a:t>Relationship Sets with Attributes</a:t>
            </a:r>
            <a:endParaRPr lang="en-US" altLang="zh-TW" sz="2000" dirty="0" smtClean="0"/>
          </a:p>
        </p:txBody>
      </p:sp>
      <p:grpSp>
        <p:nvGrpSpPr>
          <p:cNvPr id="62468" name="Group 3"/>
          <p:cNvGrpSpPr>
            <a:grpSpLocks/>
          </p:cNvGrpSpPr>
          <p:nvPr/>
        </p:nvGrpSpPr>
        <p:grpSpPr bwMode="auto">
          <a:xfrm>
            <a:off x="1685396" y="2708276"/>
            <a:ext cx="7238604" cy="2763838"/>
            <a:chOff x="767" y="830"/>
            <a:chExt cx="4209" cy="1741"/>
          </a:xfrm>
        </p:grpSpPr>
        <p:pic>
          <p:nvPicPr>
            <p:cNvPr id="62470" name="Picture 4"/>
            <p:cNvPicPr>
              <a:picLocks noChangeAspect="1" noChangeArrowheads="1"/>
            </p:cNvPicPr>
            <p:nvPr/>
          </p:nvPicPr>
          <p:blipFill>
            <a:blip r:embed="rId2">
              <a:extLst>
                <a:ext uri="{28A0092B-C50C-407E-A947-70E740481C1C}">
                  <a14:useLocalDpi xmlns:a14="http://schemas.microsoft.com/office/drawing/2010/main" val="0"/>
                </a:ext>
              </a:extLst>
            </a:blip>
            <a:srcRect l="1115" t="28831" r="1640" b="28612"/>
            <a:stretch>
              <a:fillRect/>
            </a:stretch>
          </p:blipFill>
          <p:spPr bwMode="auto">
            <a:xfrm>
              <a:off x="767" y="976"/>
              <a:ext cx="4209" cy="1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62471" name="Oval 5"/>
            <p:cNvSpPr>
              <a:spLocks noChangeArrowheads="1"/>
            </p:cNvSpPr>
            <p:nvPr/>
          </p:nvSpPr>
          <p:spPr bwMode="auto">
            <a:xfrm>
              <a:off x="2583" y="830"/>
              <a:ext cx="1017" cy="493"/>
            </a:xfrm>
            <a:prstGeom prst="ellipse">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sp>
        <p:nvSpPr>
          <p:cNvPr id="62469" name="Rectangle 6"/>
          <p:cNvSpPr>
            <a:spLocks noGrp="1" noChangeArrowheads="1"/>
          </p:cNvSpPr>
          <p:nvPr>
            <p:ph type="body" idx="1"/>
          </p:nvPr>
        </p:nvSpPr>
        <p:spPr>
          <a:xfrm>
            <a:off x="1011238" y="1373188"/>
            <a:ext cx="8528447" cy="1144587"/>
          </a:xfrm>
          <a:noFill/>
        </p:spPr>
        <p:txBody>
          <a:bodyPr/>
          <a:lstStyle/>
          <a:p>
            <a:pPr eaLnBrk="1" hangingPunct="1"/>
            <a:r>
              <a:rPr lang="en-US" altLang="zh-TW" sz="2000" b="1" dirty="0" smtClean="0"/>
              <a:t>Attributes</a:t>
            </a:r>
            <a:r>
              <a:rPr lang="en-US" altLang="zh-TW" sz="2000" dirty="0" smtClean="0"/>
              <a:t> can be attached to a </a:t>
            </a:r>
            <a:r>
              <a:rPr lang="en-US" altLang="zh-TW" sz="2000" b="1" dirty="0" smtClean="0"/>
              <a:t>relation set</a:t>
            </a:r>
          </a:p>
          <a:p>
            <a:pPr eaLnBrk="1" hangingPunct="1"/>
            <a:r>
              <a:rPr lang="en-US" altLang="zh-TW" sz="2000" dirty="0" smtClean="0"/>
              <a:t>E.g. Attribute </a:t>
            </a:r>
            <a:r>
              <a:rPr lang="en-US" altLang="zh-TW" sz="2000" i="1" dirty="0" smtClean="0"/>
              <a:t>access-date</a:t>
            </a:r>
            <a:r>
              <a:rPr lang="en-US" altLang="zh-TW" sz="2000" dirty="0" smtClean="0"/>
              <a:t> is attached to </a:t>
            </a:r>
            <a:r>
              <a:rPr lang="en-US" altLang="zh-TW" sz="2000" i="1" dirty="0" smtClean="0"/>
              <a:t>depositor</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56</a:t>
            </a:fld>
            <a:endParaRPr lang="en-US" altLang="zh-TW" dirty="0"/>
          </a:p>
        </p:txBody>
      </p:sp>
    </p:spTree>
    <p:extLst>
      <p:ext uri="{BB962C8B-B14F-4D97-AF65-F5344CB8AC3E}">
        <p14:creationId xmlns:p14="http://schemas.microsoft.com/office/powerpoint/2010/main" val="20841671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altLang="zh-TW" dirty="0" smtClean="0"/>
              <a:t>Role Indicator</a:t>
            </a:r>
            <a:endParaRPr lang="en-US" altLang="zh-TW" sz="2000" dirty="0" smtClean="0"/>
          </a:p>
        </p:txBody>
      </p:sp>
      <p:sp>
        <p:nvSpPr>
          <p:cNvPr id="63492" name="Rectangle 3"/>
          <p:cNvSpPr>
            <a:spLocks noGrp="1" noChangeArrowheads="1"/>
          </p:cNvSpPr>
          <p:nvPr>
            <p:ph type="body" idx="1"/>
          </p:nvPr>
        </p:nvSpPr>
        <p:spPr>
          <a:xfrm>
            <a:off x="994040" y="1340768"/>
            <a:ext cx="8385704" cy="3017838"/>
          </a:xfrm>
        </p:spPr>
        <p:txBody>
          <a:bodyPr/>
          <a:lstStyle/>
          <a:p>
            <a:pPr eaLnBrk="1" hangingPunct="1">
              <a:lnSpc>
                <a:spcPct val="110000"/>
              </a:lnSpc>
            </a:pPr>
            <a:r>
              <a:rPr lang="en-US" altLang="zh-TW" sz="2000" b="1" dirty="0" smtClean="0"/>
              <a:t>Roles</a:t>
            </a:r>
            <a:r>
              <a:rPr lang="en-US" altLang="zh-TW" sz="2000" dirty="0" smtClean="0"/>
              <a:t> are indicated in E-R diagrams by </a:t>
            </a:r>
            <a:r>
              <a:rPr lang="en-US" altLang="zh-TW" sz="2000" u="sng" dirty="0" smtClean="0"/>
              <a:t>labeling the lines</a:t>
            </a:r>
            <a:r>
              <a:rPr lang="en-US" altLang="zh-TW" sz="2000" dirty="0" smtClean="0"/>
              <a:t> that connect </a:t>
            </a:r>
            <a:r>
              <a:rPr lang="en-US" altLang="zh-TW" sz="2000" b="1" dirty="0" smtClean="0"/>
              <a:t>diamonds</a:t>
            </a:r>
            <a:r>
              <a:rPr lang="en-US" altLang="zh-TW" sz="2000" dirty="0" smtClean="0"/>
              <a:t> to </a:t>
            </a:r>
            <a:r>
              <a:rPr lang="en-US" altLang="zh-TW" sz="2000" b="1" dirty="0" smtClean="0"/>
              <a:t>rectangles</a:t>
            </a:r>
            <a:r>
              <a:rPr lang="en-US" altLang="zh-TW" sz="2000" dirty="0" smtClean="0"/>
              <a:t>.</a:t>
            </a:r>
          </a:p>
          <a:p>
            <a:pPr eaLnBrk="1" hangingPunct="1">
              <a:lnSpc>
                <a:spcPct val="110000"/>
              </a:lnSpc>
            </a:pPr>
            <a:r>
              <a:rPr kumimoji="0" lang="en-US" altLang="zh-TW" sz="2000" dirty="0" smtClean="0"/>
              <a:t>Entity sets of a relationship need not be distinct</a:t>
            </a:r>
            <a:endParaRPr lang="en-US" altLang="zh-TW" sz="2000" dirty="0" smtClean="0"/>
          </a:p>
          <a:p>
            <a:pPr eaLnBrk="1" hangingPunct="1">
              <a:lnSpc>
                <a:spcPct val="110000"/>
              </a:lnSpc>
            </a:pPr>
            <a:r>
              <a:rPr lang="en-US" altLang="zh-TW" sz="2000" dirty="0" smtClean="0"/>
              <a:t>The labels “manager” and “worker” are called </a:t>
            </a:r>
            <a:r>
              <a:rPr lang="en-US" altLang="zh-TW" sz="2000" b="1" dirty="0" smtClean="0">
                <a:solidFill>
                  <a:schemeClr val="tx2"/>
                </a:solidFill>
              </a:rPr>
              <a:t>roles</a:t>
            </a:r>
            <a:r>
              <a:rPr lang="en-US" altLang="zh-TW" sz="2000" b="1" dirty="0" smtClean="0"/>
              <a:t>;</a:t>
            </a:r>
            <a:r>
              <a:rPr lang="en-US" altLang="zh-TW" sz="2000" dirty="0" smtClean="0"/>
              <a:t> </a:t>
            </a:r>
          </a:p>
          <a:p>
            <a:pPr lvl="1" eaLnBrk="1" hangingPunct="1"/>
            <a:r>
              <a:rPr lang="en-US" altLang="zh-TW" sz="1800" dirty="0" smtClean="0"/>
              <a:t>they specify how employee entities interact via the works-for relationship set. </a:t>
            </a:r>
          </a:p>
          <a:p>
            <a:pPr eaLnBrk="1" hangingPunct="1">
              <a:lnSpc>
                <a:spcPct val="110000"/>
              </a:lnSpc>
            </a:pPr>
            <a:r>
              <a:rPr lang="en-US" altLang="zh-TW" sz="2000" dirty="0" smtClean="0"/>
              <a:t>Role labels are optional, and are used to clarify semantics of the relationship</a:t>
            </a:r>
          </a:p>
        </p:txBody>
      </p:sp>
      <p:pic>
        <p:nvPicPr>
          <p:cNvPr id="63493" name="Picture 4"/>
          <p:cNvPicPr>
            <a:picLocks noChangeAspect="1" noChangeArrowheads="1"/>
          </p:cNvPicPr>
          <p:nvPr/>
        </p:nvPicPr>
        <p:blipFill>
          <a:blip r:embed="rId2">
            <a:extLst>
              <a:ext uri="{28A0092B-C50C-407E-A947-70E740481C1C}">
                <a14:useLocalDpi xmlns:a14="http://schemas.microsoft.com/office/drawing/2010/main" val="0"/>
              </a:ext>
            </a:extLst>
          </a:blip>
          <a:srcRect l="1772" t="22794" r="2362" b="23056"/>
          <a:stretch>
            <a:fillRect/>
          </a:stretch>
        </p:blipFill>
        <p:spPr bwMode="auto">
          <a:xfrm>
            <a:off x="2166938" y="4027488"/>
            <a:ext cx="6039908"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63494" name="Text Box 5"/>
          <p:cNvSpPr txBox="1">
            <a:spLocks noChangeArrowheads="1"/>
          </p:cNvSpPr>
          <p:nvPr/>
        </p:nvSpPr>
        <p:spPr bwMode="auto">
          <a:xfrm>
            <a:off x="5395836" y="5151438"/>
            <a:ext cx="311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a:t>1</a:t>
            </a:r>
          </a:p>
        </p:txBody>
      </p:sp>
      <p:sp>
        <p:nvSpPr>
          <p:cNvPr id="63495" name="Text Box 6"/>
          <p:cNvSpPr txBox="1">
            <a:spLocks noChangeArrowheads="1"/>
          </p:cNvSpPr>
          <p:nvPr/>
        </p:nvSpPr>
        <p:spPr bwMode="auto">
          <a:xfrm>
            <a:off x="5355479" y="572928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a:t>n</a:t>
            </a:r>
          </a:p>
        </p:txBody>
      </p:sp>
      <p:sp>
        <p:nvSpPr>
          <p:cNvPr id="63496" name="Rectangle 7"/>
          <p:cNvSpPr>
            <a:spLocks noChangeArrowheads="1"/>
          </p:cNvSpPr>
          <p:nvPr/>
        </p:nvSpPr>
        <p:spPr bwMode="auto">
          <a:xfrm>
            <a:off x="8657431" y="5386389"/>
            <a:ext cx="1059392" cy="325437"/>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63497" name="Text Box 8"/>
          <p:cNvSpPr txBox="1">
            <a:spLocks noChangeArrowheads="1"/>
          </p:cNvSpPr>
          <p:nvPr/>
        </p:nvSpPr>
        <p:spPr bwMode="auto">
          <a:xfrm>
            <a:off x="8729976" y="5389563"/>
            <a:ext cx="9452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sz="1400" i="1"/>
              <a:t>employee</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57</a:t>
            </a:fld>
            <a:endParaRPr lang="en-US" altLang="zh-TW" dirty="0"/>
          </a:p>
        </p:txBody>
      </p:sp>
    </p:spTree>
    <p:extLst>
      <p:ext uri="{BB962C8B-B14F-4D97-AF65-F5344CB8AC3E}">
        <p14:creationId xmlns:p14="http://schemas.microsoft.com/office/powerpoint/2010/main" val="8554508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925249" y="482600"/>
            <a:ext cx="8533606" cy="685800"/>
          </a:xfrm>
        </p:spPr>
        <p:txBody>
          <a:bodyPr/>
          <a:lstStyle/>
          <a:p>
            <a:pPr eaLnBrk="1" hangingPunct="1"/>
            <a:r>
              <a:rPr lang="en-US" altLang="zh-TW" smtClean="0"/>
              <a:t>Ternary Relationship in E-R Diagram</a:t>
            </a:r>
          </a:p>
        </p:txBody>
      </p:sp>
      <p:grpSp>
        <p:nvGrpSpPr>
          <p:cNvPr id="64522" name="Group 4"/>
          <p:cNvGrpSpPr>
            <a:grpSpLocks/>
          </p:cNvGrpSpPr>
          <p:nvPr/>
        </p:nvGrpSpPr>
        <p:grpSpPr bwMode="auto">
          <a:xfrm>
            <a:off x="1241690" y="3226833"/>
            <a:ext cx="7936839" cy="2813050"/>
            <a:chOff x="745" y="982"/>
            <a:chExt cx="4615" cy="1772"/>
          </a:xfrm>
        </p:grpSpPr>
        <p:pic>
          <p:nvPicPr>
            <p:cNvPr id="64524" name="Picture 5"/>
            <p:cNvPicPr>
              <a:picLocks noChangeAspect="1" noChangeArrowheads="1"/>
            </p:cNvPicPr>
            <p:nvPr/>
          </p:nvPicPr>
          <p:blipFill>
            <a:blip r:embed="rId2">
              <a:extLst>
                <a:ext uri="{28A0092B-C50C-407E-A947-70E740481C1C}">
                  <a14:useLocalDpi xmlns:a14="http://schemas.microsoft.com/office/drawing/2010/main" val="0"/>
                </a:ext>
              </a:extLst>
            </a:blip>
            <a:srcRect l="1149" t="27081" r="787" b="26819"/>
            <a:stretch>
              <a:fillRect/>
            </a:stretch>
          </p:blipFill>
          <p:spPr bwMode="auto">
            <a:xfrm>
              <a:off x="745" y="982"/>
              <a:ext cx="4615" cy="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64525" name="Oval 6"/>
            <p:cNvSpPr>
              <a:spLocks noChangeArrowheads="1"/>
            </p:cNvSpPr>
            <p:nvPr/>
          </p:nvSpPr>
          <p:spPr bwMode="auto">
            <a:xfrm>
              <a:off x="2880" y="2004"/>
              <a:ext cx="789" cy="750"/>
            </a:xfrm>
            <a:prstGeom prst="ellipse">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sp>
        <p:nvSpPr>
          <p:cNvPr id="64517" name="Rectangle 8"/>
          <p:cNvSpPr>
            <a:spLocks noChangeArrowheads="1"/>
          </p:cNvSpPr>
          <p:nvPr/>
        </p:nvSpPr>
        <p:spPr bwMode="auto">
          <a:xfrm>
            <a:off x="474663" y="1231900"/>
            <a:ext cx="899451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110000"/>
              </a:lnSpc>
              <a:spcBef>
                <a:spcPct val="30000"/>
              </a:spcBef>
              <a:buClr>
                <a:schemeClr val="hlink"/>
              </a:buClr>
              <a:buSzPct val="60000"/>
              <a:buFont typeface="Wingdings" pitchFamily="2" charset="2"/>
              <a:buChar char="n"/>
            </a:pPr>
            <a:r>
              <a:rPr lang="en-US" altLang="zh-TW" sz="2000" b="1" dirty="0" err="1">
                <a:solidFill>
                  <a:schemeClr val="tx1"/>
                </a:solidFill>
                <a:latin typeface="Times New Roman" pitchFamily="18" charset="0"/>
              </a:rPr>
              <a:t>Nonbinary</a:t>
            </a:r>
            <a:r>
              <a:rPr lang="en-US" altLang="zh-TW" sz="2000" b="1" dirty="0">
                <a:solidFill>
                  <a:schemeClr val="tx1"/>
                </a:solidFill>
                <a:latin typeface="Times New Roman" pitchFamily="18" charset="0"/>
              </a:rPr>
              <a:t> relation ship sets: </a:t>
            </a:r>
            <a:r>
              <a:rPr lang="en-US" altLang="zh-TW" sz="2000" dirty="0">
                <a:solidFill>
                  <a:schemeClr val="tx1"/>
                </a:solidFill>
                <a:latin typeface="Times New Roman" pitchFamily="18" charset="0"/>
              </a:rPr>
              <a:t>can be specified easily in an E-R diagram</a:t>
            </a:r>
          </a:p>
          <a:p>
            <a:pPr marL="342900" indent="-342900" algn="l">
              <a:lnSpc>
                <a:spcPct val="110000"/>
              </a:lnSpc>
              <a:spcBef>
                <a:spcPct val="30000"/>
              </a:spcBef>
              <a:buClr>
                <a:schemeClr val="hlink"/>
              </a:buClr>
              <a:buSzPct val="60000"/>
              <a:buFont typeface="Wingdings" pitchFamily="2" charset="2"/>
              <a:buChar char="n"/>
            </a:pPr>
            <a:r>
              <a:rPr lang="en-US" altLang="zh-TW" sz="2000" dirty="0">
                <a:solidFill>
                  <a:schemeClr val="tx1"/>
                </a:solidFill>
                <a:latin typeface="Times New Roman" pitchFamily="18" charset="0"/>
              </a:rPr>
              <a:t>Suppose “an employee can have at most one job in each branch” </a:t>
            </a:r>
          </a:p>
          <a:p>
            <a:pPr marL="742950" lvl="1" indent="-285750" algn="l">
              <a:lnSpc>
                <a:spcPct val="110000"/>
              </a:lnSpc>
              <a:spcBef>
                <a:spcPct val="30000"/>
              </a:spcBef>
              <a:buClr>
                <a:schemeClr val="folHlink"/>
              </a:buClr>
              <a:buSzPct val="60000"/>
              <a:buFont typeface="Wingdings" pitchFamily="2" charset="2"/>
              <a:buChar char="n"/>
            </a:pPr>
            <a:r>
              <a:rPr lang="en-US" altLang="zh-TW" sz="2000" dirty="0">
                <a:solidFill>
                  <a:schemeClr val="tx1"/>
                </a:solidFill>
                <a:latin typeface="Times New Roman" pitchFamily="18" charset="0"/>
              </a:rPr>
              <a:t>e.g., Jones is a manager at Branch A, and an auditor at branch B)</a:t>
            </a:r>
          </a:p>
          <a:p>
            <a:pPr marL="342900" indent="-342900" algn="l">
              <a:lnSpc>
                <a:spcPct val="110000"/>
              </a:lnSpc>
              <a:spcBef>
                <a:spcPct val="30000"/>
              </a:spcBef>
              <a:buClr>
                <a:schemeClr val="hlink"/>
              </a:buClr>
              <a:buSzPct val="60000"/>
              <a:buFont typeface="Wingdings" pitchFamily="2" charset="2"/>
              <a:buChar char="n"/>
            </a:pPr>
            <a:r>
              <a:rPr lang="en-US" altLang="zh-TW" sz="2000" dirty="0">
                <a:solidFill>
                  <a:schemeClr val="tx1"/>
                </a:solidFill>
                <a:latin typeface="Times New Roman" pitchFamily="18" charset="0"/>
              </a:rPr>
              <a:t>This </a:t>
            </a:r>
            <a:r>
              <a:rPr lang="en-US" altLang="zh-TW" sz="2000" b="1" dirty="0">
                <a:solidFill>
                  <a:schemeClr val="tx1"/>
                </a:solidFill>
                <a:latin typeface="Times New Roman" pitchFamily="18" charset="0"/>
              </a:rPr>
              <a:t>constraint</a:t>
            </a:r>
            <a:r>
              <a:rPr lang="en-US" altLang="zh-TW" sz="2000" dirty="0">
                <a:solidFill>
                  <a:schemeClr val="tx1"/>
                </a:solidFill>
                <a:latin typeface="Times New Roman" pitchFamily="18" charset="0"/>
              </a:rPr>
              <a:t> can be specified by an </a:t>
            </a:r>
            <a:r>
              <a:rPr lang="en-US" altLang="zh-TW" sz="2000" u="sng" dirty="0">
                <a:solidFill>
                  <a:schemeClr val="tx1"/>
                </a:solidFill>
                <a:latin typeface="Times New Roman" pitchFamily="18" charset="0"/>
              </a:rPr>
              <a:t>arrow pointing</a:t>
            </a:r>
            <a:r>
              <a:rPr lang="en-US" altLang="zh-TW" sz="2000" dirty="0">
                <a:solidFill>
                  <a:schemeClr val="tx1"/>
                </a:solidFill>
                <a:latin typeface="Times New Roman" pitchFamily="18" charset="0"/>
              </a:rPr>
              <a:t> to </a:t>
            </a:r>
            <a:r>
              <a:rPr lang="en-US" altLang="zh-TW" sz="2000" i="1" dirty="0">
                <a:solidFill>
                  <a:schemeClr val="tx1"/>
                </a:solidFill>
                <a:latin typeface="Times New Roman" pitchFamily="18" charset="0"/>
              </a:rPr>
              <a:t>job</a:t>
            </a:r>
            <a:r>
              <a:rPr lang="en-US" altLang="zh-TW" sz="2000" dirty="0">
                <a:solidFill>
                  <a:schemeClr val="tx1"/>
                </a:solidFill>
                <a:latin typeface="Times New Roman" pitchFamily="18" charset="0"/>
              </a:rPr>
              <a:t>  from </a:t>
            </a:r>
            <a:r>
              <a:rPr lang="en-US" altLang="zh-TW" sz="2000" i="1" dirty="0">
                <a:solidFill>
                  <a:schemeClr val="tx1"/>
                </a:solidFill>
                <a:latin typeface="Times New Roman" pitchFamily="18" charset="0"/>
              </a:rPr>
              <a:t>works-on</a:t>
            </a:r>
            <a:endParaRPr lang="en-US" altLang="zh-TW" sz="2000" dirty="0">
              <a:solidFill>
                <a:schemeClr val="tx1"/>
              </a:solidFill>
              <a:latin typeface="Times New Roman" pitchFamily="18" charset="0"/>
            </a:endParaRPr>
          </a:p>
          <a:p>
            <a:pPr marL="742950" lvl="1" indent="-285750" algn="l">
              <a:lnSpc>
                <a:spcPct val="110000"/>
              </a:lnSpc>
              <a:spcBef>
                <a:spcPct val="30000"/>
              </a:spcBef>
              <a:buClr>
                <a:schemeClr val="hlink"/>
              </a:buClr>
              <a:buSzPct val="60000"/>
              <a:buFont typeface="Wingdings" pitchFamily="2" charset="2"/>
              <a:buChar char="n"/>
            </a:pPr>
            <a:r>
              <a:rPr lang="en-US" altLang="zh-TW" sz="2000" dirty="0">
                <a:solidFill>
                  <a:schemeClr val="tx1"/>
                </a:solidFill>
                <a:latin typeface="Times New Roman" pitchFamily="18" charset="0"/>
              </a:rPr>
              <a:t>A one-to-many relationship</a:t>
            </a:r>
          </a:p>
        </p:txBody>
      </p:sp>
      <p:sp>
        <p:nvSpPr>
          <p:cNvPr id="64518" name="Line 9"/>
          <p:cNvSpPr>
            <a:spLocks noChangeShapeType="1"/>
          </p:cNvSpPr>
          <p:nvPr/>
        </p:nvSpPr>
        <p:spPr bwMode="auto">
          <a:xfrm flipH="1" flipV="1">
            <a:off x="5563527" y="4659314"/>
            <a:ext cx="0" cy="714375"/>
          </a:xfrm>
          <a:prstGeom prst="line">
            <a:avLst/>
          </a:prstGeom>
          <a:noFill/>
          <a:ln w="381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64519" name="Text Box 10"/>
          <p:cNvSpPr txBox="1">
            <a:spLocks noChangeArrowheads="1"/>
          </p:cNvSpPr>
          <p:nvPr/>
        </p:nvSpPr>
        <p:spPr bwMode="auto">
          <a:xfrm>
            <a:off x="5258253" y="4799013"/>
            <a:ext cx="311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a:t>1</a:t>
            </a:r>
          </a:p>
        </p:txBody>
      </p:sp>
      <p:sp>
        <p:nvSpPr>
          <p:cNvPr id="64520" name="Text Box 11"/>
          <p:cNvSpPr txBox="1">
            <a:spLocks noChangeArrowheads="1"/>
          </p:cNvSpPr>
          <p:nvPr/>
        </p:nvSpPr>
        <p:spPr bwMode="auto">
          <a:xfrm>
            <a:off x="6413151" y="569118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a:t>n</a:t>
            </a:r>
          </a:p>
        </p:txBody>
      </p:sp>
      <p:sp>
        <p:nvSpPr>
          <p:cNvPr id="64521" name="Text Box 12"/>
          <p:cNvSpPr txBox="1">
            <a:spLocks noChangeArrowheads="1"/>
          </p:cNvSpPr>
          <p:nvPr/>
        </p:nvSpPr>
        <p:spPr bwMode="auto">
          <a:xfrm>
            <a:off x="4370840" y="5670551"/>
            <a:ext cx="311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a:t>1</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3B8DCDA2-2604-462F-AC1D-5492961C1C95}" type="slidenum">
              <a:rPr lang="en-US" altLang="zh-TW" smtClean="0"/>
              <a:pPr/>
              <a:t>58</a:t>
            </a:fld>
            <a:endParaRPr lang="en-US" altLang="zh-TW" dirty="0"/>
          </a:p>
        </p:txBody>
      </p:sp>
    </p:spTree>
    <p:extLst>
      <p:ext uri="{BB962C8B-B14F-4D97-AF65-F5344CB8AC3E}">
        <p14:creationId xmlns:p14="http://schemas.microsoft.com/office/powerpoint/2010/main" val="4817324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839259" y="512763"/>
            <a:ext cx="8227483" cy="608012"/>
          </a:xfrm>
        </p:spPr>
        <p:txBody>
          <a:bodyPr/>
          <a:lstStyle/>
          <a:p>
            <a:pPr eaLnBrk="1" hangingPunct="1"/>
            <a:r>
              <a:rPr lang="en-US" altLang="zh-TW" dirty="0" smtClean="0"/>
              <a:t>Participation</a:t>
            </a:r>
            <a:endParaRPr lang="en-US" altLang="zh-TW" sz="2000" dirty="0" smtClean="0"/>
          </a:p>
        </p:txBody>
      </p:sp>
      <p:sp>
        <p:nvSpPr>
          <p:cNvPr id="3077" name="Rectangle 3"/>
          <p:cNvSpPr>
            <a:spLocks noChangeArrowheads="1"/>
          </p:cNvSpPr>
          <p:nvPr/>
        </p:nvSpPr>
        <p:spPr bwMode="auto">
          <a:xfrm>
            <a:off x="780786" y="1274763"/>
            <a:ext cx="8602398"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chemeClr val="hlink"/>
              </a:buClr>
              <a:buSzPct val="60000"/>
              <a:buFont typeface="Wingdings" pitchFamily="2" charset="2"/>
              <a:buChar char="n"/>
              <a:tabLst>
                <a:tab pos="1536700" algn="ctr"/>
                <a:tab pos="3543300" algn="ctr"/>
                <a:tab pos="5481638" algn="ctr"/>
              </a:tabLst>
            </a:pPr>
            <a:r>
              <a:rPr lang="en-US" altLang="zh-TW" sz="2000" b="1" dirty="0">
                <a:solidFill>
                  <a:schemeClr val="tx1"/>
                </a:solidFill>
                <a:latin typeface="Times New Roman" pitchFamily="18" charset="0"/>
              </a:rPr>
              <a:t>Total participation</a:t>
            </a:r>
            <a:r>
              <a:rPr lang="en-US" altLang="zh-TW" sz="2000" dirty="0">
                <a:solidFill>
                  <a:schemeClr val="tx1"/>
                </a:solidFill>
                <a:latin typeface="Times New Roman" pitchFamily="18" charset="0"/>
              </a:rPr>
              <a:t> (indicated by double line):  every entity in the entity set participates in at least one relationship in the relationship set</a:t>
            </a:r>
          </a:p>
          <a:p>
            <a:pPr marL="742950" lvl="1" indent="-285750" algn="l">
              <a:lnSpc>
                <a:spcPct val="110000"/>
              </a:lnSpc>
              <a:spcBef>
                <a:spcPct val="20000"/>
              </a:spcBef>
              <a:buClr>
                <a:schemeClr val="folHlink"/>
              </a:buClr>
              <a:buSzPct val="55000"/>
              <a:buFont typeface="Wingdings" pitchFamily="2" charset="2"/>
              <a:buNone/>
              <a:tabLst>
                <a:tab pos="1536700" algn="ctr"/>
                <a:tab pos="3543300" algn="ctr"/>
                <a:tab pos="5481638" algn="ctr"/>
              </a:tabLst>
            </a:pPr>
            <a:r>
              <a:rPr lang="en-US" altLang="zh-TW" sz="2000" dirty="0">
                <a:solidFill>
                  <a:schemeClr val="tx1"/>
                </a:solidFill>
                <a:latin typeface="Times New Roman" pitchFamily="18" charset="0"/>
              </a:rPr>
              <a:t>E.g. participation of loan in </a:t>
            </a:r>
            <a:r>
              <a:rPr lang="en-US" altLang="zh-TW" sz="2000" i="1" dirty="0">
                <a:solidFill>
                  <a:schemeClr val="tx1"/>
                </a:solidFill>
                <a:latin typeface="Times New Roman" pitchFamily="18" charset="0"/>
              </a:rPr>
              <a:t>borrower</a:t>
            </a:r>
            <a:r>
              <a:rPr lang="en-US" altLang="zh-TW" sz="2000" dirty="0">
                <a:solidFill>
                  <a:schemeClr val="tx1"/>
                </a:solidFill>
                <a:latin typeface="Times New Roman" pitchFamily="18" charset="0"/>
              </a:rPr>
              <a:t> is </a:t>
            </a:r>
            <a:r>
              <a:rPr lang="en-US" altLang="zh-TW" sz="2000" b="1" dirty="0">
                <a:solidFill>
                  <a:schemeClr val="tx1"/>
                </a:solidFill>
                <a:latin typeface="Times New Roman" pitchFamily="18" charset="0"/>
              </a:rPr>
              <a:t>total</a:t>
            </a:r>
          </a:p>
          <a:p>
            <a:pPr marL="1143000" lvl="2" indent="-228600" algn="l">
              <a:lnSpc>
                <a:spcPct val="110000"/>
              </a:lnSpc>
              <a:spcBef>
                <a:spcPct val="20000"/>
              </a:spcBef>
              <a:buClr>
                <a:schemeClr val="folHlink"/>
              </a:buClr>
              <a:buSzPct val="55000"/>
              <a:buFont typeface="Wingdings" pitchFamily="2" charset="2"/>
              <a:buNone/>
              <a:tabLst>
                <a:tab pos="1536700" algn="ctr"/>
                <a:tab pos="3543300" algn="ctr"/>
                <a:tab pos="5481638" algn="ctr"/>
              </a:tabLst>
            </a:pPr>
            <a:r>
              <a:rPr lang="en-US" altLang="zh-TW" sz="2000" dirty="0">
                <a:solidFill>
                  <a:schemeClr val="tx1"/>
                </a:solidFill>
                <a:latin typeface="Times New Roman" pitchFamily="18" charset="0"/>
              </a:rPr>
              <a:t> i.e. every loan must have a customer associated to it via </a:t>
            </a:r>
            <a:r>
              <a:rPr lang="en-US" altLang="zh-TW" sz="2000" i="1" dirty="0">
                <a:solidFill>
                  <a:schemeClr val="tx1"/>
                </a:solidFill>
                <a:latin typeface="Times New Roman" pitchFamily="18" charset="0"/>
              </a:rPr>
              <a:t>borrower</a:t>
            </a:r>
            <a:endParaRPr lang="en-US" altLang="zh-TW" sz="2000" b="1" i="1" dirty="0">
              <a:solidFill>
                <a:schemeClr val="tx1"/>
              </a:solidFill>
              <a:latin typeface="Times New Roman" pitchFamily="18" charset="0"/>
            </a:endParaRPr>
          </a:p>
          <a:p>
            <a:pPr marL="342900" indent="-342900" algn="l">
              <a:spcBef>
                <a:spcPct val="20000"/>
              </a:spcBef>
              <a:buClr>
                <a:schemeClr val="hlink"/>
              </a:buClr>
              <a:buSzPct val="60000"/>
              <a:buFont typeface="Wingdings" pitchFamily="2" charset="2"/>
              <a:buChar char="n"/>
              <a:tabLst>
                <a:tab pos="1536700" algn="ctr"/>
                <a:tab pos="3543300" algn="ctr"/>
                <a:tab pos="5481638" algn="ctr"/>
              </a:tabLst>
            </a:pPr>
            <a:r>
              <a:rPr lang="en-US" altLang="zh-TW" sz="2000" b="1" dirty="0">
                <a:solidFill>
                  <a:schemeClr val="tx1"/>
                </a:solidFill>
                <a:latin typeface="Times New Roman" pitchFamily="18" charset="0"/>
              </a:rPr>
              <a:t>Partial participation</a:t>
            </a:r>
            <a:r>
              <a:rPr lang="en-US" altLang="zh-TW" sz="2000" dirty="0">
                <a:solidFill>
                  <a:schemeClr val="tx1"/>
                </a:solidFill>
                <a:latin typeface="Times New Roman" pitchFamily="18" charset="0"/>
              </a:rPr>
              <a:t>:  some entities may not participate in any relationship in the relationship set</a:t>
            </a:r>
          </a:p>
          <a:p>
            <a:pPr marL="742950" lvl="1" indent="-285750" algn="l">
              <a:lnSpc>
                <a:spcPct val="110000"/>
              </a:lnSpc>
              <a:spcBef>
                <a:spcPct val="20000"/>
              </a:spcBef>
              <a:buClr>
                <a:schemeClr val="folHlink"/>
              </a:buClr>
              <a:buSzPct val="55000"/>
              <a:buFont typeface="Wingdings" pitchFamily="2" charset="2"/>
              <a:buNone/>
              <a:tabLst>
                <a:tab pos="1536700" algn="ctr"/>
                <a:tab pos="3543300" algn="ctr"/>
                <a:tab pos="5481638" algn="ctr"/>
              </a:tabLst>
            </a:pPr>
            <a:r>
              <a:rPr lang="en-US" altLang="zh-TW" sz="2000" dirty="0">
                <a:solidFill>
                  <a:schemeClr val="tx1"/>
                </a:solidFill>
                <a:latin typeface="Times New Roman" pitchFamily="18" charset="0"/>
              </a:rPr>
              <a:t>E.g. participation of customer in </a:t>
            </a:r>
            <a:r>
              <a:rPr lang="en-US" altLang="zh-TW" sz="2000" i="1" dirty="0">
                <a:solidFill>
                  <a:schemeClr val="tx1"/>
                </a:solidFill>
                <a:latin typeface="Times New Roman" pitchFamily="18" charset="0"/>
              </a:rPr>
              <a:t>borrower</a:t>
            </a:r>
            <a:r>
              <a:rPr lang="en-US" altLang="zh-TW" sz="2000" dirty="0">
                <a:solidFill>
                  <a:schemeClr val="tx1"/>
                </a:solidFill>
                <a:latin typeface="Times New Roman" pitchFamily="18" charset="0"/>
              </a:rPr>
              <a:t> is </a:t>
            </a:r>
            <a:r>
              <a:rPr lang="en-US" altLang="zh-TW" sz="2000" b="1" dirty="0">
                <a:solidFill>
                  <a:schemeClr val="tx1"/>
                </a:solidFill>
                <a:latin typeface="Times New Roman" pitchFamily="18" charset="0"/>
              </a:rPr>
              <a:t>partial</a:t>
            </a:r>
          </a:p>
        </p:txBody>
      </p:sp>
      <p:grpSp>
        <p:nvGrpSpPr>
          <p:cNvPr id="3078" name="Group 4"/>
          <p:cNvGrpSpPr>
            <a:grpSpLocks/>
          </p:cNvGrpSpPr>
          <p:nvPr/>
        </p:nvGrpSpPr>
        <p:grpSpPr bwMode="auto">
          <a:xfrm>
            <a:off x="2440235" y="3932872"/>
            <a:ext cx="7553325" cy="2189163"/>
            <a:chOff x="684" y="2600"/>
            <a:chExt cx="4392" cy="1379"/>
          </a:xfrm>
        </p:grpSpPr>
        <p:pic>
          <p:nvPicPr>
            <p:cNvPr id="3079" name="Picture 5"/>
            <p:cNvPicPr>
              <a:picLocks noChangeAspect="1" noChangeArrowheads="1"/>
            </p:cNvPicPr>
            <p:nvPr/>
          </p:nvPicPr>
          <p:blipFill>
            <a:blip r:embed="rId2">
              <a:extLst>
                <a:ext uri="{28A0092B-C50C-407E-A947-70E740481C1C}">
                  <a14:useLocalDpi xmlns:a14="http://schemas.microsoft.com/office/drawing/2010/main" val="0"/>
                </a:ext>
              </a:extLst>
            </a:blip>
            <a:srcRect l="1149" t="32813" r="984" b="34563"/>
            <a:stretch>
              <a:fillRect/>
            </a:stretch>
          </p:blipFill>
          <p:spPr bwMode="auto">
            <a:xfrm>
              <a:off x="684" y="2600"/>
              <a:ext cx="4392" cy="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3080" name="Oval 6"/>
            <p:cNvSpPr>
              <a:spLocks noChangeArrowheads="1"/>
            </p:cNvSpPr>
            <p:nvPr/>
          </p:nvSpPr>
          <p:spPr bwMode="auto">
            <a:xfrm>
              <a:off x="3155" y="3439"/>
              <a:ext cx="821" cy="379"/>
            </a:xfrm>
            <a:prstGeom prst="ellipse">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081" name="Rectangle 7"/>
            <p:cNvSpPr>
              <a:spLocks noChangeArrowheads="1"/>
            </p:cNvSpPr>
            <p:nvPr/>
          </p:nvSpPr>
          <p:spPr bwMode="auto">
            <a:xfrm>
              <a:off x="3535" y="3785"/>
              <a:ext cx="9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1400" b="1">
                  <a:latin typeface="Times New Roman" pitchFamily="18" charset="0"/>
                </a:rPr>
                <a:t>Total participation</a:t>
              </a:r>
              <a:endParaRPr lang="zh-TW" altLang="en-US" sz="1400" b="1">
                <a:latin typeface="Times New Roman" pitchFamily="18" charset="0"/>
              </a:endParaRPr>
            </a:p>
          </p:txBody>
        </p:sp>
        <p:sp>
          <p:nvSpPr>
            <p:cNvPr id="3082" name="Rectangle 8"/>
            <p:cNvSpPr>
              <a:spLocks noChangeArrowheads="1"/>
            </p:cNvSpPr>
            <p:nvPr/>
          </p:nvSpPr>
          <p:spPr bwMode="auto">
            <a:xfrm>
              <a:off x="890" y="3720"/>
              <a:ext cx="15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lvl="2"/>
              <a:r>
                <a:rPr lang="en-US" altLang="zh-TW" sz="1400" b="1">
                  <a:latin typeface="Times New Roman" pitchFamily="18" charset="0"/>
                </a:rPr>
                <a:t>Partial participation</a:t>
              </a:r>
              <a:endParaRPr lang="zh-TW" altLang="en-US" sz="1400" b="1">
                <a:latin typeface="Times New Roman" pitchFamily="18" charset="0"/>
              </a:endParaRPr>
            </a:p>
          </p:txBody>
        </p:sp>
      </p:grpSp>
      <mc:AlternateContent xmlns:mc="http://schemas.openxmlformats.org/markup-compatibility/2006" xmlns:p14="http://schemas.microsoft.com/office/powerpoint/2010/main">
        <mc:Choice Requires="p14">
          <p:contentPart p14:bwMode="auto" r:id="rId3">
            <p14:nvContentPartPr>
              <p14:cNvPr id="3074" name="Ink 17"/>
              <p14:cNvContentPartPr>
                <a14:cpLocks xmlns:a14="http://schemas.microsoft.com/office/drawing/2010/main" noRot="1" noChangeAspect="1" noEditPoints="1" noChangeArrowheads="1" noChangeShapeType="1"/>
              </p14:cNvContentPartPr>
              <p14:nvPr/>
            </p14:nvContentPartPr>
            <p14:xfrm>
              <a:off x="6872288" y="5708651"/>
              <a:ext cx="18918" cy="87313"/>
            </p14:xfrm>
          </p:contentPart>
        </mc:Choice>
        <mc:Fallback xmlns="">
          <p:pic>
            <p:nvPicPr>
              <p:cNvPr id="3074" name="Ink 17"/>
              <p:cNvPicPr>
                <a:picLocks noRot="1" noChangeAspect="1" noEditPoints="1" noChangeArrowheads="1" noChangeShapeType="1"/>
              </p:cNvPicPr>
              <p:nvPr/>
            </p:nvPicPr>
            <p:blipFill>
              <a:blip r:embed="rId4"/>
              <a:stretch>
                <a:fillRect/>
              </a:stretch>
            </p:blipFill>
            <p:spPr>
              <a:xfrm>
                <a:off x="6854461" y="5691045"/>
                <a:ext cx="54571" cy="122526"/>
              </a:xfrm>
              <a:prstGeom prst="rect">
                <a:avLst/>
              </a:prstGeom>
            </p:spPr>
          </p:pic>
        </mc:Fallback>
      </mc:AlternateContent>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3B8DCDA2-2604-462F-AC1D-5492961C1C95}" type="slidenum">
              <a:rPr lang="en-US" altLang="zh-TW" smtClean="0"/>
              <a:pPr/>
              <a:t>59</a:t>
            </a:fld>
            <a:endParaRPr lang="en-US" altLang="zh-TW"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31" y="4062811"/>
            <a:ext cx="2305050" cy="197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582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a:xfrm>
            <a:off x="888769" y="545854"/>
            <a:ext cx="8262243" cy="685800"/>
          </a:xfrm>
        </p:spPr>
        <p:txBody>
          <a:bodyPr/>
          <a:lstStyle/>
          <a:p>
            <a:r>
              <a:rPr lang="en-US" altLang="zh-TW" dirty="0" smtClean="0">
                <a:solidFill>
                  <a:schemeClr val="tx1"/>
                </a:solidFill>
                <a:latin typeface="Times New Roman" pitchFamily="18" charset="0"/>
                <a:ea typeface="華康行書體(P)" pitchFamily="66" charset="-120"/>
              </a:rPr>
              <a:t>EX.part2.1: </a:t>
            </a:r>
            <a:r>
              <a:rPr lang="en-US" altLang="zh-TW" sz="3200" dirty="0" smtClean="0">
                <a:solidFill>
                  <a:schemeClr val="tx1"/>
                </a:solidFill>
                <a:latin typeface="Times New Roman" pitchFamily="18" charset="0"/>
              </a:rPr>
              <a:t>Problem and E-R Diagram</a:t>
            </a:r>
            <a:endParaRPr lang="en-US" altLang="zh-TW" dirty="0">
              <a:solidFill>
                <a:schemeClr val="tx1"/>
              </a:solidFill>
              <a:latin typeface="Times New Roman" pitchFamily="18" charset="0"/>
              <a:ea typeface="華康行書體(P)" pitchFamily="66" charset="-120"/>
            </a:endParaRPr>
          </a:p>
        </p:txBody>
      </p:sp>
      <p:sp>
        <p:nvSpPr>
          <p:cNvPr id="79876" name="Rectangle 3"/>
          <p:cNvSpPr>
            <a:spLocks noChangeArrowheads="1"/>
          </p:cNvSpPr>
          <p:nvPr/>
        </p:nvSpPr>
        <p:spPr bwMode="auto">
          <a:xfrm>
            <a:off x="1157420" y="1324123"/>
            <a:ext cx="7993592"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130000"/>
              </a:lnSpc>
              <a:spcBef>
                <a:spcPct val="30000"/>
              </a:spcBef>
              <a:buClr>
                <a:srgbClr val="00B050"/>
              </a:buClr>
              <a:buSzPct val="60000"/>
              <a:buFont typeface="Wingdings" pitchFamily="2" charset="2"/>
              <a:buChar char="n"/>
            </a:pPr>
            <a:r>
              <a:rPr lang="en-US" altLang="zh-TW" sz="2000" b="1" dirty="0">
                <a:solidFill>
                  <a:schemeClr val="tx2"/>
                </a:solidFill>
                <a:latin typeface="Times New Roman" pitchFamily="18" charset="0"/>
              </a:rPr>
              <a:t>Problem Description </a:t>
            </a:r>
          </a:p>
          <a:p>
            <a:pPr marL="685800" lvl="1" indent="-342900" algn="l">
              <a:lnSpc>
                <a:spcPct val="80000"/>
              </a:lnSpc>
              <a:spcBef>
                <a:spcPct val="10000"/>
              </a:spcBef>
              <a:buClr>
                <a:schemeClr val="folHlink"/>
              </a:buClr>
              <a:buSzPct val="55000"/>
              <a:buFont typeface="Wingdings" pitchFamily="2" charset="2"/>
              <a:buChar char="l"/>
            </a:pPr>
            <a:r>
              <a:rPr lang="zh-TW" altLang="en-US" sz="2000" dirty="0">
                <a:latin typeface="Times New Roman" pitchFamily="18" charset="0"/>
              </a:rPr>
              <a:t>封面</a:t>
            </a:r>
            <a:r>
              <a:rPr lang="en-US" altLang="zh-TW" sz="2000" dirty="0">
                <a:latin typeface="Times New Roman" pitchFamily="18" charset="0"/>
              </a:rPr>
              <a:t>: </a:t>
            </a:r>
            <a:r>
              <a:rPr lang="zh-TW" altLang="en-US" sz="2000" dirty="0" smtClean="0">
                <a:latin typeface="Times New Roman" pitchFamily="18" charset="0"/>
              </a:rPr>
              <a:t>題目</a:t>
            </a:r>
            <a:r>
              <a:rPr lang="zh-TW" altLang="en-US" sz="2000" dirty="0" smtClean="0">
                <a:latin typeface="新細明體"/>
                <a:ea typeface="新細明體"/>
              </a:rPr>
              <a:t>、</a:t>
            </a:r>
            <a:r>
              <a:rPr lang="zh-TW" altLang="en-US" sz="2000" dirty="0" smtClean="0">
                <a:latin typeface="Times New Roman" pitchFamily="18" charset="0"/>
              </a:rPr>
              <a:t>組員 </a:t>
            </a:r>
            <a:endParaRPr lang="zh-TW" altLang="en-US" sz="2000" dirty="0">
              <a:latin typeface="Times New Roman" pitchFamily="18" charset="0"/>
            </a:endParaRPr>
          </a:p>
          <a:p>
            <a:pPr marL="685800" lvl="1" indent="-342900" algn="l">
              <a:lnSpc>
                <a:spcPct val="80000"/>
              </a:lnSpc>
              <a:spcBef>
                <a:spcPct val="10000"/>
              </a:spcBef>
              <a:buClr>
                <a:schemeClr val="folHlink"/>
              </a:buClr>
              <a:buSzPct val="55000"/>
              <a:buFont typeface="Wingdings" pitchFamily="2" charset="2"/>
              <a:buChar char="l"/>
            </a:pPr>
            <a:r>
              <a:rPr lang="zh-TW" altLang="en-US" sz="2000" dirty="0">
                <a:latin typeface="Times New Roman" pitchFamily="18" charset="0"/>
              </a:rPr>
              <a:t>題目</a:t>
            </a:r>
            <a:r>
              <a:rPr lang="zh-TW" altLang="en-US" sz="2000" dirty="0" smtClean="0">
                <a:latin typeface="Times New Roman" pitchFamily="18" charset="0"/>
              </a:rPr>
              <a:t>描述</a:t>
            </a:r>
            <a:endParaRPr lang="en-US" altLang="zh-TW" sz="2000" dirty="0" smtClean="0">
              <a:latin typeface="Times New Roman" pitchFamily="18" charset="0"/>
            </a:endParaRPr>
          </a:p>
          <a:p>
            <a:pPr marL="685800" lvl="1" indent="-342900" algn="l">
              <a:lnSpc>
                <a:spcPct val="80000"/>
              </a:lnSpc>
              <a:spcBef>
                <a:spcPct val="10000"/>
              </a:spcBef>
              <a:buClr>
                <a:schemeClr val="folHlink"/>
              </a:buClr>
              <a:buSzPct val="55000"/>
              <a:buFont typeface="Wingdings" pitchFamily="2" charset="2"/>
              <a:buChar char="l"/>
            </a:pPr>
            <a:r>
              <a:rPr lang="en-US" altLang="zh-TW" sz="2000" dirty="0">
                <a:latin typeface="Times New Roman" pitchFamily="18" charset="0"/>
              </a:rPr>
              <a:t>Take any data you are familiar with. (from your work or ?)</a:t>
            </a:r>
          </a:p>
          <a:p>
            <a:pPr marL="342900" lvl="1" indent="-342900" algn="l">
              <a:lnSpc>
                <a:spcPct val="130000"/>
              </a:lnSpc>
              <a:spcBef>
                <a:spcPct val="30000"/>
              </a:spcBef>
              <a:buClr>
                <a:srgbClr val="00B050"/>
              </a:buClr>
              <a:buSzPct val="60000"/>
              <a:buFont typeface="Wingdings" pitchFamily="2" charset="2"/>
              <a:buChar char="n"/>
            </a:pPr>
            <a:r>
              <a:rPr lang="en-US" altLang="zh-TW" sz="2000" b="1" dirty="0" smtClean="0">
                <a:solidFill>
                  <a:schemeClr val="tx2"/>
                </a:solidFill>
                <a:latin typeface="Times New Roman" pitchFamily="18" charset="0"/>
              </a:rPr>
              <a:t>System </a:t>
            </a:r>
            <a:r>
              <a:rPr lang="en-US" altLang="zh-TW" sz="2000" b="1" dirty="0">
                <a:solidFill>
                  <a:schemeClr val="tx2"/>
                </a:solidFill>
                <a:latin typeface="Times New Roman" pitchFamily="18" charset="0"/>
              </a:rPr>
              <a:t>Analysis and Draw the E-R Diagram</a:t>
            </a:r>
          </a:p>
          <a:p>
            <a:pPr marL="685800" lvl="1" indent="-342900" algn="l">
              <a:lnSpc>
                <a:spcPct val="80000"/>
              </a:lnSpc>
              <a:spcBef>
                <a:spcPct val="10000"/>
              </a:spcBef>
              <a:buClr>
                <a:schemeClr val="folHlink"/>
              </a:buClr>
              <a:buSzPct val="55000"/>
              <a:buFont typeface="Wingdings" pitchFamily="2" charset="2"/>
              <a:buChar char="l"/>
            </a:pPr>
            <a:r>
              <a:rPr lang="zh-TW" altLang="en-US" sz="2000" dirty="0" smtClean="0">
                <a:latin typeface="Times New Roman" pitchFamily="18" charset="0"/>
              </a:rPr>
              <a:t>系統分析</a:t>
            </a:r>
            <a:r>
              <a:rPr lang="zh-TW" altLang="en-US" sz="2000" dirty="0">
                <a:latin typeface="Times New Roman" pitchFamily="18" charset="0"/>
              </a:rPr>
              <a:t>與設計</a:t>
            </a:r>
            <a:r>
              <a:rPr lang="en-US" altLang="zh-TW" sz="2000" dirty="0">
                <a:latin typeface="Times New Roman" pitchFamily="18" charset="0"/>
              </a:rPr>
              <a:t>: using E-R </a:t>
            </a:r>
            <a:r>
              <a:rPr lang="en-US" altLang="zh-TW" sz="2000" dirty="0" smtClean="0">
                <a:latin typeface="Times New Roman" pitchFamily="18" charset="0"/>
              </a:rPr>
              <a:t>Diagram</a:t>
            </a:r>
          </a:p>
          <a:p>
            <a:pPr marL="685800" lvl="1" indent="-342900" algn="l">
              <a:lnSpc>
                <a:spcPct val="80000"/>
              </a:lnSpc>
              <a:spcBef>
                <a:spcPct val="10000"/>
              </a:spcBef>
              <a:buClr>
                <a:schemeClr val="folHlink"/>
              </a:buClr>
              <a:buSzPct val="55000"/>
              <a:buFont typeface="Wingdings" pitchFamily="2" charset="2"/>
              <a:buChar char="l"/>
            </a:pPr>
            <a:r>
              <a:rPr lang="en-US" altLang="zh-TW" sz="2000" dirty="0">
                <a:latin typeface="Times New Roman" pitchFamily="18" charset="0"/>
              </a:rPr>
              <a:t>By using the E-R model to analysis and describe your </a:t>
            </a:r>
            <a:r>
              <a:rPr lang="en-US" altLang="zh-TW" sz="2000" dirty="0" smtClean="0">
                <a:latin typeface="Times New Roman" pitchFamily="18" charset="0"/>
              </a:rPr>
              <a:t>data</a:t>
            </a:r>
            <a:endParaRPr lang="en-US" altLang="zh-TW" sz="1600" dirty="0"/>
          </a:p>
          <a:p>
            <a:pPr marL="342900" indent="-342900" algn="l">
              <a:lnSpc>
                <a:spcPct val="130000"/>
              </a:lnSpc>
              <a:spcBef>
                <a:spcPct val="30000"/>
              </a:spcBef>
              <a:buClr>
                <a:srgbClr val="00B050"/>
              </a:buClr>
              <a:buSzPct val="60000"/>
              <a:buFont typeface="Wingdings" pitchFamily="2" charset="2"/>
              <a:buChar char="n"/>
            </a:pPr>
            <a:r>
              <a:rPr lang="en-US" altLang="zh-TW" sz="2000" b="1" dirty="0">
                <a:solidFill>
                  <a:schemeClr val="tx2"/>
                </a:solidFill>
                <a:latin typeface="Times New Roman" pitchFamily="18" charset="0"/>
              </a:rPr>
              <a:t>Using any tools (e.g. Visio), and draw an E-R diagram</a:t>
            </a:r>
          </a:p>
          <a:p>
            <a:pPr marL="342900" indent="-342900" algn="l">
              <a:lnSpc>
                <a:spcPct val="130000"/>
              </a:lnSpc>
              <a:spcBef>
                <a:spcPct val="30000"/>
              </a:spcBef>
              <a:buClr>
                <a:srgbClr val="00B050"/>
              </a:buClr>
              <a:buSzPct val="60000"/>
              <a:buFont typeface="Wingdings" pitchFamily="2" charset="2"/>
              <a:buChar char="n"/>
            </a:pPr>
            <a:r>
              <a:rPr lang="en-US" altLang="zh-TW" sz="2000" b="1" dirty="0">
                <a:solidFill>
                  <a:schemeClr val="tx2"/>
                </a:solidFill>
                <a:latin typeface="Times New Roman" pitchFamily="18" charset="0"/>
              </a:rPr>
              <a:t>You can choose any “real system” as you like, for example:</a:t>
            </a:r>
          </a:p>
          <a:p>
            <a:pPr marL="685800" lvl="1" indent="-342900" algn="l">
              <a:lnSpc>
                <a:spcPct val="80000"/>
              </a:lnSpc>
              <a:spcBef>
                <a:spcPct val="10000"/>
              </a:spcBef>
              <a:buClr>
                <a:schemeClr val="folHlink"/>
              </a:buClr>
              <a:buSzPct val="55000"/>
              <a:buFont typeface="Wingdings" pitchFamily="2" charset="2"/>
              <a:buChar char="l"/>
            </a:pPr>
            <a:r>
              <a:rPr lang="en-US" altLang="zh-TW" sz="2000" dirty="0" smtClean="0">
                <a:latin typeface="Times New Roman" pitchFamily="18" charset="0"/>
              </a:rPr>
              <a:t>A small Library </a:t>
            </a:r>
            <a:r>
              <a:rPr lang="en-US" altLang="zh-TW" sz="2000" dirty="0">
                <a:latin typeface="Times New Roman" pitchFamily="18" charset="0"/>
              </a:rPr>
              <a:t>System</a:t>
            </a:r>
          </a:p>
          <a:p>
            <a:pPr marL="685800" lvl="1" indent="-342900" algn="l">
              <a:lnSpc>
                <a:spcPct val="80000"/>
              </a:lnSpc>
              <a:spcBef>
                <a:spcPct val="10000"/>
              </a:spcBef>
              <a:buClr>
                <a:schemeClr val="folHlink"/>
              </a:buClr>
              <a:buSzPct val="55000"/>
              <a:buFont typeface="Wingdings" pitchFamily="2" charset="2"/>
              <a:buChar char="l"/>
            </a:pPr>
            <a:r>
              <a:rPr lang="en-US" altLang="zh-TW" sz="2000" dirty="0">
                <a:latin typeface="Times New Roman" pitchFamily="18" charset="0"/>
              </a:rPr>
              <a:t>Accounting System</a:t>
            </a:r>
          </a:p>
          <a:p>
            <a:pPr marL="685800" lvl="1" indent="-342900" algn="l">
              <a:lnSpc>
                <a:spcPct val="80000"/>
              </a:lnSpc>
              <a:spcBef>
                <a:spcPct val="10000"/>
              </a:spcBef>
              <a:buClr>
                <a:schemeClr val="folHlink"/>
              </a:buClr>
              <a:buSzPct val="55000"/>
              <a:buFont typeface="Wingdings" pitchFamily="2" charset="2"/>
              <a:buChar char="l"/>
            </a:pPr>
            <a:r>
              <a:rPr lang="en-US" altLang="zh-TW" sz="2000" dirty="0">
                <a:latin typeface="Times New Roman" pitchFamily="18" charset="0"/>
              </a:rPr>
              <a:t>… </a:t>
            </a:r>
          </a:p>
          <a:p>
            <a:pPr marL="685800" lvl="1" indent="-342900" algn="l">
              <a:lnSpc>
                <a:spcPct val="80000"/>
              </a:lnSpc>
              <a:spcBef>
                <a:spcPct val="10000"/>
              </a:spcBef>
              <a:buClr>
                <a:schemeClr val="folHlink"/>
              </a:buClr>
              <a:buSzPct val="55000"/>
              <a:buFont typeface="Wingdings" pitchFamily="2" charset="2"/>
              <a:buChar char="l"/>
            </a:pPr>
            <a:r>
              <a:rPr lang="en-US" altLang="zh-TW" sz="2000" dirty="0">
                <a:latin typeface="Times New Roman" pitchFamily="18" charset="0"/>
              </a:rPr>
              <a:t>A Banking Enterprise</a:t>
            </a:r>
          </a:p>
          <a:p>
            <a:pPr marL="342900" indent="-342900" algn="l">
              <a:spcBef>
                <a:spcPct val="10000"/>
              </a:spcBef>
              <a:buClr>
                <a:schemeClr val="folHlink"/>
              </a:buClr>
              <a:buSzPct val="55000"/>
              <a:buFont typeface="Wingdings" pitchFamily="2" charset="2"/>
              <a:buNone/>
            </a:pPr>
            <a:endParaRPr lang="en-US" altLang="zh-TW" sz="2000" b="1" dirty="0">
              <a:solidFill>
                <a:schemeClr val="tx1"/>
              </a:solidFill>
              <a:latin typeface="Times New Roman" pitchFamily="18" charset="0"/>
            </a:endParaRP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5" name="投影片編號版面配置區 4"/>
          <p:cNvSpPr>
            <a:spLocks noGrp="1"/>
          </p:cNvSpPr>
          <p:nvPr>
            <p:ph type="sldNum" sz="quarter" idx="11"/>
          </p:nvPr>
        </p:nvSpPr>
        <p:spPr/>
        <p:txBody>
          <a:bodyPr/>
          <a:lstStyle/>
          <a:p>
            <a:r>
              <a:rPr lang="en-US" altLang="zh-TW" smtClean="0"/>
              <a:t>6-</a:t>
            </a:r>
            <a:fld id="{3B8DCDA2-2604-462F-AC1D-5492961C1C95}" type="slidenum">
              <a:rPr lang="en-US" altLang="zh-TW" smtClean="0"/>
              <a:pPr/>
              <a:t>6</a:t>
            </a:fld>
            <a:endParaRPr lang="en-US" altLang="zh-TW" dirty="0"/>
          </a:p>
        </p:txBody>
      </p:sp>
    </p:spTree>
    <p:extLst>
      <p:ext uri="{BB962C8B-B14F-4D97-AF65-F5344CB8AC3E}">
        <p14:creationId xmlns:p14="http://schemas.microsoft.com/office/powerpoint/2010/main" val="39644925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a:xfrm>
            <a:off x="577850" y="438150"/>
            <a:ext cx="8750300" cy="711200"/>
          </a:xfrm>
        </p:spPr>
        <p:txBody>
          <a:bodyPr/>
          <a:lstStyle/>
          <a:p>
            <a:pPr eaLnBrk="1" hangingPunct="1"/>
            <a:r>
              <a:rPr lang="en-US" altLang="zh-TW" dirty="0" smtClean="0"/>
              <a:t>Cardinality Limits</a:t>
            </a:r>
            <a:endParaRPr lang="en-US" altLang="zh-TW" sz="2000" b="0" dirty="0" smtClean="0"/>
          </a:p>
        </p:txBody>
      </p:sp>
      <p:pic>
        <p:nvPicPr>
          <p:cNvPr id="67588" name="Picture 3"/>
          <p:cNvPicPr>
            <a:picLocks noChangeAspect="1" noChangeArrowheads="1"/>
          </p:cNvPicPr>
          <p:nvPr/>
        </p:nvPicPr>
        <p:blipFill>
          <a:blip r:embed="rId2">
            <a:extLst>
              <a:ext uri="{28A0092B-C50C-407E-A947-70E740481C1C}">
                <a14:useLocalDpi xmlns:a14="http://schemas.microsoft.com/office/drawing/2010/main" val="0"/>
              </a:ext>
            </a:extLst>
          </a:blip>
          <a:srcRect l="1706" t="30493" r="1312" b="29488"/>
          <a:stretch>
            <a:fillRect/>
          </a:stretch>
        </p:blipFill>
        <p:spPr bwMode="auto">
          <a:xfrm>
            <a:off x="1485901" y="2060848"/>
            <a:ext cx="7384785" cy="179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67589" name="Rectangle 4"/>
          <p:cNvSpPr>
            <a:spLocks noChangeArrowheads="1"/>
          </p:cNvSpPr>
          <p:nvPr/>
        </p:nvSpPr>
        <p:spPr bwMode="auto">
          <a:xfrm>
            <a:off x="773906" y="1300164"/>
            <a:ext cx="8330671"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buSzPct val="60000"/>
              <a:buFont typeface="Wingdings" pitchFamily="2" charset="2"/>
              <a:buChar char="n"/>
              <a:tabLst>
                <a:tab pos="1536700" algn="ctr"/>
                <a:tab pos="3543300" algn="ctr"/>
                <a:tab pos="5481638" algn="ctr"/>
              </a:tabLst>
            </a:pPr>
            <a:r>
              <a:rPr lang="en-US" altLang="zh-TW" sz="2000" b="1">
                <a:solidFill>
                  <a:schemeClr val="tx1"/>
                </a:solidFill>
                <a:latin typeface="Times New Roman" pitchFamily="18" charset="0"/>
              </a:rPr>
              <a:t>Cardinality limits:</a:t>
            </a:r>
            <a:r>
              <a:rPr lang="en-US" altLang="zh-TW" sz="2000">
                <a:solidFill>
                  <a:schemeClr val="tx1"/>
                </a:solidFill>
                <a:latin typeface="Times New Roman" pitchFamily="18" charset="0"/>
              </a:rPr>
              <a:t> form </a:t>
            </a:r>
            <a:r>
              <a:rPr lang="en-US" altLang="zh-TW" sz="2000" i="1">
                <a:solidFill>
                  <a:schemeClr val="tx1"/>
                </a:solidFill>
                <a:latin typeface="Times New Roman" pitchFamily="18" charset="0"/>
              </a:rPr>
              <a:t>l..h</a:t>
            </a:r>
            <a:r>
              <a:rPr lang="en-US" altLang="zh-TW" sz="2000">
                <a:solidFill>
                  <a:schemeClr val="tx1"/>
                </a:solidFill>
                <a:latin typeface="Times New Roman" pitchFamily="18" charset="0"/>
              </a:rPr>
              <a:t>, can also express participation constraints</a:t>
            </a:r>
          </a:p>
        </p:txBody>
      </p:sp>
      <p:grpSp>
        <p:nvGrpSpPr>
          <p:cNvPr id="67590" name="Group 5"/>
          <p:cNvGrpSpPr>
            <a:grpSpLocks/>
          </p:cNvGrpSpPr>
          <p:nvPr/>
        </p:nvGrpSpPr>
        <p:grpSpPr bwMode="auto">
          <a:xfrm>
            <a:off x="1460231" y="4005064"/>
            <a:ext cx="7553325" cy="2189162"/>
            <a:chOff x="684" y="2600"/>
            <a:chExt cx="4392" cy="1379"/>
          </a:xfrm>
        </p:grpSpPr>
        <p:pic>
          <p:nvPicPr>
            <p:cNvPr id="67592" name="Picture 6"/>
            <p:cNvPicPr>
              <a:picLocks noChangeAspect="1" noChangeArrowheads="1"/>
            </p:cNvPicPr>
            <p:nvPr/>
          </p:nvPicPr>
          <p:blipFill>
            <a:blip r:embed="rId3">
              <a:extLst>
                <a:ext uri="{28A0092B-C50C-407E-A947-70E740481C1C}">
                  <a14:useLocalDpi xmlns:a14="http://schemas.microsoft.com/office/drawing/2010/main" val="0"/>
                </a:ext>
              </a:extLst>
            </a:blip>
            <a:srcRect l="1149" t="32813" r="984" b="34563"/>
            <a:stretch>
              <a:fillRect/>
            </a:stretch>
          </p:blipFill>
          <p:spPr bwMode="auto">
            <a:xfrm>
              <a:off x="684" y="2600"/>
              <a:ext cx="4392" cy="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67593" name="Oval 7"/>
            <p:cNvSpPr>
              <a:spLocks noChangeArrowheads="1"/>
            </p:cNvSpPr>
            <p:nvPr/>
          </p:nvSpPr>
          <p:spPr bwMode="auto">
            <a:xfrm>
              <a:off x="3155" y="3439"/>
              <a:ext cx="821" cy="379"/>
            </a:xfrm>
            <a:prstGeom prst="ellipse">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67594" name="Rectangle 8"/>
            <p:cNvSpPr>
              <a:spLocks noChangeArrowheads="1"/>
            </p:cNvSpPr>
            <p:nvPr/>
          </p:nvSpPr>
          <p:spPr bwMode="auto">
            <a:xfrm>
              <a:off x="3535" y="3785"/>
              <a:ext cx="9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1400" b="1">
                  <a:latin typeface="Times New Roman" pitchFamily="18" charset="0"/>
                </a:rPr>
                <a:t>Total participation</a:t>
              </a:r>
              <a:endParaRPr lang="zh-TW" altLang="en-US" sz="1400" b="1">
                <a:latin typeface="Times New Roman" pitchFamily="18" charset="0"/>
              </a:endParaRPr>
            </a:p>
          </p:txBody>
        </p:sp>
        <p:sp>
          <p:nvSpPr>
            <p:cNvPr id="67595" name="Rectangle 9"/>
            <p:cNvSpPr>
              <a:spLocks noChangeArrowheads="1"/>
            </p:cNvSpPr>
            <p:nvPr/>
          </p:nvSpPr>
          <p:spPr bwMode="auto">
            <a:xfrm>
              <a:off x="890" y="3720"/>
              <a:ext cx="15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lvl="2"/>
              <a:r>
                <a:rPr lang="en-US" altLang="zh-TW" sz="1400" b="1">
                  <a:latin typeface="Times New Roman" pitchFamily="18" charset="0"/>
                </a:rPr>
                <a:t>Partial participation</a:t>
              </a:r>
              <a:endParaRPr lang="zh-TW" altLang="en-US" sz="1400" b="1">
                <a:latin typeface="Times New Roman" pitchFamily="18" charset="0"/>
              </a:endParaRPr>
            </a:p>
          </p:txBody>
        </p:sp>
      </p:grpSp>
      <p:sp>
        <p:nvSpPr>
          <p:cNvPr id="67591" name="Text Box 10"/>
          <p:cNvSpPr txBox="1">
            <a:spLocks noChangeArrowheads="1"/>
          </p:cNvSpPr>
          <p:nvPr/>
        </p:nvSpPr>
        <p:spPr bwMode="auto">
          <a:xfrm>
            <a:off x="323630" y="3997325"/>
            <a:ext cx="965905" cy="338554"/>
          </a:xfrm>
          <a:prstGeom prst="rect">
            <a:avLst/>
          </a:prstGeom>
          <a:noFill/>
          <a:ln w="38100" cmpd="dbl">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sz="1600"/>
              <a:t>compare</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3B8DCDA2-2604-462F-AC1D-5492961C1C95}" type="slidenum">
              <a:rPr lang="en-US" altLang="zh-TW" smtClean="0"/>
              <a:pPr/>
              <a:t>60</a:t>
            </a:fld>
            <a:endParaRPr lang="en-US" altLang="zh-TW" dirty="0"/>
          </a:p>
        </p:txBody>
      </p:sp>
    </p:spTree>
    <p:extLst>
      <p:ext uri="{BB962C8B-B14F-4D97-AF65-F5344CB8AC3E}">
        <p14:creationId xmlns:p14="http://schemas.microsoft.com/office/powerpoint/2010/main" val="28772608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1155700" y="457200"/>
            <a:ext cx="8332391" cy="685800"/>
          </a:xfrm>
        </p:spPr>
        <p:txBody>
          <a:bodyPr/>
          <a:lstStyle/>
          <a:p>
            <a:pPr eaLnBrk="1" hangingPunct="1"/>
            <a:r>
              <a:rPr lang="en-US" altLang="zh-TW" sz="3200" dirty="0" smtClean="0"/>
              <a:t>E-R Diagram for a Banking Enterprise</a:t>
            </a:r>
            <a:endParaRPr lang="en-US" altLang="zh-TW" sz="2000" dirty="0" smtClean="0"/>
          </a:p>
        </p:txBody>
      </p:sp>
      <p:pic>
        <p:nvPicPr>
          <p:cNvPr id="27652" name="Picture 3"/>
          <p:cNvPicPr>
            <a:picLocks noChangeAspect="1" noChangeArrowheads="1"/>
          </p:cNvPicPr>
          <p:nvPr/>
        </p:nvPicPr>
        <p:blipFill>
          <a:blip r:embed="rId2">
            <a:extLst>
              <a:ext uri="{28A0092B-C50C-407E-A947-70E740481C1C}">
                <a14:useLocalDpi xmlns:a14="http://schemas.microsoft.com/office/drawing/2010/main" val="0"/>
              </a:ext>
            </a:extLst>
          </a:blip>
          <a:srcRect l="13913" t="874" r="14110" b="1357"/>
          <a:stretch>
            <a:fillRect/>
          </a:stretch>
        </p:blipFill>
        <p:spPr bwMode="auto">
          <a:xfrm>
            <a:off x="200472" y="1268760"/>
            <a:ext cx="9433048"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5" name="投影片編號版面配置區 4"/>
          <p:cNvSpPr>
            <a:spLocks noGrp="1"/>
          </p:cNvSpPr>
          <p:nvPr>
            <p:ph type="sldNum" sz="quarter" idx="11"/>
          </p:nvPr>
        </p:nvSpPr>
        <p:spPr/>
        <p:txBody>
          <a:bodyPr/>
          <a:lstStyle/>
          <a:p>
            <a:r>
              <a:rPr lang="en-US" altLang="zh-TW" smtClean="0"/>
              <a:t>6-</a:t>
            </a:r>
            <a:fld id="{3B8DCDA2-2604-462F-AC1D-5492961C1C95}" type="slidenum">
              <a:rPr lang="en-US" altLang="zh-TW" smtClean="0"/>
              <a:pPr/>
              <a:t>61</a:t>
            </a:fld>
            <a:endParaRPr lang="en-US" altLang="zh-TW" dirty="0"/>
          </a:p>
        </p:txBody>
      </p:sp>
    </p:spTree>
    <p:extLst>
      <p:ext uri="{BB962C8B-B14F-4D97-AF65-F5344CB8AC3E}">
        <p14:creationId xmlns:p14="http://schemas.microsoft.com/office/powerpoint/2010/main" val="21557912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762000" y="2743200"/>
            <a:ext cx="8420100" cy="914400"/>
          </a:xfrm>
        </p:spPr>
        <p:txBody>
          <a:bodyPr/>
          <a:lstStyle/>
          <a:p>
            <a:pPr eaLnBrk="1" hangingPunct="1"/>
            <a:r>
              <a:rPr lang="en-US" altLang="zh-TW" dirty="0"/>
              <a:t>6.5 E-R Design Issues</a:t>
            </a:r>
            <a:endParaRPr lang="en-US" altLang="zh-TW" dirty="0" smtClean="0"/>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4"/>
          </p:nvPr>
        </p:nvSpPr>
        <p:spPr/>
        <p:txBody>
          <a:bodyPr/>
          <a:lstStyle/>
          <a:p>
            <a:r>
              <a:rPr lang="en-US" altLang="zh-TW" smtClean="0"/>
              <a:t>6-</a:t>
            </a:r>
            <a:fld id="{B978CFEF-9DC3-46D5-B29F-F7CF1978FE7A}" type="slidenum">
              <a:rPr lang="en-US" altLang="zh-TW" smtClean="0"/>
              <a:pPr/>
              <a:t>62</a:t>
            </a:fld>
            <a:endParaRPr lang="en-US" altLang="zh-TW" dirty="0"/>
          </a:p>
        </p:txBody>
      </p:sp>
    </p:spTree>
    <p:extLst>
      <p:ext uri="{BB962C8B-B14F-4D97-AF65-F5344CB8AC3E}">
        <p14:creationId xmlns:p14="http://schemas.microsoft.com/office/powerpoint/2010/main" val="24994749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1066272" y="457200"/>
            <a:ext cx="8574881" cy="685800"/>
          </a:xfrm>
        </p:spPr>
        <p:txBody>
          <a:bodyPr/>
          <a:lstStyle/>
          <a:p>
            <a:pPr eaLnBrk="1" hangingPunct="1"/>
            <a:r>
              <a:rPr lang="en-US" altLang="zh-TW" dirty="0" smtClean="0"/>
              <a:t>E-R Design Issues</a:t>
            </a:r>
            <a:endParaRPr lang="en-US" altLang="zh-TW" sz="2400" dirty="0" smtClean="0"/>
          </a:p>
        </p:txBody>
      </p:sp>
      <p:sp>
        <p:nvSpPr>
          <p:cNvPr id="68612" name="Rectangle 3"/>
          <p:cNvSpPr>
            <a:spLocks noGrp="1" noChangeArrowheads="1"/>
          </p:cNvSpPr>
          <p:nvPr>
            <p:ph type="body" idx="1"/>
          </p:nvPr>
        </p:nvSpPr>
        <p:spPr>
          <a:xfrm>
            <a:off x="992560" y="1412776"/>
            <a:ext cx="8208912" cy="5168900"/>
          </a:xfrm>
        </p:spPr>
        <p:txBody>
          <a:bodyPr/>
          <a:lstStyle/>
          <a:p>
            <a:pPr eaLnBrk="1" hangingPunct="1">
              <a:lnSpc>
                <a:spcPct val="130000"/>
              </a:lnSpc>
            </a:pPr>
            <a:r>
              <a:rPr lang="en-US" altLang="zh-TW" sz="2000" b="1" dirty="0" smtClean="0"/>
              <a:t>6.5.1 Use of entity sets vs. attributes</a:t>
            </a:r>
          </a:p>
          <a:p>
            <a:pPr lvl="1" eaLnBrk="1" hangingPunct="1">
              <a:lnSpc>
                <a:spcPct val="100000"/>
              </a:lnSpc>
            </a:pPr>
            <a:r>
              <a:rPr lang="en-US" altLang="zh-TW" sz="1800" dirty="0" smtClean="0"/>
              <a:t>Choice depends on the structure of the enterprise being modeled, and on the semantics associated with the attribute in question.</a:t>
            </a:r>
            <a:endParaRPr lang="en-US" altLang="zh-TW" sz="1800" b="1" dirty="0" smtClean="0"/>
          </a:p>
          <a:p>
            <a:pPr eaLnBrk="1" hangingPunct="1">
              <a:lnSpc>
                <a:spcPct val="130000"/>
              </a:lnSpc>
            </a:pPr>
            <a:r>
              <a:rPr lang="en-US" altLang="zh-TW" sz="2000" b="1" dirty="0" smtClean="0"/>
              <a:t>6.5.2 Placement of relationship attributes</a:t>
            </a:r>
          </a:p>
          <a:p>
            <a:pPr lvl="1" eaLnBrk="1" hangingPunct="1">
              <a:lnSpc>
                <a:spcPct val="100000"/>
              </a:lnSpc>
            </a:pPr>
            <a:r>
              <a:rPr lang="en-US" altLang="zh-TW" sz="1800" dirty="0" smtClean="0"/>
              <a:t>add an attributes, e.g., </a:t>
            </a:r>
            <a:r>
              <a:rPr lang="en-US" altLang="zh-TW" sz="1800" i="1" dirty="0" smtClean="0"/>
              <a:t>access-date</a:t>
            </a:r>
            <a:r>
              <a:rPr lang="en-US" altLang="zh-TW" sz="1800" dirty="0" smtClean="0"/>
              <a:t>, where should we  put it?</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5" name="投影片編號版面配置區 4"/>
          <p:cNvSpPr>
            <a:spLocks noGrp="1"/>
          </p:cNvSpPr>
          <p:nvPr>
            <p:ph type="sldNum" sz="quarter" idx="11"/>
          </p:nvPr>
        </p:nvSpPr>
        <p:spPr/>
        <p:txBody>
          <a:bodyPr/>
          <a:lstStyle/>
          <a:p>
            <a:r>
              <a:rPr lang="en-US" altLang="zh-TW" smtClean="0"/>
              <a:t>6-</a:t>
            </a:r>
            <a:fld id="{084BFBEF-DDC4-418E-BE81-DB2B5BD67F2A}" type="slidenum">
              <a:rPr lang="en-US" altLang="zh-TW" smtClean="0"/>
              <a:pPr/>
              <a:t>63</a:t>
            </a:fld>
            <a:endParaRPr lang="en-US" altLang="zh-TW" dirty="0"/>
          </a:p>
        </p:txBody>
      </p:sp>
    </p:spTree>
    <p:extLst>
      <p:ext uri="{BB962C8B-B14F-4D97-AF65-F5344CB8AC3E}">
        <p14:creationId xmlns:p14="http://schemas.microsoft.com/office/powerpoint/2010/main" val="10310162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1026"/>
          <p:cNvSpPr>
            <a:spLocks noGrp="1" noChangeArrowheads="1"/>
          </p:cNvSpPr>
          <p:nvPr>
            <p:ph type="title"/>
          </p:nvPr>
        </p:nvSpPr>
        <p:spPr>
          <a:xfrm>
            <a:off x="760148" y="468313"/>
            <a:ext cx="8358188" cy="685800"/>
          </a:xfrm>
        </p:spPr>
        <p:txBody>
          <a:bodyPr/>
          <a:lstStyle/>
          <a:p>
            <a:pPr eaLnBrk="1" hangingPunct="1"/>
            <a:r>
              <a:rPr lang="en-US" altLang="zh-TW" smtClean="0"/>
              <a:t>6.5.1</a:t>
            </a:r>
            <a:r>
              <a:rPr lang="en-US" altLang="zh-TW" sz="3200" smtClean="0"/>
              <a:t> </a:t>
            </a:r>
            <a:r>
              <a:rPr lang="en-US" altLang="zh-TW" smtClean="0"/>
              <a:t>Entity Sets vs. Attributes</a:t>
            </a:r>
          </a:p>
        </p:txBody>
      </p:sp>
      <p:sp>
        <p:nvSpPr>
          <p:cNvPr id="69636" name="Rectangle 1027"/>
          <p:cNvSpPr>
            <a:spLocks noGrp="1" noChangeArrowheads="1"/>
          </p:cNvSpPr>
          <p:nvPr>
            <p:ph type="body" idx="1"/>
          </p:nvPr>
        </p:nvSpPr>
        <p:spPr>
          <a:xfrm>
            <a:off x="875375" y="1284289"/>
            <a:ext cx="8464815" cy="1017587"/>
          </a:xfrm>
        </p:spPr>
        <p:txBody>
          <a:bodyPr/>
          <a:lstStyle/>
          <a:p>
            <a:pPr eaLnBrk="1" hangingPunct="1"/>
            <a:r>
              <a:rPr lang="en-US" altLang="zh-TW" sz="2000" dirty="0" smtClean="0"/>
              <a:t>Consider a </a:t>
            </a:r>
            <a:r>
              <a:rPr lang="en-US" altLang="zh-TW" sz="2000" b="1" dirty="0" smtClean="0"/>
              <a:t>Entity Set</a:t>
            </a:r>
            <a:r>
              <a:rPr lang="en-US" altLang="zh-TW" sz="2000" dirty="0" smtClean="0"/>
              <a:t>: </a:t>
            </a:r>
            <a:r>
              <a:rPr lang="en-US" altLang="zh-TW" sz="2000" i="1" dirty="0" smtClean="0"/>
              <a:t>employee</a:t>
            </a:r>
            <a:endParaRPr lang="en-US" altLang="zh-TW" sz="2000" dirty="0" smtClean="0"/>
          </a:p>
          <a:p>
            <a:pPr lvl="1" eaLnBrk="1" hangingPunct="1"/>
            <a:r>
              <a:rPr lang="en-US" altLang="zh-TW" sz="1800" dirty="0" smtClean="0"/>
              <a:t>with attributes</a:t>
            </a:r>
            <a:r>
              <a:rPr lang="en-US" altLang="zh-TW" sz="1800" i="1" dirty="0" smtClean="0"/>
              <a:t> </a:t>
            </a:r>
            <a:r>
              <a:rPr lang="en-US" altLang="zh-TW" sz="1800" dirty="0" smtClean="0"/>
              <a:t>(</a:t>
            </a:r>
            <a:r>
              <a:rPr lang="en-US" altLang="zh-TW" sz="1800" i="1" dirty="0" smtClean="0"/>
              <a:t>employee-id, employee-name, telephone-number</a:t>
            </a:r>
            <a:r>
              <a:rPr lang="en-US" altLang="zh-TW" sz="1800" dirty="0" smtClean="0"/>
              <a:t>)</a:t>
            </a:r>
          </a:p>
        </p:txBody>
      </p:sp>
      <p:pic>
        <p:nvPicPr>
          <p:cNvPr id="69637" name="Picture 1029"/>
          <p:cNvPicPr>
            <a:picLocks noChangeAspect="1" noChangeArrowheads="1"/>
          </p:cNvPicPr>
          <p:nvPr/>
        </p:nvPicPr>
        <p:blipFill>
          <a:blip r:embed="rId2" cstate="print">
            <a:extLst>
              <a:ext uri="{28A0092B-C50C-407E-A947-70E740481C1C}">
                <a14:useLocalDpi xmlns:a14="http://schemas.microsoft.com/office/drawing/2010/main" val="0"/>
              </a:ext>
            </a:extLst>
          </a:blip>
          <a:srcRect l="1772" t="22794" r="2362" b="23056"/>
          <a:stretch>
            <a:fillRect/>
          </a:stretch>
        </p:blipFill>
        <p:spPr bwMode="auto">
          <a:xfrm>
            <a:off x="1274366" y="2111375"/>
            <a:ext cx="426508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69638" name="Rectangle 1030"/>
          <p:cNvSpPr>
            <a:spLocks noChangeArrowheads="1"/>
          </p:cNvSpPr>
          <p:nvPr/>
        </p:nvSpPr>
        <p:spPr bwMode="auto">
          <a:xfrm>
            <a:off x="798191" y="3717032"/>
            <a:ext cx="8762338"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140000"/>
              </a:lnSpc>
              <a:spcBef>
                <a:spcPct val="30000"/>
              </a:spcBef>
              <a:buClr>
                <a:schemeClr val="hlink"/>
              </a:buClr>
              <a:buSzPct val="60000"/>
              <a:buFont typeface="Wingdings" pitchFamily="2" charset="2"/>
              <a:buChar char="n"/>
            </a:pPr>
            <a:r>
              <a:rPr lang="en-US" altLang="zh-TW" sz="2000" dirty="0">
                <a:solidFill>
                  <a:schemeClr val="tx1"/>
                </a:solidFill>
                <a:latin typeface="Times New Roman" pitchFamily="18" charset="0"/>
              </a:rPr>
              <a:t>Case 1: telephone-number as an attributes</a:t>
            </a:r>
          </a:p>
          <a:p>
            <a:pPr marL="342900" indent="-342900" algn="l">
              <a:lnSpc>
                <a:spcPct val="140000"/>
              </a:lnSpc>
              <a:spcBef>
                <a:spcPct val="30000"/>
              </a:spcBef>
              <a:buClr>
                <a:schemeClr val="hlink"/>
              </a:buClr>
              <a:buSzPct val="60000"/>
              <a:buFont typeface="Wingdings" pitchFamily="2" charset="2"/>
              <a:buChar char="n"/>
            </a:pPr>
            <a:r>
              <a:rPr lang="en-US" altLang="zh-TW" sz="2000" dirty="0">
                <a:solidFill>
                  <a:schemeClr val="tx1"/>
                </a:solidFill>
                <a:latin typeface="Times New Roman" pitchFamily="18" charset="0"/>
              </a:rPr>
              <a:t>Case 2: Create a entity set: telephone </a:t>
            </a:r>
          </a:p>
          <a:p>
            <a:pPr marL="742950" lvl="1" indent="-285750" algn="l">
              <a:lnSpc>
                <a:spcPct val="110000"/>
              </a:lnSpc>
              <a:spcBef>
                <a:spcPct val="10000"/>
              </a:spcBef>
              <a:buClr>
                <a:schemeClr val="folHlink"/>
              </a:buClr>
              <a:buSzPct val="55000"/>
              <a:buFont typeface="Wingdings" pitchFamily="2" charset="2"/>
              <a:buChar char="n"/>
            </a:pPr>
            <a:r>
              <a:rPr lang="en-US" altLang="zh-TW" sz="2000" dirty="0">
                <a:solidFill>
                  <a:schemeClr val="tx1"/>
                </a:solidFill>
                <a:latin typeface="Times New Roman" pitchFamily="18" charset="0"/>
              </a:rPr>
              <a:t>entity set:</a:t>
            </a:r>
            <a:r>
              <a:rPr lang="en-US" altLang="zh-TW" sz="2000" i="1" dirty="0">
                <a:solidFill>
                  <a:schemeClr val="tx1"/>
                </a:solidFill>
                <a:latin typeface="Times New Roman" pitchFamily="18" charset="0"/>
              </a:rPr>
              <a:t> telephone </a:t>
            </a:r>
            <a:r>
              <a:rPr lang="en-US" altLang="zh-TW" sz="2000" dirty="0">
                <a:solidFill>
                  <a:schemeClr val="tx1"/>
                </a:solidFill>
                <a:latin typeface="Times New Roman" pitchFamily="18" charset="0"/>
              </a:rPr>
              <a:t>with attributes</a:t>
            </a:r>
            <a:r>
              <a:rPr lang="en-US" altLang="zh-TW" sz="2000" i="1" dirty="0">
                <a:solidFill>
                  <a:schemeClr val="tx1"/>
                </a:solidFill>
                <a:latin typeface="Times New Roman" pitchFamily="18" charset="0"/>
              </a:rPr>
              <a:t> </a:t>
            </a:r>
            <a:r>
              <a:rPr lang="en-US" altLang="zh-TW" sz="2000" dirty="0">
                <a:solidFill>
                  <a:schemeClr val="tx1"/>
                </a:solidFill>
                <a:latin typeface="Times New Roman" pitchFamily="18" charset="0"/>
              </a:rPr>
              <a:t>(</a:t>
            </a:r>
            <a:r>
              <a:rPr lang="en-US" altLang="zh-TW" sz="2000" i="1" dirty="0">
                <a:solidFill>
                  <a:schemeClr val="tx1"/>
                </a:solidFill>
                <a:latin typeface="Times New Roman" pitchFamily="18" charset="0"/>
              </a:rPr>
              <a:t>telephone-number, location, type</a:t>
            </a:r>
            <a:r>
              <a:rPr lang="en-US" altLang="zh-TW" sz="2000" dirty="0">
                <a:solidFill>
                  <a:schemeClr val="tx1"/>
                </a:solidFill>
                <a:latin typeface="Times New Roman" pitchFamily="18" charset="0"/>
              </a:rPr>
              <a:t>)</a:t>
            </a:r>
          </a:p>
          <a:p>
            <a:pPr marL="742950" lvl="1" indent="-285750" algn="l">
              <a:lnSpc>
                <a:spcPct val="110000"/>
              </a:lnSpc>
              <a:spcBef>
                <a:spcPct val="10000"/>
              </a:spcBef>
              <a:buClr>
                <a:schemeClr val="folHlink"/>
              </a:buClr>
              <a:buSzPct val="55000"/>
              <a:buFont typeface="Wingdings" pitchFamily="2" charset="2"/>
              <a:buChar char="n"/>
            </a:pPr>
            <a:r>
              <a:rPr lang="zh-TW" altLang="en-US" sz="1600" dirty="0">
                <a:solidFill>
                  <a:schemeClr val="tx1"/>
                </a:solidFill>
                <a:latin typeface="Times New Roman" pitchFamily="18" charset="0"/>
              </a:rPr>
              <a:t>優點:</a:t>
            </a:r>
            <a:r>
              <a:rPr lang="zh-TW" altLang="en-US" dirty="0">
                <a:solidFill>
                  <a:schemeClr val="tx1"/>
                </a:solidFill>
                <a:latin typeface="Times New Roman" pitchFamily="18" charset="0"/>
              </a:rPr>
              <a:t> </a:t>
            </a:r>
            <a:r>
              <a:rPr lang="en-US" altLang="zh-TW" dirty="0">
                <a:solidFill>
                  <a:schemeClr val="tx1"/>
                </a:solidFill>
                <a:latin typeface="Times New Roman" pitchFamily="18" charset="0"/>
              </a:rPr>
              <a:t>can keep extra data, e.g. location, cell phone, fax, ..</a:t>
            </a:r>
          </a:p>
          <a:p>
            <a:pPr marL="742950" lvl="1" indent="-285750" algn="l">
              <a:lnSpc>
                <a:spcPct val="110000"/>
              </a:lnSpc>
              <a:spcBef>
                <a:spcPct val="10000"/>
              </a:spcBef>
              <a:buClr>
                <a:schemeClr val="folHlink"/>
              </a:buClr>
              <a:buSzPct val="55000"/>
              <a:buFont typeface="Wingdings" pitchFamily="2" charset="2"/>
              <a:buChar char="n"/>
            </a:pPr>
            <a:r>
              <a:rPr lang="zh-TW" altLang="en-US" sz="1600" dirty="0">
                <a:solidFill>
                  <a:schemeClr val="tx1"/>
                </a:solidFill>
                <a:latin typeface="Times New Roman" pitchFamily="18" charset="0"/>
              </a:rPr>
              <a:t>缺點:</a:t>
            </a:r>
            <a:endParaRPr lang="zh-TW" altLang="en-US" sz="1600" b="1" i="1" dirty="0">
              <a:solidFill>
                <a:schemeClr val="tx1"/>
              </a:solidFill>
              <a:latin typeface="Times New Roman" pitchFamily="18" charset="0"/>
            </a:endParaRPr>
          </a:p>
          <a:p>
            <a:pPr marL="342900" indent="-342900" algn="l">
              <a:lnSpc>
                <a:spcPct val="130000"/>
              </a:lnSpc>
              <a:spcBef>
                <a:spcPct val="10000"/>
              </a:spcBef>
              <a:buClr>
                <a:schemeClr val="folHlink"/>
              </a:buClr>
              <a:buSzPct val="55000"/>
              <a:buFont typeface="Wingdings" pitchFamily="2" charset="2"/>
              <a:buNone/>
            </a:pPr>
            <a:r>
              <a:rPr lang="en-US" altLang="zh-TW" sz="1600" b="1" i="1" dirty="0">
                <a:solidFill>
                  <a:schemeClr val="tx1"/>
                </a:solidFill>
                <a:latin typeface="Times New Roman" pitchFamily="18" charset="0"/>
              </a:rPr>
              <a:t>      </a:t>
            </a:r>
            <a:r>
              <a:rPr lang="en-US" altLang="zh-TW" sz="2000" b="1" i="1" dirty="0">
                <a:solidFill>
                  <a:schemeClr val="tx1"/>
                </a:solidFill>
                <a:latin typeface="Times New Roman" pitchFamily="18" charset="0"/>
              </a:rPr>
              <a:t>Note:</a:t>
            </a:r>
            <a:r>
              <a:rPr lang="en-US" altLang="zh-TW" sz="2000" dirty="0">
                <a:solidFill>
                  <a:schemeClr val="tx1"/>
                </a:solidFill>
                <a:latin typeface="Times New Roman" pitchFamily="18" charset="0"/>
              </a:rPr>
              <a:t> not good to treat the attribute</a:t>
            </a:r>
            <a:r>
              <a:rPr lang="en-US" altLang="zh-TW" sz="1600" dirty="0">
                <a:solidFill>
                  <a:schemeClr val="tx1"/>
                </a:solidFill>
                <a:latin typeface="Times New Roman" pitchFamily="18" charset="0"/>
              </a:rPr>
              <a:t> </a:t>
            </a:r>
            <a:r>
              <a:rPr lang="en-US" altLang="zh-TW" sz="2000" i="1" dirty="0">
                <a:solidFill>
                  <a:schemeClr val="tx1"/>
                </a:solidFill>
                <a:latin typeface="Times New Roman" pitchFamily="18" charset="0"/>
              </a:rPr>
              <a:t>employee-name </a:t>
            </a:r>
            <a:r>
              <a:rPr lang="en-US" altLang="zh-TW" sz="2000" dirty="0">
                <a:solidFill>
                  <a:schemeClr val="tx1"/>
                </a:solidFill>
                <a:latin typeface="Times New Roman" pitchFamily="18" charset="0"/>
              </a:rPr>
              <a:t>as an entity</a:t>
            </a:r>
            <a:endParaRPr lang="en-US" altLang="zh-TW" sz="2000" i="1" dirty="0">
              <a:solidFill>
                <a:schemeClr val="tx1"/>
              </a:solidFill>
              <a:latin typeface="Times New Roman" pitchFamily="18" charset="0"/>
            </a:endParaRPr>
          </a:p>
        </p:txBody>
      </p:sp>
      <p:sp>
        <p:nvSpPr>
          <p:cNvPr id="69639" name="Rectangle 1031"/>
          <p:cNvSpPr>
            <a:spLocks noChangeArrowheads="1"/>
          </p:cNvSpPr>
          <p:nvPr/>
        </p:nvSpPr>
        <p:spPr bwMode="auto">
          <a:xfrm>
            <a:off x="7281599" y="2654300"/>
            <a:ext cx="1380993" cy="438150"/>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69640" name="Rectangle 1032"/>
          <p:cNvSpPr>
            <a:spLocks noChangeArrowheads="1"/>
          </p:cNvSpPr>
          <p:nvPr/>
        </p:nvSpPr>
        <p:spPr bwMode="auto">
          <a:xfrm>
            <a:off x="7421367" y="2681288"/>
            <a:ext cx="1197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a:solidFill>
                  <a:schemeClr val="tx1"/>
                </a:solidFill>
              </a:rPr>
              <a:t>telephone</a:t>
            </a:r>
            <a:endParaRPr lang="zh-TW" altLang="en-US">
              <a:solidFill>
                <a:schemeClr val="tx1"/>
              </a:solidFill>
            </a:endParaRP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64</a:t>
            </a:fld>
            <a:endParaRPr lang="en-US" altLang="zh-TW" dirty="0"/>
          </a:p>
        </p:txBody>
      </p:sp>
    </p:spTree>
    <p:extLst>
      <p:ext uri="{BB962C8B-B14F-4D97-AF65-F5344CB8AC3E}">
        <p14:creationId xmlns:p14="http://schemas.microsoft.com/office/powerpoint/2010/main" val="28643862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6"/>
          <p:cNvSpPr>
            <a:spLocks noGrp="1" noChangeArrowheads="1"/>
          </p:cNvSpPr>
          <p:nvPr>
            <p:ph type="title"/>
          </p:nvPr>
        </p:nvSpPr>
        <p:spPr>
          <a:xfrm>
            <a:off x="760148" y="468313"/>
            <a:ext cx="8358188" cy="685800"/>
          </a:xfrm>
        </p:spPr>
        <p:txBody>
          <a:bodyPr/>
          <a:lstStyle/>
          <a:p>
            <a:pPr eaLnBrk="1" hangingPunct="1"/>
            <a:r>
              <a:rPr lang="en-US" altLang="zh-TW" smtClean="0"/>
              <a:t>Entity Sets vs. Attributes </a:t>
            </a:r>
            <a:r>
              <a:rPr lang="en-US" altLang="zh-TW" sz="2000" b="0" smtClean="0"/>
              <a:t>(cont.)</a:t>
            </a:r>
            <a:r>
              <a:rPr lang="en-US" altLang="zh-TW" smtClean="0"/>
              <a:t> </a:t>
            </a:r>
          </a:p>
        </p:txBody>
      </p:sp>
      <p:sp>
        <p:nvSpPr>
          <p:cNvPr id="70660" name="Rectangle 1027"/>
          <p:cNvSpPr>
            <a:spLocks noGrp="1" noChangeArrowheads="1"/>
          </p:cNvSpPr>
          <p:nvPr>
            <p:ph type="body" idx="1"/>
          </p:nvPr>
        </p:nvSpPr>
        <p:spPr>
          <a:xfrm>
            <a:off x="875375" y="1284288"/>
            <a:ext cx="8439017" cy="1255712"/>
          </a:xfrm>
        </p:spPr>
        <p:txBody>
          <a:bodyPr/>
          <a:lstStyle/>
          <a:p>
            <a:pPr eaLnBrk="1" hangingPunct="1"/>
            <a:r>
              <a:rPr lang="en-US" altLang="zh-TW" sz="2000" dirty="0" smtClean="0"/>
              <a:t>Question:</a:t>
            </a:r>
          </a:p>
          <a:p>
            <a:pPr lvl="1" eaLnBrk="1" hangingPunct="1"/>
            <a:r>
              <a:rPr lang="en-US" altLang="zh-TW" sz="1800" dirty="0" smtClean="0"/>
              <a:t>What constitutes an attributes?</a:t>
            </a:r>
          </a:p>
          <a:p>
            <a:pPr lvl="1" eaLnBrk="1" hangingPunct="1"/>
            <a:r>
              <a:rPr lang="en-US" altLang="zh-TW" sz="1800" dirty="0" smtClean="0"/>
              <a:t>What constitutes an entity set?</a:t>
            </a:r>
          </a:p>
        </p:txBody>
      </p:sp>
      <p:sp>
        <p:nvSpPr>
          <p:cNvPr id="70662" name="Text Box 1030"/>
          <p:cNvSpPr txBox="1">
            <a:spLocks noChangeArrowheads="1"/>
          </p:cNvSpPr>
          <p:nvPr/>
        </p:nvSpPr>
        <p:spPr bwMode="auto">
          <a:xfrm>
            <a:off x="1424608" y="3573016"/>
            <a:ext cx="3384550" cy="400110"/>
          </a:xfrm>
          <a:prstGeom prst="rect">
            <a:avLst/>
          </a:prstGeom>
          <a:noFill/>
          <a:ln w="38100" cmpd="dbl">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sz="2000">
                <a:solidFill>
                  <a:schemeClr val="tx1"/>
                </a:solidFill>
                <a:latin typeface="Times New Roman" pitchFamily="18" charset="0"/>
              </a:rPr>
              <a:t>There are no simple answers</a:t>
            </a:r>
          </a:p>
        </p:txBody>
      </p:sp>
      <p:sp>
        <p:nvSpPr>
          <p:cNvPr id="70663" name="AutoShape 1031"/>
          <p:cNvSpPr>
            <a:spLocks noChangeArrowheads="1"/>
          </p:cNvSpPr>
          <p:nvPr/>
        </p:nvSpPr>
        <p:spPr bwMode="auto">
          <a:xfrm rot="5400000">
            <a:off x="2607122" y="2718974"/>
            <a:ext cx="447146" cy="427038"/>
          </a:xfrm>
          <a:prstGeom prst="rightArrow">
            <a:avLst>
              <a:gd name="adj1" fmla="val 50000"/>
              <a:gd name="adj2" fmla="val 25000"/>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70665" name="Text Box 1033"/>
          <p:cNvSpPr txBox="1">
            <a:spLocks noChangeArrowheads="1"/>
          </p:cNvSpPr>
          <p:nvPr/>
        </p:nvSpPr>
        <p:spPr bwMode="auto">
          <a:xfrm>
            <a:off x="1615159" y="3995290"/>
            <a:ext cx="29931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a:solidFill>
                  <a:schemeClr val="tx1"/>
                </a:solidFill>
                <a:latin typeface="Times New Roman" pitchFamily="18" charset="0"/>
              </a:rPr>
              <a:t>May depend on the real-world</a:t>
            </a:r>
          </a:p>
          <a:p>
            <a:pPr eaLnBrk="1" hangingPunct="1"/>
            <a:r>
              <a:rPr lang="en-US" altLang="zh-TW">
                <a:solidFill>
                  <a:schemeClr val="tx1"/>
                </a:solidFill>
                <a:latin typeface="Times New Roman" pitchFamily="18" charset="0"/>
              </a:rPr>
              <a:t>and semantics of the attributes</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65</a:t>
            </a:fld>
            <a:endParaRPr lang="en-US" altLang="zh-TW" dirty="0"/>
          </a:p>
        </p:txBody>
      </p:sp>
    </p:spTree>
    <p:extLst>
      <p:ext uri="{BB962C8B-B14F-4D97-AF65-F5344CB8AC3E}">
        <p14:creationId xmlns:p14="http://schemas.microsoft.com/office/powerpoint/2010/main" val="2478503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1026"/>
          <p:cNvSpPr>
            <a:spLocks noGrp="1" noChangeArrowheads="1"/>
          </p:cNvSpPr>
          <p:nvPr>
            <p:ph type="title"/>
          </p:nvPr>
        </p:nvSpPr>
        <p:spPr>
          <a:xfrm>
            <a:off x="502179" y="520700"/>
            <a:ext cx="9403821" cy="647700"/>
          </a:xfrm>
        </p:spPr>
        <p:txBody>
          <a:bodyPr/>
          <a:lstStyle/>
          <a:p>
            <a:pPr eaLnBrk="1" hangingPunct="1"/>
            <a:r>
              <a:rPr lang="en-US" altLang="zh-TW" dirty="0" smtClean="0"/>
              <a:t>6.5.2</a:t>
            </a:r>
            <a:r>
              <a:rPr lang="en-US" altLang="zh-TW" sz="3200" dirty="0" smtClean="0"/>
              <a:t> </a:t>
            </a:r>
            <a:r>
              <a:rPr lang="en-US" altLang="zh-TW" dirty="0" smtClean="0"/>
              <a:t>Placement of Relationship Attributes</a:t>
            </a:r>
          </a:p>
        </p:txBody>
      </p:sp>
      <p:sp>
        <p:nvSpPr>
          <p:cNvPr id="5125" name="Rectangle 1027"/>
          <p:cNvSpPr>
            <a:spLocks noGrp="1" noChangeArrowheads="1"/>
          </p:cNvSpPr>
          <p:nvPr>
            <p:ph type="body" idx="1"/>
          </p:nvPr>
        </p:nvSpPr>
        <p:spPr>
          <a:xfrm>
            <a:off x="360297" y="1268760"/>
            <a:ext cx="9281715" cy="2497137"/>
          </a:xfrm>
        </p:spPr>
        <p:txBody>
          <a:bodyPr/>
          <a:lstStyle/>
          <a:p>
            <a:pPr eaLnBrk="1" hangingPunct="1"/>
            <a:r>
              <a:rPr lang="en-US" altLang="zh-TW" sz="2000" dirty="0" smtClean="0"/>
              <a:t>Suppose we have entities </a:t>
            </a:r>
            <a:r>
              <a:rPr lang="en-US" altLang="zh-TW" sz="2000" i="1" dirty="0" smtClean="0"/>
              <a:t>customer</a:t>
            </a:r>
            <a:r>
              <a:rPr lang="en-US" altLang="zh-TW" sz="2000" dirty="0" smtClean="0"/>
              <a:t>,</a:t>
            </a:r>
            <a:r>
              <a:rPr lang="en-US" altLang="zh-TW" sz="2000" i="1" dirty="0" smtClean="0"/>
              <a:t> account</a:t>
            </a:r>
            <a:r>
              <a:rPr lang="en-US" altLang="zh-TW" sz="2000" dirty="0" smtClean="0"/>
              <a:t>, and relationship </a:t>
            </a:r>
            <a:r>
              <a:rPr lang="en-US" altLang="zh-TW" sz="2000" i="1" dirty="0" smtClean="0"/>
              <a:t>depositor:</a:t>
            </a:r>
          </a:p>
          <a:p>
            <a:pPr eaLnBrk="1" hangingPunct="1"/>
            <a:endParaRPr lang="en-US" altLang="zh-TW" sz="2000" i="1" dirty="0" smtClean="0"/>
          </a:p>
          <a:p>
            <a:pPr eaLnBrk="1" hangingPunct="1"/>
            <a:endParaRPr lang="en-US" altLang="zh-TW" sz="2000" i="1" dirty="0" smtClean="0"/>
          </a:p>
          <a:p>
            <a:pPr eaLnBrk="1" hangingPunct="1"/>
            <a:endParaRPr lang="en-US" altLang="zh-TW" sz="2000" dirty="0" smtClean="0"/>
          </a:p>
          <a:p>
            <a:pPr lvl="1" eaLnBrk="1" hangingPunct="1"/>
            <a:r>
              <a:rPr lang="en-US" altLang="zh-TW" sz="1800" dirty="0" smtClean="0"/>
              <a:t>If  we are going to add a attributes </a:t>
            </a:r>
            <a:r>
              <a:rPr lang="en-US" altLang="zh-TW" sz="1800" i="1" dirty="0" smtClean="0"/>
              <a:t>access-date</a:t>
            </a:r>
            <a:r>
              <a:rPr lang="en-US" altLang="zh-TW" sz="1800" dirty="0" smtClean="0"/>
              <a:t>, where should we  put it?</a:t>
            </a:r>
          </a:p>
        </p:txBody>
      </p:sp>
      <p:sp>
        <p:nvSpPr>
          <p:cNvPr id="5126" name="Rectangle 1029"/>
          <p:cNvSpPr>
            <a:spLocks noChangeArrowheads="1"/>
          </p:cNvSpPr>
          <p:nvPr/>
        </p:nvSpPr>
        <p:spPr bwMode="auto">
          <a:xfrm>
            <a:off x="421350" y="3529469"/>
            <a:ext cx="9159610"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40000"/>
              </a:lnSpc>
              <a:spcBef>
                <a:spcPct val="30000"/>
              </a:spcBef>
              <a:buClr>
                <a:schemeClr val="hlink"/>
              </a:buClr>
              <a:buSzPct val="60000"/>
              <a:buFont typeface="Wingdings" pitchFamily="2" charset="2"/>
              <a:buChar char="n"/>
            </a:pPr>
            <a:r>
              <a:rPr lang="en-US" altLang="zh-TW" sz="2000" dirty="0">
                <a:solidFill>
                  <a:schemeClr val="tx1"/>
                </a:solidFill>
                <a:latin typeface="Times New Roman" pitchFamily="18" charset="0"/>
              </a:rPr>
              <a:t>Case 1: </a:t>
            </a:r>
            <a:r>
              <a:rPr lang="en-US" altLang="zh-TW" sz="2000" i="1" dirty="0">
                <a:solidFill>
                  <a:schemeClr val="tx1"/>
                </a:solidFill>
                <a:latin typeface="Times New Roman" pitchFamily="18" charset="0"/>
              </a:rPr>
              <a:t>depositor</a:t>
            </a:r>
            <a:r>
              <a:rPr lang="en-US" altLang="zh-TW" sz="2000" dirty="0">
                <a:solidFill>
                  <a:schemeClr val="tx1"/>
                </a:solidFill>
                <a:latin typeface="Times New Roman" pitchFamily="18" charset="0"/>
              </a:rPr>
              <a:t> is a one-to-many relationship </a:t>
            </a:r>
            <a:r>
              <a:rPr lang="en-US" altLang="zh-TW" sz="2000" dirty="0">
                <a:solidFill>
                  <a:schemeClr val="tx1"/>
                </a:solidFill>
                <a:latin typeface="Helvetica" pitchFamily="34" charset="0"/>
              </a:rPr>
              <a:t>–</a:t>
            </a:r>
            <a:r>
              <a:rPr lang="en-US" altLang="zh-TW" sz="2000" dirty="0">
                <a:solidFill>
                  <a:schemeClr val="tx1"/>
                </a:solidFill>
                <a:latin typeface="Times New Roman" pitchFamily="18" charset="0"/>
              </a:rPr>
              <a:t> put </a:t>
            </a:r>
            <a:r>
              <a:rPr lang="en-US" altLang="zh-TW" sz="2000" i="1" dirty="0">
                <a:solidFill>
                  <a:schemeClr val="tx1"/>
                </a:solidFill>
                <a:latin typeface="Times New Roman" pitchFamily="18" charset="0"/>
              </a:rPr>
              <a:t>access-date </a:t>
            </a:r>
            <a:r>
              <a:rPr lang="en-US" altLang="zh-TW" sz="2000" dirty="0">
                <a:solidFill>
                  <a:schemeClr val="tx1"/>
                </a:solidFill>
                <a:latin typeface="Times New Roman" pitchFamily="18" charset="0"/>
              </a:rPr>
              <a:t>in</a:t>
            </a:r>
            <a:r>
              <a:rPr lang="en-US" altLang="zh-TW" sz="2000" i="1" dirty="0">
                <a:solidFill>
                  <a:schemeClr val="tx1"/>
                </a:solidFill>
                <a:latin typeface="Times New Roman" pitchFamily="18" charset="0"/>
              </a:rPr>
              <a:t> account</a:t>
            </a:r>
          </a:p>
        </p:txBody>
      </p:sp>
      <p:pic>
        <p:nvPicPr>
          <p:cNvPr id="5127" name="Picture 1030"/>
          <p:cNvPicPr>
            <a:picLocks noChangeAspect="1" noChangeArrowheads="1"/>
          </p:cNvPicPr>
          <p:nvPr/>
        </p:nvPicPr>
        <p:blipFill>
          <a:blip r:embed="rId2">
            <a:extLst>
              <a:ext uri="{28A0092B-C50C-407E-A947-70E740481C1C}">
                <a14:useLocalDpi xmlns:a14="http://schemas.microsoft.com/office/drawing/2010/main" val="0"/>
              </a:ext>
            </a:extLst>
          </a:blip>
          <a:srcRect l="1115" t="28831" r="1640" b="28612"/>
          <a:stretch>
            <a:fillRect/>
          </a:stretch>
        </p:blipFill>
        <p:spPr bwMode="auto">
          <a:xfrm>
            <a:off x="2133756" y="1628800"/>
            <a:ext cx="5638487" cy="139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pic>
        <p:nvPicPr>
          <p:cNvPr id="5128" name="Picture 1032"/>
          <p:cNvPicPr>
            <a:picLocks noChangeAspect="1" noChangeArrowheads="1"/>
          </p:cNvPicPr>
          <p:nvPr/>
        </p:nvPicPr>
        <p:blipFill>
          <a:blip r:embed="rId3">
            <a:extLst>
              <a:ext uri="{28A0092B-C50C-407E-A947-70E740481C1C}">
                <a14:useLocalDpi xmlns:a14="http://schemas.microsoft.com/office/drawing/2010/main" val="0"/>
              </a:ext>
            </a:extLst>
          </a:blip>
          <a:srcRect l="1608" t="11812" r="3018" b="12732"/>
          <a:stretch>
            <a:fillRect/>
          </a:stretch>
        </p:blipFill>
        <p:spPr bwMode="auto">
          <a:xfrm>
            <a:off x="2576736" y="4164013"/>
            <a:ext cx="5919035" cy="19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5130" name="Rectangle 1042"/>
          <p:cNvSpPr>
            <a:spLocks noChangeArrowheads="1"/>
          </p:cNvSpPr>
          <p:nvPr/>
        </p:nvSpPr>
        <p:spPr bwMode="auto">
          <a:xfrm>
            <a:off x="1464738" y="171451"/>
            <a:ext cx="70246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lvl="1">
              <a:spcBef>
                <a:spcPct val="10000"/>
              </a:spcBef>
              <a:buClr>
                <a:schemeClr val="folHlink"/>
              </a:buClr>
              <a:buSzPct val="55000"/>
              <a:buFont typeface="Wingdings" pitchFamily="2" charset="2"/>
              <a:buChar char="n"/>
            </a:pPr>
            <a:r>
              <a:rPr lang="en-US" altLang="zh-TW">
                <a:solidFill>
                  <a:schemeClr val="tx1"/>
                </a:solidFill>
              </a:rPr>
              <a:t> add an attributes, e.g., </a:t>
            </a:r>
            <a:r>
              <a:rPr lang="en-US" altLang="zh-TW" i="1">
                <a:solidFill>
                  <a:schemeClr val="tx1"/>
                </a:solidFill>
              </a:rPr>
              <a:t>access-date</a:t>
            </a:r>
            <a:r>
              <a:rPr lang="en-US" altLang="zh-TW">
                <a:solidFill>
                  <a:schemeClr val="tx1"/>
                </a:solidFill>
              </a:rPr>
              <a:t>, where should we  put it?</a:t>
            </a:r>
          </a:p>
        </p:txBody>
      </p:sp>
      <mc:AlternateContent xmlns:mc="http://schemas.openxmlformats.org/markup-compatibility/2006" xmlns:p14="http://schemas.microsoft.com/office/powerpoint/2010/main">
        <mc:Choice Requires="p14">
          <p:contentPart p14:bwMode="auto" r:id="rId4">
            <p14:nvContentPartPr>
              <p14:cNvPr id="5122" name="Ink 1039"/>
              <p14:cNvContentPartPr>
                <a14:cpLocks xmlns:a14="http://schemas.microsoft.com/office/drawing/2010/main" noRot="1" noChangeAspect="1" noEditPoints="1" noChangeArrowheads="1" noChangeShapeType="1"/>
              </p14:cNvContentPartPr>
              <p14:nvPr/>
            </p14:nvContentPartPr>
            <p14:xfrm>
              <a:off x="5441421" y="5649914"/>
              <a:ext cx="1720" cy="1587"/>
            </p14:xfrm>
          </p:contentPart>
        </mc:Choice>
        <mc:Fallback xmlns="">
          <p:pic>
            <p:nvPicPr>
              <p:cNvPr id="5122" name="Ink 1039"/>
              <p:cNvPicPr>
                <a:picLocks noRot="1" noChangeAspect="1" noEditPoints="1" noChangeArrowheads="1" noChangeShapeType="1"/>
              </p:cNvPicPr>
              <p:nvPr/>
            </p:nvPicPr>
            <p:blipFill>
              <a:blip r:embed="rId5"/>
              <a:stretch>
                <a:fillRect/>
              </a:stretch>
            </p:blipFill>
            <p:spPr>
              <a:xfrm>
                <a:off x="5357141" y="5572151"/>
                <a:ext cx="170280" cy="157113"/>
              </a:xfrm>
              <a:prstGeom prst="rect">
                <a:avLst/>
              </a:prstGeom>
            </p:spPr>
          </p:pic>
        </mc:Fallback>
      </mc:AlternateContent>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66</a:t>
            </a:fld>
            <a:endParaRPr lang="en-US" altLang="zh-TW" dirty="0"/>
          </a:p>
        </p:txBody>
      </p:sp>
    </p:spTree>
    <p:extLst>
      <p:ext uri="{BB962C8B-B14F-4D97-AF65-F5344CB8AC3E}">
        <p14:creationId xmlns:p14="http://schemas.microsoft.com/office/powerpoint/2010/main" val="41018613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a:xfrm>
            <a:off x="502179" y="520700"/>
            <a:ext cx="9403821" cy="647700"/>
          </a:xfrm>
        </p:spPr>
        <p:txBody>
          <a:bodyPr/>
          <a:lstStyle/>
          <a:p>
            <a:pPr eaLnBrk="1" hangingPunct="1"/>
            <a:r>
              <a:rPr lang="en-US" altLang="zh-TW" smtClean="0"/>
              <a:t>Placement of Relationship Attributes </a:t>
            </a:r>
            <a:r>
              <a:rPr lang="en-US" altLang="zh-TW" sz="2000" b="0" smtClean="0"/>
              <a:t>(cont.)</a:t>
            </a:r>
            <a:r>
              <a:rPr lang="en-US" altLang="zh-TW" smtClean="0"/>
              <a:t> </a:t>
            </a:r>
          </a:p>
        </p:txBody>
      </p:sp>
      <p:sp>
        <p:nvSpPr>
          <p:cNvPr id="74756" name="Rectangle 4"/>
          <p:cNvSpPr>
            <a:spLocks noChangeArrowheads="1"/>
          </p:cNvSpPr>
          <p:nvPr/>
        </p:nvSpPr>
        <p:spPr bwMode="auto">
          <a:xfrm>
            <a:off x="433387" y="1225551"/>
            <a:ext cx="9472613"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140000"/>
              </a:lnSpc>
              <a:spcBef>
                <a:spcPct val="30000"/>
              </a:spcBef>
              <a:buClr>
                <a:schemeClr val="hlink"/>
              </a:buClr>
              <a:buSzPct val="60000"/>
              <a:buFont typeface="Wingdings" pitchFamily="2" charset="2"/>
              <a:buChar char="n"/>
            </a:pPr>
            <a:r>
              <a:rPr lang="en-US" altLang="zh-TW" sz="2000" dirty="0">
                <a:solidFill>
                  <a:schemeClr val="tx1"/>
                </a:solidFill>
                <a:latin typeface="Times New Roman" pitchFamily="18" charset="0"/>
              </a:rPr>
              <a:t>Case 2: </a:t>
            </a:r>
            <a:r>
              <a:rPr lang="en-US" altLang="zh-TW" sz="2000" i="1" dirty="0">
                <a:solidFill>
                  <a:schemeClr val="tx1"/>
                </a:solidFill>
                <a:latin typeface="Times New Roman" pitchFamily="18" charset="0"/>
              </a:rPr>
              <a:t>depositor</a:t>
            </a:r>
            <a:r>
              <a:rPr lang="en-US" altLang="zh-TW" sz="2000" dirty="0">
                <a:solidFill>
                  <a:schemeClr val="tx1"/>
                </a:solidFill>
                <a:latin typeface="Times New Roman" pitchFamily="18" charset="0"/>
              </a:rPr>
              <a:t> is a one-to-one relationship</a:t>
            </a:r>
          </a:p>
          <a:p>
            <a:pPr marL="742950" lvl="1" indent="-285750" algn="l">
              <a:lnSpc>
                <a:spcPct val="110000"/>
              </a:lnSpc>
              <a:spcBef>
                <a:spcPct val="10000"/>
              </a:spcBef>
              <a:buClr>
                <a:schemeClr val="folHlink"/>
              </a:buClr>
              <a:buSzPct val="55000"/>
              <a:buFont typeface="Wingdings" pitchFamily="2" charset="2"/>
              <a:buChar char="n"/>
            </a:pPr>
            <a:r>
              <a:rPr lang="en-US" altLang="zh-TW" sz="2000" dirty="0">
                <a:solidFill>
                  <a:schemeClr val="tx1"/>
                </a:solidFill>
                <a:latin typeface="Times New Roman" pitchFamily="18" charset="0"/>
              </a:rPr>
              <a:t>put </a:t>
            </a:r>
            <a:r>
              <a:rPr lang="en-US" altLang="zh-TW" sz="2000" i="1" dirty="0">
                <a:solidFill>
                  <a:schemeClr val="tx1"/>
                </a:solidFill>
                <a:latin typeface="Times New Roman" pitchFamily="18" charset="0"/>
              </a:rPr>
              <a:t>access-date</a:t>
            </a:r>
            <a:r>
              <a:rPr lang="en-US" altLang="zh-TW" sz="2000" dirty="0">
                <a:solidFill>
                  <a:schemeClr val="tx1"/>
                </a:solidFill>
                <a:latin typeface="Times New Roman" pitchFamily="18" charset="0"/>
              </a:rPr>
              <a:t> in either entities or</a:t>
            </a:r>
          </a:p>
          <a:p>
            <a:pPr marL="742950" lvl="1" indent="-285750" algn="l">
              <a:lnSpc>
                <a:spcPct val="110000"/>
              </a:lnSpc>
              <a:spcBef>
                <a:spcPct val="10000"/>
              </a:spcBef>
              <a:buClr>
                <a:schemeClr val="folHlink"/>
              </a:buClr>
              <a:buSzPct val="55000"/>
              <a:buFont typeface="Wingdings" pitchFamily="2" charset="2"/>
              <a:buChar char="n"/>
            </a:pPr>
            <a:r>
              <a:rPr lang="en-US" altLang="zh-TW" sz="2000" dirty="0">
                <a:solidFill>
                  <a:schemeClr val="tx1"/>
                </a:solidFill>
                <a:latin typeface="Times New Roman" pitchFamily="18" charset="0"/>
              </a:rPr>
              <a:t>Put </a:t>
            </a:r>
            <a:r>
              <a:rPr lang="en-US" altLang="zh-TW" sz="2000" i="1" dirty="0">
                <a:solidFill>
                  <a:schemeClr val="tx1"/>
                </a:solidFill>
                <a:latin typeface="Times New Roman" pitchFamily="18" charset="0"/>
              </a:rPr>
              <a:t>access-date</a:t>
            </a:r>
            <a:r>
              <a:rPr lang="en-US" altLang="zh-TW" sz="2000" dirty="0">
                <a:solidFill>
                  <a:schemeClr val="tx1"/>
                </a:solidFill>
                <a:latin typeface="Times New Roman" pitchFamily="18" charset="0"/>
              </a:rPr>
              <a:t> in relationship </a:t>
            </a:r>
            <a:r>
              <a:rPr lang="en-US" altLang="zh-TW" sz="2000" i="1" dirty="0">
                <a:solidFill>
                  <a:schemeClr val="tx1"/>
                </a:solidFill>
                <a:latin typeface="Times New Roman" pitchFamily="18" charset="0"/>
              </a:rPr>
              <a:t>depositor</a:t>
            </a:r>
            <a:endParaRPr lang="en-US" altLang="zh-TW" sz="2000" dirty="0">
              <a:solidFill>
                <a:schemeClr val="tx1"/>
              </a:solidFill>
              <a:latin typeface="Times New Roman" pitchFamily="18" charset="0"/>
            </a:endParaRPr>
          </a:p>
          <a:p>
            <a:pPr marL="342900" indent="-342900" algn="l">
              <a:lnSpc>
                <a:spcPct val="140000"/>
              </a:lnSpc>
              <a:spcBef>
                <a:spcPct val="30000"/>
              </a:spcBef>
              <a:buClr>
                <a:schemeClr val="hlink"/>
              </a:buClr>
              <a:buSzPct val="60000"/>
              <a:buFont typeface="Wingdings" pitchFamily="2" charset="2"/>
              <a:buChar char="n"/>
            </a:pPr>
            <a:r>
              <a:rPr lang="en-US" altLang="zh-TW" sz="2000" dirty="0">
                <a:solidFill>
                  <a:schemeClr val="tx1"/>
                </a:solidFill>
                <a:latin typeface="Times New Roman" pitchFamily="18" charset="0"/>
              </a:rPr>
              <a:t>Case 3: </a:t>
            </a:r>
            <a:r>
              <a:rPr lang="en-US" altLang="zh-TW" sz="2000" i="1" dirty="0">
                <a:solidFill>
                  <a:schemeClr val="tx1"/>
                </a:solidFill>
                <a:latin typeface="Times New Roman" pitchFamily="18" charset="0"/>
              </a:rPr>
              <a:t>depositor</a:t>
            </a:r>
            <a:r>
              <a:rPr lang="en-US" altLang="zh-TW" sz="2000" dirty="0">
                <a:solidFill>
                  <a:schemeClr val="tx1"/>
                </a:solidFill>
                <a:latin typeface="Times New Roman" pitchFamily="18" charset="0"/>
              </a:rPr>
              <a:t> is a many-to-many relationship </a:t>
            </a:r>
          </a:p>
          <a:p>
            <a:pPr marL="742950" lvl="1" indent="-285750" algn="l">
              <a:lnSpc>
                <a:spcPct val="110000"/>
              </a:lnSpc>
              <a:spcBef>
                <a:spcPct val="10000"/>
              </a:spcBef>
              <a:buClr>
                <a:schemeClr val="folHlink"/>
              </a:buClr>
              <a:buSzPct val="55000"/>
              <a:buFont typeface="Wingdings" pitchFamily="2" charset="2"/>
              <a:buChar char="n"/>
            </a:pPr>
            <a:r>
              <a:rPr lang="en-US" altLang="zh-TW" sz="2000" dirty="0">
                <a:solidFill>
                  <a:schemeClr val="tx1"/>
                </a:solidFill>
                <a:latin typeface="Times New Roman" pitchFamily="18" charset="0"/>
              </a:rPr>
              <a:t>Put </a:t>
            </a:r>
            <a:r>
              <a:rPr lang="en-US" altLang="zh-TW" sz="2000" i="1" dirty="0">
                <a:solidFill>
                  <a:schemeClr val="tx1"/>
                </a:solidFill>
                <a:latin typeface="Times New Roman" pitchFamily="18" charset="0"/>
              </a:rPr>
              <a:t>access-date</a:t>
            </a:r>
            <a:r>
              <a:rPr lang="en-US" altLang="zh-TW" sz="2000" dirty="0">
                <a:solidFill>
                  <a:schemeClr val="tx1"/>
                </a:solidFill>
                <a:latin typeface="Times New Roman" pitchFamily="18" charset="0"/>
              </a:rPr>
              <a:t> in relationship </a:t>
            </a:r>
            <a:r>
              <a:rPr lang="en-US" altLang="zh-TW" sz="2000" i="1" dirty="0">
                <a:solidFill>
                  <a:schemeClr val="tx1"/>
                </a:solidFill>
                <a:latin typeface="Times New Roman" pitchFamily="18" charset="0"/>
              </a:rPr>
              <a:t>depositor</a:t>
            </a:r>
            <a:endParaRPr lang="en-US" altLang="zh-TW" sz="2000" dirty="0">
              <a:solidFill>
                <a:schemeClr val="tx1"/>
              </a:solidFill>
              <a:latin typeface="Times New Roman" pitchFamily="18" charset="0"/>
            </a:endParaRPr>
          </a:p>
        </p:txBody>
      </p:sp>
      <p:sp>
        <p:nvSpPr>
          <p:cNvPr id="74757" name="Text Box 8"/>
          <p:cNvSpPr txBox="1">
            <a:spLocks noChangeArrowheads="1"/>
          </p:cNvSpPr>
          <p:nvPr/>
        </p:nvSpPr>
        <p:spPr bwMode="auto">
          <a:xfrm>
            <a:off x="8143880" y="5907088"/>
            <a:ext cx="8963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a:solidFill>
                  <a:schemeClr val="tx1"/>
                </a:solidFill>
                <a:latin typeface="Times New Roman" pitchFamily="18" charset="0"/>
              </a:rPr>
              <a:t>Fig. 2.6</a:t>
            </a:r>
          </a:p>
        </p:txBody>
      </p:sp>
      <p:pic>
        <p:nvPicPr>
          <p:cNvPr id="74758" name="Picture 10"/>
          <p:cNvPicPr>
            <a:picLocks noChangeAspect="1" noChangeArrowheads="1"/>
          </p:cNvPicPr>
          <p:nvPr/>
        </p:nvPicPr>
        <p:blipFill>
          <a:blip r:embed="rId2">
            <a:extLst>
              <a:ext uri="{28A0092B-C50C-407E-A947-70E740481C1C}">
                <a14:useLocalDpi xmlns:a14="http://schemas.microsoft.com/office/drawing/2010/main" val="0"/>
              </a:ext>
            </a:extLst>
          </a:blip>
          <a:srcRect l="1280" t="7306" r="3543" b="7744"/>
          <a:stretch>
            <a:fillRect/>
          </a:stretch>
        </p:blipFill>
        <p:spPr bwMode="auto">
          <a:xfrm>
            <a:off x="1594247" y="3378200"/>
            <a:ext cx="745013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67</a:t>
            </a:fld>
            <a:endParaRPr lang="en-US" altLang="zh-TW" dirty="0"/>
          </a:p>
        </p:txBody>
      </p:sp>
    </p:spTree>
    <p:extLst>
      <p:ext uri="{BB962C8B-B14F-4D97-AF65-F5344CB8AC3E}">
        <p14:creationId xmlns:p14="http://schemas.microsoft.com/office/powerpoint/2010/main" val="40745023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762000" y="2743200"/>
            <a:ext cx="8420100" cy="914400"/>
          </a:xfrm>
        </p:spPr>
        <p:txBody>
          <a:bodyPr/>
          <a:lstStyle/>
          <a:p>
            <a:pPr eaLnBrk="1" hangingPunct="1"/>
            <a:r>
              <a:rPr lang="en-US" altLang="zh-TW" dirty="0"/>
              <a:t>6.6 Weak Entity Sets</a:t>
            </a:r>
            <a:endParaRPr lang="en-US" altLang="zh-TW" dirty="0" smtClean="0"/>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4"/>
          </p:nvPr>
        </p:nvSpPr>
        <p:spPr/>
        <p:txBody>
          <a:bodyPr/>
          <a:lstStyle/>
          <a:p>
            <a:r>
              <a:rPr lang="en-US" altLang="zh-TW" smtClean="0"/>
              <a:t>6-</a:t>
            </a:r>
            <a:fld id="{B978CFEF-9DC3-46D5-B29F-F7CF1978FE7A}" type="slidenum">
              <a:rPr lang="en-US" altLang="zh-TW" smtClean="0"/>
              <a:pPr/>
              <a:t>68</a:t>
            </a:fld>
            <a:endParaRPr lang="en-US" altLang="zh-TW" dirty="0"/>
          </a:p>
        </p:txBody>
      </p:sp>
    </p:spTree>
    <p:extLst>
      <p:ext uri="{BB962C8B-B14F-4D97-AF65-F5344CB8AC3E}">
        <p14:creationId xmlns:p14="http://schemas.microsoft.com/office/powerpoint/2010/main" val="24994749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a:xfrm>
            <a:off x="577850" y="447675"/>
            <a:ext cx="8750300" cy="698500"/>
          </a:xfrm>
        </p:spPr>
        <p:txBody>
          <a:bodyPr/>
          <a:lstStyle/>
          <a:p>
            <a:pPr eaLnBrk="1" hangingPunct="1"/>
            <a:r>
              <a:rPr lang="en-US" altLang="zh-TW" dirty="0" smtClean="0"/>
              <a:t>Weak Entity Sets</a:t>
            </a:r>
          </a:p>
        </p:txBody>
      </p:sp>
      <p:sp>
        <p:nvSpPr>
          <p:cNvPr id="75780" name="Rectangle 3"/>
          <p:cNvSpPr>
            <a:spLocks noGrp="1" noChangeArrowheads="1"/>
          </p:cNvSpPr>
          <p:nvPr>
            <p:ph type="body" idx="1"/>
          </p:nvPr>
        </p:nvSpPr>
        <p:spPr>
          <a:xfrm>
            <a:off x="920552" y="2919413"/>
            <a:ext cx="8605838" cy="3328987"/>
          </a:xfrm>
        </p:spPr>
        <p:txBody>
          <a:bodyPr/>
          <a:lstStyle/>
          <a:p>
            <a:pPr eaLnBrk="1" hangingPunct="1">
              <a:lnSpc>
                <a:spcPct val="130000"/>
              </a:lnSpc>
            </a:pPr>
            <a:r>
              <a:rPr lang="en-US" altLang="zh-TW" sz="1800" b="1" i="1" dirty="0" smtClean="0"/>
              <a:t>loan</a:t>
            </a:r>
          </a:p>
          <a:p>
            <a:pPr lvl="1" eaLnBrk="1" hangingPunct="1">
              <a:lnSpc>
                <a:spcPct val="90000"/>
              </a:lnSpc>
            </a:pPr>
            <a:r>
              <a:rPr lang="en-US" altLang="zh-TW" sz="1800" b="1" u="sng" dirty="0" smtClean="0"/>
              <a:t>Strong</a:t>
            </a:r>
            <a:r>
              <a:rPr lang="en-US" altLang="zh-TW" sz="1800" u="sng" dirty="0" smtClean="0"/>
              <a:t> entity set</a:t>
            </a:r>
            <a:r>
              <a:rPr lang="en-US" altLang="zh-TW" sz="1800" dirty="0" smtClean="0"/>
              <a:t> (</a:t>
            </a:r>
            <a:r>
              <a:rPr lang="en-US" altLang="zh-TW" sz="1800" u="sng" dirty="0" smtClean="0"/>
              <a:t>Identifying set</a:t>
            </a:r>
            <a:r>
              <a:rPr lang="en-US" altLang="zh-TW" sz="1800" dirty="0" smtClean="0"/>
              <a:t>, </a:t>
            </a:r>
            <a:r>
              <a:rPr lang="en-US" altLang="zh-TW" sz="1800" u="sng" dirty="0" smtClean="0"/>
              <a:t>owner set</a:t>
            </a:r>
            <a:r>
              <a:rPr lang="en-US" altLang="zh-TW" sz="1800" dirty="0" smtClean="0"/>
              <a:t>)</a:t>
            </a:r>
          </a:p>
          <a:p>
            <a:pPr lvl="1">
              <a:lnSpc>
                <a:spcPct val="90000"/>
              </a:lnSpc>
            </a:pPr>
            <a:r>
              <a:rPr lang="en-US" altLang="zh-TW" sz="1800" dirty="0" smtClean="0"/>
              <a:t>Primary key : (</a:t>
            </a:r>
            <a:r>
              <a:rPr lang="en-US" altLang="zh-TW" sz="1800" i="1" dirty="0" smtClean="0"/>
              <a:t>loan-number</a:t>
            </a:r>
            <a:r>
              <a:rPr lang="en-US" altLang="zh-TW" sz="1800" dirty="0" smtClean="0"/>
              <a:t>)</a:t>
            </a:r>
          </a:p>
          <a:p>
            <a:pPr lvl="1">
              <a:lnSpc>
                <a:spcPct val="90000"/>
              </a:lnSpc>
            </a:pPr>
            <a:r>
              <a:rPr lang="en-US" altLang="zh-TW" sz="1800" i="1" dirty="0" smtClean="0"/>
              <a:t>Loan </a:t>
            </a:r>
            <a:r>
              <a:rPr lang="en-US" altLang="zh-TW" sz="1800" dirty="0"/>
              <a:t>is said to </a:t>
            </a:r>
            <a:r>
              <a:rPr lang="en-US" altLang="zh-TW" sz="1800" u="sng" dirty="0"/>
              <a:t>own </a:t>
            </a:r>
            <a:r>
              <a:rPr lang="en-US" altLang="zh-TW" sz="1800" dirty="0"/>
              <a:t>the</a:t>
            </a:r>
            <a:r>
              <a:rPr lang="en-US" altLang="zh-TW" sz="1800" i="1" dirty="0"/>
              <a:t> </a:t>
            </a:r>
            <a:r>
              <a:rPr lang="en-US" altLang="zh-TW" sz="1800" i="1" dirty="0" smtClean="0"/>
              <a:t>payment</a:t>
            </a:r>
            <a:endParaRPr lang="en-US" altLang="zh-TW" sz="1800" dirty="0" smtClean="0"/>
          </a:p>
          <a:p>
            <a:pPr eaLnBrk="1" hangingPunct="1">
              <a:lnSpc>
                <a:spcPct val="130000"/>
              </a:lnSpc>
            </a:pPr>
            <a:r>
              <a:rPr lang="en-US" altLang="zh-TW" sz="1800" b="1" i="1" dirty="0" smtClean="0"/>
              <a:t>payment</a:t>
            </a:r>
            <a:r>
              <a:rPr lang="en-US" altLang="zh-TW" sz="1800" dirty="0" smtClean="0"/>
              <a:t> </a:t>
            </a:r>
          </a:p>
          <a:p>
            <a:pPr lvl="1" eaLnBrk="1" hangingPunct="1">
              <a:lnSpc>
                <a:spcPct val="90000"/>
              </a:lnSpc>
            </a:pPr>
            <a:r>
              <a:rPr lang="en-US" altLang="zh-TW" sz="1800" b="1" dirty="0" smtClean="0"/>
              <a:t>Weak</a:t>
            </a:r>
            <a:r>
              <a:rPr lang="en-US" altLang="zh-TW" sz="1800" dirty="0" smtClean="0"/>
              <a:t> entity</a:t>
            </a:r>
          </a:p>
          <a:p>
            <a:pPr lvl="1" eaLnBrk="1" hangingPunct="1">
              <a:lnSpc>
                <a:spcPct val="90000"/>
              </a:lnSpc>
            </a:pPr>
            <a:r>
              <a:rPr lang="en-US" altLang="zh-TW" sz="1800" dirty="0" smtClean="0"/>
              <a:t>Primary key for </a:t>
            </a:r>
            <a:r>
              <a:rPr lang="en-US" altLang="zh-TW" sz="1800" i="1" dirty="0" smtClean="0"/>
              <a:t>payment</a:t>
            </a:r>
            <a:r>
              <a:rPr lang="en-US" altLang="zh-TW" sz="1800" dirty="0" smtClean="0"/>
              <a:t>: (</a:t>
            </a:r>
            <a:r>
              <a:rPr lang="en-US" altLang="zh-TW" sz="1800" i="1" dirty="0" smtClean="0"/>
              <a:t>loan-number, payment-number</a:t>
            </a:r>
            <a:r>
              <a:rPr lang="en-US" altLang="zh-TW" sz="1800" dirty="0" smtClean="0"/>
              <a:t>)</a:t>
            </a:r>
          </a:p>
          <a:p>
            <a:pPr lvl="1" eaLnBrk="1" hangingPunct="1">
              <a:lnSpc>
                <a:spcPct val="90000"/>
              </a:lnSpc>
            </a:pPr>
            <a:r>
              <a:rPr lang="en-US" altLang="zh-TW" sz="1800" i="1" dirty="0" smtClean="0"/>
              <a:t>Payment</a:t>
            </a:r>
            <a:r>
              <a:rPr lang="en-US" altLang="zh-TW" sz="1800" dirty="0" smtClean="0"/>
              <a:t> is said to be </a:t>
            </a:r>
            <a:r>
              <a:rPr lang="en-US" altLang="zh-TW" sz="1800" u="sng" dirty="0" smtClean="0"/>
              <a:t>existence dependent on</a:t>
            </a:r>
            <a:r>
              <a:rPr lang="en-US" altLang="zh-TW" sz="1800" dirty="0" smtClean="0"/>
              <a:t> the entity set </a:t>
            </a:r>
            <a:r>
              <a:rPr lang="en-US" altLang="zh-TW" sz="1800" i="1" dirty="0" smtClean="0"/>
              <a:t>loan</a:t>
            </a:r>
          </a:p>
        </p:txBody>
      </p:sp>
      <p:pic>
        <p:nvPicPr>
          <p:cNvPr id="75781" name="Picture 4"/>
          <p:cNvPicPr>
            <a:picLocks noChangeAspect="1" noChangeArrowheads="1"/>
          </p:cNvPicPr>
          <p:nvPr/>
        </p:nvPicPr>
        <p:blipFill>
          <a:blip r:embed="rId2">
            <a:extLst>
              <a:ext uri="{28A0092B-C50C-407E-A947-70E740481C1C}">
                <a14:useLocalDpi xmlns:a14="http://schemas.microsoft.com/office/drawing/2010/main" val="0"/>
              </a:ext>
            </a:extLst>
          </a:blip>
          <a:srcRect l="887" t="27869" r="1083" b="27606"/>
          <a:stretch>
            <a:fillRect/>
          </a:stretch>
        </p:blipFill>
        <p:spPr bwMode="auto">
          <a:xfrm>
            <a:off x="2663958" y="1624013"/>
            <a:ext cx="6399344"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75782" name="Rectangle 5"/>
          <p:cNvSpPr>
            <a:spLocks noChangeArrowheads="1"/>
          </p:cNvSpPr>
          <p:nvPr/>
        </p:nvSpPr>
        <p:spPr bwMode="auto">
          <a:xfrm>
            <a:off x="825500" y="1219200"/>
            <a:ext cx="8585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110000"/>
              </a:lnSpc>
              <a:spcBef>
                <a:spcPct val="30000"/>
              </a:spcBef>
              <a:buClr>
                <a:schemeClr val="hlink"/>
              </a:buClr>
              <a:buSzPct val="60000"/>
              <a:buFont typeface="Wingdings" pitchFamily="2" charset="2"/>
              <a:buChar char="n"/>
            </a:pPr>
            <a:r>
              <a:rPr lang="en-US" altLang="zh-TW" sz="2000" dirty="0">
                <a:solidFill>
                  <a:schemeClr val="tx1"/>
                </a:solidFill>
                <a:latin typeface="Times New Roman" pitchFamily="18" charset="0"/>
              </a:rPr>
              <a:t>Consider the following E-R diagram:</a:t>
            </a:r>
          </a:p>
        </p:txBody>
      </p:sp>
      <p:sp>
        <p:nvSpPr>
          <p:cNvPr id="75783" name="Rectangle 7"/>
          <p:cNvSpPr>
            <a:spLocks noChangeArrowheads="1"/>
          </p:cNvSpPr>
          <p:nvPr/>
        </p:nvSpPr>
        <p:spPr bwMode="auto">
          <a:xfrm>
            <a:off x="3697148" y="3121223"/>
            <a:ext cx="7729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eaLnBrk="0" hangingPunct="0"/>
            <a:r>
              <a:rPr kumimoji="0" lang="zh-TW" altLang="en-US" sz="1400" dirty="0"/>
              <a:t>能識別 </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69</a:t>
            </a:fld>
            <a:endParaRPr lang="en-US" altLang="zh-TW" dirty="0"/>
          </a:p>
        </p:txBody>
      </p:sp>
    </p:spTree>
    <p:extLst>
      <p:ext uri="{BB962C8B-B14F-4D97-AF65-F5344CB8AC3E}">
        <p14:creationId xmlns:p14="http://schemas.microsoft.com/office/powerpoint/2010/main" val="3329074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3"/>
          <p:cNvSpPr>
            <a:spLocks noChangeArrowheads="1"/>
          </p:cNvSpPr>
          <p:nvPr/>
        </p:nvSpPr>
        <p:spPr bwMode="auto">
          <a:xfrm>
            <a:off x="1157420" y="1212850"/>
            <a:ext cx="7993592"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130000"/>
              </a:lnSpc>
              <a:spcBef>
                <a:spcPct val="30000"/>
              </a:spcBef>
              <a:buClr>
                <a:srgbClr val="00B050"/>
              </a:buClr>
              <a:buSzPct val="60000"/>
              <a:buFont typeface="Wingdings" pitchFamily="2" charset="2"/>
              <a:buChar char="n"/>
            </a:pPr>
            <a:r>
              <a:rPr lang="en-US" altLang="zh-TW" sz="2000" b="1" dirty="0">
                <a:solidFill>
                  <a:schemeClr val="tx2"/>
                </a:solidFill>
                <a:latin typeface="Times New Roman" pitchFamily="18" charset="0"/>
              </a:rPr>
              <a:t>Reduction E-R Model to Relational </a:t>
            </a:r>
            <a:r>
              <a:rPr lang="en-US" altLang="zh-TW" sz="2000" b="1" dirty="0" smtClean="0">
                <a:solidFill>
                  <a:schemeClr val="tx2"/>
                </a:solidFill>
                <a:latin typeface="Times New Roman" pitchFamily="18" charset="0"/>
              </a:rPr>
              <a:t>Tables</a:t>
            </a:r>
            <a:endParaRPr lang="en-US" altLang="zh-TW" sz="2000" b="1" dirty="0">
              <a:latin typeface="Times New Roman" pitchFamily="18" charset="0"/>
            </a:endParaRPr>
          </a:p>
          <a:p>
            <a:pPr marL="685800" lvl="1" indent="-342900" algn="l">
              <a:spcBef>
                <a:spcPct val="10000"/>
              </a:spcBef>
              <a:buClr>
                <a:schemeClr val="folHlink"/>
              </a:buClr>
              <a:buSzPct val="55000"/>
              <a:buFont typeface="Wingdings" pitchFamily="2" charset="2"/>
              <a:buChar char="l"/>
            </a:pPr>
            <a:r>
              <a:rPr lang="en-US" altLang="zh-TW" sz="2000" dirty="0" smtClean="0">
                <a:latin typeface="Times New Roman" pitchFamily="18" charset="0"/>
              </a:rPr>
              <a:t>Refer to UNIT 6, Sec. 7</a:t>
            </a:r>
          </a:p>
          <a:p>
            <a:pPr marL="685800" lvl="1" indent="-342900" algn="l">
              <a:spcBef>
                <a:spcPct val="10000"/>
              </a:spcBef>
              <a:buClr>
                <a:schemeClr val="folHlink"/>
              </a:buClr>
              <a:buSzPct val="55000"/>
              <a:buFont typeface="Wingdings" pitchFamily="2" charset="2"/>
              <a:buChar char="l"/>
            </a:pPr>
            <a:r>
              <a:rPr lang="en-US" altLang="zh-TW" sz="2000" dirty="0" smtClean="0">
                <a:latin typeface="Times New Roman" pitchFamily="18" charset="0"/>
              </a:rPr>
              <a:t>Transfer your E-R model to Tables</a:t>
            </a:r>
          </a:p>
          <a:p>
            <a:pPr marL="342900" indent="-342900" algn="l">
              <a:lnSpc>
                <a:spcPct val="130000"/>
              </a:lnSpc>
              <a:spcBef>
                <a:spcPct val="30000"/>
              </a:spcBef>
              <a:buClr>
                <a:srgbClr val="00B050"/>
              </a:buClr>
              <a:buSzPct val="60000"/>
              <a:buFont typeface="Wingdings" pitchFamily="2" charset="2"/>
              <a:buChar char="n"/>
            </a:pPr>
            <a:r>
              <a:rPr lang="en-US" altLang="zh-TW" sz="2000" b="1" dirty="0">
                <a:solidFill>
                  <a:schemeClr val="tx2"/>
                </a:solidFill>
                <a:latin typeface="Times New Roman" pitchFamily="18" charset="0"/>
              </a:rPr>
              <a:t>Check each Table to see if it </a:t>
            </a:r>
            <a:r>
              <a:rPr lang="en-US" altLang="zh-TW" sz="2000" b="1" dirty="0" smtClean="0">
                <a:solidFill>
                  <a:schemeClr val="tx2"/>
                </a:solidFill>
                <a:latin typeface="Times New Roman" pitchFamily="18" charset="0"/>
              </a:rPr>
              <a:t>is a</a:t>
            </a:r>
            <a:endParaRPr lang="en-US" altLang="zh-TW" sz="2000" b="1" dirty="0">
              <a:solidFill>
                <a:schemeClr val="tx2"/>
              </a:solidFill>
              <a:latin typeface="Times New Roman" pitchFamily="18" charset="0"/>
            </a:endParaRPr>
          </a:p>
          <a:p>
            <a:pPr marL="685800" lvl="1" indent="-342900" algn="l">
              <a:spcBef>
                <a:spcPct val="10000"/>
              </a:spcBef>
              <a:buClr>
                <a:schemeClr val="folHlink"/>
              </a:buClr>
              <a:buSzPct val="55000"/>
              <a:buFont typeface="Wingdings" pitchFamily="2" charset="2"/>
              <a:buChar char="l"/>
            </a:pPr>
            <a:r>
              <a:rPr lang="en-US" altLang="zh-TW" sz="2000" dirty="0">
                <a:latin typeface="Times New Roman" pitchFamily="18" charset="0"/>
              </a:rPr>
              <a:t>1NF, </a:t>
            </a:r>
          </a:p>
          <a:p>
            <a:pPr marL="685800" lvl="1" indent="-342900" algn="l">
              <a:spcBef>
                <a:spcPct val="10000"/>
              </a:spcBef>
              <a:buClr>
                <a:schemeClr val="folHlink"/>
              </a:buClr>
              <a:buSzPct val="55000"/>
              <a:buFont typeface="Wingdings" pitchFamily="2" charset="2"/>
              <a:buChar char="l"/>
            </a:pPr>
            <a:r>
              <a:rPr lang="en-US" altLang="zh-TW" sz="2000" dirty="0" smtClean="0">
                <a:latin typeface="Times New Roman" pitchFamily="18" charset="0"/>
              </a:rPr>
              <a:t>2NF, </a:t>
            </a:r>
            <a:endParaRPr lang="en-US" altLang="zh-TW" sz="2000" dirty="0">
              <a:latin typeface="Times New Roman" pitchFamily="18" charset="0"/>
            </a:endParaRPr>
          </a:p>
          <a:p>
            <a:pPr marL="685800" lvl="1" indent="-342900" algn="l">
              <a:spcBef>
                <a:spcPct val="10000"/>
              </a:spcBef>
              <a:buClr>
                <a:schemeClr val="folHlink"/>
              </a:buClr>
              <a:buSzPct val="55000"/>
              <a:buFont typeface="Wingdings" pitchFamily="2" charset="2"/>
              <a:buChar char="l"/>
            </a:pPr>
            <a:r>
              <a:rPr lang="en-US" altLang="zh-TW" sz="2000" dirty="0">
                <a:latin typeface="Times New Roman" pitchFamily="18" charset="0"/>
              </a:rPr>
              <a:t>3NF</a:t>
            </a:r>
          </a:p>
          <a:p>
            <a:pPr marL="342900" indent="-342900" algn="l">
              <a:lnSpc>
                <a:spcPct val="130000"/>
              </a:lnSpc>
              <a:spcBef>
                <a:spcPct val="30000"/>
              </a:spcBef>
              <a:buClr>
                <a:srgbClr val="00B050"/>
              </a:buClr>
              <a:buSzPct val="60000"/>
              <a:buFont typeface="Wingdings" pitchFamily="2" charset="2"/>
              <a:buChar char="n"/>
            </a:pPr>
            <a:r>
              <a:rPr lang="en-US" altLang="zh-TW" sz="2000" b="1" dirty="0" smtClean="0">
                <a:solidFill>
                  <a:schemeClr val="tx2"/>
                </a:solidFill>
                <a:latin typeface="Times New Roman" pitchFamily="18" charset="0"/>
              </a:rPr>
              <a:t>Design Query</a:t>
            </a:r>
            <a:endParaRPr lang="en-US" altLang="zh-TW" sz="2000" b="1" dirty="0">
              <a:solidFill>
                <a:schemeClr val="tx2"/>
              </a:solidFill>
              <a:latin typeface="Times New Roman" pitchFamily="18" charset="0"/>
            </a:endParaRPr>
          </a:p>
          <a:p>
            <a:pPr marL="685800" lvl="1" indent="-342900" algn="l">
              <a:spcBef>
                <a:spcPct val="10000"/>
              </a:spcBef>
              <a:buClr>
                <a:schemeClr val="folHlink"/>
              </a:buClr>
              <a:buSzPct val="55000"/>
              <a:buFont typeface="Wingdings" pitchFamily="2" charset="2"/>
              <a:buChar char="l"/>
            </a:pPr>
            <a:r>
              <a:rPr lang="en-US" altLang="zh-TW" sz="2000" dirty="0" smtClean="0">
                <a:latin typeface="Times New Roman" pitchFamily="18" charset="0"/>
              </a:rPr>
              <a:t>Using SQL to define and create Tables</a:t>
            </a:r>
          </a:p>
          <a:p>
            <a:pPr marL="685800" lvl="1" indent="-342900" algn="l">
              <a:spcBef>
                <a:spcPct val="10000"/>
              </a:spcBef>
              <a:buClr>
                <a:schemeClr val="folHlink"/>
              </a:buClr>
              <a:buSzPct val="55000"/>
              <a:buFont typeface="Wingdings" pitchFamily="2" charset="2"/>
              <a:buChar char="l"/>
            </a:pPr>
            <a:r>
              <a:rPr lang="en-US" altLang="zh-TW" sz="2000" dirty="0" smtClean="0">
                <a:latin typeface="Times New Roman" pitchFamily="18" charset="0"/>
              </a:rPr>
              <a:t>Design some queries to access your database </a:t>
            </a:r>
          </a:p>
          <a:p>
            <a:pPr marL="685800" lvl="1" indent="-342900" algn="l">
              <a:spcBef>
                <a:spcPct val="10000"/>
              </a:spcBef>
              <a:buClr>
                <a:schemeClr val="folHlink"/>
              </a:buClr>
              <a:buSzPct val="55000"/>
              <a:buFont typeface="Wingdings" pitchFamily="2" charset="2"/>
              <a:buChar char="l"/>
            </a:pPr>
            <a:r>
              <a:rPr lang="en-US" altLang="zh-TW" sz="2000" dirty="0" smtClean="0">
                <a:latin typeface="Times New Roman" pitchFamily="18" charset="0"/>
              </a:rPr>
              <a:t>Using SQL to query your database</a:t>
            </a:r>
          </a:p>
          <a:p>
            <a:pPr marL="685800" lvl="1" indent="-342900" algn="l">
              <a:spcBef>
                <a:spcPct val="10000"/>
              </a:spcBef>
              <a:buClr>
                <a:schemeClr val="folHlink"/>
              </a:buClr>
              <a:buSzPct val="55000"/>
              <a:buFont typeface="Wingdings" pitchFamily="2" charset="2"/>
              <a:buChar char="l"/>
            </a:pPr>
            <a:r>
              <a:rPr lang="en-US" altLang="zh-TW" sz="2000" dirty="0" smtClean="0">
                <a:latin typeface="Times New Roman" pitchFamily="18" charset="0"/>
              </a:rPr>
              <a:t>… </a:t>
            </a:r>
            <a:endParaRPr lang="en-US" altLang="zh-TW" sz="2000" dirty="0">
              <a:latin typeface="Times New Roman" pitchFamily="18" charset="0"/>
            </a:endParaRPr>
          </a:p>
          <a:p>
            <a:pPr marL="342900" indent="-342900" algn="l">
              <a:spcBef>
                <a:spcPct val="10000"/>
              </a:spcBef>
              <a:buClr>
                <a:schemeClr val="folHlink"/>
              </a:buClr>
              <a:buSzPct val="55000"/>
              <a:buFont typeface="Wingdings" pitchFamily="2" charset="2"/>
              <a:buNone/>
            </a:pPr>
            <a:endParaRPr lang="en-US" altLang="zh-TW" sz="2000" b="1" dirty="0">
              <a:solidFill>
                <a:schemeClr val="tx1"/>
              </a:solidFill>
              <a:latin typeface="Times New Roman" pitchFamily="18" charset="0"/>
            </a:endParaRP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3B8DCDA2-2604-462F-AC1D-5492961C1C95}" type="slidenum">
              <a:rPr lang="en-US" altLang="zh-TW" smtClean="0"/>
              <a:pPr/>
              <a:t>7</a:t>
            </a:fld>
            <a:endParaRPr lang="en-US" altLang="zh-TW" dirty="0"/>
          </a:p>
        </p:txBody>
      </p:sp>
      <p:sp>
        <p:nvSpPr>
          <p:cNvPr id="8" name="Rectangle 2"/>
          <p:cNvSpPr>
            <a:spLocks noGrp="1" noChangeArrowheads="1"/>
          </p:cNvSpPr>
          <p:nvPr>
            <p:ph type="title"/>
          </p:nvPr>
        </p:nvSpPr>
        <p:spPr>
          <a:xfrm>
            <a:off x="776536" y="620688"/>
            <a:ext cx="7883525" cy="685800"/>
          </a:xfrm>
        </p:spPr>
        <p:txBody>
          <a:bodyPr/>
          <a:lstStyle/>
          <a:p>
            <a:pPr marL="628650" lvl="1" indent="-285750">
              <a:lnSpc>
                <a:spcPct val="80000"/>
              </a:lnSpc>
              <a:spcBef>
                <a:spcPct val="30000"/>
              </a:spcBef>
            </a:pPr>
            <a:r>
              <a:rPr lang="en-US" altLang="zh-TW" dirty="0">
                <a:solidFill>
                  <a:schemeClr val="tx1"/>
                </a:solidFill>
              </a:rPr>
              <a:t>EX.part2.2: Tables and SQL</a:t>
            </a:r>
          </a:p>
        </p:txBody>
      </p:sp>
    </p:spTree>
    <p:extLst>
      <p:ext uri="{BB962C8B-B14F-4D97-AF65-F5344CB8AC3E}">
        <p14:creationId xmlns:p14="http://schemas.microsoft.com/office/powerpoint/2010/main" val="29510891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pPr eaLnBrk="1" hangingPunct="1"/>
            <a:r>
              <a:rPr lang="en-US" altLang="zh-TW" smtClean="0"/>
              <a:t>Weak Entity Sets </a:t>
            </a:r>
            <a:r>
              <a:rPr lang="en-US" altLang="zh-TW" sz="2000" b="0" smtClean="0"/>
              <a:t>(cont.)</a:t>
            </a:r>
            <a:r>
              <a:rPr lang="en-US" altLang="zh-TW" smtClean="0"/>
              <a:t> </a:t>
            </a:r>
          </a:p>
        </p:txBody>
      </p:sp>
      <p:sp>
        <p:nvSpPr>
          <p:cNvPr id="76804" name="Rectangle 3"/>
          <p:cNvSpPr>
            <a:spLocks noGrp="1" noChangeArrowheads="1"/>
          </p:cNvSpPr>
          <p:nvPr>
            <p:ph type="body" idx="1"/>
          </p:nvPr>
        </p:nvSpPr>
        <p:spPr>
          <a:xfrm>
            <a:off x="344488" y="1268760"/>
            <a:ext cx="9021498" cy="1884363"/>
          </a:xfrm>
        </p:spPr>
        <p:txBody>
          <a:bodyPr/>
          <a:lstStyle/>
          <a:p>
            <a:pPr eaLnBrk="1" hangingPunct="1">
              <a:lnSpc>
                <a:spcPct val="100000"/>
              </a:lnSpc>
            </a:pPr>
            <a:r>
              <a:rPr lang="en-US" altLang="zh-TW" sz="2000" dirty="0" smtClean="0"/>
              <a:t>The </a:t>
            </a:r>
            <a:r>
              <a:rPr lang="en-US" altLang="zh-TW" sz="2000" b="1" dirty="0" smtClean="0"/>
              <a:t>existence of a weak entity set</a:t>
            </a:r>
            <a:r>
              <a:rPr lang="en-US" altLang="zh-TW" sz="2000" dirty="0" smtClean="0"/>
              <a:t> depends on the existence of a </a:t>
            </a:r>
            <a:r>
              <a:rPr lang="en-US" altLang="zh-TW" sz="2000" b="1" u="sng" dirty="0" smtClean="0"/>
              <a:t>strong entity set</a:t>
            </a:r>
          </a:p>
          <a:p>
            <a:pPr lvl="1" eaLnBrk="1" hangingPunct="1">
              <a:lnSpc>
                <a:spcPct val="100000"/>
              </a:lnSpc>
            </a:pPr>
            <a:r>
              <a:rPr lang="en-US" altLang="zh-TW" sz="1800" dirty="0" smtClean="0"/>
              <a:t>It must relate to the identifying entity set via a total, one-to-many relationship set from the identifying to the weak entity set</a:t>
            </a:r>
            <a:endParaRPr lang="en-US" altLang="zh-TW" sz="1800" b="1" dirty="0" smtClean="0"/>
          </a:p>
          <a:p>
            <a:pPr lvl="1" eaLnBrk="1" hangingPunct="1">
              <a:lnSpc>
                <a:spcPct val="100000"/>
              </a:lnSpc>
            </a:pPr>
            <a:r>
              <a:rPr lang="en-US" altLang="zh-TW" sz="1800" b="1" dirty="0" smtClean="0"/>
              <a:t>Weak relationship</a:t>
            </a:r>
            <a:r>
              <a:rPr lang="en-US" altLang="zh-TW" sz="1800" dirty="0" smtClean="0"/>
              <a:t> depicted using a double diamond</a:t>
            </a:r>
          </a:p>
        </p:txBody>
      </p:sp>
      <p:sp>
        <p:nvSpPr>
          <p:cNvPr id="76805" name="Rectangle 4"/>
          <p:cNvSpPr>
            <a:spLocks noChangeArrowheads="1"/>
          </p:cNvSpPr>
          <p:nvPr/>
        </p:nvSpPr>
        <p:spPr bwMode="auto">
          <a:xfrm>
            <a:off x="632883" y="4581128"/>
            <a:ext cx="8963554"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30000"/>
              </a:spcBef>
              <a:buClr>
                <a:schemeClr val="hlink"/>
              </a:buClr>
              <a:buSzPct val="60000"/>
              <a:buFont typeface="Wingdings" pitchFamily="2" charset="2"/>
              <a:buChar char="n"/>
            </a:pPr>
            <a:r>
              <a:rPr lang="en-US" altLang="zh-TW" sz="2000" b="1" dirty="0">
                <a:solidFill>
                  <a:schemeClr val="tx1"/>
                </a:solidFill>
                <a:latin typeface="Times New Roman" pitchFamily="18" charset="0"/>
              </a:rPr>
              <a:t>Discriminator (or partial key):</a:t>
            </a:r>
            <a:r>
              <a:rPr lang="en-US" altLang="zh-TW" sz="2000" dirty="0">
                <a:solidFill>
                  <a:schemeClr val="tx1"/>
                </a:solidFill>
                <a:latin typeface="Times New Roman" pitchFamily="18" charset="0"/>
              </a:rPr>
              <a:t> of a weak entity set is the set of attributes that </a:t>
            </a:r>
            <a:r>
              <a:rPr lang="en-US" altLang="zh-TW" sz="2000" u="sng" dirty="0">
                <a:solidFill>
                  <a:schemeClr val="tx1"/>
                </a:solidFill>
                <a:latin typeface="Times New Roman" pitchFamily="18" charset="0"/>
              </a:rPr>
              <a:t>distinguishes</a:t>
            </a:r>
            <a:r>
              <a:rPr lang="en-US" altLang="zh-TW" sz="2000" dirty="0">
                <a:solidFill>
                  <a:schemeClr val="tx1"/>
                </a:solidFill>
                <a:latin typeface="Times New Roman" pitchFamily="18" charset="0"/>
              </a:rPr>
              <a:t> among all the entities. e</a:t>
            </a:r>
            <a:r>
              <a:rPr lang="zh-TW" altLang="en-US" sz="2000" dirty="0">
                <a:solidFill>
                  <a:schemeClr val="tx1"/>
                </a:solidFill>
                <a:latin typeface="Times New Roman" pitchFamily="18" charset="0"/>
              </a:rPr>
              <a:t>.</a:t>
            </a:r>
            <a:r>
              <a:rPr lang="en-US" altLang="zh-TW" sz="2000" dirty="0">
                <a:solidFill>
                  <a:schemeClr val="tx1"/>
                </a:solidFill>
                <a:latin typeface="Times New Roman" pitchFamily="18" charset="0"/>
              </a:rPr>
              <a:t>g. </a:t>
            </a:r>
            <a:r>
              <a:rPr lang="en-US" altLang="zh-TW" sz="2000" i="1" dirty="0">
                <a:solidFill>
                  <a:schemeClr val="tx1"/>
                </a:solidFill>
                <a:latin typeface="Times New Roman" pitchFamily="18" charset="0"/>
              </a:rPr>
              <a:t>payment-number</a:t>
            </a:r>
          </a:p>
          <a:p>
            <a:pPr marL="342900" indent="-342900" algn="l">
              <a:spcBef>
                <a:spcPct val="30000"/>
              </a:spcBef>
              <a:buClr>
                <a:schemeClr val="hlink"/>
              </a:buClr>
              <a:buSzPct val="60000"/>
              <a:buFont typeface="Wingdings" pitchFamily="2" charset="2"/>
              <a:buChar char="n"/>
            </a:pPr>
            <a:r>
              <a:rPr lang="en-US" altLang="zh-TW" sz="2000" b="1" dirty="0">
                <a:solidFill>
                  <a:schemeClr val="tx1"/>
                </a:solidFill>
                <a:latin typeface="Times New Roman" pitchFamily="18" charset="0"/>
              </a:rPr>
              <a:t>Primary key of a weak entity set:</a:t>
            </a:r>
            <a:r>
              <a:rPr lang="en-US" altLang="zh-TW" sz="2000" dirty="0">
                <a:solidFill>
                  <a:schemeClr val="tx1"/>
                </a:solidFill>
                <a:latin typeface="Times New Roman" pitchFamily="18" charset="0"/>
              </a:rPr>
              <a:t> is formed by </a:t>
            </a:r>
          </a:p>
          <a:p>
            <a:pPr marL="342900" indent="-342900" algn="l">
              <a:spcBef>
                <a:spcPct val="30000"/>
              </a:spcBef>
              <a:buClr>
                <a:schemeClr val="hlink"/>
              </a:buClr>
              <a:buSzPct val="60000"/>
              <a:buFont typeface="Wingdings" pitchFamily="2" charset="2"/>
              <a:buNone/>
            </a:pPr>
            <a:r>
              <a:rPr lang="en-US" altLang="zh-TW" sz="2000" dirty="0">
                <a:solidFill>
                  <a:schemeClr val="tx1"/>
                </a:solidFill>
                <a:latin typeface="Times New Roman" pitchFamily="18" charset="0"/>
              </a:rPr>
              <a:t>         </a:t>
            </a:r>
            <a:r>
              <a:rPr lang="en-US" altLang="zh-TW" sz="2000" u="sng" dirty="0">
                <a:solidFill>
                  <a:schemeClr val="tx1"/>
                </a:solidFill>
                <a:latin typeface="Times New Roman" pitchFamily="18" charset="0"/>
              </a:rPr>
              <a:t>primary key</a:t>
            </a:r>
            <a:r>
              <a:rPr lang="en-US" altLang="zh-TW" sz="2000" dirty="0">
                <a:solidFill>
                  <a:schemeClr val="tx1"/>
                </a:solidFill>
                <a:latin typeface="Times New Roman" pitchFamily="18" charset="0"/>
              </a:rPr>
              <a:t> of the strong entity set  + weak entity set’s </a:t>
            </a:r>
            <a:r>
              <a:rPr lang="en-US" altLang="zh-TW" sz="2000" u="sng" dirty="0">
                <a:solidFill>
                  <a:schemeClr val="tx1"/>
                </a:solidFill>
                <a:latin typeface="Times New Roman" pitchFamily="18" charset="0"/>
              </a:rPr>
              <a:t>discriminator</a:t>
            </a:r>
            <a:r>
              <a:rPr lang="en-US" altLang="zh-TW" sz="2000" dirty="0">
                <a:solidFill>
                  <a:schemeClr val="tx1"/>
                </a:solidFill>
                <a:latin typeface="Times New Roman" pitchFamily="18" charset="0"/>
              </a:rPr>
              <a:t>.</a:t>
            </a:r>
          </a:p>
        </p:txBody>
      </p:sp>
      <p:pic>
        <p:nvPicPr>
          <p:cNvPr id="76806" name="Picture 5"/>
          <p:cNvPicPr>
            <a:picLocks noChangeAspect="1" noChangeArrowheads="1"/>
          </p:cNvPicPr>
          <p:nvPr/>
        </p:nvPicPr>
        <p:blipFill>
          <a:blip r:embed="rId2">
            <a:extLst>
              <a:ext uri="{28A0092B-C50C-407E-A947-70E740481C1C}">
                <a14:useLocalDpi xmlns:a14="http://schemas.microsoft.com/office/drawing/2010/main" val="0"/>
              </a:ext>
            </a:extLst>
          </a:blip>
          <a:srcRect l="887" t="27869" r="1083" b="27606"/>
          <a:stretch>
            <a:fillRect/>
          </a:stretch>
        </p:blipFill>
        <p:spPr bwMode="auto">
          <a:xfrm>
            <a:off x="1726672" y="2780928"/>
            <a:ext cx="668271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76807" name="Rectangle 6"/>
          <p:cNvSpPr>
            <a:spLocks noChangeArrowheads="1"/>
          </p:cNvSpPr>
          <p:nvPr/>
        </p:nvSpPr>
        <p:spPr bwMode="auto">
          <a:xfrm>
            <a:off x="488504" y="3609020"/>
            <a:ext cx="2095445" cy="369332"/>
          </a:xfrm>
          <a:prstGeom prst="rect">
            <a:avLst/>
          </a:prstGeom>
          <a:noFill/>
          <a:ln w="38100" cmpd="dbl">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spcBef>
                <a:spcPct val="30000"/>
              </a:spcBef>
              <a:buClr>
                <a:schemeClr val="hlink"/>
              </a:buClr>
              <a:buSzPct val="60000"/>
              <a:buFont typeface="Wingdings" pitchFamily="2" charset="2"/>
              <a:buNone/>
            </a:pPr>
            <a:r>
              <a:rPr lang="en-US" altLang="zh-TW">
                <a:solidFill>
                  <a:schemeClr val="tx1"/>
                </a:solidFill>
                <a:latin typeface="Times New Roman" pitchFamily="18" charset="0"/>
              </a:rPr>
              <a:t>identifying entity set</a:t>
            </a:r>
          </a:p>
        </p:txBody>
      </p:sp>
      <p:sp>
        <p:nvSpPr>
          <p:cNvPr id="76808" name="Rectangle 7"/>
          <p:cNvSpPr>
            <a:spLocks noChangeArrowheads="1"/>
          </p:cNvSpPr>
          <p:nvPr/>
        </p:nvSpPr>
        <p:spPr bwMode="auto">
          <a:xfrm>
            <a:off x="7833320" y="3709574"/>
            <a:ext cx="1569660" cy="369332"/>
          </a:xfrm>
          <a:prstGeom prst="rect">
            <a:avLst/>
          </a:prstGeom>
          <a:noFill/>
          <a:ln w="38100" cmpd="dbl">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spcBef>
                <a:spcPct val="30000"/>
              </a:spcBef>
              <a:buClr>
                <a:schemeClr val="hlink"/>
              </a:buClr>
              <a:buSzPct val="60000"/>
              <a:buFont typeface="Wingdings" pitchFamily="2" charset="2"/>
              <a:buNone/>
            </a:pPr>
            <a:r>
              <a:rPr lang="en-US" altLang="zh-TW">
                <a:solidFill>
                  <a:schemeClr val="tx1"/>
                </a:solidFill>
                <a:latin typeface="Times New Roman" pitchFamily="18" charset="0"/>
              </a:rPr>
              <a:t>weak entity set</a:t>
            </a:r>
            <a:endParaRPr lang="zh-TW" altLang="en-US">
              <a:solidFill>
                <a:schemeClr val="tx1"/>
              </a:solidFill>
              <a:latin typeface="Times New Roman" pitchFamily="18" charset="0"/>
            </a:endParaRPr>
          </a:p>
        </p:txBody>
      </p:sp>
      <p:sp>
        <p:nvSpPr>
          <p:cNvPr id="76809" name="Text Box 8"/>
          <p:cNvSpPr txBox="1">
            <a:spLocks noChangeArrowheads="1"/>
          </p:cNvSpPr>
          <p:nvPr/>
        </p:nvSpPr>
        <p:spPr bwMode="auto">
          <a:xfrm>
            <a:off x="145638" y="4427239"/>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r>
              <a:rPr kumimoji="0" lang="zh-TW" altLang="en-US" sz="1400" dirty="0">
                <a:solidFill>
                  <a:schemeClr val="tx1"/>
                </a:solidFill>
                <a:latin typeface="Arial" charset="0"/>
                <a:ea typeface="標楷體" pitchFamily="65" charset="-120"/>
              </a:rPr>
              <a:t>能分辨者</a:t>
            </a:r>
          </a:p>
        </p:txBody>
      </p:sp>
      <p:sp>
        <p:nvSpPr>
          <p:cNvPr id="76810" name="Rectangle 10"/>
          <p:cNvSpPr>
            <a:spLocks noChangeArrowheads="1"/>
          </p:cNvSpPr>
          <p:nvPr/>
        </p:nvSpPr>
        <p:spPr bwMode="auto">
          <a:xfrm>
            <a:off x="210560" y="2060848"/>
            <a:ext cx="7729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eaLnBrk="0" hangingPunct="0"/>
            <a:r>
              <a:rPr kumimoji="0" lang="zh-TW" altLang="en-US" sz="1400" dirty="0"/>
              <a:t>能識別 </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70</a:t>
            </a:fld>
            <a:endParaRPr lang="en-US" altLang="zh-TW" dirty="0"/>
          </a:p>
        </p:txBody>
      </p:sp>
    </p:spTree>
    <p:extLst>
      <p:ext uri="{BB962C8B-B14F-4D97-AF65-F5344CB8AC3E}">
        <p14:creationId xmlns:p14="http://schemas.microsoft.com/office/powerpoint/2010/main" val="23074292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p:txBody>
          <a:bodyPr/>
          <a:lstStyle/>
          <a:p>
            <a:pPr eaLnBrk="1" hangingPunct="1"/>
            <a:r>
              <a:rPr lang="en-US" altLang="zh-TW" sz="3200" smtClean="0"/>
              <a:t>E-R Diagram for a Banking Enterprise</a:t>
            </a:r>
          </a:p>
        </p:txBody>
      </p:sp>
      <p:pic>
        <p:nvPicPr>
          <p:cNvPr id="78852" name="Picture 3"/>
          <p:cNvPicPr>
            <a:picLocks noChangeAspect="1" noChangeArrowheads="1"/>
          </p:cNvPicPr>
          <p:nvPr/>
        </p:nvPicPr>
        <p:blipFill>
          <a:blip r:embed="rId2">
            <a:extLst>
              <a:ext uri="{28A0092B-C50C-407E-A947-70E740481C1C}">
                <a14:useLocalDpi xmlns:a14="http://schemas.microsoft.com/office/drawing/2010/main" val="0"/>
              </a:ext>
            </a:extLst>
          </a:blip>
          <a:srcRect l="13913" t="874" r="14110" b="1357"/>
          <a:stretch>
            <a:fillRect/>
          </a:stretch>
        </p:blipFill>
        <p:spPr bwMode="auto">
          <a:xfrm>
            <a:off x="699956" y="1249364"/>
            <a:ext cx="8382265"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78853" name="Oval 4"/>
          <p:cNvSpPr>
            <a:spLocks noChangeArrowheads="1"/>
          </p:cNvSpPr>
          <p:nvPr/>
        </p:nvSpPr>
        <p:spPr bwMode="auto">
          <a:xfrm>
            <a:off x="796265" y="5962650"/>
            <a:ext cx="1466982" cy="477838"/>
          </a:xfrm>
          <a:prstGeom prst="ellipse">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78854" name="Oval 5"/>
          <p:cNvSpPr>
            <a:spLocks noChangeArrowheads="1"/>
          </p:cNvSpPr>
          <p:nvPr/>
        </p:nvSpPr>
        <p:spPr bwMode="auto">
          <a:xfrm>
            <a:off x="4504135" y="3378201"/>
            <a:ext cx="3733667" cy="911225"/>
          </a:xfrm>
          <a:prstGeom prst="ellipse">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3B8DCDA2-2604-462F-AC1D-5492961C1C95}" type="slidenum">
              <a:rPr lang="en-US" altLang="zh-TW" smtClean="0"/>
              <a:pPr/>
              <a:t>71</a:t>
            </a:fld>
            <a:endParaRPr lang="en-US" altLang="zh-TW" dirty="0"/>
          </a:p>
        </p:txBody>
      </p:sp>
    </p:spTree>
    <p:extLst>
      <p:ext uri="{BB962C8B-B14F-4D97-AF65-F5344CB8AC3E}">
        <p14:creationId xmlns:p14="http://schemas.microsoft.com/office/powerpoint/2010/main" val="31855406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762000" y="2204864"/>
            <a:ext cx="8420100" cy="1452736"/>
          </a:xfrm>
        </p:spPr>
        <p:txBody>
          <a:bodyPr/>
          <a:lstStyle/>
          <a:p>
            <a:r>
              <a:rPr lang="en-US" altLang="zh-TW" dirty="0" smtClean="0"/>
              <a:t>6.7 </a:t>
            </a:r>
            <a:r>
              <a:rPr lang="en-US" altLang="zh-TW" dirty="0">
                <a:latin typeface="Times New Roman" pitchFamily="18" charset="0"/>
              </a:rPr>
              <a:t>Reduction E-R Model to Relational Tables</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4"/>
          </p:nvPr>
        </p:nvSpPr>
        <p:spPr/>
        <p:txBody>
          <a:bodyPr/>
          <a:lstStyle/>
          <a:p>
            <a:r>
              <a:rPr lang="en-US" altLang="zh-TW" smtClean="0"/>
              <a:t>6-</a:t>
            </a:r>
            <a:fld id="{B978CFEF-9DC3-46D5-B29F-F7CF1978FE7A}" type="slidenum">
              <a:rPr lang="en-US" altLang="zh-TW" smtClean="0"/>
              <a:pPr/>
              <a:t>72</a:t>
            </a:fld>
            <a:endParaRPr lang="en-US" altLang="zh-TW" dirty="0"/>
          </a:p>
        </p:txBody>
      </p:sp>
    </p:spTree>
    <p:extLst>
      <p:ext uri="{BB962C8B-B14F-4D97-AF65-F5344CB8AC3E}">
        <p14:creationId xmlns:p14="http://schemas.microsoft.com/office/powerpoint/2010/main" val="24994749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a:xfrm>
            <a:off x="613966" y="509588"/>
            <a:ext cx="9292034" cy="596900"/>
          </a:xfrm>
        </p:spPr>
        <p:txBody>
          <a:bodyPr/>
          <a:lstStyle/>
          <a:p>
            <a:pPr eaLnBrk="1" hangingPunct="1"/>
            <a:r>
              <a:rPr lang="en-US" altLang="zh-TW" dirty="0" smtClean="0"/>
              <a:t>Reduction to Relational Schemas</a:t>
            </a:r>
          </a:p>
        </p:txBody>
      </p:sp>
      <p:sp>
        <p:nvSpPr>
          <p:cNvPr id="96260" name="Rectangle 3"/>
          <p:cNvSpPr>
            <a:spLocks noGrp="1" noChangeArrowheads="1"/>
          </p:cNvSpPr>
          <p:nvPr>
            <p:ph type="body" idx="1"/>
          </p:nvPr>
        </p:nvSpPr>
        <p:spPr>
          <a:xfrm>
            <a:off x="1184937" y="2062164"/>
            <a:ext cx="7635875" cy="4294187"/>
          </a:xfrm>
        </p:spPr>
        <p:txBody>
          <a:bodyPr/>
          <a:lstStyle/>
          <a:p>
            <a:pPr eaLnBrk="1" hangingPunct="1"/>
            <a:r>
              <a:rPr lang="en-US" altLang="zh-TW" sz="2000" smtClean="0"/>
              <a:t>A database which conforms to an E-R diagram can be represented by a collection of tables.</a:t>
            </a:r>
          </a:p>
          <a:p>
            <a:pPr eaLnBrk="1" hangingPunct="1"/>
            <a:r>
              <a:rPr lang="en-US" altLang="zh-TW" sz="2000" smtClean="0"/>
              <a:t>For each </a:t>
            </a:r>
            <a:r>
              <a:rPr lang="en-US" altLang="zh-TW" sz="2000" u="sng" smtClean="0"/>
              <a:t>entity set</a:t>
            </a:r>
            <a:r>
              <a:rPr lang="en-US" altLang="zh-TW" sz="2000" smtClean="0"/>
              <a:t> there is a unique table which is assigned the name of the corresponding entity set. </a:t>
            </a:r>
          </a:p>
          <a:p>
            <a:pPr eaLnBrk="1" hangingPunct="1"/>
            <a:r>
              <a:rPr lang="en-US" altLang="zh-TW" sz="2000" smtClean="0"/>
              <a:t>For each </a:t>
            </a:r>
            <a:r>
              <a:rPr lang="en-US" altLang="zh-TW" sz="2000" u="sng" smtClean="0"/>
              <a:t>relationship set</a:t>
            </a:r>
            <a:r>
              <a:rPr lang="en-US" altLang="zh-TW" sz="2000" smtClean="0"/>
              <a:t> ?</a:t>
            </a:r>
          </a:p>
          <a:p>
            <a:pPr eaLnBrk="1" hangingPunct="1"/>
            <a:r>
              <a:rPr lang="en-US" altLang="zh-TW" sz="2000" smtClean="0"/>
              <a:t>Converting an E-R diagram to a table format is the basis for deriving a relational database design from an E-R diagram.</a:t>
            </a:r>
          </a:p>
        </p:txBody>
      </p:sp>
      <p:sp>
        <p:nvSpPr>
          <p:cNvPr id="96261" name="Rectangle 4"/>
          <p:cNvSpPr>
            <a:spLocks noChangeArrowheads="1"/>
          </p:cNvSpPr>
          <p:nvPr/>
        </p:nvSpPr>
        <p:spPr bwMode="auto">
          <a:xfrm>
            <a:off x="945885" y="1373189"/>
            <a:ext cx="7986713" cy="517525"/>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b"/>
          <a:lstStyle/>
          <a:p>
            <a:pPr algn="ctr"/>
            <a:r>
              <a:rPr lang="en-US" altLang="zh-TW" sz="2800" b="1" dirty="0">
                <a:solidFill>
                  <a:schemeClr val="tx2"/>
                </a:solidFill>
                <a:latin typeface="Times New Roman" pitchFamily="18" charset="0"/>
              </a:rPr>
              <a:t>Reduction E-R Model to Relational Tables</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73</a:t>
            </a:fld>
            <a:endParaRPr lang="en-US" altLang="zh-TW" dirty="0"/>
          </a:p>
        </p:txBody>
      </p:sp>
    </p:spTree>
    <p:extLst>
      <p:ext uri="{BB962C8B-B14F-4D97-AF65-F5344CB8AC3E}">
        <p14:creationId xmlns:p14="http://schemas.microsoft.com/office/powerpoint/2010/main" val="16535285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a:noFill/>
        </p:spPr>
        <p:txBody>
          <a:bodyPr/>
          <a:lstStyle/>
          <a:p>
            <a:pPr eaLnBrk="1" hangingPunct="1"/>
            <a:r>
              <a:rPr lang="en-US" altLang="zh-TW" dirty="0" smtClean="0"/>
              <a:t>6.7.1 Strong Entity Set </a:t>
            </a:r>
            <a:r>
              <a:rPr lang="en-US" altLang="zh-TW" dirty="0" smtClean="0">
                <a:sym typeface="Wingdings" pitchFamily="2" charset="2"/>
              </a:rPr>
              <a:t> </a:t>
            </a:r>
            <a:r>
              <a:rPr lang="en-US" altLang="zh-TW" dirty="0" smtClean="0"/>
              <a:t>Table</a:t>
            </a:r>
          </a:p>
        </p:txBody>
      </p:sp>
      <p:sp>
        <p:nvSpPr>
          <p:cNvPr id="97284" name="Rectangle 3"/>
          <p:cNvSpPr>
            <a:spLocks noGrp="1" noChangeArrowheads="1"/>
          </p:cNvSpPr>
          <p:nvPr>
            <p:ph type="body" idx="1"/>
          </p:nvPr>
        </p:nvSpPr>
        <p:spPr>
          <a:xfrm>
            <a:off x="901171" y="1309688"/>
            <a:ext cx="8549085" cy="2055812"/>
          </a:xfrm>
        </p:spPr>
        <p:txBody>
          <a:bodyPr/>
          <a:lstStyle/>
          <a:p>
            <a:pPr eaLnBrk="1" hangingPunct="1"/>
            <a:r>
              <a:rPr lang="en-US" altLang="zh-TW" sz="2000" dirty="0" smtClean="0"/>
              <a:t>E.g. Consider the strong entity set </a:t>
            </a:r>
            <a:r>
              <a:rPr lang="en-US" altLang="zh-TW" sz="2000" b="1" i="1" dirty="0" smtClean="0"/>
              <a:t>customer</a:t>
            </a:r>
            <a:r>
              <a:rPr lang="en-US" altLang="zh-TW" sz="2000" b="1" dirty="0" smtClean="0"/>
              <a:t> </a:t>
            </a:r>
            <a:r>
              <a:rPr lang="en-US" altLang="zh-TW" sz="2000" dirty="0" smtClean="0"/>
              <a:t>of E-R </a:t>
            </a:r>
            <a:r>
              <a:rPr lang="en-US" altLang="zh-TW" sz="2000" dirty="0" smtClean="0"/>
              <a:t>diagram</a:t>
            </a:r>
            <a:endParaRPr lang="en-US" altLang="zh-TW" sz="2000" dirty="0" smtClean="0"/>
          </a:p>
          <a:p>
            <a:pPr lvl="1" eaLnBrk="1" hangingPunct="1"/>
            <a:r>
              <a:rPr lang="en-US" altLang="zh-TW" sz="1800" dirty="0" smtClean="0"/>
              <a:t>This</a:t>
            </a:r>
            <a:r>
              <a:rPr lang="en-US" altLang="zh-TW" sz="1800" b="1" i="1" dirty="0" smtClean="0"/>
              <a:t> customer</a:t>
            </a:r>
            <a:r>
              <a:rPr lang="en-US" altLang="zh-TW" sz="1800" dirty="0" smtClean="0"/>
              <a:t> entity set has 4 attributes</a:t>
            </a:r>
          </a:p>
          <a:p>
            <a:pPr eaLnBrk="1" hangingPunct="1">
              <a:buFont typeface="Wingdings" pitchFamily="2" charset="2"/>
              <a:buNone/>
            </a:pPr>
            <a:r>
              <a:rPr lang="en-US" altLang="zh-TW" sz="2000" dirty="0" smtClean="0">
                <a:sym typeface="Wingdings" pitchFamily="2" charset="2"/>
              </a:rPr>
              <a:t>      corresponding table </a:t>
            </a:r>
            <a:r>
              <a:rPr lang="en-US" altLang="zh-TW" sz="2000" b="1" i="1" dirty="0" smtClean="0">
                <a:sym typeface="Wingdings" pitchFamily="2" charset="2"/>
              </a:rPr>
              <a:t>customer </a:t>
            </a:r>
            <a:r>
              <a:rPr lang="en-US" altLang="zh-TW" sz="2000" dirty="0" smtClean="0">
                <a:sym typeface="Wingdings" pitchFamily="2" charset="2"/>
              </a:rPr>
              <a:t>has four columns as follows:</a:t>
            </a:r>
            <a:endParaRPr lang="en-US" altLang="zh-TW" sz="2000" dirty="0" smtClean="0"/>
          </a:p>
          <a:p>
            <a:pPr lvl="1" eaLnBrk="1" hangingPunct="1"/>
            <a:r>
              <a:rPr lang="en-US" altLang="zh-TW" sz="1800" dirty="0" smtClean="0"/>
              <a:t>A </a:t>
            </a:r>
            <a:r>
              <a:rPr lang="en-US" altLang="zh-TW" sz="1800" b="1" dirty="0" smtClean="0"/>
              <a:t>strong entity set</a:t>
            </a:r>
            <a:r>
              <a:rPr lang="en-US" altLang="zh-TW" sz="1800" dirty="0" smtClean="0"/>
              <a:t> reduces to a </a:t>
            </a:r>
            <a:r>
              <a:rPr lang="en-US" altLang="zh-TW" sz="1800" b="1" dirty="0" smtClean="0"/>
              <a:t>table</a:t>
            </a:r>
            <a:r>
              <a:rPr lang="en-US" altLang="zh-TW" sz="1800" dirty="0" smtClean="0"/>
              <a:t> with the same attributes.</a:t>
            </a:r>
          </a:p>
        </p:txBody>
      </p:sp>
      <p:sp>
        <p:nvSpPr>
          <p:cNvPr id="97285" name="Rectangle 16"/>
          <p:cNvSpPr>
            <a:spLocks noChangeArrowheads="1"/>
          </p:cNvSpPr>
          <p:nvPr/>
        </p:nvSpPr>
        <p:spPr bwMode="auto">
          <a:xfrm>
            <a:off x="4275402" y="3189288"/>
            <a:ext cx="5216129"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35000"/>
              </a:spcBef>
              <a:buClr>
                <a:schemeClr val="tx2"/>
              </a:buClr>
              <a:buFont typeface="Monotype Sorts" pitchFamily="2" charset="2"/>
              <a:buNone/>
            </a:pPr>
            <a:endParaRPr lang="zh-TW" altLang="en-US" sz="2000">
              <a:solidFill>
                <a:schemeClr val="tx1"/>
              </a:solidFill>
              <a:latin typeface="Times New Roman" pitchFamily="18" charset="0"/>
            </a:endParaRPr>
          </a:p>
        </p:txBody>
      </p:sp>
      <p:pic>
        <p:nvPicPr>
          <p:cNvPr id="97286" name="Picture 30"/>
          <p:cNvPicPr>
            <a:picLocks noChangeAspect="1" noChangeArrowheads="1"/>
          </p:cNvPicPr>
          <p:nvPr/>
        </p:nvPicPr>
        <p:blipFill>
          <a:blip r:embed="rId2">
            <a:extLst>
              <a:ext uri="{28A0092B-C50C-407E-A947-70E740481C1C}">
                <a14:useLocalDpi xmlns:a14="http://schemas.microsoft.com/office/drawing/2010/main" val="0"/>
              </a:ext>
            </a:extLst>
          </a:blip>
          <a:srcRect l="1575" t="23232" r="1050" b="23494"/>
          <a:stretch>
            <a:fillRect/>
          </a:stretch>
        </p:blipFill>
        <p:spPr bwMode="auto">
          <a:xfrm>
            <a:off x="4939242" y="3281833"/>
            <a:ext cx="4517893"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97287" name="Text Box 32"/>
          <p:cNvSpPr txBox="1">
            <a:spLocks noChangeArrowheads="1"/>
          </p:cNvSpPr>
          <p:nvPr/>
        </p:nvSpPr>
        <p:spPr bwMode="auto">
          <a:xfrm>
            <a:off x="4592960" y="3068960"/>
            <a:ext cx="174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lnSpc>
                <a:spcPct val="70000"/>
              </a:lnSpc>
            </a:pPr>
            <a:r>
              <a:rPr lang="en-US" altLang="zh-TW" sz="2000" i="1" dirty="0">
                <a:solidFill>
                  <a:schemeClr val="tx1"/>
                </a:solidFill>
                <a:latin typeface="Times New Roman" pitchFamily="18" charset="0"/>
              </a:rPr>
              <a:t>customer</a:t>
            </a:r>
          </a:p>
        </p:txBody>
      </p:sp>
      <p:pic>
        <p:nvPicPr>
          <p:cNvPr id="97288" name="Picture 34"/>
          <p:cNvPicPr>
            <a:picLocks noChangeAspect="1" noChangeArrowheads="1"/>
          </p:cNvPicPr>
          <p:nvPr/>
        </p:nvPicPr>
        <p:blipFill>
          <a:blip r:embed="rId3">
            <a:extLst>
              <a:ext uri="{28A0092B-C50C-407E-A947-70E740481C1C}">
                <a14:useLocalDpi xmlns:a14="http://schemas.microsoft.com/office/drawing/2010/main" val="0"/>
              </a:ext>
            </a:extLst>
          </a:blip>
          <a:srcRect l="1115" t="28831" r="1640" b="28612"/>
          <a:stretch>
            <a:fillRect/>
          </a:stretch>
        </p:blipFill>
        <p:spPr bwMode="auto">
          <a:xfrm>
            <a:off x="185738" y="3538538"/>
            <a:ext cx="4098264"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97289" name="AutoShape 35"/>
          <p:cNvSpPr>
            <a:spLocks noChangeArrowheads="1"/>
          </p:cNvSpPr>
          <p:nvPr/>
        </p:nvSpPr>
        <p:spPr bwMode="auto">
          <a:xfrm>
            <a:off x="4155017" y="4471988"/>
            <a:ext cx="447146" cy="387350"/>
          </a:xfrm>
          <a:prstGeom prst="rightArrow">
            <a:avLst>
              <a:gd name="adj1" fmla="val 50000"/>
              <a:gd name="adj2" fmla="val 26639"/>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74</a:t>
            </a:fld>
            <a:endParaRPr lang="en-US" altLang="zh-TW" dirty="0"/>
          </a:p>
        </p:txBody>
      </p:sp>
    </p:spTree>
    <p:extLst>
      <p:ext uri="{BB962C8B-B14F-4D97-AF65-F5344CB8AC3E}">
        <p14:creationId xmlns:p14="http://schemas.microsoft.com/office/powerpoint/2010/main" val="36951810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a:noFill/>
        </p:spPr>
        <p:txBody>
          <a:bodyPr/>
          <a:lstStyle/>
          <a:p>
            <a:pPr eaLnBrk="1" hangingPunct="1"/>
            <a:r>
              <a:rPr lang="en-US" altLang="zh-TW" dirty="0" smtClean="0"/>
              <a:t>6.7.2 Weak Entity Set </a:t>
            </a:r>
            <a:r>
              <a:rPr lang="en-US" altLang="zh-TW" dirty="0" smtClean="0">
                <a:sym typeface="Wingdings" pitchFamily="2" charset="2"/>
              </a:rPr>
              <a:t> </a:t>
            </a:r>
            <a:r>
              <a:rPr lang="en-US" altLang="zh-TW" dirty="0" smtClean="0"/>
              <a:t>Table</a:t>
            </a:r>
          </a:p>
        </p:txBody>
      </p:sp>
      <p:sp>
        <p:nvSpPr>
          <p:cNvPr id="98308" name="Rectangle 5"/>
          <p:cNvSpPr>
            <a:spLocks noChangeArrowheads="1"/>
          </p:cNvSpPr>
          <p:nvPr/>
        </p:nvSpPr>
        <p:spPr bwMode="auto">
          <a:xfrm>
            <a:off x="615686" y="1198564"/>
            <a:ext cx="887584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140000"/>
              </a:lnSpc>
              <a:spcBef>
                <a:spcPct val="30000"/>
              </a:spcBef>
              <a:buClr>
                <a:schemeClr val="hlink"/>
              </a:buClr>
              <a:buSzPct val="60000"/>
              <a:buFont typeface="Wingdings" pitchFamily="2" charset="2"/>
              <a:buChar char="n"/>
            </a:pPr>
            <a:r>
              <a:rPr lang="en-US" altLang="zh-TW" sz="2000" dirty="0">
                <a:solidFill>
                  <a:schemeClr val="tx1"/>
                </a:solidFill>
                <a:latin typeface="Times New Roman" pitchFamily="18" charset="0"/>
              </a:rPr>
              <a:t>A </a:t>
            </a:r>
            <a:r>
              <a:rPr lang="en-US" altLang="zh-TW" sz="2000" b="1" u="sng" dirty="0">
                <a:solidFill>
                  <a:schemeClr val="tx1"/>
                </a:solidFill>
                <a:latin typeface="Times New Roman" pitchFamily="18" charset="0"/>
              </a:rPr>
              <a:t>weak entity set</a:t>
            </a:r>
            <a:r>
              <a:rPr lang="en-US" altLang="zh-TW" sz="2000" dirty="0">
                <a:solidFill>
                  <a:schemeClr val="tx1"/>
                </a:solidFill>
                <a:latin typeface="Times New Roman" pitchFamily="18" charset="0"/>
              </a:rPr>
              <a:t> becomes a table that includes a column for the </a:t>
            </a:r>
            <a:r>
              <a:rPr lang="en-US" altLang="zh-TW" sz="2000" u="sng" dirty="0">
                <a:solidFill>
                  <a:schemeClr val="tx1"/>
                </a:solidFill>
                <a:latin typeface="Times New Roman" pitchFamily="18" charset="0"/>
              </a:rPr>
              <a:t>primary key</a:t>
            </a:r>
            <a:r>
              <a:rPr lang="en-US" altLang="zh-TW" sz="2000" dirty="0">
                <a:solidFill>
                  <a:schemeClr val="tx1"/>
                </a:solidFill>
                <a:latin typeface="Times New Roman" pitchFamily="18" charset="0"/>
              </a:rPr>
              <a:t> of the </a:t>
            </a:r>
            <a:r>
              <a:rPr lang="en-US" altLang="zh-TW" sz="2000" b="1" u="sng" dirty="0" smtClean="0">
                <a:solidFill>
                  <a:schemeClr val="tx1"/>
                </a:solidFill>
                <a:latin typeface="Times New Roman" pitchFamily="18" charset="0"/>
              </a:rPr>
              <a:t>strong </a:t>
            </a:r>
            <a:r>
              <a:rPr lang="en-US" altLang="zh-TW" sz="2000" b="1" u="sng" dirty="0">
                <a:solidFill>
                  <a:schemeClr val="tx1"/>
                </a:solidFill>
                <a:latin typeface="Times New Roman" pitchFamily="18" charset="0"/>
              </a:rPr>
              <a:t>entity set</a:t>
            </a:r>
          </a:p>
          <a:p>
            <a:pPr marL="342900" indent="-342900">
              <a:lnSpc>
                <a:spcPct val="140000"/>
              </a:lnSpc>
              <a:spcBef>
                <a:spcPct val="30000"/>
              </a:spcBef>
              <a:buClr>
                <a:schemeClr val="hlink"/>
              </a:buClr>
              <a:buSzPct val="60000"/>
              <a:buFont typeface="Wingdings" pitchFamily="2" charset="2"/>
              <a:buChar char="n"/>
            </a:pPr>
            <a:r>
              <a:rPr lang="en-US" altLang="zh-TW" sz="2000" dirty="0">
                <a:solidFill>
                  <a:schemeClr val="tx1"/>
                </a:solidFill>
                <a:latin typeface="Times New Roman" pitchFamily="18" charset="0"/>
              </a:rPr>
              <a:t>E.g. Consider </a:t>
            </a:r>
            <a:r>
              <a:rPr lang="en-US" altLang="zh-TW" sz="2000" b="1" u="sng" dirty="0">
                <a:solidFill>
                  <a:schemeClr val="tx1"/>
                </a:solidFill>
                <a:latin typeface="Times New Roman" pitchFamily="18" charset="0"/>
              </a:rPr>
              <a:t>weak entity</a:t>
            </a:r>
            <a:r>
              <a:rPr lang="en-US" altLang="zh-TW" sz="2000" dirty="0">
                <a:solidFill>
                  <a:schemeClr val="tx1"/>
                </a:solidFill>
                <a:latin typeface="Times New Roman" pitchFamily="18" charset="0"/>
              </a:rPr>
              <a:t> </a:t>
            </a:r>
            <a:r>
              <a:rPr lang="en-US" altLang="zh-TW" sz="2000" b="1" i="1" dirty="0">
                <a:solidFill>
                  <a:schemeClr val="tx1"/>
                </a:solidFill>
                <a:latin typeface="Times New Roman" pitchFamily="18" charset="0"/>
              </a:rPr>
              <a:t>payment</a:t>
            </a:r>
            <a:r>
              <a:rPr lang="en-US" altLang="zh-TW" sz="2000" dirty="0">
                <a:solidFill>
                  <a:schemeClr val="tx1"/>
                </a:solidFill>
                <a:latin typeface="Times New Roman" pitchFamily="18" charset="0"/>
              </a:rPr>
              <a:t> that depends on </a:t>
            </a:r>
            <a:r>
              <a:rPr lang="en-US" altLang="zh-TW" sz="2000" b="1" i="1" dirty="0">
                <a:solidFill>
                  <a:schemeClr val="tx1"/>
                </a:solidFill>
                <a:latin typeface="Times New Roman" pitchFamily="18" charset="0"/>
              </a:rPr>
              <a:t>loan</a:t>
            </a:r>
          </a:p>
        </p:txBody>
      </p:sp>
      <p:grpSp>
        <p:nvGrpSpPr>
          <p:cNvPr id="98309" name="Group 10"/>
          <p:cNvGrpSpPr>
            <a:grpSpLocks/>
          </p:cNvGrpSpPr>
          <p:nvPr/>
        </p:nvGrpSpPr>
        <p:grpSpPr bwMode="auto">
          <a:xfrm>
            <a:off x="5699390" y="2865439"/>
            <a:ext cx="4034631" cy="3395797"/>
            <a:chOff x="2480" y="1813"/>
            <a:chExt cx="2656" cy="2052"/>
          </a:xfrm>
        </p:grpSpPr>
        <p:pic>
          <p:nvPicPr>
            <p:cNvPr id="98315" name="Picture 4"/>
            <p:cNvPicPr>
              <a:picLocks noChangeAspect="1" noChangeArrowheads="1"/>
            </p:cNvPicPr>
            <p:nvPr/>
          </p:nvPicPr>
          <p:blipFill>
            <a:blip r:embed="rId2">
              <a:extLst>
                <a:ext uri="{28A0092B-C50C-407E-A947-70E740481C1C}">
                  <a14:useLocalDpi xmlns:a14="http://schemas.microsoft.com/office/drawing/2010/main" val="0"/>
                </a:ext>
              </a:extLst>
            </a:blip>
            <a:srcRect l="919" t="22269" r="919" b="22006"/>
            <a:stretch>
              <a:fillRect/>
            </a:stretch>
          </p:blipFill>
          <p:spPr bwMode="auto">
            <a:xfrm>
              <a:off x="2480" y="2002"/>
              <a:ext cx="2656" cy="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98316" name="Rectangle 7"/>
            <p:cNvSpPr>
              <a:spLocks noChangeArrowheads="1"/>
            </p:cNvSpPr>
            <p:nvPr/>
          </p:nvSpPr>
          <p:spPr bwMode="auto">
            <a:xfrm>
              <a:off x="3774" y="3623"/>
              <a:ext cx="16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000">
                  <a:solidFill>
                    <a:schemeClr val="tx1"/>
                  </a:solidFill>
                  <a:latin typeface="Times New Roman" pitchFamily="18" charset="0"/>
                </a:rPr>
                <a:t> </a:t>
              </a:r>
              <a:endParaRPr lang="zh-TW" altLang="en-US" sz="2000">
                <a:solidFill>
                  <a:schemeClr val="tx1"/>
                </a:solidFill>
                <a:latin typeface="Times New Roman" pitchFamily="18" charset="0"/>
              </a:endParaRPr>
            </a:p>
          </p:txBody>
        </p:sp>
        <p:sp>
          <p:nvSpPr>
            <p:cNvPr id="98317" name="Rectangle 8"/>
            <p:cNvSpPr>
              <a:spLocks noChangeArrowheads="1"/>
            </p:cNvSpPr>
            <p:nvPr/>
          </p:nvSpPr>
          <p:spPr bwMode="auto">
            <a:xfrm>
              <a:off x="2531" y="1813"/>
              <a:ext cx="71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000" b="1" i="1">
                  <a:solidFill>
                    <a:schemeClr val="tx1"/>
                  </a:solidFill>
                  <a:latin typeface="Times New Roman" pitchFamily="18" charset="0"/>
                </a:rPr>
                <a:t>payment</a:t>
              </a:r>
              <a:endParaRPr lang="zh-TW" altLang="en-US" sz="2000" b="1" i="1">
                <a:solidFill>
                  <a:schemeClr val="tx1"/>
                </a:solidFill>
                <a:latin typeface="Times New Roman" pitchFamily="18" charset="0"/>
              </a:endParaRPr>
            </a:p>
          </p:txBody>
        </p:sp>
      </p:grpSp>
      <p:grpSp>
        <p:nvGrpSpPr>
          <p:cNvPr id="98310" name="Group 11"/>
          <p:cNvGrpSpPr>
            <a:grpSpLocks/>
          </p:cNvGrpSpPr>
          <p:nvPr/>
        </p:nvGrpSpPr>
        <p:grpSpPr bwMode="auto">
          <a:xfrm>
            <a:off x="216695" y="3181350"/>
            <a:ext cx="5197210" cy="2993140"/>
            <a:chOff x="1129" y="2128"/>
            <a:chExt cx="3689" cy="1307"/>
          </a:xfrm>
        </p:grpSpPr>
        <p:pic>
          <p:nvPicPr>
            <p:cNvPr id="98313" name="Picture 12"/>
            <p:cNvPicPr>
              <a:picLocks noChangeAspect="1" noChangeArrowheads="1"/>
            </p:cNvPicPr>
            <p:nvPr/>
          </p:nvPicPr>
          <p:blipFill>
            <a:blip r:embed="rId3">
              <a:extLst>
                <a:ext uri="{28A0092B-C50C-407E-A947-70E740481C1C}">
                  <a14:useLocalDpi xmlns:a14="http://schemas.microsoft.com/office/drawing/2010/main" val="0"/>
                </a:ext>
              </a:extLst>
            </a:blip>
            <a:srcRect l="887" t="27869" r="1083" b="27606"/>
            <a:stretch>
              <a:fillRect/>
            </a:stretch>
          </p:blipFill>
          <p:spPr bwMode="auto">
            <a:xfrm>
              <a:off x="1129" y="2128"/>
              <a:ext cx="3689" cy="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98314" name="Text Box 13"/>
            <p:cNvSpPr txBox="1">
              <a:spLocks noChangeArrowheads="1"/>
            </p:cNvSpPr>
            <p:nvPr/>
          </p:nvSpPr>
          <p:spPr bwMode="auto">
            <a:xfrm>
              <a:off x="1775" y="3274"/>
              <a:ext cx="17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a:solidFill>
                    <a:schemeClr val="tx1"/>
                  </a:solidFill>
                  <a:latin typeface="Times New Roman" pitchFamily="18" charset="0"/>
                </a:rPr>
                <a:t> </a:t>
              </a:r>
            </a:p>
          </p:txBody>
        </p:sp>
      </p:grpSp>
      <p:sp>
        <p:nvSpPr>
          <p:cNvPr id="98311" name="Oval 16"/>
          <p:cNvSpPr>
            <a:spLocks noChangeArrowheads="1"/>
          </p:cNvSpPr>
          <p:nvPr/>
        </p:nvSpPr>
        <p:spPr bwMode="auto">
          <a:xfrm>
            <a:off x="171980" y="2941638"/>
            <a:ext cx="1264047" cy="1206500"/>
          </a:xfrm>
          <a:prstGeom prst="ellipse">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8312" name="Oval 17"/>
          <p:cNvSpPr>
            <a:spLocks noChangeArrowheads="1"/>
          </p:cNvSpPr>
          <p:nvPr/>
        </p:nvSpPr>
        <p:spPr bwMode="auto">
          <a:xfrm>
            <a:off x="5458620" y="3105150"/>
            <a:ext cx="1264047" cy="1206500"/>
          </a:xfrm>
          <a:prstGeom prst="ellipse">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75</a:t>
            </a:fld>
            <a:endParaRPr lang="en-US" altLang="zh-TW" dirty="0"/>
          </a:p>
        </p:txBody>
      </p:sp>
    </p:spTree>
    <p:extLst>
      <p:ext uri="{BB962C8B-B14F-4D97-AF65-F5344CB8AC3E}">
        <p14:creationId xmlns:p14="http://schemas.microsoft.com/office/powerpoint/2010/main" val="19886633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a:xfrm>
            <a:off x="272480" y="471489"/>
            <a:ext cx="9134781" cy="6445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zh-TW" dirty="0"/>
              <a:t>6.7.3 Relationship Set </a:t>
            </a:r>
            <a:r>
              <a:rPr lang="en-US" altLang="zh-TW" dirty="0">
                <a:sym typeface="Wingdings" pitchFamily="2" charset="2"/>
              </a:rPr>
              <a:t> Table</a:t>
            </a:r>
            <a:endParaRPr lang="en-US" altLang="zh-TW" dirty="0"/>
          </a:p>
        </p:txBody>
      </p:sp>
      <p:sp>
        <p:nvSpPr>
          <p:cNvPr id="99332" name="Rectangle 3"/>
          <p:cNvSpPr>
            <a:spLocks noGrp="1" noChangeArrowheads="1"/>
          </p:cNvSpPr>
          <p:nvPr>
            <p:ph type="body" idx="1"/>
          </p:nvPr>
        </p:nvSpPr>
        <p:spPr>
          <a:xfrm>
            <a:off x="868495" y="1343397"/>
            <a:ext cx="8523288" cy="2733675"/>
          </a:xfrm>
        </p:spPr>
        <p:txBody>
          <a:bodyPr/>
          <a:lstStyle/>
          <a:p>
            <a:pPr eaLnBrk="1" hangingPunct="1">
              <a:lnSpc>
                <a:spcPct val="100000"/>
              </a:lnSpc>
            </a:pPr>
            <a:r>
              <a:rPr lang="en-US" altLang="zh-TW" sz="2000" b="1" dirty="0" smtClean="0"/>
              <a:t>Case 1:</a:t>
            </a:r>
            <a:r>
              <a:rPr lang="en-US" altLang="zh-TW" sz="2000" b="1" dirty="0" smtClean="0">
                <a:solidFill>
                  <a:schemeClr val="hlink"/>
                </a:solidFill>
              </a:rPr>
              <a:t> Many-to-Many</a:t>
            </a:r>
            <a:r>
              <a:rPr lang="en-US" altLang="zh-TW" sz="2000" dirty="0" smtClean="0"/>
              <a:t> </a:t>
            </a:r>
            <a:r>
              <a:rPr lang="en-US" altLang="zh-TW" sz="2000" b="1" dirty="0" smtClean="0"/>
              <a:t>Relationship Set</a:t>
            </a:r>
            <a:r>
              <a:rPr lang="en-US" altLang="zh-TW" sz="2000" dirty="0" smtClean="0"/>
              <a:t> </a:t>
            </a:r>
            <a:r>
              <a:rPr lang="en-US" altLang="zh-TW" sz="2000" b="1" dirty="0" smtClean="0">
                <a:sym typeface="Wingdings" pitchFamily="2" charset="2"/>
              </a:rPr>
              <a:t> Table</a:t>
            </a:r>
            <a:endParaRPr lang="en-US" altLang="zh-TW" sz="2000" dirty="0" smtClean="0"/>
          </a:p>
          <a:p>
            <a:pPr eaLnBrk="1" hangingPunct="1"/>
            <a:r>
              <a:rPr lang="en-US" altLang="zh-TW" sz="2000" dirty="0" smtClean="0"/>
              <a:t>A </a:t>
            </a:r>
            <a:r>
              <a:rPr lang="en-US" altLang="zh-TW" sz="2000" b="1" dirty="0" smtClean="0">
                <a:solidFill>
                  <a:schemeClr val="hlink"/>
                </a:solidFill>
              </a:rPr>
              <a:t>many-to-many</a:t>
            </a:r>
            <a:r>
              <a:rPr lang="en-US" altLang="zh-TW" sz="2000" dirty="0" smtClean="0"/>
              <a:t> </a:t>
            </a:r>
            <a:r>
              <a:rPr lang="en-US" altLang="zh-TW" sz="2000" b="1" dirty="0" smtClean="0"/>
              <a:t>relationship set</a:t>
            </a:r>
            <a:r>
              <a:rPr lang="en-US" altLang="zh-TW" sz="2000" dirty="0" smtClean="0"/>
              <a:t> is represented as </a:t>
            </a:r>
            <a:r>
              <a:rPr lang="en-US" altLang="zh-TW" sz="2000" b="1" dirty="0" smtClean="0"/>
              <a:t>a table</a:t>
            </a:r>
            <a:r>
              <a:rPr lang="en-US" altLang="zh-TW" sz="2000" dirty="0" smtClean="0"/>
              <a:t> with columns for the primary keys of the two participating entity sets, and any descriptive attributes of the relationship set. </a:t>
            </a:r>
          </a:p>
          <a:p>
            <a:pPr eaLnBrk="1" hangingPunct="1"/>
            <a:r>
              <a:rPr lang="en-US" altLang="zh-TW" sz="2000" dirty="0" smtClean="0"/>
              <a:t>E.g.: table for relationship set </a:t>
            </a:r>
            <a:r>
              <a:rPr lang="en-US" altLang="zh-TW" sz="2000" i="1" dirty="0" smtClean="0"/>
              <a:t>borrower</a:t>
            </a:r>
          </a:p>
        </p:txBody>
      </p:sp>
      <p:grpSp>
        <p:nvGrpSpPr>
          <p:cNvPr id="99333" name="Group 30"/>
          <p:cNvGrpSpPr>
            <a:grpSpLocks/>
          </p:cNvGrpSpPr>
          <p:nvPr/>
        </p:nvGrpSpPr>
        <p:grpSpPr bwMode="auto">
          <a:xfrm>
            <a:off x="6026595" y="3462723"/>
            <a:ext cx="3437863" cy="2474913"/>
            <a:chOff x="2218" y="1995"/>
            <a:chExt cx="1999" cy="1853"/>
          </a:xfrm>
        </p:grpSpPr>
        <p:pic>
          <p:nvPicPr>
            <p:cNvPr id="99338" name="Picture 28"/>
            <p:cNvPicPr>
              <a:picLocks noChangeAspect="1" noChangeArrowheads="1"/>
            </p:cNvPicPr>
            <p:nvPr/>
          </p:nvPicPr>
          <p:blipFill>
            <a:blip r:embed="rId2" cstate="print">
              <a:extLst>
                <a:ext uri="{28A0092B-C50C-407E-A947-70E740481C1C}">
                  <a14:useLocalDpi xmlns:a14="http://schemas.microsoft.com/office/drawing/2010/main" val="0"/>
                </a:ext>
              </a:extLst>
            </a:blip>
            <a:srcRect l="9975" t="2582" r="10172" b="3018"/>
            <a:stretch>
              <a:fillRect/>
            </a:stretch>
          </p:blipFill>
          <p:spPr bwMode="auto">
            <a:xfrm>
              <a:off x="2218" y="2218"/>
              <a:ext cx="1999" cy="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99339" name="Rectangle 29"/>
            <p:cNvSpPr>
              <a:spLocks noChangeArrowheads="1"/>
            </p:cNvSpPr>
            <p:nvPr/>
          </p:nvSpPr>
          <p:spPr bwMode="auto">
            <a:xfrm>
              <a:off x="2295" y="1995"/>
              <a:ext cx="665"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000" i="1">
                  <a:solidFill>
                    <a:schemeClr val="tx1"/>
                  </a:solidFill>
                  <a:latin typeface="Times New Roman" pitchFamily="18" charset="0"/>
                </a:rPr>
                <a:t>borrower</a:t>
              </a:r>
              <a:endParaRPr lang="zh-TW" altLang="en-US" sz="2000" i="1">
                <a:solidFill>
                  <a:schemeClr val="tx1"/>
                </a:solidFill>
                <a:latin typeface="Times New Roman" pitchFamily="18" charset="0"/>
              </a:endParaRPr>
            </a:p>
          </p:txBody>
        </p:sp>
      </p:grpSp>
      <p:pic>
        <p:nvPicPr>
          <p:cNvPr id="99335" name="Picture 35"/>
          <p:cNvPicPr>
            <a:picLocks noChangeAspect="1" noChangeArrowheads="1"/>
          </p:cNvPicPr>
          <p:nvPr/>
        </p:nvPicPr>
        <p:blipFill>
          <a:blip r:embed="rId3">
            <a:extLst>
              <a:ext uri="{28A0092B-C50C-407E-A947-70E740481C1C}">
                <a14:useLocalDpi xmlns:a14="http://schemas.microsoft.com/office/drawing/2010/main" val="0"/>
              </a:ext>
            </a:extLst>
          </a:blip>
          <a:srcRect l="1050" t="30713" r="1050" b="30713"/>
          <a:stretch>
            <a:fillRect/>
          </a:stretch>
        </p:blipFill>
        <p:spPr bwMode="auto">
          <a:xfrm>
            <a:off x="214975" y="3852865"/>
            <a:ext cx="5513652" cy="202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99336" name="Text Box 36"/>
          <p:cNvSpPr txBox="1">
            <a:spLocks noChangeArrowheads="1"/>
          </p:cNvSpPr>
          <p:nvPr/>
        </p:nvSpPr>
        <p:spPr bwMode="auto">
          <a:xfrm>
            <a:off x="2108513" y="51479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dirty="0">
                <a:solidFill>
                  <a:srgbClr val="FF0000"/>
                </a:solidFill>
              </a:rPr>
              <a:t>n</a:t>
            </a:r>
          </a:p>
        </p:txBody>
      </p:sp>
      <p:sp>
        <p:nvSpPr>
          <p:cNvPr id="99337" name="Text Box 37"/>
          <p:cNvSpPr txBox="1">
            <a:spLocks noChangeArrowheads="1"/>
          </p:cNvSpPr>
          <p:nvPr/>
        </p:nvSpPr>
        <p:spPr bwMode="auto">
          <a:xfrm>
            <a:off x="3664112" y="5219908"/>
            <a:ext cx="385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defPPr>
              <a:defRPr lang="zh-TW"/>
            </a:defPPr>
            <a:lvl1pPr eaLnBrk="1" hangingPunct="1">
              <a:defRPr>
                <a:solidFill>
                  <a:srgbClr val="FF0000"/>
                </a:solidFill>
                <a:latin typeface="Tahoma" pitchFamily="34" charset="0"/>
                <a:ea typeface="新細明體" pitchFamily="18" charset="-120"/>
              </a:defRPr>
            </a:lvl1pPr>
            <a:lvl2pPr marL="742950" indent="-285750" eaLnBrk="0" hangingPunct="0">
              <a:defRPr>
                <a:solidFill>
                  <a:schemeClr val="hlink"/>
                </a:solidFill>
                <a:latin typeface="Tahoma" pitchFamily="34" charset="0"/>
                <a:ea typeface="新細明體" pitchFamily="18" charset="-120"/>
              </a:defRPr>
            </a:lvl2pPr>
            <a:lvl3pPr marL="1143000" indent="-228600" eaLnBrk="0" hangingPunct="0">
              <a:defRPr>
                <a:solidFill>
                  <a:schemeClr val="hlink"/>
                </a:solidFill>
                <a:latin typeface="Tahoma" pitchFamily="34" charset="0"/>
                <a:ea typeface="新細明體" pitchFamily="18" charset="-120"/>
              </a:defRPr>
            </a:lvl3pPr>
            <a:lvl4pPr marL="1600200" indent="-228600" eaLnBrk="0" hangingPunct="0">
              <a:defRPr>
                <a:solidFill>
                  <a:schemeClr val="hlink"/>
                </a:solidFill>
                <a:latin typeface="Tahoma" pitchFamily="34" charset="0"/>
                <a:ea typeface="新細明體" pitchFamily="18" charset="-120"/>
              </a:defRPr>
            </a:lvl4pPr>
            <a:lvl5pPr marL="2057400" indent="-228600" eaLnBrk="0" hangingPunct="0">
              <a:defRPr>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hlink"/>
                </a:solidFill>
                <a:latin typeface="Tahoma" pitchFamily="34" charset="0"/>
                <a:ea typeface="新細明體" pitchFamily="18" charset="-120"/>
              </a:defRPr>
            </a:lvl9pPr>
          </a:lstStyle>
          <a:p>
            <a:r>
              <a:rPr lang="en-US" altLang="zh-TW" dirty="0"/>
              <a:t> n</a:t>
            </a: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76</a:t>
            </a:fld>
            <a:endParaRPr lang="en-US" altLang="zh-TW" dirty="0"/>
          </a:p>
        </p:txBody>
      </p:sp>
    </p:spTree>
    <p:extLst>
      <p:ext uri="{BB962C8B-B14F-4D97-AF65-F5344CB8AC3E}">
        <p14:creationId xmlns:p14="http://schemas.microsoft.com/office/powerpoint/2010/main" val="36546927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863335" y="1398588"/>
            <a:ext cx="8151813"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20000"/>
              </a:lnSpc>
              <a:spcBef>
                <a:spcPct val="30000"/>
              </a:spcBef>
              <a:buClr>
                <a:schemeClr val="hlink"/>
              </a:buClr>
              <a:buSzPct val="60000"/>
              <a:buFont typeface="Wingdings" pitchFamily="2" charset="2"/>
              <a:buChar char="n"/>
            </a:pPr>
            <a:endParaRPr lang="en-US" altLang="zh-TW" sz="2000">
              <a:solidFill>
                <a:schemeClr val="tx1"/>
              </a:solidFill>
              <a:latin typeface="Times New Roman" pitchFamily="18" charset="0"/>
            </a:endParaRPr>
          </a:p>
        </p:txBody>
      </p:sp>
      <p:sp>
        <p:nvSpPr>
          <p:cNvPr id="100357" name="Rectangle 5"/>
          <p:cNvSpPr>
            <a:spLocks noChangeArrowheads="1"/>
          </p:cNvSpPr>
          <p:nvPr/>
        </p:nvSpPr>
        <p:spPr bwMode="auto">
          <a:xfrm>
            <a:off x="1227931" y="1328739"/>
            <a:ext cx="8126016"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30000"/>
              </a:spcBef>
              <a:buClr>
                <a:schemeClr val="hlink"/>
              </a:buClr>
              <a:buSzPct val="60000"/>
              <a:buFont typeface="Wingdings" pitchFamily="2" charset="2"/>
              <a:buChar char="n"/>
            </a:pPr>
            <a:r>
              <a:rPr lang="en-US" altLang="zh-TW" sz="2000" b="1" dirty="0">
                <a:solidFill>
                  <a:schemeClr val="tx1"/>
                </a:solidFill>
                <a:latin typeface="Times New Roman" pitchFamily="18" charset="0"/>
              </a:rPr>
              <a:t>Case 2:</a:t>
            </a:r>
            <a:r>
              <a:rPr lang="en-US" altLang="zh-TW" sz="2000" b="1" dirty="0">
                <a:latin typeface="Times New Roman" pitchFamily="18" charset="0"/>
              </a:rPr>
              <a:t>  </a:t>
            </a:r>
            <a:r>
              <a:rPr lang="en-US" altLang="zh-TW" sz="2000" b="1" u="sng" dirty="0">
                <a:solidFill>
                  <a:schemeClr val="tx1"/>
                </a:solidFill>
                <a:latin typeface="Times New Roman" pitchFamily="18" charset="0"/>
              </a:rPr>
              <a:t>Weak Relationship Set</a:t>
            </a:r>
            <a:r>
              <a:rPr lang="en-US" altLang="zh-TW" sz="2000" b="1" dirty="0">
                <a:solidFill>
                  <a:schemeClr val="tx1"/>
                </a:solidFill>
                <a:latin typeface="Times New Roman" pitchFamily="18" charset="0"/>
              </a:rPr>
              <a:t>  </a:t>
            </a:r>
            <a:r>
              <a:rPr lang="en-US" altLang="zh-TW" sz="2000" b="1" dirty="0">
                <a:solidFill>
                  <a:schemeClr val="tx1"/>
                </a:solidFill>
                <a:latin typeface="Times New Roman" pitchFamily="18" charset="0"/>
                <a:sym typeface="Wingdings" pitchFamily="2" charset="2"/>
              </a:rPr>
              <a:t> Table</a:t>
            </a:r>
            <a:endParaRPr lang="en-US" altLang="zh-TW" sz="2000" dirty="0">
              <a:solidFill>
                <a:schemeClr val="tx1"/>
              </a:solidFill>
              <a:latin typeface="Times New Roman" pitchFamily="18" charset="0"/>
            </a:endParaRPr>
          </a:p>
          <a:p>
            <a:pPr marL="342900" indent="-342900" algn="l">
              <a:spcBef>
                <a:spcPct val="30000"/>
              </a:spcBef>
              <a:buClr>
                <a:schemeClr val="hlink"/>
              </a:buClr>
              <a:buSzPct val="60000"/>
              <a:buFont typeface="Wingdings" pitchFamily="2" charset="2"/>
              <a:buChar char="n"/>
            </a:pPr>
            <a:r>
              <a:rPr lang="en-US" altLang="zh-TW" sz="2000" dirty="0">
                <a:solidFill>
                  <a:schemeClr val="tx1"/>
                </a:solidFill>
                <a:latin typeface="Times New Roman" pitchFamily="18" charset="0"/>
              </a:rPr>
              <a:t>The table corresponding to a </a:t>
            </a:r>
            <a:r>
              <a:rPr lang="en-US" altLang="zh-TW" sz="2000" b="1" u="sng" dirty="0">
                <a:solidFill>
                  <a:schemeClr val="tx1"/>
                </a:solidFill>
                <a:latin typeface="Times New Roman" pitchFamily="18" charset="0"/>
              </a:rPr>
              <a:t>relationship set</a:t>
            </a:r>
            <a:r>
              <a:rPr lang="en-US" altLang="zh-TW" sz="2000" dirty="0">
                <a:solidFill>
                  <a:schemeClr val="tx1"/>
                </a:solidFill>
                <a:latin typeface="Times New Roman" pitchFamily="18" charset="0"/>
              </a:rPr>
              <a:t> linking a </a:t>
            </a:r>
            <a:r>
              <a:rPr lang="en-US" altLang="zh-TW" sz="2000" b="1" u="sng" dirty="0">
                <a:solidFill>
                  <a:schemeClr val="tx1"/>
                </a:solidFill>
                <a:latin typeface="Times New Roman" pitchFamily="18" charset="0"/>
              </a:rPr>
              <a:t>weak entity</a:t>
            </a:r>
            <a:r>
              <a:rPr lang="en-US" altLang="zh-TW" sz="2000" dirty="0">
                <a:solidFill>
                  <a:schemeClr val="tx1"/>
                </a:solidFill>
                <a:latin typeface="Times New Roman" pitchFamily="18" charset="0"/>
              </a:rPr>
              <a:t> set to its identifying </a:t>
            </a:r>
            <a:r>
              <a:rPr lang="en-US" altLang="zh-TW" sz="2000" b="1" u="sng" dirty="0">
                <a:solidFill>
                  <a:schemeClr val="tx1"/>
                </a:solidFill>
                <a:latin typeface="Times New Roman" pitchFamily="18" charset="0"/>
              </a:rPr>
              <a:t>strong entity</a:t>
            </a:r>
            <a:r>
              <a:rPr lang="en-US" altLang="zh-TW" sz="2000" dirty="0">
                <a:solidFill>
                  <a:schemeClr val="tx1"/>
                </a:solidFill>
                <a:latin typeface="Times New Roman" pitchFamily="18" charset="0"/>
              </a:rPr>
              <a:t> set is redundant.</a:t>
            </a:r>
          </a:p>
          <a:p>
            <a:pPr marL="742950" lvl="1" indent="-285750" algn="l">
              <a:spcBef>
                <a:spcPct val="10000"/>
              </a:spcBef>
              <a:buClr>
                <a:schemeClr val="folHlink"/>
              </a:buClr>
              <a:buSzPct val="55000"/>
              <a:buFont typeface="Wingdings" pitchFamily="2" charset="2"/>
              <a:buChar char="n"/>
            </a:pPr>
            <a:r>
              <a:rPr lang="en-US" altLang="zh-TW" sz="2000" dirty="0">
                <a:solidFill>
                  <a:schemeClr val="tx1"/>
                </a:solidFill>
                <a:latin typeface="Times New Roman" pitchFamily="18" charset="0"/>
              </a:rPr>
              <a:t>E.g. The </a:t>
            </a:r>
            <a:r>
              <a:rPr lang="en-US" altLang="zh-TW" sz="2000" b="1" i="1" dirty="0">
                <a:solidFill>
                  <a:schemeClr val="tx1"/>
                </a:solidFill>
                <a:latin typeface="Times New Roman" pitchFamily="18" charset="0"/>
              </a:rPr>
              <a:t>paymen</a:t>
            </a:r>
            <a:r>
              <a:rPr lang="en-US" altLang="zh-TW" sz="2000" i="1" dirty="0">
                <a:solidFill>
                  <a:schemeClr val="tx1"/>
                </a:solidFill>
                <a:latin typeface="Times New Roman" pitchFamily="18" charset="0"/>
              </a:rPr>
              <a:t>t</a:t>
            </a:r>
            <a:r>
              <a:rPr lang="en-US" altLang="zh-TW" sz="2000" dirty="0">
                <a:solidFill>
                  <a:schemeClr val="tx1"/>
                </a:solidFill>
                <a:latin typeface="Times New Roman" pitchFamily="18" charset="0"/>
              </a:rPr>
              <a:t> table already contains the information that would appear in the </a:t>
            </a:r>
            <a:r>
              <a:rPr lang="en-US" altLang="zh-TW" sz="2000" i="1" dirty="0">
                <a:solidFill>
                  <a:schemeClr val="tx1"/>
                </a:solidFill>
                <a:latin typeface="Times New Roman" pitchFamily="18" charset="0"/>
              </a:rPr>
              <a:t>loan-payment</a:t>
            </a:r>
            <a:r>
              <a:rPr lang="en-US" altLang="zh-TW" sz="2000" dirty="0">
                <a:solidFill>
                  <a:schemeClr val="tx1"/>
                </a:solidFill>
                <a:latin typeface="Times New Roman" pitchFamily="18" charset="0"/>
              </a:rPr>
              <a:t> table (i.e., the columns </a:t>
            </a:r>
            <a:r>
              <a:rPr lang="en-US" altLang="zh-TW" sz="2000" i="1" dirty="0">
                <a:solidFill>
                  <a:schemeClr val="tx1"/>
                </a:solidFill>
                <a:latin typeface="Times New Roman" pitchFamily="18" charset="0"/>
              </a:rPr>
              <a:t>loan-number</a:t>
            </a:r>
            <a:r>
              <a:rPr lang="en-US" altLang="zh-TW" sz="2000" dirty="0">
                <a:solidFill>
                  <a:schemeClr val="tx1"/>
                </a:solidFill>
                <a:latin typeface="Times New Roman" pitchFamily="18" charset="0"/>
              </a:rPr>
              <a:t> and</a:t>
            </a:r>
            <a:r>
              <a:rPr lang="en-US" altLang="zh-TW" sz="2000" i="1" dirty="0">
                <a:solidFill>
                  <a:schemeClr val="tx1"/>
                </a:solidFill>
                <a:latin typeface="Times New Roman" pitchFamily="18" charset="0"/>
              </a:rPr>
              <a:t> payment-number</a:t>
            </a:r>
            <a:r>
              <a:rPr lang="en-US" altLang="zh-TW" sz="2000" dirty="0">
                <a:solidFill>
                  <a:schemeClr val="tx1"/>
                </a:solidFill>
                <a:latin typeface="Times New Roman" pitchFamily="18" charset="0"/>
              </a:rPr>
              <a:t>).</a:t>
            </a:r>
          </a:p>
        </p:txBody>
      </p:sp>
      <p:pic>
        <p:nvPicPr>
          <p:cNvPr id="100360" name="Picture 7"/>
          <p:cNvPicPr>
            <a:picLocks noChangeAspect="1" noChangeArrowheads="1"/>
          </p:cNvPicPr>
          <p:nvPr/>
        </p:nvPicPr>
        <p:blipFill>
          <a:blip r:embed="rId2">
            <a:extLst>
              <a:ext uri="{28A0092B-C50C-407E-A947-70E740481C1C}">
                <a14:useLocalDpi xmlns:a14="http://schemas.microsoft.com/office/drawing/2010/main" val="0"/>
              </a:ext>
            </a:extLst>
          </a:blip>
          <a:srcRect l="887" t="27869" r="1083" b="27606"/>
          <a:stretch>
            <a:fillRect/>
          </a:stretch>
        </p:blipFill>
        <p:spPr bwMode="auto">
          <a:xfrm>
            <a:off x="200473" y="3933056"/>
            <a:ext cx="576064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100359" name="Line 10"/>
          <p:cNvSpPr>
            <a:spLocks noChangeShapeType="1"/>
          </p:cNvSpPr>
          <p:nvPr/>
        </p:nvSpPr>
        <p:spPr bwMode="auto">
          <a:xfrm>
            <a:off x="5636073" y="1398588"/>
            <a:ext cx="325040" cy="363538"/>
          </a:xfrm>
          <a:prstGeom prst="line">
            <a:avLst/>
          </a:prstGeom>
          <a:noFill/>
          <a:ln w="254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4" name="頁尾版面配置區 3"/>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5" name="投影片編號版面配置區 4"/>
          <p:cNvSpPr>
            <a:spLocks noGrp="1"/>
          </p:cNvSpPr>
          <p:nvPr>
            <p:ph type="sldNum" sz="quarter" idx="11"/>
          </p:nvPr>
        </p:nvSpPr>
        <p:spPr/>
        <p:txBody>
          <a:bodyPr/>
          <a:lstStyle/>
          <a:p>
            <a:r>
              <a:rPr lang="en-US" altLang="zh-TW" smtClean="0"/>
              <a:t>6-</a:t>
            </a:r>
            <a:fld id="{3B8DCDA2-2604-462F-AC1D-5492961C1C95}" type="slidenum">
              <a:rPr lang="en-US" altLang="zh-TW" smtClean="0"/>
              <a:pPr/>
              <a:t>77</a:t>
            </a:fld>
            <a:endParaRPr lang="en-US" altLang="zh-TW" dirty="0"/>
          </a:p>
        </p:txBody>
      </p:sp>
      <p:sp>
        <p:nvSpPr>
          <p:cNvPr id="12" name="Rectangle 2"/>
          <p:cNvSpPr>
            <a:spLocks noGrp="1" noChangeArrowheads="1"/>
          </p:cNvSpPr>
          <p:nvPr>
            <p:ph type="title"/>
          </p:nvPr>
        </p:nvSpPr>
        <p:spPr>
          <a:xfrm>
            <a:off x="272480" y="471489"/>
            <a:ext cx="9134781" cy="6445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zh-TW" dirty="0" smtClean="0"/>
              <a:t>Relationship </a:t>
            </a:r>
            <a:r>
              <a:rPr lang="en-US" altLang="zh-TW" dirty="0"/>
              <a:t>Set </a:t>
            </a:r>
            <a:r>
              <a:rPr lang="en-US" altLang="zh-TW" dirty="0">
                <a:sym typeface="Wingdings" pitchFamily="2" charset="2"/>
              </a:rPr>
              <a:t> </a:t>
            </a:r>
            <a:r>
              <a:rPr lang="en-US" altLang="zh-TW" dirty="0" smtClean="0">
                <a:sym typeface="Wingdings" pitchFamily="2" charset="2"/>
              </a:rPr>
              <a:t>Table </a:t>
            </a:r>
            <a:r>
              <a:rPr lang="en-US" altLang="zh-TW" sz="2400" b="0" dirty="0" smtClean="0">
                <a:sym typeface="Wingdings" pitchFamily="2" charset="2"/>
              </a:rPr>
              <a:t>(cont.)</a:t>
            </a:r>
            <a:endParaRPr lang="en-US" altLang="zh-TW" b="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136" y="3284984"/>
            <a:ext cx="3528392" cy="294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7808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5"/>
          <p:cNvSpPr>
            <a:spLocks noChangeArrowheads="1"/>
          </p:cNvSpPr>
          <p:nvPr/>
        </p:nvSpPr>
        <p:spPr bwMode="auto">
          <a:xfrm>
            <a:off x="877094" y="1252538"/>
            <a:ext cx="8151813"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30000"/>
              </a:spcBef>
              <a:buClr>
                <a:schemeClr val="hlink"/>
              </a:buClr>
              <a:buSzPct val="60000"/>
              <a:buFont typeface="Wingdings" pitchFamily="2" charset="2"/>
              <a:buChar char="n"/>
            </a:pPr>
            <a:r>
              <a:rPr lang="en-US" altLang="zh-TW" sz="2000" b="1" dirty="0">
                <a:solidFill>
                  <a:schemeClr val="tx1"/>
                </a:solidFill>
                <a:latin typeface="Times New Roman" pitchFamily="18" charset="0"/>
              </a:rPr>
              <a:t>Case 3:</a:t>
            </a:r>
            <a:r>
              <a:rPr lang="en-US" altLang="zh-TW" sz="2000" b="1" dirty="0">
                <a:latin typeface="Times New Roman" pitchFamily="18" charset="0"/>
              </a:rPr>
              <a:t> Many-to-One/One-to-Many</a:t>
            </a:r>
            <a:r>
              <a:rPr lang="en-US" altLang="zh-TW" sz="2000" dirty="0">
                <a:solidFill>
                  <a:schemeClr val="tx1"/>
                </a:solidFill>
                <a:latin typeface="Times New Roman" pitchFamily="18" charset="0"/>
              </a:rPr>
              <a:t> </a:t>
            </a:r>
            <a:r>
              <a:rPr lang="en-US" altLang="zh-TW" sz="2000" b="1" dirty="0">
                <a:solidFill>
                  <a:schemeClr val="tx1"/>
                </a:solidFill>
                <a:latin typeface="Times New Roman" pitchFamily="18" charset="0"/>
              </a:rPr>
              <a:t>Relationship Set</a:t>
            </a:r>
            <a:r>
              <a:rPr lang="en-US" altLang="zh-TW" sz="2000" dirty="0">
                <a:solidFill>
                  <a:schemeClr val="tx1"/>
                </a:solidFill>
                <a:latin typeface="Times New Roman" pitchFamily="18" charset="0"/>
              </a:rPr>
              <a:t> </a:t>
            </a:r>
            <a:r>
              <a:rPr lang="en-US" altLang="zh-TW" sz="2000" b="1" dirty="0">
                <a:solidFill>
                  <a:schemeClr val="tx1"/>
                </a:solidFill>
                <a:latin typeface="Times New Roman" pitchFamily="18" charset="0"/>
                <a:sym typeface="Wingdings" pitchFamily="2" charset="2"/>
              </a:rPr>
              <a:t> Table</a:t>
            </a:r>
            <a:endParaRPr lang="en-US" altLang="zh-TW" sz="2000" b="1" dirty="0">
              <a:latin typeface="Times New Roman" pitchFamily="18" charset="0"/>
            </a:endParaRPr>
          </a:p>
          <a:p>
            <a:pPr marL="342900" indent="-342900" algn="l">
              <a:lnSpc>
                <a:spcPct val="120000"/>
              </a:lnSpc>
              <a:spcBef>
                <a:spcPct val="30000"/>
              </a:spcBef>
              <a:buClr>
                <a:schemeClr val="hlink"/>
              </a:buClr>
              <a:buSzPct val="60000"/>
              <a:buFont typeface="Wingdings" pitchFamily="2" charset="2"/>
              <a:buChar char="n"/>
            </a:pPr>
            <a:r>
              <a:rPr lang="en-US" altLang="zh-TW" sz="2000" b="1" dirty="0">
                <a:latin typeface="Times New Roman" pitchFamily="18" charset="0"/>
              </a:rPr>
              <a:t>Many-to-one</a:t>
            </a:r>
            <a:r>
              <a:rPr lang="en-US" altLang="zh-TW" sz="2000" dirty="0">
                <a:solidFill>
                  <a:schemeClr val="tx1"/>
                </a:solidFill>
                <a:latin typeface="Times New Roman" pitchFamily="18" charset="0"/>
              </a:rPr>
              <a:t> and </a:t>
            </a:r>
            <a:r>
              <a:rPr lang="en-US" altLang="zh-TW" sz="2000" b="1" dirty="0">
                <a:latin typeface="Times New Roman" pitchFamily="18" charset="0"/>
              </a:rPr>
              <a:t>one-to-many</a:t>
            </a:r>
            <a:r>
              <a:rPr lang="en-US" altLang="zh-TW" sz="2000" dirty="0">
                <a:solidFill>
                  <a:schemeClr val="tx1"/>
                </a:solidFill>
                <a:latin typeface="Times New Roman" pitchFamily="18" charset="0"/>
              </a:rPr>
              <a:t> relationship sets that are total on the many-side can be represented by adding an extra attribute to the </a:t>
            </a:r>
            <a:r>
              <a:rPr lang="en-US" altLang="zh-TW" sz="2000" u="sng" dirty="0">
                <a:solidFill>
                  <a:srgbClr val="FF0000"/>
                </a:solidFill>
                <a:latin typeface="Times New Roman" pitchFamily="18" charset="0"/>
              </a:rPr>
              <a:t>many side</a:t>
            </a:r>
            <a:r>
              <a:rPr lang="en-US" altLang="zh-TW" sz="2000" dirty="0">
                <a:solidFill>
                  <a:schemeClr val="tx1"/>
                </a:solidFill>
                <a:latin typeface="Times New Roman" pitchFamily="18" charset="0"/>
              </a:rPr>
              <a:t>, containing the </a:t>
            </a:r>
            <a:r>
              <a:rPr lang="en-US" altLang="zh-TW" sz="2000" b="1" dirty="0">
                <a:solidFill>
                  <a:schemeClr val="tx1"/>
                </a:solidFill>
                <a:latin typeface="Times New Roman" pitchFamily="18" charset="0"/>
              </a:rPr>
              <a:t>primary key</a:t>
            </a:r>
            <a:r>
              <a:rPr lang="en-US" altLang="zh-TW" sz="2000" dirty="0">
                <a:solidFill>
                  <a:schemeClr val="tx1"/>
                </a:solidFill>
                <a:latin typeface="Times New Roman" pitchFamily="18" charset="0"/>
              </a:rPr>
              <a:t> of the </a:t>
            </a:r>
            <a:r>
              <a:rPr lang="en-US" altLang="zh-TW" sz="2000" u="sng" dirty="0">
                <a:solidFill>
                  <a:srgbClr val="FF0000"/>
                </a:solidFill>
                <a:latin typeface="Times New Roman" pitchFamily="18" charset="0"/>
              </a:rPr>
              <a:t>one side</a:t>
            </a:r>
          </a:p>
          <a:p>
            <a:pPr marL="342900" indent="-342900" algn="l">
              <a:lnSpc>
                <a:spcPct val="120000"/>
              </a:lnSpc>
              <a:spcBef>
                <a:spcPct val="30000"/>
              </a:spcBef>
              <a:buClr>
                <a:schemeClr val="hlink"/>
              </a:buClr>
              <a:buSzPct val="60000"/>
              <a:buFont typeface="Wingdings" pitchFamily="2" charset="2"/>
              <a:buChar char="n"/>
            </a:pPr>
            <a:r>
              <a:rPr lang="en-US" altLang="zh-TW" sz="2000" dirty="0">
                <a:solidFill>
                  <a:schemeClr val="tx1"/>
                </a:solidFill>
                <a:latin typeface="Times New Roman" pitchFamily="18" charset="0"/>
              </a:rPr>
              <a:t>E.g.: Instead of creating a table for relationship </a:t>
            </a:r>
            <a:r>
              <a:rPr lang="en-US" altLang="zh-TW" sz="2000" b="1" i="1" dirty="0">
                <a:solidFill>
                  <a:schemeClr val="tx1"/>
                </a:solidFill>
                <a:latin typeface="Times New Roman" pitchFamily="18" charset="0"/>
              </a:rPr>
              <a:t>account-branch</a:t>
            </a:r>
            <a:r>
              <a:rPr lang="en-US" altLang="zh-TW" sz="2000" dirty="0">
                <a:solidFill>
                  <a:schemeClr val="tx1"/>
                </a:solidFill>
                <a:latin typeface="Times New Roman" pitchFamily="18" charset="0"/>
              </a:rPr>
              <a:t>, add </a:t>
            </a:r>
            <a:r>
              <a:rPr lang="en-US" altLang="zh-TW" sz="2000" b="1" dirty="0">
                <a:solidFill>
                  <a:schemeClr val="tx1"/>
                </a:solidFill>
                <a:latin typeface="Times New Roman" pitchFamily="18" charset="0"/>
              </a:rPr>
              <a:t>primary key</a:t>
            </a:r>
            <a:r>
              <a:rPr lang="en-US" altLang="zh-TW" sz="2000" dirty="0">
                <a:solidFill>
                  <a:schemeClr val="tx1"/>
                </a:solidFill>
                <a:latin typeface="Times New Roman" pitchFamily="18" charset="0"/>
              </a:rPr>
              <a:t> </a:t>
            </a:r>
            <a:r>
              <a:rPr lang="en-US" altLang="zh-TW" sz="2000" i="1" dirty="0">
                <a:solidFill>
                  <a:schemeClr val="tx1"/>
                </a:solidFill>
                <a:latin typeface="Times New Roman" pitchFamily="18" charset="0"/>
              </a:rPr>
              <a:t>branch-name</a:t>
            </a:r>
            <a:r>
              <a:rPr lang="en-US" altLang="zh-TW" sz="2000" dirty="0">
                <a:solidFill>
                  <a:schemeClr val="tx1"/>
                </a:solidFill>
                <a:latin typeface="Times New Roman" pitchFamily="18" charset="0"/>
              </a:rPr>
              <a:t> of </a:t>
            </a:r>
            <a:r>
              <a:rPr lang="en-US" altLang="zh-TW" sz="2000" i="1" dirty="0">
                <a:solidFill>
                  <a:schemeClr val="tx1"/>
                </a:solidFill>
                <a:latin typeface="Times New Roman" pitchFamily="18" charset="0"/>
              </a:rPr>
              <a:t>branch</a:t>
            </a:r>
            <a:r>
              <a:rPr lang="en-US" altLang="zh-TW" sz="2000" dirty="0">
                <a:solidFill>
                  <a:schemeClr val="tx1"/>
                </a:solidFill>
                <a:latin typeface="Times New Roman" pitchFamily="18" charset="0"/>
              </a:rPr>
              <a:t> to the entity set </a:t>
            </a:r>
            <a:r>
              <a:rPr lang="en-US" altLang="zh-TW" sz="2000" i="1" dirty="0">
                <a:solidFill>
                  <a:schemeClr val="tx1"/>
                </a:solidFill>
                <a:latin typeface="Times New Roman" pitchFamily="18" charset="0"/>
              </a:rPr>
              <a:t>account</a:t>
            </a:r>
          </a:p>
        </p:txBody>
      </p:sp>
      <p:grpSp>
        <p:nvGrpSpPr>
          <p:cNvPr id="101381" name="Group 13"/>
          <p:cNvGrpSpPr>
            <a:grpSpLocks/>
          </p:cNvGrpSpPr>
          <p:nvPr/>
        </p:nvGrpSpPr>
        <p:grpSpPr bwMode="auto">
          <a:xfrm>
            <a:off x="460904" y="4633913"/>
            <a:ext cx="3639079" cy="1541462"/>
            <a:chOff x="363" y="2919"/>
            <a:chExt cx="955" cy="971"/>
          </a:xfrm>
        </p:grpSpPr>
        <p:sp>
          <p:nvSpPr>
            <p:cNvPr id="101402" name="Rectangle 9"/>
            <p:cNvSpPr>
              <a:spLocks noChangeArrowheads="1"/>
            </p:cNvSpPr>
            <p:nvPr/>
          </p:nvSpPr>
          <p:spPr bwMode="auto">
            <a:xfrm>
              <a:off x="363" y="2919"/>
              <a:ext cx="947" cy="963"/>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01403" name="Line 10"/>
            <p:cNvSpPr>
              <a:spLocks noChangeShapeType="1"/>
            </p:cNvSpPr>
            <p:nvPr/>
          </p:nvSpPr>
          <p:spPr bwMode="auto">
            <a:xfrm>
              <a:off x="371" y="3180"/>
              <a:ext cx="947" cy="0"/>
            </a:xfrm>
            <a:prstGeom prst="line">
              <a:avLst/>
            </a:prstGeom>
            <a:noFill/>
            <a:ln w="127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01404" name="Line 11"/>
            <p:cNvSpPr>
              <a:spLocks noChangeShapeType="1"/>
            </p:cNvSpPr>
            <p:nvPr/>
          </p:nvSpPr>
          <p:spPr bwMode="auto">
            <a:xfrm>
              <a:off x="647" y="2927"/>
              <a:ext cx="0" cy="963"/>
            </a:xfrm>
            <a:prstGeom prst="line">
              <a:avLst/>
            </a:prstGeom>
            <a:noFill/>
            <a:ln w="127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01405" name="Line 12"/>
            <p:cNvSpPr>
              <a:spLocks noChangeShapeType="1"/>
            </p:cNvSpPr>
            <p:nvPr/>
          </p:nvSpPr>
          <p:spPr bwMode="auto">
            <a:xfrm>
              <a:off x="948" y="2921"/>
              <a:ext cx="0" cy="963"/>
            </a:xfrm>
            <a:prstGeom prst="line">
              <a:avLst/>
            </a:prstGeom>
            <a:noFill/>
            <a:ln w="127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grpSp>
      <p:sp>
        <p:nvSpPr>
          <p:cNvPr id="101382" name="Rectangle 14"/>
          <p:cNvSpPr>
            <a:spLocks noChangeArrowheads="1"/>
          </p:cNvSpPr>
          <p:nvPr/>
        </p:nvSpPr>
        <p:spPr bwMode="auto">
          <a:xfrm>
            <a:off x="466911" y="4268789"/>
            <a:ext cx="9957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000" i="1">
                <a:solidFill>
                  <a:schemeClr val="tx1"/>
                </a:solidFill>
                <a:latin typeface="Times New Roman" pitchFamily="18" charset="0"/>
              </a:rPr>
              <a:t>account</a:t>
            </a:r>
            <a:endParaRPr lang="zh-TW" altLang="en-US" sz="2000" i="1">
              <a:solidFill>
                <a:schemeClr val="tx1"/>
              </a:solidFill>
              <a:latin typeface="Times New Roman" pitchFamily="18" charset="0"/>
            </a:endParaRPr>
          </a:p>
        </p:txBody>
      </p:sp>
      <p:sp>
        <p:nvSpPr>
          <p:cNvPr id="101383" name="Rectangle 17"/>
          <p:cNvSpPr>
            <a:spLocks noChangeArrowheads="1"/>
          </p:cNvSpPr>
          <p:nvPr/>
        </p:nvSpPr>
        <p:spPr bwMode="auto">
          <a:xfrm>
            <a:off x="2781768" y="4716463"/>
            <a:ext cx="12795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1600" i="1">
                <a:solidFill>
                  <a:schemeClr val="tx1"/>
                </a:solidFill>
                <a:latin typeface="Times New Roman" pitchFamily="18" charset="0"/>
              </a:rPr>
              <a:t>branch-name</a:t>
            </a:r>
            <a:endParaRPr lang="zh-TW" altLang="en-US" sz="1600" i="1">
              <a:solidFill>
                <a:schemeClr val="tx1"/>
              </a:solidFill>
              <a:latin typeface="Times New Roman" pitchFamily="18" charset="0"/>
            </a:endParaRPr>
          </a:p>
        </p:txBody>
      </p:sp>
      <p:sp>
        <p:nvSpPr>
          <p:cNvPr id="101384" name="Rectangle 18"/>
          <p:cNvSpPr>
            <a:spLocks noChangeArrowheads="1"/>
          </p:cNvSpPr>
          <p:nvPr/>
        </p:nvSpPr>
        <p:spPr bwMode="auto">
          <a:xfrm>
            <a:off x="459019" y="4706938"/>
            <a:ext cx="11095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1600" i="1">
                <a:solidFill>
                  <a:schemeClr val="tx1"/>
                </a:solidFill>
                <a:latin typeface="Times New Roman" pitchFamily="18" charset="0"/>
              </a:rPr>
              <a:t>account-no</a:t>
            </a:r>
          </a:p>
        </p:txBody>
      </p:sp>
      <p:sp>
        <p:nvSpPr>
          <p:cNvPr id="101385" name="Rectangle 19"/>
          <p:cNvSpPr>
            <a:spLocks noChangeArrowheads="1"/>
          </p:cNvSpPr>
          <p:nvPr/>
        </p:nvSpPr>
        <p:spPr bwMode="auto">
          <a:xfrm>
            <a:off x="1646009" y="4695825"/>
            <a:ext cx="8354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1600" i="1">
                <a:solidFill>
                  <a:schemeClr val="tx1"/>
                </a:solidFill>
                <a:latin typeface="Times New Roman" pitchFamily="18" charset="0"/>
              </a:rPr>
              <a:t>balance</a:t>
            </a:r>
          </a:p>
        </p:txBody>
      </p:sp>
      <p:grpSp>
        <p:nvGrpSpPr>
          <p:cNvPr id="101386" name="Group 27"/>
          <p:cNvGrpSpPr>
            <a:grpSpLocks/>
          </p:cNvGrpSpPr>
          <p:nvPr/>
        </p:nvGrpSpPr>
        <p:grpSpPr bwMode="auto">
          <a:xfrm>
            <a:off x="4105143" y="3870326"/>
            <a:ext cx="5625438" cy="2455863"/>
            <a:chOff x="2387" y="2438"/>
            <a:chExt cx="3271" cy="1547"/>
          </a:xfrm>
        </p:grpSpPr>
        <p:pic>
          <p:nvPicPr>
            <p:cNvPr id="101391" name="Picture 3"/>
            <p:cNvPicPr>
              <a:picLocks noChangeAspect="1" noChangeArrowheads="1"/>
            </p:cNvPicPr>
            <p:nvPr/>
          </p:nvPicPr>
          <p:blipFill>
            <a:blip r:embed="rId2">
              <a:extLst>
                <a:ext uri="{28A0092B-C50C-407E-A947-70E740481C1C}">
                  <a14:useLocalDpi xmlns:a14="http://schemas.microsoft.com/office/drawing/2010/main" val="0"/>
                </a:ext>
              </a:extLst>
            </a:blip>
            <a:srcRect l="1149" t="30362" r="821" b="30362"/>
            <a:stretch>
              <a:fillRect/>
            </a:stretch>
          </p:blipFill>
          <p:spPr bwMode="auto">
            <a:xfrm>
              <a:off x="2387" y="2438"/>
              <a:ext cx="3236" cy="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101392" name="Text Box 6"/>
            <p:cNvSpPr txBox="1">
              <a:spLocks noChangeArrowheads="1"/>
            </p:cNvSpPr>
            <p:nvPr/>
          </p:nvSpPr>
          <p:spPr bwMode="auto">
            <a:xfrm>
              <a:off x="3522" y="3426"/>
              <a:ext cx="18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dirty="0">
                  <a:solidFill>
                    <a:srgbClr val="FF0000"/>
                  </a:solidFill>
                </a:rPr>
                <a:t>n</a:t>
              </a:r>
            </a:p>
          </p:txBody>
        </p:sp>
        <p:sp>
          <p:nvSpPr>
            <p:cNvPr id="101393" name="Text Box 7"/>
            <p:cNvSpPr txBox="1">
              <a:spLocks noChangeArrowheads="1"/>
            </p:cNvSpPr>
            <p:nvPr/>
          </p:nvSpPr>
          <p:spPr bwMode="auto">
            <a:xfrm>
              <a:off x="4379" y="3403"/>
              <a:ext cx="1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dirty="0">
                  <a:solidFill>
                    <a:srgbClr val="FF0000"/>
                  </a:solidFill>
                </a:rPr>
                <a:t>1</a:t>
              </a:r>
            </a:p>
          </p:txBody>
        </p:sp>
        <p:sp>
          <p:nvSpPr>
            <p:cNvPr id="101394" name="Rectangle 15"/>
            <p:cNvSpPr>
              <a:spLocks noChangeArrowheads="1"/>
            </p:cNvSpPr>
            <p:nvPr/>
          </p:nvSpPr>
          <p:spPr bwMode="auto">
            <a:xfrm>
              <a:off x="2898" y="3574"/>
              <a:ext cx="7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000" u="sng" dirty="0">
                  <a:solidFill>
                    <a:srgbClr val="FF0000"/>
                  </a:solidFill>
                  <a:latin typeface="Times New Roman" pitchFamily="18" charset="0"/>
                </a:rPr>
                <a:t>many side</a:t>
              </a:r>
              <a:endParaRPr lang="zh-TW" altLang="en-US" sz="2000" u="sng" dirty="0">
                <a:solidFill>
                  <a:srgbClr val="FF0000"/>
                </a:solidFill>
                <a:latin typeface="Times New Roman" pitchFamily="18" charset="0"/>
              </a:endParaRPr>
            </a:p>
          </p:txBody>
        </p:sp>
        <p:sp>
          <p:nvSpPr>
            <p:cNvPr id="101395" name="Rectangle 16"/>
            <p:cNvSpPr>
              <a:spLocks noChangeArrowheads="1"/>
            </p:cNvSpPr>
            <p:nvPr/>
          </p:nvSpPr>
          <p:spPr bwMode="auto">
            <a:xfrm>
              <a:off x="4175" y="3525"/>
              <a:ext cx="6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000" u="sng" dirty="0">
                  <a:solidFill>
                    <a:srgbClr val="FF0000"/>
                  </a:solidFill>
                  <a:latin typeface="Times New Roman" pitchFamily="18" charset="0"/>
                </a:rPr>
                <a:t>one side</a:t>
              </a:r>
              <a:endParaRPr lang="zh-TW" altLang="en-US" sz="2000" u="sng" dirty="0">
                <a:solidFill>
                  <a:srgbClr val="FF0000"/>
                </a:solidFill>
                <a:latin typeface="Times New Roman" pitchFamily="18" charset="0"/>
              </a:endParaRPr>
            </a:p>
          </p:txBody>
        </p:sp>
        <p:grpSp>
          <p:nvGrpSpPr>
            <p:cNvPr id="101397" name="Group 25"/>
            <p:cNvGrpSpPr>
              <a:grpSpLocks/>
            </p:cNvGrpSpPr>
            <p:nvPr/>
          </p:nvGrpSpPr>
          <p:grpSpPr bwMode="auto">
            <a:xfrm>
              <a:off x="4995" y="3565"/>
              <a:ext cx="663" cy="420"/>
              <a:chOff x="4979" y="3440"/>
              <a:chExt cx="663" cy="506"/>
            </a:xfrm>
          </p:grpSpPr>
          <p:sp>
            <p:nvSpPr>
              <p:cNvPr id="101398" name="Rectangle 21"/>
              <p:cNvSpPr>
                <a:spLocks noChangeArrowheads="1"/>
              </p:cNvSpPr>
              <p:nvPr/>
            </p:nvSpPr>
            <p:spPr bwMode="auto">
              <a:xfrm>
                <a:off x="4995" y="3440"/>
                <a:ext cx="647" cy="497"/>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01399" name="Line 22"/>
              <p:cNvSpPr>
                <a:spLocks noChangeShapeType="1"/>
              </p:cNvSpPr>
              <p:nvPr/>
            </p:nvSpPr>
            <p:spPr bwMode="auto">
              <a:xfrm>
                <a:off x="4979" y="3614"/>
                <a:ext cx="663" cy="0"/>
              </a:xfrm>
              <a:prstGeom prst="line">
                <a:avLst/>
              </a:prstGeom>
              <a:noFill/>
              <a:ln w="127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01400" name="Line 23"/>
              <p:cNvSpPr>
                <a:spLocks noChangeShapeType="1"/>
              </p:cNvSpPr>
              <p:nvPr/>
            </p:nvSpPr>
            <p:spPr bwMode="auto">
              <a:xfrm>
                <a:off x="5184" y="3440"/>
                <a:ext cx="0" cy="497"/>
              </a:xfrm>
              <a:prstGeom prst="line">
                <a:avLst/>
              </a:prstGeom>
              <a:noFill/>
              <a:ln w="127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01401" name="Line 24"/>
              <p:cNvSpPr>
                <a:spLocks noChangeShapeType="1"/>
              </p:cNvSpPr>
              <p:nvPr/>
            </p:nvSpPr>
            <p:spPr bwMode="auto">
              <a:xfrm>
                <a:off x="5414" y="3449"/>
                <a:ext cx="0" cy="497"/>
              </a:xfrm>
              <a:prstGeom prst="line">
                <a:avLst/>
              </a:prstGeom>
              <a:noFill/>
              <a:ln w="127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grpSp>
      </p:grpSp>
      <p:sp>
        <p:nvSpPr>
          <p:cNvPr id="101387" name="Line 26"/>
          <p:cNvSpPr>
            <a:spLocks noChangeShapeType="1"/>
          </p:cNvSpPr>
          <p:nvPr/>
        </p:nvSpPr>
        <p:spPr bwMode="auto">
          <a:xfrm>
            <a:off x="7560204" y="1303339"/>
            <a:ext cx="325041" cy="363537"/>
          </a:xfrm>
          <a:prstGeom prst="line">
            <a:avLst/>
          </a:prstGeom>
          <a:noFill/>
          <a:ln w="254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01389" name="Line 43"/>
          <p:cNvSpPr>
            <a:spLocks noChangeShapeType="1"/>
          </p:cNvSpPr>
          <p:nvPr/>
        </p:nvSpPr>
        <p:spPr bwMode="auto">
          <a:xfrm>
            <a:off x="5167975" y="2849563"/>
            <a:ext cx="1666478" cy="1020762"/>
          </a:xfrm>
          <a:prstGeom prst="line">
            <a:avLst/>
          </a:prstGeom>
          <a:noFill/>
          <a:ln w="127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01390" name="Line 44"/>
          <p:cNvSpPr>
            <a:spLocks noChangeShapeType="1"/>
          </p:cNvSpPr>
          <p:nvPr/>
        </p:nvSpPr>
        <p:spPr bwMode="auto">
          <a:xfrm flipH="1">
            <a:off x="3559969" y="4281488"/>
            <a:ext cx="3087027" cy="303212"/>
          </a:xfrm>
          <a:prstGeom prst="line">
            <a:avLst/>
          </a:prstGeom>
          <a:noFill/>
          <a:ln w="127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3B8DCDA2-2604-462F-AC1D-5492961C1C95}" type="slidenum">
              <a:rPr lang="en-US" altLang="zh-TW" smtClean="0"/>
              <a:pPr/>
              <a:t>78</a:t>
            </a:fld>
            <a:endParaRPr lang="en-US" altLang="zh-TW" dirty="0"/>
          </a:p>
        </p:txBody>
      </p:sp>
      <p:sp>
        <p:nvSpPr>
          <p:cNvPr id="32" name="Rectangle 2"/>
          <p:cNvSpPr>
            <a:spLocks noGrp="1" noChangeArrowheads="1"/>
          </p:cNvSpPr>
          <p:nvPr>
            <p:ph type="title"/>
          </p:nvPr>
        </p:nvSpPr>
        <p:spPr>
          <a:xfrm>
            <a:off x="272480" y="471489"/>
            <a:ext cx="9134781" cy="6445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zh-TW" dirty="0" smtClean="0"/>
              <a:t>Relationship </a:t>
            </a:r>
            <a:r>
              <a:rPr lang="en-US" altLang="zh-TW" dirty="0"/>
              <a:t>Set </a:t>
            </a:r>
            <a:r>
              <a:rPr lang="en-US" altLang="zh-TW" dirty="0">
                <a:sym typeface="Wingdings" pitchFamily="2" charset="2"/>
              </a:rPr>
              <a:t> </a:t>
            </a:r>
            <a:r>
              <a:rPr lang="en-US" altLang="zh-TW" dirty="0" smtClean="0">
                <a:sym typeface="Wingdings" pitchFamily="2" charset="2"/>
              </a:rPr>
              <a:t>Table </a:t>
            </a:r>
            <a:r>
              <a:rPr lang="en-US" altLang="zh-TW" sz="2400" b="0" dirty="0" smtClean="0">
                <a:sym typeface="Wingdings" pitchFamily="2" charset="2"/>
              </a:rPr>
              <a:t>(cont.)</a:t>
            </a:r>
            <a:endParaRPr lang="en-US" altLang="zh-TW" b="0" dirty="0"/>
          </a:p>
        </p:txBody>
      </p:sp>
    </p:spTree>
    <p:extLst>
      <p:ext uri="{BB962C8B-B14F-4D97-AF65-F5344CB8AC3E}">
        <p14:creationId xmlns:p14="http://schemas.microsoft.com/office/powerpoint/2010/main" val="591805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idx="1"/>
          </p:nvPr>
        </p:nvSpPr>
        <p:spPr>
          <a:xfrm>
            <a:off x="1148821" y="1419226"/>
            <a:ext cx="7947158" cy="5129213"/>
          </a:xfrm>
          <a:noFill/>
        </p:spPr>
        <p:txBody>
          <a:bodyPr/>
          <a:lstStyle/>
          <a:p>
            <a:pPr eaLnBrk="1" hangingPunct="1">
              <a:lnSpc>
                <a:spcPct val="100000"/>
              </a:lnSpc>
            </a:pPr>
            <a:r>
              <a:rPr lang="en-US" altLang="zh-TW" sz="2400" b="1" dirty="0" smtClean="0"/>
              <a:t>Case 4:</a:t>
            </a:r>
            <a:r>
              <a:rPr lang="en-US" altLang="zh-TW" sz="2400" b="1" dirty="0" smtClean="0">
                <a:solidFill>
                  <a:schemeClr val="hlink"/>
                </a:solidFill>
              </a:rPr>
              <a:t> One-to-One </a:t>
            </a:r>
            <a:r>
              <a:rPr lang="en-US" altLang="zh-TW" sz="2400" b="1" dirty="0" smtClean="0"/>
              <a:t>Relationship Set</a:t>
            </a:r>
            <a:r>
              <a:rPr lang="en-US" altLang="zh-TW" sz="2400" dirty="0" smtClean="0"/>
              <a:t> </a:t>
            </a:r>
            <a:r>
              <a:rPr lang="en-US" altLang="zh-TW" sz="2400" b="1" dirty="0" smtClean="0">
                <a:sym typeface="Wingdings" pitchFamily="2" charset="2"/>
              </a:rPr>
              <a:t> Table</a:t>
            </a:r>
            <a:endParaRPr lang="en-US" altLang="zh-TW" sz="2400" b="1" dirty="0" smtClean="0">
              <a:solidFill>
                <a:schemeClr val="hlink"/>
              </a:solidFill>
            </a:endParaRPr>
          </a:p>
          <a:p>
            <a:pPr eaLnBrk="1" hangingPunct="1">
              <a:lnSpc>
                <a:spcPct val="100000"/>
              </a:lnSpc>
            </a:pPr>
            <a:r>
              <a:rPr lang="en-US" altLang="zh-TW" sz="2400" dirty="0" smtClean="0"/>
              <a:t>For </a:t>
            </a:r>
            <a:r>
              <a:rPr lang="en-US" altLang="zh-TW" sz="2400" b="1" dirty="0" smtClean="0">
                <a:solidFill>
                  <a:schemeClr val="hlink"/>
                </a:solidFill>
              </a:rPr>
              <a:t>one-to-one</a:t>
            </a:r>
            <a:r>
              <a:rPr lang="en-US" altLang="zh-TW" sz="2400" dirty="0" smtClean="0"/>
              <a:t> relationship sets, either side can be chosen to act as the </a:t>
            </a:r>
            <a:r>
              <a:rPr lang="en-US" altLang="zh-TW" sz="2400" dirty="0" smtClean="0">
                <a:latin typeface="Helvetica" pitchFamily="34" charset="0"/>
              </a:rPr>
              <a:t>“</a:t>
            </a:r>
            <a:r>
              <a:rPr lang="en-US" altLang="zh-TW" sz="2400" dirty="0" smtClean="0"/>
              <a:t>many</a:t>
            </a:r>
            <a:r>
              <a:rPr lang="en-US" altLang="zh-TW" sz="2400" dirty="0" smtClean="0">
                <a:latin typeface="Helvetica" pitchFamily="34" charset="0"/>
              </a:rPr>
              <a:t>”</a:t>
            </a:r>
            <a:r>
              <a:rPr lang="en-US" altLang="zh-TW" sz="2400" dirty="0" smtClean="0"/>
              <a:t> side</a:t>
            </a:r>
          </a:p>
          <a:p>
            <a:pPr lvl="1" eaLnBrk="1" hangingPunct="1">
              <a:lnSpc>
                <a:spcPct val="100000"/>
              </a:lnSpc>
            </a:pPr>
            <a:r>
              <a:rPr lang="en-US" altLang="zh-TW" sz="1600" dirty="0" smtClean="0"/>
              <a:t>That is, extra attribute can be added to either of the tables corresponding to the two entity sets</a:t>
            </a:r>
            <a:endParaRPr lang="zh-TW" altLang="en-US" sz="2000" dirty="0" smtClean="0"/>
          </a:p>
        </p:txBody>
      </p:sp>
      <p:sp>
        <p:nvSpPr>
          <p:cNvPr id="102405" name="Line 6"/>
          <p:cNvSpPr>
            <a:spLocks noChangeShapeType="1"/>
          </p:cNvSpPr>
          <p:nvPr/>
        </p:nvSpPr>
        <p:spPr bwMode="auto">
          <a:xfrm>
            <a:off x="7022763" y="1439069"/>
            <a:ext cx="325041" cy="363538"/>
          </a:xfrm>
          <a:prstGeom prst="line">
            <a:avLst/>
          </a:prstGeom>
          <a:noFill/>
          <a:ln w="254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02406" name="Text Box 7"/>
          <p:cNvSpPr txBox="1">
            <a:spLocks noChangeArrowheads="1"/>
          </p:cNvSpPr>
          <p:nvPr/>
        </p:nvSpPr>
        <p:spPr bwMode="auto">
          <a:xfrm>
            <a:off x="6070363" y="4784726"/>
            <a:ext cx="17981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hlink"/>
                </a:solidFill>
                <a:latin typeface="Tahoma" pitchFamily="34" charset="0"/>
                <a:ea typeface="新細明體" pitchFamily="18" charset="-120"/>
              </a:defRPr>
            </a:lvl1pPr>
            <a:lvl2pPr marL="742950" indent="-285750" eaLnBrk="0" hangingPunct="0">
              <a:defRPr kumimoji="1">
                <a:solidFill>
                  <a:schemeClr val="hlink"/>
                </a:solidFill>
                <a:latin typeface="Tahoma" pitchFamily="34" charset="0"/>
                <a:ea typeface="新細明體" pitchFamily="18" charset="-120"/>
              </a:defRPr>
            </a:lvl2pPr>
            <a:lvl3pPr marL="1143000" indent="-228600" eaLnBrk="0" hangingPunct="0">
              <a:defRPr kumimoji="1">
                <a:solidFill>
                  <a:schemeClr val="hlink"/>
                </a:solidFill>
                <a:latin typeface="Tahoma" pitchFamily="34" charset="0"/>
                <a:ea typeface="新細明體" pitchFamily="18" charset="-120"/>
              </a:defRPr>
            </a:lvl3pPr>
            <a:lvl4pPr marL="1600200" indent="-228600" eaLnBrk="0" hangingPunct="0">
              <a:defRPr kumimoji="1">
                <a:solidFill>
                  <a:schemeClr val="hlink"/>
                </a:solidFill>
                <a:latin typeface="Tahoma" pitchFamily="34" charset="0"/>
                <a:ea typeface="新細明體" pitchFamily="18" charset="-120"/>
              </a:defRPr>
            </a:lvl4pPr>
            <a:lvl5pPr marL="2057400" indent="-228600" eaLnBrk="0" hangingPunct="0">
              <a:defRPr kumimoji="1">
                <a:solidFill>
                  <a:schemeClr val="hlink"/>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hlink"/>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hlink"/>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hlink"/>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hlink"/>
                </a:solidFill>
                <a:latin typeface="Tahoma" pitchFamily="34" charset="0"/>
                <a:ea typeface="新細明體" pitchFamily="18" charset="-120"/>
              </a:defRPr>
            </a:lvl9pPr>
          </a:lstStyle>
          <a:p>
            <a:pPr eaLnBrk="1" hangingPunct="1"/>
            <a:r>
              <a:rPr lang="en-US" altLang="zh-TW">
                <a:hlinkClick r:id="" action="ppaction://noaction"/>
              </a:rPr>
              <a:t>Ref. p. 6-28~30</a:t>
            </a:r>
            <a:endParaRPr lang="en-US" altLang="zh-TW"/>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084BFBEF-DDC4-418E-BE81-DB2B5BD67F2A}" type="slidenum">
              <a:rPr lang="en-US" altLang="zh-TW" smtClean="0"/>
              <a:pPr/>
              <a:t>79</a:t>
            </a:fld>
            <a:endParaRPr lang="en-US" altLang="zh-TW" dirty="0"/>
          </a:p>
        </p:txBody>
      </p:sp>
      <p:sp>
        <p:nvSpPr>
          <p:cNvPr id="9" name="Rectangle 2"/>
          <p:cNvSpPr>
            <a:spLocks noGrp="1" noChangeArrowheads="1"/>
          </p:cNvSpPr>
          <p:nvPr>
            <p:ph type="title"/>
          </p:nvPr>
        </p:nvSpPr>
        <p:spPr>
          <a:xfrm>
            <a:off x="272480" y="471489"/>
            <a:ext cx="9134781" cy="6445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zh-TW" dirty="0" smtClean="0"/>
              <a:t>Relationship </a:t>
            </a:r>
            <a:r>
              <a:rPr lang="en-US" altLang="zh-TW" dirty="0"/>
              <a:t>Set </a:t>
            </a:r>
            <a:r>
              <a:rPr lang="en-US" altLang="zh-TW" dirty="0">
                <a:sym typeface="Wingdings" pitchFamily="2" charset="2"/>
              </a:rPr>
              <a:t> </a:t>
            </a:r>
            <a:r>
              <a:rPr lang="en-US" altLang="zh-TW" dirty="0" smtClean="0">
                <a:sym typeface="Wingdings" pitchFamily="2" charset="2"/>
              </a:rPr>
              <a:t>Table </a:t>
            </a:r>
            <a:r>
              <a:rPr lang="en-US" altLang="zh-TW" sz="2400" b="0" dirty="0" smtClean="0">
                <a:sym typeface="Wingdings" pitchFamily="2" charset="2"/>
              </a:rPr>
              <a:t>(cont.)</a:t>
            </a:r>
            <a:endParaRPr lang="en-US" altLang="zh-TW" b="0" dirty="0"/>
          </a:p>
        </p:txBody>
      </p:sp>
    </p:spTree>
    <p:extLst>
      <p:ext uri="{BB962C8B-B14F-4D97-AF65-F5344CB8AC3E}">
        <p14:creationId xmlns:p14="http://schemas.microsoft.com/office/powerpoint/2010/main" val="1499473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3B8DCDA2-2604-462F-AC1D-5492961C1C95}" type="slidenum">
              <a:rPr lang="en-US" altLang="zh-TW" smtClean="0"/>
              <a:pPr/>
              <a:t>8</a:t>
            </a:fld>
            <a:endParaRPr lang="en-US" altLang="zh-TW" dirty="0"/>
          </a:p>
        </p:txBody>
      </p:sp>
      <p:sp>
        <p:nvSpPr>
          <p:cNvPr id="8" name="Rectangle 2"/>
          <p:cNvSpPr>
            <a:spLocks noGrp="1" noChangeArrowheads="1"/>
          </p:cNvSpPr>
          <p:nvPr>
            <p:ph type="title"/>
          </p:nvPr>
        </p:nvSpPr>
        <p:spPr>
          <a:xfrm>
            <a:off x="128464" y="608269"/>
            <a:ext cx="9649072" cy="685800"/>
          </a:xfrm>
        </p:spPr>
        <p:txBody>
          <a:bodyPr/>
          <a:lstStyle/>
          <a:p>
            <a:pPr marL="628650" lvl="1" indent="-285750">
              <a:lnSpc>
                <a:spcPct val="80000"/>
              </a:lnSpc>
            </a:pPr>
            <a:r>
              <a:rPr lang="en-US" altLang="zh-TW" dirty="0">
                <a:solidFill>
                  <a:schemeClr val="tx1"/>
                </a:solidFill>
                <a:cs typeface="+mj-cs"/>
              </a:rPr>
              <a:t>EX.part2.3: </a:t>
            </a:r>
            <a:r>
              <a:rPr lang="en-US" altLang="zh-TW" dirty="0" smtClean="0">
                <a:solidFill>
                  <a:schemeClr val="tx1"/>
                </a:solidFill>
                <a:cs typeface="+mj-cs"/>
              </a:rPr>
              <a:t>User Interface and </a:t>
            </a:r>
            <a:r>
              <a:rPr lang="en-US" altLang="zh-TW" dirty="0" smtClean="0"/>
              <a:t>Authorization</a:t>
            </a:r>
            <a:endParaRPr lang="en-US" altLang="zh-TW" dirty="0">
              <a:solidFill>
                <a:schemeClr val="tx1"/>
              </a:solidFill>
              <a:cs typeface="+mj-cs"/>
            </a:endParaRPr>
          </a:p>
        </p:txBody>
      </p:sp>
      <p:sp>
        <p:nvSpPr>
          <p:cNvPr id="7" name="Rectangle 3"/>
          <p:cNvSpPr>
            <a:spLocks noChangeArrowheads="1"/>
          </p:cNvSpPr>
          <p:nvPr/>
        </p:nvSpPr>
        <p:spPr bwMode="auto">
          <a:xfrm>
            <a:off x="1157420" y="1324123"/>
            <a:ext cx="7993592" cy="469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130000"/>
              </a:lnSpc>
              <a:spcBef>
                <a:spcPct val="30000"/>
              </a:spcBef>
              <a:buClr>
                <a:srgbClr val="00B050"/>
              </a:buClr>
              <a:buSzPct val="60000"/>
              <a:buFont typeface="Wingdings" pitchFamily="2" charset="2"/>
              <a:buChar char="n"/>
            </a:pPr>
            <a:r>
              <a:rPr lang="en-US" altLang="zh-TW" sz="2000" b="1" dirty="0">
                <a:solidFill>
                  <a:schemeClr val="tx2"/>
                </a:solidFill>
                <a:latin typeface="Times New Roman" pitchFamily="18" charset="0"/>
              </a:rPr>
              <a:t>Design User Interface</a:t>
            </a:r>
          </a:p>
          <a:p>
            <a:pPr marL="685800" lvl="1" indent="-342900" algn="l">
              <a:lnSpc>
                <a:spcPct val="130000"/>
              </a:lnSpc>
              <a:spcBef>
                <a:spcPts val="0"/>
              </a:spcBef>
              <a:buClr>
                <a:schemeClr val="folHlink"/>
              </a:buClr>
              <a:buSzPct val="55000"/>
              <a:buFont typeface="Wingdings" pitchFamily="2" charset="2"/>
              <a:buChar char="l"/>
            </a:pPr>
            <a:r>
              <a:rPr lang="en-US" altLang="zh-TW" sz="2000" dirty="0">
                <a:latin typeface="Times New Roman" pitchFamily="18" charset="0"/>
              </a:rPr>
              <a:t>Design user interface, and more</a:t>
            </a:r>
          </a:p>
          <a:p>
            <a:pPr marL="685800" lvl="1" indent="-342900" algn="l">
              <a:spcBef>
                <a:spcPct val="10000"/>
              </a:spcBef>
              <a:buClr>
                <a:schemeClr val="folHlink"/>
              </a:buClr>
              <a:buSzPct val="55000"/>
              <a:buFont typeface="Wingdings" pitchFamily="2" charset="2"/>
              <a:buChar char="l"/>
            </a:pPr>
            <a:r>
              <a:rPr lang="en-US" altLang="zh-TW" sz="2000" dirty="0">
                <a:latin typeface="Times New Roman" pitchFamily="18" charset="0"/>
              </a:rPr>
              <a:t>Design your Web Interfaces to Databases</a:t>
            </a:r>
          </a:p>
          <a:p>
            <a:pPr marL="685800" lvl="1" indent="-342900" algn="l">
              <a:spcBef>
                <a:spcPct val="10000"/>
              </a:spcBef>
              <a:buClr>
                <a:schemeClr val="folHlink"/>
              </a:buClr>
              <a:buSzPct val="55000"/>
              <a:buFont typeface="Wingdings" pitchFamily="2" charset="2"/>
              <a:buChar char="l"/>
            </a:pPr>
            <a:r>
              <a:rPr lang="en-US" altLang="zh-TW" sz="2000" dirty="0" smtClean="0">
                <a:latin typeface="Times New Roman" pitchFamily="18" charset="0"/>
              </a:rPr>
              <a:t>… </a:t>
            </a:r>
            <a:endParaRPr lang="en-US" altLang="zh-TW" sz="2000" dirty="0">
              <a:latin typeface="Times New Roman" pitchFamily="18" charset="0"/>
            </a:endParaRPr>
          </a:p>
          <a:p>
            <a:pPr marL="342900" lvl="1" indent="-342900" algn="l">
              <a:lnSpc>
                <a:spcPct val="130000"/>
              </a:lnSpc>
              <a:spcBef>
                <a:spcPct val="30000"/>
              </a:spcBef>
              <a:buClr>
                <a:srgbClr val="00B050"/>
              </a:buClr>
              <a:buSzPct val="60000"/>
              <a:buFont typeface="Wingdings" pitchFamily="2" charset="2"/>
              <a:buChar char="n"/>
            </a:pPr>
            <a:r>
              <a:rPr lang="en-US" altLang="zh-TW" sz="2000" b="1" dirty="0">
                <a:solidFill>
                  <a:schemeClr val="tx2"/>
                </a:solidFill>
                <a:latin typeface="Times New Roman" pitchFamily="18" charset="0"/>
              </a:rPr>
              <a:t>Design </a:t>
            </a:r>
            <a:r>
              <a:rPr lang="en-US" altLang="zh-TW" sz="2000" b="1" dirty="0" smtClean="0">
                <a:solidFill>
                  <a:schemeClr val="tx2"/>
                </a:solidFill>
                <a:latin typeface="Times New Roman" pitchFamily="18" charset="0"/>
              </a:rPr>
              <a:t>Authorization</a:t>
            </a:r>
          </a:p>
          <a:p>
            <a:pPr marL="685800" lvl="1" indent="-342900" algn="l">
              <a:lnSpc>
                <a:spcPct val="130000"/>
              </a:lnSpc>
              <a:spcBef>
                <a:spcPts val="0"/>
              </a:spcBef>
              <a:buClr>
                <a:schemeClr val="folHlink"/>
              </a:buClr>
              <a:buSzPct val="55000"/>
              <a:buFont typeface="Wingdings" pitchFamily="2" charset="2"/>
              <a:buChar char="l"/>
            </a:pPr>
            <a:r>
              <a:rPr lang="en-US" altLang="zh-TW" sz="2000" dirty="0">
                <a:latin typeface="Times New Roman" pitchFamily="18" charset="0"/>
              </a:rPr>
              <a:t>Read authorization - allows reading, but not modification of data.</a:t>
            </a:r>
          </a:p>
          <a:p>
            <a:pPr marL="685800" lvl="1" indent="-342900" algn="l">
              <a:spcBef>
                <a:spcPct val="10000"/>
              </a:spcBef>
              <a:buClr>
                <a:schemeClr val="folHlink"/>
              </a:buClr>
              <a:buSzPct val="55000"/>
              <a:buFont typeface="Wingdings" pitchFamily="2" charset="2"/>
              <a:buChar char="l"/>
            </a:pPr>
            <a:r>
              <a:rPr lang="en-US" altLang="zh-TW" sz="2000" dirty="0">
                <a:latin typeface="Times New Roman" pitchFamily="18" charset="0"/>
              </a:rPr>
              <a:t>Insert authorization - allows insertion of new data, but not modification of existing data.</a:t>
            </a:r>
          </a:p>
          <a:p>
            <a:pPr marL="685800" lvl="1" indent="-342900" algn="l">
              <a:spcBef>
                <a:spcPct val="10000"/>
              </a:spcBef>
              <a:buClr>
                <a:schemeClr val="folHlink"/>
              </a:buClr>
              <a:buSzPct val="55000"/>
              <a:buFont typeface="Wingdings" pitchFamily="2" charset="2"/>
              <a:buChar char="l"/>
            </a:pPr>
            <a:r>
              <a:rPr lang="en-US" altLang="zh-TW" sz="2000" dirty="0">
                <a:latin typeface="Times New Roman" pitchFamily="18" charset="0"/>
              </a:rPr>
              <a:t>Update authorization - allows modification, but not deletion of data.</a:t>
            </a:r>
          </a:p>
          <a:p>
            <a:pPr marL="685800" lvl="1" indent="-342900" algn="l">
              <a:spcBef>
                <a:spcPct val="10000"/>
              </a:spcBef>
              <a:buClr>
                <a:schemeClr val="folHlink"/>
              </a:buClr>
              <a:buSzPct val="55000"/>
              <a:buFont typeface="Wingdings" pitchFamily="2" charset="2"/>
              <a:buChar char="l"/>
            </a:pPr>
            <a:r>
              <a:rPr lang="en-US" altLang="zh-TW" sz="2000" dirty="0">
                <a:latin typeface="Times New Roman" pitchFamily="18" charset="0"/>
              </a:rPr>
              <a:t>Delete authorization - allows deletion of data</a:t>
            </a:r>
          </a:p>
          <a:p>
            <a:pPr marL="342900" indent="-342900" algn="l">
              <a:spcBef>
                <a:spcPct val="10000"/>
              </a:spcBef>
              <a:buClr>
                <a:schemeClr val="folHlink"/>
              </a:buClr>
              <a:buSzPct val="55000"/>
              <a:buFont typeface="Wingdings" pitchFamily="2" charset="2"/>
              <a:buNone/>
            </a:pPr>
            <a:endParaRPr lang="en-US" altLang="zh-TW" sz="2000" b="1" dirty="0">
              <a:solidFill>
                <a:schemeClr val="tx1"/>
              </a:solidFill>
              <a:latin typeface="Times New Roman" pitchFamily="18" charset="0"/>
            </a:endParaRPr>
          </a:p>
        </p:txBody>
      </p:sp>
    </p:spTree>
    <p:extLst>
      <p:ext uri="{BB962C8B-B14F-4D97-AF65-F5344CB8AC3E}">
        <p14:creationId xmlns:p14="http://schemas.microsoft.com/office/powerpoint/2010/main" val="11563924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xfrm>
            <a:off x="626005" y="457200"/>
            <a:ext cx="8973873" cy="685800"/>
          </a:xfrm>
        </p:spPr>
        <p:txBody>
          <a:bodyPr/>
          <a:lstStyle/>
          <a:p>
            <a:pPr eaLnBrk="1" hangingPunct="1"/>
            <a:r>
              <a:rPr lang="en-US" altLang="zh-TW" sz="3200" dirty="0" smtClean="0"/>
              <a:t>6.7.4 </a:t>
            </a:r>
            <a:r>
              <a:rPr lang="en-US" altLang="zh-TW" sz="3200" dirty="0"/>
              <a:t>Composite </a:t>
            </a:r>
            <a:r>
              <a:rPr lang="en-US" altLang="zh-TW" sz="3200" dirty="0" smtClean="0"/>
              <a:t>and Multivalued Attributes</a:t>
            </a:r>
          </a:p>
        </p:txBody>
      </p:sp>
      <p:sp>
        <p:nvSpPr>
          <p:cNvPr id="103428" name="Rectangle 4"/>
          <p:cNvSpPr>
            <a:spLocks noGrp="1" noChangeArrowheads="1"/>
          </p:cNvSpPr>
          <p:nvPr>
            <p:ph type="body" idx="1"/>
          </p:nvPr>
        </p:nvSpPr>
        <p:spPr>
          <a:xfrm>
            <a:off x="426509" y="1271589"/>
            <a:ext cx="9022027" cy="5106987"/>
          </a:xfrm>
          <a:noFill/>
        </p:spPr>
        <p:txBody>
          <a:bodyPr/>
          <a:lstStyle/>
          <a:p>
            <a:pPr eaLnBrk="1" hangingPunct="1"/>
            <a:r>
              <a:rPr lang="en-US" altLang="zh-TW" sz="2000" dirty="0" smtClean="0"/>
              <a:t>Composite attributes are flattened out by creating a separate attribute for each component attribute</a:t>
            </a:r>
          </a:p>
          <a:p>
            <a:pPr lvl="1" eaLnBrk="1" hangingPunct="1"/>
            <a:r>
              <a:rPr lang="en-US" altLang="zh-TW" sz="2000" dirty="0" smtClean="0"/>
              <a:t>E.g. given entity set </a:t>
            </a:r>
            <a:r>
              <a:rPr lang="en-US" altLang="zh-TW" sz="2000" i="1" dirty="0" smtClean="0"/>
              <a:t>custome</a:t>
            </a:r>
            <a:r>
              <a:rPr lang="en-US" altLang="zh-TW" sz="2000" dirty="0" smtClean="0"/>
              <a:t>r with composite attribute </a:t>
            </a:r>
            <a:r>
              <a:rPr lang="en-US" altLang="zh-TW" sz="2000" i="1" dirty="0" smtClean="0"/>
              <a:t>name</a:t>
            </a:r>
            <a:r>
              <a:rPr lang="en-US" altLang="zh-TW" sz="2000" dirty="0" smtClean="0"/>
              <a:t> with component attributes </a:t>
            </a:r>
            <a:r>
              <a:rPr lang="en-US" altLang="zh-TW" sz="2000" i="1" dirty="0" smtClean="0"/>
              <a:t>first-name </a:t>
            </a:r>
            <a:r>
              <a:rPr lang="en-US" altLang="zh-TW" sz="2000" dirty="0" smtClean="0"/>
              <a:t>and </a:t>
            </a:r>
            <a:r>
              <a:rPr lang="en-US" altLang="zh-TW" sz="2000" i="1" dirty="0" smtClean="0"/>
              <a:t>last-name</a:t>
            </a:r>
            <a:r>
              <a:rPr lang="en-US" altLang="zh-TW" sz="2000" dirty="0" smtClean="0"/>
              <a:t> the table corresponding to the entity set has two attributes</a:t>
            </a:r>
            <a:br>
              <a:rPr lang="en-US" altLang="zh-TW" sz="2000" dirty="0" smtClean="0"/>
            </a:br>
            <a:r>
              <a:rPr lang="en-US" altLang="zh-TW" sz="2000" dirty="0" smtClean="0"/>
              <a:t>                 </a:t>
            </a:r>
            <a:r>
              <a:rPr lang="en-US" altLang="zh-TW" sz="2000" i="1" dirty="0" err="1" smtClean="0"/>
              <a:t>name.first</a:t>
            </a:r>
            <a:r>
              <a:rPr lang="en-US" altLang="zh-TW" sz="2000" i="1" dirty="0" smtClean="0"/>
              <a:t>-name</a:t>
            </a:r>
            <a:r>
              <a:rPr lang="en-US" altLang="zh-TW" sz="2000" dirty="0" smtClean="0"/>
              <a:t>  and </a:t>
            </a:r>
            <a:r>
              <a:rPr lang="en-US" altLang="zh-TW" sz="2000" i="1" dirty="0" err="1" smtClean="0"/>
              <a:t>name.last</a:t>
            </a:r>
            <a:r>
              <a:rPr lang="en-US" altLang="zh-TW" sz="2000" i="1" dirty="0" smtClean="0"/>
              <a:t>-name</a:t>
            </a:r>
            <a:endParaRPr lang="en-US" altLang="zh-TW" sz="2000" dirty="0" smtClean="0"/>
          </a:p>
        </p:txBody>
      </p:sp>
      <p:grpSp>
        <p:nvGrpSpPr>
          <p:cNvPr id="2" name="群組 1"/>
          <p:cNvGrpSpPr/>
          <p:nvPr/>
        </p:nvGrpSpPr>
        <p:grpSpPr>
          <a:xfrm>
            <a:off x="5284334" y="3719514"/>
            <a:ext cx="3641958" cy="1906586"/>
            <a:chOff x="4708764" y="4013788"/>
            <a:chExt cx="3641958" cy="1906586"/>
          </a:xfrm>
        </p:grpSpPr>
        <p:grpSp>
          <p:nvGrpSpPr>
            <p:cNvPr id="103429" name="Group 5"/>
            <p:cNvGrpSpPr>
              <a:grpSpLocks/>
            </p:cNvGrpSpPr>
            <p:nvPr/>
          </p:nvGrpSpPr>
          <p:grpSpPr bwMode="auto">
            <a:xfrm>
              <a:off x="4711643" y="4378912"/>
              <a:ext cx="3639079" cy="1541462"/>
              <a:chOff x="363" y="2919"/>
              <a:chExt cx="955" cy="971"/>
            </a:xfrm>
          </p:grpSpPr>
          <p:sp>
            <p:nvSpPr>
              <p:cNvPr id="103450" name="Rectangle 6"/>
              <p:cNvSpPr>
                <a:spLocks noChangeArrowheads="1"/>
              </p:cNvSpPr>
              <p:nvPr/>
            </p:nvSpPr>
            <p:spPr bwMode="auto">
              <a:xfrm>
                <a:off x="363" y="2919"/>
                <a:ext cx="947" cy="963"/>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03451" name="Line 7"/>
              <p:cNvSpPr>
                <a:spLocks noChangeShapeType="1"/>
              </p:cNvSpPr>
              <p:nvPr/>
            </p:nvSpPr>
            <p:spPr bwMode="auto">
              <a:xfrm>
                <a:off x="371" y="3180"/>
                <a:ext cx="947" cy="0"/>
              </a:xfrm>
              <a:prstGeom prst="line">
                <a:avLst/>
              </a:prstGeom>
              <a:noFill/>
              <a:ln w="127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03452" name="Line 8"/>
              <p:cNvSpPr>
                <a:spLocks noChangeShapeType="1"/>
              </p:cNvSpPr>
              <p:nvPr/>
            </p:nvSpPr>
            <p:spPr bwMode="auto">
              <a:xfrm>
                <a:off x="647" y="2927"/>
                <a:ext cx="0" cy="963"/>
              </a:xfrm>
              <a:prstGeom prst="line">
                <a:avLst/>
              </a:prstGeom>
              <a:noFill/>
              <a:ln w="127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03453" name="Line 9"/>
              <p:cNvSpPr>
                <a:spLocks noChangeShapeType="1"/>
              </p:cNvSpPr>
              <p:nvPr/>
            </p:nvSpPr>
            <p:spPr bwMode="auto">
              <a:xfrm>
                <a:off x="948" y="2921"/>
                <a:ext cx="0" cy="963"/>
              </a:xfrm>
              <a:prstGeom prst="line">
                <a:avLst/>
              </a:prstGeom>
              <a:noFill/>
              <a:ln w="127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grpSp>
        <p:sp>
          <p:nvSpPr>
            <p:cNvPr id="103430" name="Rectangle 10"/>
            <p:cNvSpPr>
              <a:spLocks noChangeArrowheads="1"/>
            </p:cNvSpPr>
            <p:nvPr/>
          </p:nvSpPr>
          <p:spPr bwMode="auto">
            <a:xfrm>
              <a:off x="4722321" y="4013788"/>
              <a:ext cx="11240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000" i="1">
                  <a:solidFill>
                    <a:schemeClr val="tx1"/>
                  </a:solidFill>
                  <a:latin typeface="Times New Roman" pitchFamily="18" charset="0"/>
                </a:rPr>
                <a:t>customer</a:t>
              </a:r>
              <a:endParaRPr lang="zh-TW" altLang="en-US" sz="2000" i="1">
                <a:solidFill>
                  <a:schemeClr val="tx1"/>
                </a:solidFill>
                <a:latin typeface="Times New Roman" pitchFamily="18" charset="0"/>
              </a:endParaRPr>
            </a:p>
          </p:txBody>
        </p:sp>
        <p:sp>
          <p:nvSpPr>
            <p:cNvPr id="103431" name="Rectangle 11"/>
            <p:cNvSpPr>
              <a:spLocks noChangeArrowheads="1"/>
            </p:cNvSpPr>
            <p:nvPr/>
          </p:nvSpPr>
          <p:spPr bwMode="auto">
            <a:xfrm>
              <a:off x="7000097" y="4461462"/>
              <a:ext cx="389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1600" b="1" i="1">
                  <a:solidFill>
                    <a:schemeClr val="tx1"/>
                  </a:solidFill>
                  <a:latin typeface="Helvetica" pitchFamily="34" charset="0"/>
                </a:rPr>
                <a:t>…</a:t>
              </a:r>
              <a:endParaRPr lang="zh-TW" altLang="en-US" sz="1600" b="1" i="1">
                <a:solidFill>
                  <a:schemeClr val="tx1"/>
                </a:solidFill>
                <a:latin typeface="Times New Roman" pitchFamily="18" charset="0"/>
              </a:endParaRPr>
            </a:p>
          </p:txBody>
        </p:sp>
        <p:sp>
          <p:nvSpPr>
            <p:cNvPr id="103432" name="Rectangle 12"/>
            <p:cNvSpPr>
              <a:spLocks noChangeArrowheads="1"/>
            </p:cNvSpPr>
            <p:nvPr/>
          </p:nvSpPr>
          <p:spPr bwMode="auto">
            <a:xfrm>
              <a:off x="4708764" y="4451937"/>
              <a:ext cx="10823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1600" i="1">
                  <a:solidFill>
                    <a:schemeClr val="tx1"/>
                  </a:solidFill>
                  <a:latin typeface="Times New Roman" pitchFamily="18" charset="0"/>
                </a:rPr>
                <a:t> first-name</a:t>
              </a:r>
            </a:p>
          </p:txBody>
        </p:sp>
        <p:sp>
          <p:nvSpPr>
            <p:cNvPr id="103433" name="Rectangle 13"/>
            <p:cNvSpPr>
              <a:spLocks noChangeArrowheads="1"/>
            </p:cNvSpPr>
            <p:nvPr/>
          </p:nvSpPr>
          <p:spPr bwMode="auto">
            <a:xfrm>
              <a:off x="5902587" y="4440824"/>
              <a:ext cx="995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1600" i="1">
                  <a:solidFill>
                    <a:schemeClr val="tx1"/>
                  </a:solidFill>
                  <a:latin typeface="Times New Roman" pitchFamily="18" charset="0"/>
                </a:rPr>
                <a:t>last-name</a:t>
              </a:r>
            </a:p>
          </p:txBody>
        </p:sp>
      </p:grpSp>
      <p:grpSp>
        <p:nvGrpSpPr>
          <p:cNvPr id="103434" name="Group 29"/>
          <p:cNvGrpSpPr>
            <a:grpSpLocks/>
          </p:cNvGrpSpPr>
          <p:nvPr/>
        </p:nvGrpSpPr>
        <p:grpSpPr bwMode="auto">
          <a:xfrm>
            <a:off x="624285" y="3788569"/>
            <a:ext cx="3229769" cy="1779587"/>
            <a:chOff x="0" y="2501"/>
            <a:chExt cx="1878" cy="1121"/>
          </a:xfrm>
        </p:grpSpPr>
        <p:sp>
          <p:nvSpPr>
            <p:cNvPr id="103436" name="Rectangle 14"/>
            <p:cNvSpPr>
              <a:spLocks noChangeArrowheads="1"/>
            </p:cNvSpPr>
            <p:nvPr/>
          </p:nvSpPr>
          <p:spPr bwMode="auto">
            <a:xfrm>
              <a:off x="734" y="3235"/>
              <a:ext cx="1144" cy="387"/>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03437" name="Rectangle 15"/>
            <p:cNvSpPr>
              <a:spLocks noChangeArrowheads="1"/>
            </p:cNvSpPr>
            <p:nvPr/>
          </p:nvSpPr>
          <p:spPr bwMode="auto">
            <a:xfrm>
              <a:off x="991" y="3313"/>
              <a:ext cx="65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000" i="1">
                  <a:solidFill>
                    <a:schemeClr val="tx1"/>
                  </a:solidFill>
                  <a:latin typeface="Times New Roman" pitchFamily="18" charset="0"/>
                </a:rPr>
                <a:t>customer</a:t>
              </a:r>
              <a:endParaRPr lang="zh-TW" altLang="en-US" sz="2000" i="1">
                <a:solidFill>
                  <a:schemeClr val="tx1"/>
                </a:solidFill>
                <a:latin typeface="Times New Roman" pitchFamily="18" charset="0"/>
              </a:endParaRPr>
            </a:p>
          </p:txBody>
        </p:sp>
        <p:sp>
          <p:nvSpPr>
            <p:cNvPr id="103438" name="Oval 16"/>
            <p:cNvSpPr>
              <a:spLocks noChangeArrowheads="1"/>
            </p:cNvSpPr>
            <p:nvPr/>
          </p:nvSpPr>
          <p:spPr bwMode="auto">
            <a:xfrm>
              <a:off x="316" y="2841"/>
              <a:ext cx="631" cy="213"/>
            </a:xfrm>
            <a:prstGeom prst="ellipse">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03439" name="Oval 17"/>
            <p:cNvSpPr>
              <a:spLocks noChangeArrowheads="1"/>
            </p:cNvSpPr>
            <p:nvPr/>
          </p:nvSpPr>
          <p:spPr bwMode="auto">
            <a:xfrm>
              <a:off x="1097" y="2841"/>
              <a:ext cx="639" cy="181"/>
            </a:xfrm>
            <a:prstGeom prst="ellipse">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03440" name="Line 18"/>
            <p:cNvSpPr>
              <a:spLocks noChangeShapeType="1"/>
            </p:cNvSpPr>
            <p:nvPr/>
          </p:nvSpPr>
          <p:spPr bwMode="auto">
            <a:xfrm>
              <a:off x="1404" y="3038"/>
              <a:ext cx="0" cy="205"/>
            </a:xfrm>
            <a:prstGeom prst="line">
              <a:avLst/>
            </a:prstGeom>
            <a:noFill/>
            <a:ln w="127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03441" name="Line 19"/>
            <p:cNvSpPr>
              <a:spLocks noChangeShapeType="1"/>
            </p:cNvSpPr>
            <p:nvPr/>
          </p:nvSpPr>
          <p:spPr bwMode="auto">
            <a:xfrm>
              <a:off x="757" y="3054"/>
              <a:ext cx="292" cy="181"/>
            </a:xfrm>
            <a:prstGeom prst="line">
              <a:avLst/>
            </a:prstGeom>
            <a:noFill/>
            <a:ln w="127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03442" name="Line 20"/>
            <p:cNvSpPr>
              <a:spLocks noChangeShapeType="1"/>
            </p:cNvSpPr>
            <p:nvPr/>
          </p:nvSpPr>
          <p:spPr bwMode="auto">
            <a:xfrm flipH="1">
              <a:off x="1625" y="3061"/>
              <a:ext cx="222" cy="182"/>
            </a:xfrm>
            <a:prstGeom prst="line">
              <a:avLst/>
            </a:prstGeom>
            <a:noFill/>
            <a:ln w="127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03443" name="Oval 21"/>
            <p:cNvSpPr>
              <a:spLocks noChangeArrowheads="1"/>
            </p:cNvSpPr>
            <p:nvPr/>
          </p:nvSpPr>
          <p:spPr bwMode="auto">
            <a:xfrm>
              <a:off x="751" y="2501"/>
              <a:ext cx="671" cy="261"/>
            </a:xfrm>
            <a:prstGeom prst="ellipse">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03444" name="Oval 22"/>
            <p:cNvSpPr>
              <a:spLocks noChangeArrowheads="1"/>
            </p:cNvSpPr>
            <p:nvPr/>
          </p:nvSpPr>
          <p:spPr bwMode="auto">
            <a:xfrm>
              <a:off x="0" y="2510"/>
              <a:ext cx="671" cy="261"/>
            </a:xfrm>
            <a:prstGeom prst="ellipse">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03445" name="Line 23"/>
            <p:cNvSpPr>
              <a:spLocks noChangeShapeType="1"/>
            </p:cNvSpPr>
            <p:nvPr/>
          </p:nvSpPr>
          <p:spPr bwMode="auto">
            <a:xfrm flipV="1">
              <a:off x="757" y="2754"/>
              <a:ext cx="174" cy="102"/>
            </a:xfrm>
            <a:prstGeom prst="line">
              <a:avLst/>
            </a:prstGeom>
            <a:noFill/>
            <a:ln w="127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03446" name="Line 24"/>
            <p:cNvSpPr>
              <a:spLocks noChangeShapeType="1"/>
            </p:cNvSpPr>
            <p:nvPr/>
          </p:nvSpPr>
          <p:spPr bwMode="auto">
            <a:xfrm>
              <a:off x="418" y="2754"/>
              <a:ext cx="111" cy="95"/>
            </a:xfrm>
            <a:prstGeom prst="line">
              <a:avLst/>
            </a:prstGeom>
            <a:noFill/>
            <a:ln w="127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03447" name="Rectangle 25"/>
            <p:cNvSpPr>
              <a:spLocks noChangeArrowheads="1"/>
            </p:cNvSpPr>
            <p:nvPr/>
          </p:nvSpPr>
          <p:spPr bwMode="auto">
            <a:xfrm>
              <a:off x="22" y="2527"/>
              <a:ext cx="6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1600" i="1">
                  <a:solidFill>
                    <a:schemeClr val="tx1"/>
                  </a:solidFill>
                  <a:latin typeface="Times New Roman" pitchFamily="18" charset="0"/>
                </a:rPr>
                <a:t>first-name</a:t>
              </a:r>
              <a:endParaRPr lang="zh-TW" altLang="en-US" sz="1600" i="1">
                <a:solidFill>
                  <a:schemeClr val="tx1"/>
                </a:solidFill>
                <a:latin typeface="Times New Roman" pitchFamily="18" charset="0"/>
              </a:endParaRPr>
            </a:p>
          </p:txBody>
        </p:sp>
        <p:sp>
          <p:nvSpPr>
            <p:cNvPr id="103448" name="Rectangle 26"/>
            <p:cNvSpPr>
              <a:spLocks noChangeArrowheads="1"/>
            </p:cNvSpPr>
            <p:nvPr/>
          </p:nvSpPr>
          <p:spPr bwMode="auto">
            <a:xfrm>
              <a:off x="799" y="2519"/>
              <a:ext cx="57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1600" i="1">
                  <a:solidFill>
                    <a:schemeClr val="tx1"/>
                  </a:solidFill>
                  <a:latin typeface="Times New Roman" pitchFamily="18" charset="0"/>
                </a:rPr>
                <a:t>last-name</a:t>
              </a:r>
              <a:endParaRPr lang="zh-TW" altLang="en-US" sz="1600" i="1">
                <a:solidFill>
                  <a:schemeClr val="tx1"/>
                </a:solidFill>
                <a:latin typeface="Times New Roman" pitchFamily="18" charset="0"/>
              </a:endParaRPr>
            </a:p>
          </p:txBody>
        </p:sp>
        <p:sp>
          <p:nvSpPr>
            <p:cNvPr id="103449" name="Rectangle 27"/>
            <p:cNvSpPr>
              <a:spLocks noChangeArrowheads="1"/>
            </p:cNvSpPr>
            <p:nvPr/>
          </p:nvSpPr>
          <p:spPr bwMode="auto">
            <a:xfrm>
              <a:off x="465" y="2835"/>
              <a:ext cx="36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1600" i="1">
                  <a:solidFill>
                    <a:schemeClr val="tx1"/>
                  </a:solidFill>
                  <a:latin typeface="Times New Roman" pitchFamily="18" charset="0"/>
                </a:rPr>
                <a:t>name</a:t>
              </a:r>
              <a:endParaRPr lang="zh-TW" altLang="en-US" sz="1600" i="1">
                <a:solidFill>
                  <a:schemeClr val="tx1"/>
                </a:solidFill>
                <a:latin typeface="Times New Roman" pitchFamily="18" charset="0"/>
              </a:endParaRPr>
            </a:p>
          </p:txBody>
        </p:sp>
      </p:grpSp>
      <p:sp>
        <p:nvSpPr>
          <p:cNvPr id="103435" name="AutoShape 28"/>
          <p:cNvSpPr>
            <a:spLocks noChangeArrowheads="1"/>
          </p:cNvSpPr>
          <p:nvPr/>
        </p:nvSpPr>
        <p:spPr bwMode="auto">
          <a:xfrm>
            <a:off x="4230865" y="4584526"/>
            <a:ext cx="447146" cy="387350"/>
          </a:xfrm>
          <a:prstGeom prst="rightArrow">
            <a:avLst>
              <a:gd name="adj1" fmla="val 50000"/>
              <a:gd name="adj2" fmla="val 26639"/>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a:xfrm>
            <a:off x="7417827" y="6165304"/>
            <a:ext cx="2063750" cy="457200"/>
          </a:xfrm>
        </p:spPr>
        <p:txBody>
          <a:bodyPr/>
          <a:lstStyle/>
          <a:p>
            <a:r>
              <a:rPr lang="en-US" altLang="zh-TW" dirty="0" smtClean="0"/>
              <a:t>6-</a:t>
            </a:r>
            <a:fld id="{084BFBEF-DDC4-418E-BE81-DB2B5BD67F2A}" type="slidenum">
              <a:rPr lang="en-US" altLang="zh-TW" smtClean="0"/>
              <a:pPr/>
              <a:t>80</a:t>
            </a:fld>
            <a:endParaRPr lang="en-US" altLang="zh-TW" dirty="0"/>
          </a:p>
        </p:txBody>
      </p:sp>
    </p:spTree>
    <p:extLst>
      <p:ext uri="{BB962C8B-B14F-4D97-AF65-F5344CB8AC3E}">
        <p14:creationId xmlns:p14="http://schemas.microsoft.com/office/powerpoint/2010/main" val="33032435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2480" y="381000"/>
            <a:ext cx="9361040" cy="838200"/>
          </a:xfrm>
        </p:spPr>
        <p:txBody>
          <a:bodyPr/>
          <a:lstStyle/>
          <a:p>
            <a:r>
              <a:rPr lang="en-US" altLang="zh-TW" dirty="0"/>
              <a:t>PART II: </a:t>
            </a:r>
            <a:r>
              <a:rPr lang="zh-TW" altLang="zh-TW" dirty="0"/>
              <a:t>資料庫</a:t>
            </a:r>
            <a:r>
              <a:rPr lang="zh-TW" altLang="zh-TW" dirty="0" smtClean="0"/>
              <a:t>設計</a:t>
            </a:r>
            <a:r>
              <a:rPr lang="en-US" altLang="zh-TW" dirty="0" smtClean="0"/>
              <a:t> (</a:t>
            </a:r>
            <a:r>
              <a:rPr lang="en-US" altLang="zh-TW" dirty="0"/>
              <a:t>Database Design</a:t>
            </a:r>
            <a:r>
              <a:rPr lang="en-US" altLang="zh-TW" dirty="0" smtClean="0"/>
              <a:t>)</a:t>
            </a:r>
            <a:endParaRPr lang="zh-TW" altLang="en-US" dirty="0"/>
          </a:p>
        </p:txBody>
      </p:sp>
      <p:sp>
        <p:nvSpPr>
          <p:cNvPr id="3" name="內容版面配置區 2"/>
          <p:cNvSpPr>
            <a:spLocks noGrp="1"/>
          </p:cNvSpPr>
          <p:nvPr>
            <p:ph idx="1"/>
          </p:nvPr>
        </p:nvSpPr>
        <p:spPr>
          <a:xfrm>
            <a:off x="974558" y="1412776"/>
            <a:ext cx="8268919" cy="4648200"/>
          </a:xfrm>
        </p:spPr>
        <p:txBody>
          <a:bodyPr/>
          <a:lstStyle/>
          <a:p>
            <a:pPr lvl="0"/>
            <a:r>
              <a:rPr lang="zh-TW" altLang="zh-TW" sz="1800" dirty="0"/>
              <a:t>資料庫問題分析</a:t>
            </a:r>
            <a:r>
              <a:rPr lang="zh-TW" altLang="zh-TW" sz="1800" dirty="0" smtClean="0"/>
              <a:t>與</a:t>
            </a:r>
            <a:r>
              <a:rPr lang="zh-TW" altLang="en-US" sz="1800" dirty="0" smtClean="0"/>
              <a:t>架構規劃</a:t>
            </a:r>
            <a:r>
              <a:rPr lang="en-US" altLang="zh-TW" sz="1800" dirty="0" smtClean="0"/>
              <a:t>: </a:t>
            </a:r>
            <a:endParaRPr lang="en-US" altLang="zh-TW" sz="1800" dirty="0"/>
          </a:p>
          <a:p>
            <a:pPr lvl="1"/>
            <a:r>
              <a:rPr lang="zh-TW" altLang="zh-TW" sz="1400" dirty="0">
                <a:cs typeface="+mn-cs"/>
              </a:rPr>
              <a:t>若有一大量資料想利用</a:t>
            </a:r>
            <a:r>
              <a:rPr lang="en-US" altLang="zh-TW" sz="1400" dirty="0">
                <a:cs typeface="+mn-cs"/>
              </a:rPr>
              <a:t>DBMS</a:t>
            </a:r>
            <a:r>
              <a:rPr lang="zh-TW" altLang="zh-TW" sz="1400" dirty="0">
                <a:cs typeface="+mn-cs"/>
              </a:rPr>
              <a:t>建資料庫來管理。第一步要分析問題，找到使用者</a:t>
            </a:r>
            <a:r>
              <a:rPr lang="zh-TW" altLang="zh-TW" sz="1400" dirty="0" smtClean="0">
                <a:cs typeface="+mn-cs"/>
              </a:rPr>
              <a:t>需求</a:t>
            </a:r>
            <a:endParaRPr lang="en-US" altLang="zh-TW" sz="1400" dirty="0" smtClean="0">
              <a:cs typeface="+mn-cs"/>
            </a:endParaRPr>
          </a:p>
          <a:p>
            <a:pPr lvl="1"/>
            <a:r>
              <a:rPr lang="zh-TW" altLang="zh-TW" sz="1400" dirty="0" smtClean="0">
                <a:cs typeface="+mn-cs"/>
              </a:rPr>
              <a:t>實體</a:t>
            </a:r>
            <a:r>
              <a:rPr lang="en-US" altLang="zh-TW" sz="1400" dirty="0">
                <a:cs typeface="+mn-cs"/>
              </a:rPr>
              <a:t>-</a:t>
            </a:r>
            <a:r>
              <a:rPr lang="zh-TW" altLang="zh-TW" sz="1400" dirty="0">
                <a:cs typeface="+mn-cs"/>
              </a:rPr>
              <a:t>關係模型</a:t>
            </a:r>
            <a:r>
              <a:rPr lang="en-US" altLang="zh-TW" sz="1400" dirty="0">
                <a:cs typeface="+mn-cs"/>
              </a:rPr>
              <a:t>(Entity-Relationship Model,</a:t>
            </a:r>
            <a:r>
              <a:rPr lang="zh-TW" altLang="zh-TW" sz="1400" dirty="0">
                <a:cs typeface="+mn-cs"/>
              </a:rPr>
              <a:t>簡稱</a:t>
            </a:r>
            <a:r>
              <a:rPr lang="en-US" altLang="zh-TW" sz="1400" dirty="0">
                <a:cs typeface="+mn-cs"/>
              </a:rPr>
              <a:t>E-R Model)</a:t>
            </a:r>
            <a:r>
              <a:rPr lang="zh-TW" altLang="zh-TW" sz="1400" dirty="0">
                <a:cs typeface="+mn-cs"/>
              </a:rPr>
              <a:t>是一套資料庫的設計工具。我們可以利用</a:t>
            </a:r>
            <a:r>
              <a:rPr lang="en-US" altLang="zh-TW" sz="1400" dirty="0">
                <a:cs typeface="+mn-cs"/>
              </a:rPr>
              <a:t>E-R Model</a:t>
            </a:r>
            <a:r>
              <a:rPr lang="zh-TW" altLang="zh-TW" sz="1400" dirty="0">
                <a:cs typeface="+mn-cs"/>
              </a:rPr>
              <a:t>分析資料庫問題。它可以把真實世界中複雜的問題中的事物和關係轉化為資料庫中的資料</a:t>
            </a:r>
            <a:r>
              <a:rPr lang="zh-TW" altLang="zh-TW" sz="1400" dirty="0" smtClean="0">
                <a:cs typeface="+mn-cs"/>
              </a:rPr>
              <a:t>架構</a:t>
            </a:r>
            <a:endParaRPr lang="en-US" altLang="zh-TW" sz="1400" dirty="0" smtClean="0">
              <a:cs typeface="+mn-cs"/>
            </a:endParaRPr>
          </a:p>
          <a:p>
            <a:pPr lvl="1"/>
            <a:r>
              <a:rPr lang="zh-TW" altLang="zh-TW" sz="1400" dirty="0" smtClean="0">
                <a:cs typeface="+mn-cs"/>
              </a:rPr>
              <a:t>由於</a:t>
            </a:r>
            <a:r>
              <a:rPr lang="zh-TW" altLang="zh-TW" sz="1400" dirty="0">
                <a:cs typeface="+mn-cs"/>
              </a:rPr>
              <a:t>利用實體</a:t>
            </a:r>
            <a:r>
              <a:rPr lang="en-US" altLang="zh-TW" sz="1400" dirty="0">
                <a:cs typeface="+mn-cs"/>
              </a:rPr>
              <a:t>-</a:t>
            </a:r>
            <a:r>
              <a:rPr lang="zh-TW" altLang="zh-TW" sz="1400" dirty="0">
                <a:cs typeface="+mn-cs"/>
              </a:rPr>
              <a:t>關係模型設計資料庫時</a:t>
            </a:r>
            <a:r>
              <a:rPr lang="en-US" altLang="zh-TW" sz="1400" dirty="0">
                <a:cs typeface="+mn-cs"/>
              </a:rPr>
              <a:t>, </a:t>
            </a:r>
            <a:r>
              <a:rPr lang="zh-TW" altLang="zh-TW" sz="1400" dirty="0">
                <a:cs typeface="+mn-cs"/>
              </a:rPr>
              <a:t>並不會牽涉到資料庫的操作、儲存方式等複雜的電腦運作。所以</a:t>
            </a:r>
            <a:r>
              <a:rPr lang="en-US" altLang="zh-TW" sz="1400" dirty="0">
                <a:cs typeface="+mn-cs"/>
              </a:rPr>
              <a:t>,</a:t>
            </a:r>
            <a:r>
              <a:rPr lang="zh-TW" altLang="zh-TW" sz="1400" dirty="0">
                <a:cs typeface="+mn-cs"/>
              </a:rPr>
              <a:t>我們會把心力放在需求分析去規劃想要的資料庫，並以實體</a:t>
            </a:r>
            <a:r>
              <a:rPr lang="en-US" altLang="zh-TW" sz="1400" dirty="0">
                <a:cs typeface="+mn-cs"/>
              </a:rPr>
              <a:t>-</a:t>
            </a:r>
            <a:r>
              <a:rPr lang="zh-TW" altLang="zh-TW" sz="1400" dirty="0">
                <a:cs typeface="+mn-cs"/>
              </a:rPr>
              <a:t>關係圖</a:t>
            </a:r>
            <a:r>
              <a:rPr lang="en-US" altLang="zh-TW" sz="1400" dirty="0">
                <a:cs typeface="+mn-cs"/>
              </a:rPr>
              <a:t>(E-R Diagram)</a:t>
            </a:r>
            <a:r>
              <a:rPr lang="zh-TW" altLang="zh-TW" sz="1400" dirty="0">
                <a:cs typeface="+mn-cs"/>
              </a:rPr>
              <a:t>來</a:t>
            </a:r>
            <a:r>
              <a:rPr lang="zh-TW" altLang="zh-TW" sz="1400" dirty="0" smtClean="0">
                <a:cs typeface="+mn-cs"/>
              </a:rPr>
              <a:t>呈現</a:t>
            </a:r>
            <a:endParaRPr lang="zh-TW" altLang="zh-TW" sz="1400" dirty="0">
              <a:cs typeface="+mn-cs"/>
            </a:endParaRPr>
          </a:p>
          <a:p>
            <a:pPr lvl="0"/>
            <a:r>
              <a:rPr lang="zh-TW" altLang="zh-TW" sz="1800" dirty="0"/>
              <a:t>資料庫的表格正規化</a:t>
            </a:r>
            <a:r>
              <a:rPr lang="en-US" altLang="zh-TW" sz="1800" dirty="0"/>
              <a:t>: </a:t>
            </a:r>
            <a:endParaRPr lang="en-US" altLang="zh-TW" sz="1800" dirty="0" smtClean="0"/>
          </a:p>
          <a:p>
            <a:pPr lvl="1"/>
            <a:r>
              <a:rPr lang="zh-TW" altLang="zh-TW" sz="1400" dirty="0" smtClean="0"/>
              <a:t>實體</a:t>
            </a:r>
            <a:r>
              <a:rPr lang="en-US" altLang="zh-TW" sz="1400" dirty="0"/>
              <a:t>-</a:t>
            </a:r>
            <a:r>
              <a:rPr lang="zh-TW" altLang="zh-TW" sz="1400" dirty="0"/>
              <a:t>關係圖很容易轉化為表格</a:t>
            </a:r>
            <a:r>
              <a:rPr lang="en-US" altLang="zh-TW" sz="1400" dirty="0"/>
              <a:t>(Tables)</a:t>
            </a:r>
            <a:r>
              <a:rPr lang="zh-TW" altLang="zh-TW" sz="1400" dirty="0"/>
              <a:t>，而資料庫就是由許多表格</a:t>
            </a:r>
            <a:r>
              <a:rPr lang="en-US" altLang="zh-TW" sz="1400" dirty="0"/>
              <a:t>(tables)</a:t>
            </a:r>
            <a:r>
              <a:rPr lang="zh-TW" altLang="zh-TW" sz="1400" dirty="0"/>
              <a:t>組成</a:t>
            </a:r>
            <a:r>
              <a:rPr lang="zh-TW" altLang="zh-TW" sz="1400" dirty="0" smtClean="0"/>
              <a:t>的</a:t>
            </a:r>
            <a:endParaRPr lang="en-US" altLang="zh-TW" sz="1400" dirty="0" smtClean="0"/>
          </a:p>
          <a:p>
            <a:pPr lvl="1"/>
            <a:r>
              <a:rPr lang="zh-TW" altLang="zh-TW" sz="1400" dirty="0" smtClean="0"/>
              <a:t>這些</a:t>
            </a:r>
            <a:r>
              <a:rPr lang="zh-TW" altLang="zh-TW" sz="1400" dirty="0"/>
              <a:t>表格要正規化</a:t>
            </a:r>
            <a:r>
              <a:rPr lang="en-US" altLang="zh-TW" sz="1400" dirty="0"/>
              <a:t>(Normalization)</a:t>
            </a:r>
            <a:r>
              <a:rPr lang="zh-TW" altLang="zh-TW" sz="1400" dirty="0"/>
              <a:t>才能避免將來操作時的異常現象</a:t>
            </a:r>
            <a:r>
              <a:rPr lang="zh-TW" altLang="zh-TW" sz="1400" dirty="0" smtClean="0"/>
              <a:t>發生</a:t>
            </a:r>
            <a:endParaRPr lang="zh-TW" altLang="zh-TW" sz="1400" dirty="0"/>
          </a:p>
          <a:p>
            <a:pPr lvl="0"/>
            <a:r>
              <a:rPr lang="zh-TW" altLang="zh-TW" sz="1800" dirty="0"/>
              <a:t>設計介面增刪查改資料庫</a:t>
            </a:r>
            <a:r>
              <a:rPr lang="en-US" altLang="zh-TW" sz="1800" dirty="0"/>
              <a:t>: </a:t>
            </a:r>
            <a:endParaRPr lang="en-US" altLang="zh-TW" sz="1800" dirty="0" smtClean="0"/>
          </a:p>
          <a:p>
            <a:pPr lvl="1"/>
            <a:r>
              <a:rPr lang="zh-TW" altLang="zh-TW" sz="1400" dirty="0" smtClean="0"/>
              <a:t>如何</a:t>
            </a:r>
            <a:r>
              <a:rPr lang="zh-TW" altLang="zh-TW" sz="1400" dirty="0"/>
              <a:t>方便、又有效率的管理存取資料庫是使用者最關心的二個</a:t>
            </a:r>
            <a:r>
              <a:rPr lang="zh-TW" altLang="zh-TW" sz="1400" dirty="0" smtClean="0"/>
              <a:t>要素</a:t>
            </a:r>
            <a:endParaRPr lang="en-US" altLang="zh-TW" sz="1400" dirty="0" smtClean="0"/>
          </a:p>
          <a:p>
            <a:pPr lvl="1"/>
            <a:r>
              <a:rPr lang="zh-TW" altLang="zh-TW" sz="1400" dirty="0" smtClean="0"/>
              <a:t>良好</a:t>
            </a:r>
            <a:r>
              <a:rPr lang="zh-TW" altLang="zh-TW" sz="1400" dirty="0"/>
              <a:t>的介面設計，可以讓使用者方便的查詢、方便的新增、方便的刪除、方便的修改的處理</a:t>
            </a:r>
            <a:r>
              <a:rPr lang="zh-TW" altLang="zh-TW" sz="1400" dirty="0" smtClean="0"/>
              <a:t>資料庫</a:t>
            </a:r>
            <a:endParaRPr lang="zh-TW" altLang="zh-TW" sz="1400" dirty="0"/>
          </a:p>
          <a:p>
            <a:endParaRPr lang="zh-TW" altLang="en-US" sz="1800" dirty="0"/>
          </a:p>
        </p:txBody>
      </p:sp>
      <p:sp>
        <p:nvSpPr>
          <p:cNvPr id="7" name="頁尾版面配置區 6"/>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8" name="投影片編號版面配置區 7"/>
          <p:cNvSpPr>
            <a:spLocks noGrp="1"/>
          </p:cNvSpPr>
          <p:nvPr>
            <p:ph type="sldNum" sz="quarter" idx="11"/>
          </p:nvPr>
        </p:nvSpPr>
        <p:spPr/>
        <p:txBody>
          <a:bodyPr/>
          <a:lstStyle/>
          <a:p>
            <a:r>
              <a:rPr lang="en-US" altLang="zh-TW" smtClean="0"/>
              <a:t>6-</a:t>
            </a:r>
            <a:fld id="{084BFBEF-DDC4-418E-BE81-DB2B5BD67F2A}" type="slidenum">
              <a:rPr lang="en-US" altLang="zh-TW" smtClean="0"/>
              <a:pPr/>
              <a:t>81</a:t>
            </a:fld>
            <a:endParaRPr lang="en-US" altLang="zh-TW" dirty="0"/>
          </a:p>
        </p:txBody>
      </p:sp>
    </p:spTree>
    <p:extLst>
      <p:ext uri="{BB962C8B-B14F-4D97-AF65-F5344CB8AC3E}">
        <p14:creationId xmlns:p14="http://schemas.microsoft.com/office/powerpoint/2010/main" val="39841818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a:xfrm>
            <a:off x="888769" y="545854"/>
            <a:ext cx="8262243" cy="685800"/>
          </a:xfrm>
        </p:spPr>
        <p:txBody>
          <a:bodyPr/>
          <a:lstStyle/>
          <a:p>
            <a:r>
              <a:rPr lang="en-US" altLang="zh-TW" dirty="0" smtClean="0">
                <a:solidFill>
                  <a:schemeClr val="tx1"/>
                </a:solidFill>
                <a:latin typeface="Times New Roman" pitchFamily="18" charset="0"/>
                <a:ea typeface="華康行書體(P)" pitchFamily="66" charset="-120"/>
              </a:rPr>
              <a:t>EX.part2.1: </a:t>
            </a:r>
            <a:r>
              <a:rPr lang="en-US" altLang="zh-TW" sz="3200" dirty="0" smtClean="0">
                <a:solidFill>
                  <a:schemeClr val="tx1"/>
                </a:solidFill>
                <a:latin typeface="Times New Roman" pitchFamily="18" charset="0"/>
              </a:rPr>
              <a:t>Problem and E-R Diagram</a:t>
            </a:r>
            <a:endParaRPr lang="en-US" altLang="zh-TW" dirty="0">
              <a:solidFill>
                <a:schemeClr val="tx1"/>
              </a:solidFill>
              <a:latin typeface="Times New Roman" pitchFamily="18" charset="0"/>
              <a:ea typeface="華康行書體(P)" pitchFamily="66" charset="-120"/>
            </a:endParaRPr>
          </a:p>
        </p:txBody>
      </p:sp>
      <p:sp>
        <p:nvSpPr>
          <p:cNvPr id="79876" name="Rectangle 3"/>
          <p:cNvSpPr>
            <a:spLocks noChangeArrowheads="1"/>
          </p:cNvSpPr>
          <p:nvPr/>
        </p:nvSpPr>
        <p:spPr bwMode="auto">
          <a:xfrm>
            <a:off x="1157420" y="1324123"/>
            <a:ext cx="7993592"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130000"/>
              </a:lnSpc>
              <a:spcBef>
                <a:spcPct val="30000"/>
              </a:spcBef>
              <a:buClr>
                <a:srgbClr val="00B050"/>
              </a:buClr>
              <a:buSzPct val="60000"/>
              <a:buFont typeface="Wingdings" pitchFamily="2" charset="2"/>
              <a:buChar char="n"/>
            </a:pPr>
            <a:r>
              <a:rPr lang="en-US" altLang="zh-TW" sz="2000" b="1" dirty="0">
                <a:solidFill>
                  <a:schemeClr val="tx2"/>
                </a:solidFill>
                <a:latin typeface="Times New Roman" pitchFamily="18" charset="0"/>
              </a:rPr>
              <a:t>Problem Description </a:t>
            </a:r>
          </a:p>
          <a:p>
            <a:pPr marL="685800" lvl="1" indent="-342900" algn="l">
              <a:lnSpc>
                <a:spcPct val="80000"/>
              </a:lnSpc>
              <a:spcBef>
                <a:spcPct val="10000"/>
              </a:spcBef>
              <a:buClr>
                <a:schemeClr val="folHlink"/>
              </a:buClr>
              <a:buSzPct val="55000"/>
              <a:buFont typeface="Wingdings" pitchFamily="2" charset="2"/>
              <a:buChar char="l"/>
            </a:pPr>
            <a:r>
              <a:rPr lang="zh-TW" altLang="en-US" sz="2000" dirty="0">
                <a:latin typeface="Times New Roman" pitchFamily="18" charset="0"/>
              </a:rPr>
              <a:t>封面</a:t>
            </a:r>
            <a:r>
              <a:rPr lang="en-US" altLang="zh-TW" sz="2000" dirty="0">
                <a:latin typeface="Times New Roman" pitchFamily="18" charset="0"/>
              </a:rPr>
              <a:t>: </a:t>
            </a:r>
            <a:r>
              <a:rPr lang="zh-TW" altLang="en-US" sz="2000" dirty="0" smtClean="0">
                <a:latin typeface="Times New Roman" pitchFamily="18" charset="0"/>
              </a:rPr>
              <a:t>題目</a:t>
            </a:r>
            <a:r>
              <a:rPr lang="zh-TW" altLang="en-US" sz="2000" dirty="0" smtClean="0">
                <a:latin typeface="新細明體"/>
                <a:ea typeface="新細明體"/>
              </a:rPr>
              <a:t>、</a:t>
            </a:r>
            <a:r>
              <a:rPr lang="zh-TW" altLang="en-US" sz="2000" dirty="0" smtClean="0">
                <a:latin typeface="Times New Roman" pitchFamily="18" charset="0"/>
              </a:rPr>
              <a:t>組員 </a:t>
            </a:r>
            <a:endParaRPr lang="zh-TW" altLang="en-US" sz="2000" dirty="0">
              <a:latin typeface="Times New Roman" pitchFamily="18" charset="0"/>
            </a:endParaRPr>
          </a:p>
          <a:p>
            <a:pPr marL="685800" lvl="1" indent="-342900" algn="l">
              <a:lnSpc>
                <a:spcPct val="80000"/>
              </a:lnSpc>
              <a:spcBef>
                <a:spcPct val="10000"/>
              </a:spcBef>
              <a:buClr>
                <a:schemeClr val="folHlink"/>
              </a:buClr>
              <a:buSzPct val="55000"/>
              <a:buFont typeface="Wingdings" pitchFamily="2" charset="2"/>
              <a:buChar char="l"/>
            </a:pPr>
            <a:r>
              <a:rPr lang="zh-TW" altLang="en-US" sz="2000" dirty="0">
                <a:latin typeface="Times New Roman" pitchFamily="18" charset="0"/>
              </a:rPr>
              <a:t>題目</a:t>
            </a:r>
            <a:r>
              <a:rPr lang="zh-TW" altLang="en-US" sz="2000" dirty="0" smtClean="0">
                <a:latin typeface="Times New Roman" pitchFamily="18" charset="0"/>
              </a:rPr>
              <a:t>描述</a:t>
            </a:r>
            <a:endParaRPr lang="en-US" altLang="zh-TW" sz="2000" dirty="0" smtClean="0">
              <a:latin typeface="Times New Roman" pitchFamily="18" charset="0"/>
            </a:endParaRPr>
          </a:p>
          <a:p>
            <a:pPr marL="685800" lvl="1" indent="-342900" algn="l">
              <a:lnSpc>
                <a:spcPct val="80000"/>
              </a:lnSpc>
              <a:spcBef>
                <a:spcPct val="10000"/>
              </a:spcBef>
              <a:buClr>
                <a:schemeClr val="folHlink"/>
              </a:buClr>
              <a:buSzPct val="55000"/>
              <a:buFont typeface="Wingdings" pitchFamily="2" charset="2"/>
              <a:buChar char="l"/>
            </a:pPr>
            <a:r>
              <a:rPr lang="en-US" altLang="zh-TW" sz="2000" dirty="0">
                <a:latin typeface="Times New Roman" pitchFamily="18" charset="0"/>
              </a:rPr>
              <a:t>Take any data you are familiar with. (from your work or ?)</a:t>
            </a:r>
          </a:p>
          <a:p>
            <a:pPr marL="342900" lvl="1" indent="-342900" algn="l">
              <a:lnSpc>
                <a:spcPct val="130000"/>
              </a:lnSpc>
              <a:spcBef>
                <a:spcPct val="30000"/>
              </a:spcBef>
              <a:buClr>
                <a:srgbClr val="00B050"/>
              </a:buClr>
              <a:buSzPct val="60000"/>
              <a:buFont typeface="Wingdings" pitchFamily="2" charset="2"/>
              <a:buChar char="n"/>
            </a:pPr>
            <a:r>
              <a:rPr lang="en-US" altLang="zh-TW" sz="2000" b="1" dirty="0" smtClean="0">
                <a:solidFill>
                  <a:schemeClr val="tx2"/>
                </a:solidFill>
                <a:latin typeface="Times New Roman" pitchFamily="18" charset="0"/>
              </a:rPr>
              <a:t>System </a:t>
            </a:r>
            <a:r>
              <a:rPr lang="en-US" altLang="zh-TW" sz="2000" b="1" dirty="0">
                <a:solidFill>
                  <a:schemeClr val="tx2"/>
                </a:solidFill>
                <a:latin typeface="Times New Roman" pitchFamily="18" charset="0"/>
              </a:rPr>
              <a:t>Analysis and Draw the E-R Diagram</a:t>
            </a:r>
          </a:p>
          <a:p>
            <a:pPr marL="685800" lvl="1" indent="-342900" algn="l">
              <a:lnSpc>
                <a:spcPct val="80000"/>
              </a:lnSpc>
              <a:spcBef>
                <a:spcPct val="10000"/>
              </a:spcBef>
              <a:buClr>
                <a:schemeClr val="folHlink"/>
              </a:buClr>
              <a:buSzPct val="55000"/>
              <a:buFont typeface="Wingdings" pitchFamily="2" charset="2"/>
              <a:buChar char="l"/>
            </a:pPr>
            <a:r>
              <a:rPr lang="zh-TW" altLang="en-US" sz="2000" dirty="0" smtClean="0">
                <a:latin typeface="Times New Roman" pitchFamily="18" charset="0"/>
              </a:rPr>
              <a:t>系統分析</a:t>
            </a:r>
            <a:r>
              <a:rPr lang="zh-TW" altLang="en-US" sz="2000" dirty="0">
                <a:latin typeface="Times New Roman" pitchFamily="18" charset="0"/>
              </a:rPr>
              <a:t>與設計</a:t>
            </a:r>
            <a:r>
              <a:rPr lang="en-US" altLang="zh-TW" sz="2000" dirty="0">
                <a:latin typeface="Times New Roman" pitchFamily="18" charset="0"/>
              </a:rPr>
              <a:t>: using E-R </a:t>
            </a:r>
            <a:r>
              <a:rPr lang="en-US" altLang="zh-TW" sz="2000" dirty="0" smtClean="0">
                <a:latin typeface="Times New Roman" pitchFamily="18" charset="0"/>
              </a:rPr>
              <a:t>Diagram</a:t>
            </a:r>
          </a:p>
          <a:p>
            <a:pPr marL="685800" lvl="1" indent="-342900" algn="l">
              <a:lnSpc>
                <a:spcPct val="80000"/>
              </a:lnSpc>
              <a:spcBef>
                <a:spcPct val="10000"/>
              </a:spcBef>
              <a:buClr>
                <a:schemeClr val="folHlink"/>
              </a:buClr>
              <a:buSzPct val="55000"/>
              <a:buFont typeface="Wingdings" pitchFamily="2" charset="2"/>
              <a:buChar char="l"/>
            </a:pPr>
            <a:r>
              <a:rPr lang="en-US" altLang="zh-TW" sz="2000" dirty="0">
                <a:latin typeface="Times New Roman" pitchFamily="18" charset="0"/>
              </a:rPr>
              <a:t>By using the E-R model to analysis and describe your </a:t>
            </a:r>
            <a:r>
              <a:rPr lang="en-US" altLang="zh-TW" sz="2000" dirty="0" smtClean="0">
                <a:latin typeface="Times New Roman" pitchFamily="18" charset="0"/>
              </a:rPr>
              <a:t>data</a:t>
            </a:r>
            <a:endParaRPr lang="en-US" altLang="zh-TW" sz="1600" dirty="0"/>
          </a:p>
          <a:p>
            <a:pPr marL="342900" indent="-342900" algn="l">
              <a:lnSpc>
                <a:spcPct val="130000"/>
              </a:lnSpc>
              <a:spcBef>
                <a:spcPct val="30000"/>
              </a:spcBef>
              <a:buClr>
                <a:srgbClr val="00B050"/>
              </a:buClr>
              <a:buSzPct val="60000"/>
              <a:buFont typeface="Wingdings" pitchFamily="2" charset="2"/>
              <a:buChar char="n"/>
            </a:pPr>
            <a:r>
              <a:rPr lang="en-US" altLang="zh-TW" sz="2000" b="1" dirty="0">
                <a:solidFill>
                  <a:schemeClr val="tx2"/>
                </a:solidFill>
                <a:latin typeface="Times New Roman" pitchFamily="18" charset="0"/>
              </a:rPr>
              <a:t>Using any tools (e.g. Visio), and draw an E-R diagram</a:t>
            </a:r>
          </a:p>
          <a:p>
            <a:pPr marL="342900" indent="-342900" algn="l">
              <a:lnSpc>
                <a:spcPct val="130000"/>
              </a:lnSpc>
              <a:spcBef>
                <a:spcPct val="30000"/>
              </a:spcBef>
              <a:buClr>
                <a:srgbClr val="00B050"/>
              </a:buClr>
              <a:buSzPct val="60000"/>
              <a:buFont typeface="Wingdings" pitchFamily="2" charset="2"/>
              <a:buChar char="n"/>
            </a:pPr>
            <a:r>
              <a:rPr lang="en-US" altLang="zh-TW" sz="2000" b="1" dirty="0">
                <a:solidFill>
                  <a:schemeClr val="tx2"/>
                </a:solidFill>
                <a:latin typeface="Times New Roman" pitchFamily="18" charset="0"/>
              </a:rPr>
              <a:t>You can choose any “real system” as you like, for example:</a:t>
            </a:r>
          </a:p>
          <a:p>
            <a:pPr marL="685800" lvl="1" indent="-342900" algn="l">
              <a:lnSpc>
                <a:spcPct val="80000"/>
              </a:lnSpc>
              <a:spcBef>
                <a:spcPct val="10000"/>
              </a:spcBef>
              <a:buClr>
                <a:schemeClr val="folHlink"/>
              </a:buClr>
              <a:buSzPct val="55000"/>
              <a:buFont typeface="Wingdings" pitchFamily="2" charset="2"/>
              <a:buChar char="l"/>
            </a:pPr>
            <a:r>
              <a:rPr lang="en-US" altLang="zh-TW" sz="2000" dirty="0" smtClean="0">
                <a:latin typeface="Times New Roman" pitchFamily="18" charset="0"/>
              </a:rPr>
              <a:t>A small Library </a:t>
            </a:r>
            <a:r>
              <a:rPr lang="en-US" altLang="zh-TW" sz="2000" dirty="0">
                <a:latin typeface="Times New Roman" pitchFamily="18" charset="0"/>
              </a:rPr>
              <a:t>System</a:t>
            </a:r>
          </a:p>
          <a:p>
            <a:pPr marL="685800" lvl="1" indent="-342900" algn="l">
              <a:lnSpc>
                <a:spcPct val="80000"/>
              </a:lnSpc>
              <a:spcBef>
                <a:spcPct val="10000"/>
              </a:spcBef>
              <a:buClr>
                <a:schemeClr val="folHlink"/>
              </a:buClr>
              <a:buSzPct val="55000"/>
              <a:buFont typeface="Wingdings" pitchFamily="2" charset="2"/>
              <a:buChar char="l"/>
            </a:pPr>
            <a:r>
              <a:rPr lang="en-US" altLang="zh-TW" sz="2000" dirty="0">
                <a:latin typeface="Times New Roman" pitchFamily="18" charset="0"/>
              </a:rPr>
              <a:t>Accounting System</a:t>
            </a:r>
          </a:p>
          <a:p>
            <a:pPr marL="685800" lvl="1" indent="-342900" algn="l">
              <a:lnSpc>
                <a:spcPct val="80000"/>
              </a:lnSpc>
              <a:spcBef>
                <a:spcPct val="10000"/>
              </a:spcBef>
              <a:buClr>
                <a:schemeClr val="folHlink"/>
              </a:buClr>
              <a:buSzPct val="55000"/>
              <a:buFont typeface="Wingdings" pitchFamily="2" charset="2"/>
              <a:buChar char="l"/>
            </a:pPr>
            <a:r>
              <a:rPr lang="en-US" altLang="zh-TW" sz="2000" dirty="0">
                <a:latin typeface="Times New Roman" pitchFamily="18" charset="0"/>
              </a:rPr>
              <a:t>… </a:t>
            </a:r>
          </a:p>
          <a:p>
            <a:pPr marL="685800" lvl="1" indent="-342900" algn="l">
              <a:lnSpc>
                <a:spcPct val="80000"/>
              </a:lnSpc>
              <a:spcBef>
                <a:spcPct val="10000"/>
              </a:spcBef>
              <a:buClr>
                <a:schemeClr val="folHlink"/>
              </a:buClr>
              <a:buSzPct val="55000"/>
              <a:buFont typeface="Wingdings" pitchFamily="2" charset="2"/>
              <a:buChar char="l"/>
            </a:pPr>
            <a:r>
              <a:rPr lang="en-US" altLang="zh-TW" sz="2000" dirty="0">
                <a:latin typeface="Times New Roman" pitchFamily="18" charset="0"/>
              </a:rPr>
              <a:t>A Banking Enterprise</a:t>
            </a:r>
          </a:p>
          <a:p>
            <a:pPr marL="342900" indent="-342900" algn="l">
              <a:spcBef>
                <a:spcPct val="10000"/>
              </a:spcBef>
              <a:buClr>
                <a:schemeClr val="folHlink"/>
              </a:buClr>
              <a:buSzPct val="55000"/>
              <a:buFont typeface="Wingdings" pitchFamily="2" charset="2"/>
              <a:buNone/>
            </a:pPr>
            <a:endParaRPr lang="en-US" altLang="zh-TW" sz="2000" b="1" dirty="0">
              <a:solidFill>
                <a:schemeClr val="tx1"/>
              </a:solidFill>
              <a:latin typeface="Times New Roman" pitchFamily="18" charset="0"/>
            </a:endParaRP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5" name="投影片編號版面配置區 4"/>
          <p:cNvSpPr>
            <a:spLocks noGrp="1"/>
          </p:cNvSpPr>
          <p:nvPr>
            <p:ph type="sldNum" sz="quarter" idx="11"/>
          </p:nvPr>
        </p:nvSpPr>
        <p:spPr/>
        <p:txBody>
          <a:bodyPr/>
          <a:lstStyle/>
          <a:p>
            <a:r>
              <a:rPr lang="en-US" altLang="zh-TW" smtClean="0"/>
              <a:t>6-</a:t>
            </a:r>
            <a:fld id="{3B8DCDA2-2604-462F-AC1D-5492961C1C95}" type="slidenum">
              <a:rPr lang="en-US" altLang="zh-TW" smtClean="0"/>
              <a:pPr/>
              <a:t>82</a:t>
            </a:fld>
            <a:endParaRPr lang="en-US" altLang="zh-TW" dirty="0"/>
          </a:p>
        </p:txBody>
      </p:sp>
    </p:spTree>
    <p:extLst>
      <p:ext uri="{BB962C8B-B14F-4D97-AF65-F5344CB8AC3E}">
        <p14:creationId xmlns:p14="http://schemas.microsoft.com/office/powerpoint/2010/main" val="1865677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364602" y="2852936"/>
            <a:ext cx="7176797" cy="1200329"/>
          </a:xfrm>
          <a:prstGeom prst="rect">
            <a:avLst/>
          </a:prstGeom>
          <a:noFill/>
        </p:spPr>
        <p:txBody>
          <a:bodyPr wrap="square" rtlCol="0">
            <a:spAutoFit/>
          </a:bodyPr>
          <a:lstStyle/>
          <a:p>
            <a:r>
              <a:rPr lang="en-US" altLang="zh-TW" sz="7200" dirty="0"/>
              <a:t>e</a:t>
            </a:r>
            <a:r>
              <a:rPr lang="en-US" altLang="zh-TW" sz="7200" dirty="0" smtClean="0"/>
              <a:t>nd of </a:t>
            </a:r>
            <a:r>
              <a:rPr lang="en-US" altLang="zh-TW" sz="7200" smtClean="0"/>
              <a:t>unit 6</a:t>
            </a:r>
            <a:endParaRPr lang="zh-TW" altLang="en-US" sz="7200" dirty="0"/>
          </a:p>
        </p:txBody>
      </p:sp>
      <p:sp>
        <p:nvSpPr>
          <p:cNvPr id="4" name="投影片編號版面配置區 4"/>
          <p:cNvSpPr>
            <a:spLocks noGrp="1"/>
          </p:cNvSpPr>
          <p:nvPr>
            <p:ph type="sldNum" sz="quarter" idx="11"/>
          </p:nvPr>
        </p:nvSpPr>
        <p:spPr>
          <a:xfrm>
            <a:off x="7429500" y="6248400"/>
            <a:ext cx="2063750" cy="457200"/>
          </a:xfrm>
        </p:spPr>
        <p:txBody>
          <a:bodyPr/>
          <a:lstStyle/>
          <a:p>
            <a:r>
              <a:rPr lang="en-US" altLang="zh-TW" smtClean="0"/>
              <a:t>6-</a:t>
            </a:r>
            <a:fld id="{3B8DCDA2-2604-462F-AC1D-5492961C1C95}" type="slidenum">
              <a:rPr lang="en-US" altLang="zh-TW" smtClean="0"/>
              <a:pPr/>
              <a:t>83</a:t>
            </a:fld>
            <a:endParaRPr lang="en-US" altLang="zh-TW" dirty="0"/>
          </a:p>
        </p:txBody>
      </p:sp>
    </p:spTree>
    <p:extLst>
      <p:ext uri="{BB962C8B-B14F-4D97-AF65-F5344CB8AC3E}">
        <p14:creationId xmlns:p14="http://schemas.microsoft.com/office/powerpoint/2010/main" val="2331331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3"/>
          <p:cNvSpPr>
            <a:spLocks noChangeArrowheads="1"/>
          </p:cNvSpPr>
          <p:nvPr/>
        </p:nvSpPr>
        <p:spPr bwMode="auto">
          <a:xfrm>
            <a:off x="1157420" y="1212850"/>
            <a:ext cx="7993592"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lgn="l">
              <a:lnSpc>
                <a:spcPct val="130000"/>
              </a:lnSpc>
              <a:spcBef>
                <a:spcPct val="30000"/>
              </a:spcBef>
              <a:buClr>
                <a:srgbClr val="00B050"/>
              </a:buClr>
              <a:buSzPct val="60000"/>
              <a:buFont typeface="Wingdings" pitchFamily="2" charset="2"/>
              <a:buChar char="n"/>
            </a:pPr>
            <a:r>
              <a:rPr lang="zh-TW" altLang="en-US" sz="2000" b="1" dirty="0">
                <a:solidFill>
                  <a:schemeClr val="tx2"/>
                </a:solidFill>
                <a:latin typeface="Times New Roman" pitchFamily="18" charset="0"/>
              </a:rPr>
              <a:t>撰寫完整</a:t>
            </a:r>
            <a:r>
              <a:rPr lang="zh-TW" altLang="en-US" sz="2000" b="1" dirty="0" smtClean="0">
                <a:solidFill>
                  <a:schemeClr val="tx2"/>
                </a:solidFill>
                <a:latin typeface="Times New Roman" pitchFamily="18" charset="0"/>
              </a:rPr>
              <a:t>報告</a:t>
            </a:r>
            <a:r>
              <a:rPr lang="en-US" altLang="zh-TW" sz="2000" b="1" dirty="0" smtClean="0">
                <a:solidFill>
                  <a:schemeClr val="tx2"/>
                </a:solidFill>
                <a:latin typeface="Times New Roman" pitchFamily="18" charset="0"/>
              </a:rPr>
              <a:t>, </a:t>
            </a:r>
            <a:r>
              <a:rPr lang="zh-TW" altLang="en-US" sz="2000" b="1" dirty="0" smtClean="0">
                <a:solidFill>
                  <a:schemeClr val="tx2"/>
                </a:solidFill>
                <a:latin typeface="Times New Roman" pitchFamily="18" charset="0"/>
              </a:rPr>
              <a:t>內容應包括</a:t>
            </a:r>
            <a:endParaRPr lang="en-US" altLang="zh-TW" sz="2000" b="1" dirty="0">
              <a:solidFill>
                <a:schemeClr val="tx2"/>
              </a:solidFill>
              <a:latin typeface="Times New Roman" pitchFamily="18" charset="0"/>
            </a:endParaRPr>
          </a:p>
          <a:p>
            <a:pPr marL="685800" lvl="1" indent="-342900" algn="l">
              <a:lnSpc>
                <a:spcPct val="80000"/>
              </a:lnSpc>
              <a:spcBef>
                <a:spcPct val="30000"/>
              </a:spcBef>
              <a:buClr>
                <a:schemeClr val="folHlink"/>
              </a:buClr>
              <a:buSzPct val="55000"/>
              <a:buFont typeface="Wingdings" pitchFamily="2" charset="2"/>
              <a:buChar char="l"/>
            </a:pPr>
            <a:r>
              <a:rPr lang="zh-TW" altLang="en-US" sz="2000" dirty="0" smtClean="0">
                <a:latin typeface="Times New Roman" pitchFamily="18" charset="0"/>
              </a:rPr>
              <a:t>封面</a:t>
            </a:r>
            <a:r>
              <a:rPr lang="en-US" altLang="zh-TW" sz="2000" dirty="0">
                <a:latin typeface="Times New Roman" pitchFamily="18" charset="0"/>
              </a:rPr>
              <a:t>: </a:t>
            </a:r>
            <a:r>
              <a:rPr lang="zh-TW" altLang="en-US" sz="2000" dirty="0" smtClean="0">
                <a:latin typeface="Times New Roman" pitchFamily="18" charset="0"/>
              </a:rPr>
              <a:t>題目</a:t>
            </a:r>
            <a:r>
              <a:rPr lang="en-US" altLang="zh-TW" sz="2000" dirty="0" smtClean="0">
                <a:latin typeface="Times New Roman" pitchFamily="18" charset="0"/>
              </a:rPr>
              <a:t>,</a:t>
            </a:r>
            <a:r>
              <a:rPr lang="zh-TW" altLang="en-US" sz="2000" dirty="0" smtClean="0">
                <a:latin typeface="Times New Roman" pitchFamily="18" charset="0"/>
              </a:rPr>
              <a:t>組員 </a:t>
            </a:r>
            <a:endParaRPr lang="zh-TW" altLang="en-US" sz="2000" dirty="0">
              <a:latin typeface="Times New Roman" pitchFamily="18" charset="0"/>
            </a:endParaRPr>
          </a:p>
          <a:p>
            <a:pPr marL="685800" lvl="1" indent="-342900" algn="l">
              <a:lnSpc>
                <a:spcPct val="80000"/>
              </a:lnSpc>
              <a:spcBef>
                <a:spcPct val="30000"/>
              </a:spcBef>
              <a:buClr>
                <a:schemeClr val="folHlink"/>
              </a:buClr>
              <a:buSzPct val="55000"/>
              <a:buFont typeface="Wingdings" pitchFamily="2" charset="2"/>
              <a:buChar char="l"/>
            </a:pPr>
            <a:r>
              <a:rPr lang="zh-TW" altLang="en-US" sz="2000" dirty="0">
                <a:latin typeface="Times New Roman" pitchFamily="18" charset="0"/>
              </a:rPr>
              <a:t>系統分析與設計</a:t>
            </a:r>
            <a:r>
              <a:rPr lang="en-US" altLang="zh-TW" sz="2000" dirty="0">
                <a:latin typeface="Times New Roman" pitchFamily="18" charset="0"/>
              </a:rPr>
              <a:t>: </a:t>
            </a:r>
            <a:r>
              <a:rPr lang="zh-TW" altLang="en-US" sz="2000" dirty="0">
                <a:latin typeface="Times New Roman" pitchFamily="18" charset="0"/>
              </a:rPr>
              <a:t>題目</a:t>
            </a:r>
            <a:r>
              <a:rPr lang="zh-TW" altLang="en-US" sz="2000" dirty="0" smtClean="0">
                <a:latin typeface="Times New Roman" pitchFamily="18" charset="0"/>
              </a:rPr>
              <a:t>介紹</a:t>
            </a:r>
            <a:r>
              <a:rPr lang="en-US" altLang="zh-TW" sz="2000" dirty="0" smtClean="0">
                <a:latin typeface="Times New Roman" pitchFamily="18" charset="0"/>
              </a:rPr>
              <a:t>,</a:t>
            </a:r>
            <a:r>
              <a:rPr lang="zh-TW" altLang="en-US" sz="2000" dirty="0" smtClean="0">
                <a:latin typeface="Times New Roman" pitchFamily="18" charset="0"/>
              </a:rPr>
              <a:t> </a:t>
            </a:r>
            <a:r>
              <a:rPr lang="en-US" altLang="zh-TW" sz="2000" dirty="0">
                <a:latin typeface="Times New Roman" pitchFamily="18" charset="0"/>
              </a:rPr>
              <a:t>E-R Diagram</a:t>
            </a:r>
          </a:p>
          <a:p>
            <a:pPr marL="685800" lvl="1" indent="-342900" algn="l">
              <a:lnSpc>
                <a:spcPct val="80000"/>
              </a:lnSpc>
              <a:spcBef>
                <a:spcPct val="30000"/>
              </a:spcBef>
              <a:buClr>
                <a:schemeClr val="folHlink"/>
              </a:buClr>
              <a:buSzPct val="55000"/>
              <a:buFont typeface="Wingdings" pitchFamily="2" charset="2"/>
              <a:buChar char="l"/>
            </a:pPr>
            <a:r>
              <a:rPr lang="en-US" altLang="zh-TW" sz="2000" dirty="0" smtClean="0">
                <a:latin typeface="Times New Roman" pitchFamily="18" charset="0"/>
              </a:rPr>
              <a:t> </a:t>
            </a:r>
            <a:r>
              <a:rPr lang="zh-TW" altLang="en-US" sz="2000" dirty="0" smtClean="0">
                <a:latin typeface="Times New Roman" pitchFamily="18" charset="0"/>
              </a:rPr>
              <a:t>分</a:t>
            </a:r>
            <a:r>
              <a:rPr lang="zh-TW" altLang="en-US" sz="2000" dirty="0">
                <a:latin typeface="Times New Roman" pitchFamily="18" charset="0"/>
              </a:rPr>
              <a:t>析</a:t>
            </a:r>
            <a:r>
              <a:rPr lang="zh-TW" altLang="en-US" sz="2000" dirty="0" smtClean="0">
                <a:latin typeface="Times New Roman" pitchFamily="18" charset="0"/>
              </a:rPr>
              <a:t>探討</a:t>
            </a:r>
            <a:r>
              <a:rPr lang="en-US" altLang="zh-TW" sz="2000" dirty="0" smtClean="0">
                <a:latin typeface="Times New Roman" pitchFamily="18" charset="0"/>
              </a:rPr>
              <a:t>:</a:t>
            </a:r>
          </a:p>
          <a:p>
            <a:pPr marL="1143000" lvl="2" indent="-342900" algn="l">
              <a:lnSpc>
                <a:spcPct val="80000"/>
              </a:lnSpc>
              <a:spcBef>
                <a:spcPct val="30000"/>
              </a:spcBef>
              <a:buClr>
                <a:schemeClr val="folHlink"/>
              </a:buClr>
              <a:buSzPct val="55000"/>
              <a:buFont typeface="Wingdings" pitchFamily="2" charset="2"/>
              <a:buChar char="l"/>
            </a:pPr>
            <a:r>
              <a:rPr lang="en-US" altLang="zh-TW" sz="2000" dirty="0" smtClean="0">
                <a:latin typeface="Times New Roman" pitchFamily="18" charset="0"/>
              </a:rPr>
              <a:t>Reduction </a:t>
            </a:r>
            <a:r>
              <a:rPr lang="en-US" altLang="zh-TW" sz="2000" dirty="0">
                <a:latin typeface="Times New Roman" pitchFamily="18" charset="0"/>
              </a:rPr>
              <a:t>E-R Model to Relational </a:t>
            </a:r>
            <a:r>
              <a:rPr lang="en-US" altLang="zh-TW" sz="2000" dirty="0" smtClean="0">
                <a:latin typeface="Times New Roman" pitchFamily="18" charset="0"/>
              </a:rPr>
              <a:t>Tables</a:t>
            </a:r>
          </a:p>
          <a:p>
            <a:pPr marL="1143000" lvl="2" indent="-342900" algn="l">
              <a:lnSpc>
                <a:spcPct val="80000"/>
              </a:lnSpc>
              <a:spcBef>
                <a:spcPct val="30000"/>
              </a:spcBef>
              <a:buClr>
                <a:schemeClr val="folHlink"/>
              </a:buClr>
              <a:buSzPct val="55000"/>
              <a:buFont typeface="Wingdings" pitchFamily="2" charset="2"/>
              <a:buChar char="l"/>
            </a:pPr>
            <a:r>
              <a:rPr lang="en-US" altLang="zh-TW" sz="2000" dirty="0" smtClean="0">
                <a:latin typeface="Times New Roman" pitchFamily="18" charset="0"/>
              </a:rPr>
              <a:t>Checking </a:t>
            </a:r>
            <a:r>
              <a:rPr lang="en-US" altLang="zh-TW" sz="2000" dirty="0">
                <a:latin typeface="Times New Roman" pitchFamily="18" charset="0"/>
              </a:rPr>
              <a:t>Normal Forms</a:t>
            </a:r>
          </a:p>
          <a:p>
            <a:pPr marL="685800" lvl="1" indent="-342900" algn="l">
              <a:lnSpc>
                <a:spcPct val="80000"/>
              </a:lnSpc>
              <a:spcBef>
                <a:spcPct val="30000"/>
              </a:spcBef>
              <a:buClr>
                <a:schemeClr val="folHlink"/>
              </a:buClr>
              <a:buSzPct val="55000"/>
              <a:buFont typeface="Wingdings" pitchFamily="2" charset="2"/>
              <a:buChar char="l"/>
            </a:pPr>
            <a:r>
              <a:rPr lang="zh-TW" altLang="en-US" sz="2000" dirty="0">
                <a:latin typeface="Times New Roman" pitchFamily="18" charset="0"/>
              </a:rPr>
              <a:t>顯示實作</a:t>
            </a:r>
            <a:r>
              <a:rPr lang="zh-TW" altLang="en-US" sz="2000" dirty="0" smtClean="0">
                <a:latin typeface="Times New Roman" pitchFamily="18" charset="0"/>
              </a:rPr>
              <a:t>畫面</a:t>
            </a:r>
            <a:r>
              <a:rPr lang="en-US" altLang="zh-TW" sz="2000" dirty="0" smtClean="0">
                <a:latin typeface="Times New Roman" pitchFamily="18" charset="0"/>
              </a:rPr>
              <a:t>, </a:t>
            </a:r>
            <a:r>
              <a:rPr lang="zh-TW" altLang="en-US" sz="2000" dirty="0" smtClean="0">
                <a:latin typeface="Times New Roman" pitchFamily="18" charset="0"/>
              </a:rPr>
              <a:t>包括</a:t>
            </a:r>
            <a:r>
              <a:rPr lang="en-US" altLang="zh-TW" sz="2000" dirty="0" smtClean="0">
                <a:latin typeface="Times New Roman" pitchFamily="18" charset="0"/>
              </a:rPr>
              <a:t>:</a:t>
            </a:r>
            <a:endParaRPr lang="en-US" altLang="zh-TW" sz="2000" dirty="0">
              <a:latin typeface="Times New Roman" pitchFamily="18" charset="0"/>
            </a:endParaRPr>
          </a:p>
          <a:p>
            <a:pPr marL="1143000" lvl="2" indent="-342900" algn="l">
              <a:lnSpc>
                <a:spcPct val="80000"/>
              </a:lnSpc>
              <a:spcBef>
                <a:spcPct val="30000"/>
              </a:spcBef>
              <a:buClr>
                <a:schemeClr val="folHlink"/>
              </a:buClr>
              <a:buSzPct val="55000"/>
              <a:buFont typeface="Wingdings" pitchFamily="2" charset="2"/>
              <a:buChar char="l"/>
            </a:pPr>
            <a:r>
              <a:rPr lang="en-US" altLang="zh-TW" sz="2000" dirty="0" smtClean="0">
                <a:latin typeface="Times New Roman" pitchFamily="18" charset="0"/>
              </a:rPr>
              <a:t>Queries </a:t>
            </a:r>
            <a:r>
              <a:rPr lang="en-US" altLang="zh-TW" sz="2000" dirty="0">
                <a:latin typeface="Times New Roman" pitchFamily="18" charset="0"/>
              </a:rPr>
              <a:t>to access your database</a:t>
            </a:r>
          </a:p>
          <a:p>
            <a:pPr marL="1143000" lvl="2" indent="-342900" algn="l">
              <a:lnSpc>
                <a:spcPct val="80000"/>
              </a:lnSpc>
              <a:spcBef>
                <a:spcPct val="30000"/>
              </a:spcBef>
              <a:buClr>
                <a:schemeClr val="folHlink"/>
              </a:buClr>
              <a:buSzPct val="55000"/>
              <a:buFont typeface="Wingdings" pitchFamily="2" charset="2"/>
              <a:buChar char="l"/>
            </a:pPr>
            <a:r>
              <a:rPr lang="en-US" altLang="zh-TW" sz="2000" dirty="0" smtClean="0">
                <a:latin typeface="Times New Roman" pitchFamily="18" charset="0"/>
              </a:rPr>
              <a:t>User </a:t>
            </a:r>
            <a:r>
              <a:rPr lang="en-US" altLang="zh-TW" sz="2000" dirty="0">
                <a:latin typeface="Times New Roman" pitchFamily="18" charset="0"/>
              </a:rPr>
              <a:t>interface, and </a:t>
            </a:r>
            <a:r>
              <a:rPr lang="en-US" altLang="zh-TW" sz="2000" dirty="0" smtClean="0">
                <a:latin typeface="Times New Roman" pitchFamily="18" charset="0"/>
              </a:rPr>
              <a:t>more</a:t>
            </a:r>
          </a:p>
          <a:p>
            <a:pPr marL="685800" lvl="1" indent="-342900" algn="l">
              <a:lnSpc>
                <a:spcPct val="80000"/>
              </a:lnSpc>
              <a:spcBef>
                <a:spcPct val="30000"/>
              </a:spcBef>
              <a:buClr>
                <a:schemeClr val="folHlink"/>
              </a:buClr>
              <a:buSzPct val="55000"/>
              <a:buFont typeface="Wingdings" pitchFamily="2" charset="2"/>
              <a:buChar char="l"/>
            </a:pPr>
            <a:r>
              <a:rPr lang="zh-TW" altLang="en-US" sz="2000" dirty="0" smtClean="0">
                <a:latin typeface="Times New Roman" pitchFamily="18" charset="0"/>
              </a:rPr>
              <a:t>程式 </a:t>
            </a:r>
            <a:r>
              <a:rPr lang="en-US" altLang="zh-TW" sz="2000" dirty="0" smtClean="0">
                <a:latin typeface="Times New Roman" pitchFamily="18" charset="0"/>
              </a:rPr>
              <a:t>Listing</a:t>
            </a:r>
            <a:endParaRPr lang="en-US" altLang="zh-TW" sz="2000" dirty="0">
              <a:latin typeface="Times New Roman" pitchFamily="18" charset="0"/>
            </a:endParaRPr>
          </a:p>
          <a:p>
            <a:pPr marL="685800" lvl="1" indent="-342900" algn="l">
              <a:lnSpc>
                <a:spcPct val="80000"/>
              </a:lnSpc>
              <a:spcBef>
                <a:spcPct val="30000"/>
              </a:spcBef>
              <a:buClr>
                <a:schemeClr val="folHlink"/>
              </a:buClr>
              <a:buSzPct val="55000"/>
              <a:buFont typeface="Wingdings" pitchFamily="2" charset="2"/>
              <a:buChar char="l"/>
            </a:pPr>
            <a:r>
              <a:rPr lang="zh-TW" altLang="en-US" sz="2000" dirty="0" smtClean="0">
                <a:latin typeface="Times New Roman" pitchFamily="18" charset="0"/>
              </a:rPr>
              <a:t>心得報告</a:t>
            </a:r>
            <a:endParaRPr lang="en-US" altLang="zh-TW" sz="2000" dirty="0">
              <a:latin typeface="Times New Roman" pitchFamily="18" charset="0"/>
            </a:endParaRPr>
          </a:p>
          <a:p>
            <a:pPr marL="628650" lvl="1" indent="-285750" algn="l">
              <a:lnSpc>
                <a:spcPct val="80000"/>
              </a:lnSpc>
              <a:spcBef>
                <a:spcPct val="30000"/>
              </a:spcBef>
              <a:buClr>
                <a:schemeClr val="hlink"/>
              </a:buClr>
              <a:buSzPct val="60000"/>
              <a:buFont typeface="Wingdings" pitchFamily="2" charset="2"/>
              <a:buChar char="n"/>
            </a:pPr>
            <a:endParaRPr lang="en-US" altLang="zh-TW" b="1" dirty="0">
              <a:solidFill>
                <a:schemeClr val="tx1"/>
              </a:solidFill>
              <a:latin typeface="Times New Roman" pitchFamily="18" charset="0"/>
            </a:endParaRPr>
          </a:p>
          <a:p>
            <a:pPr marL="342900" indent="-342900" algn="l">
              <a:lnSpc>
                <a:spcPct val="130000"/>
              </a:lnSpc>
              <a:spcBef>
                <a:spcPct val="30000"/>
              </a:spcBef>
              <a:buClr>
                <a:schemeClr val="hlink"/>
              </a:buClr>
              <a:buSzPct val="60000"/>
              <a:buFont typeface="Wingdings" pitchFamily="2" charset="2"/>
              <a:buChar char="n"/>
            </a:pPr>
            <a:r>
              <a:rPr lang="en-US" altLang="zh-TW" sz="2000" b="1" dirty="0">
                <a:latin typeface="Times New Roman" pitchFamily="18" charset="0"/>
              </a:rPr>
              <a:t>Due Date: ___</a:t>
            </a:r>
            <a:r>
              <a:rPr lang="zh-TW" altLang="en-US" sz="2000" b="1" dirty="0">
                <a:latin typeface="Times New Roman" pitchFamily="18" charset="0"/>
              </a:rPr>
              <a:t>月</a:t>
            </a:r>
            <a:r>
              <a:rPr lang="en-US" altLang="zh-TW" sz="2000" b="1" dirty="0">
                <a:latin typeface="Times New Roman" pitchFamily="18" charset="0"/>
              </a:rPr>
              <a:t>____</a:t>
            </a:r>
            <a:r>
              <a:rPr lang="zh-TW" altLang="en-US" sz="2000" b="1" dirty="0">
                <a:latin typeface="Times New Roman" pitchFamily="18" charset="0"/>
              </a:rPr>
              <a:t>日</a:t>
            </a:r>
            <a:r>
              <a:rPr lang="en-US" altLang="zh-TW" sz="2000" b="1" dirty="0">
                <a:latin typeface="Times New Roman" pitchFamily="18" charset="0"/>
              </a:rPr>
              <a:t> (</a:t>
            </a:r>
            <a:r>
              <a:rPr lang="zh-TW" altLang="en-US" sz="2000" b="1" dirty="0">
                <a:latin typeface="Times New Roman" pitchFamily="18" charset="0"/>
              </a:rPr>
              <a:t>星期 </a:t>
            </a:r>
            <a:r>
              <a:rPr lang="en-US" altLang="zh-TW" sz="2000" b="1" dirty="0">
                <a:latin typeface="Times New Roman" pitchFamily="18" charset="0"/>
              </a:rPr>
              <a:t>?) 23:59:59 </a:t>
            </a:r>
            <a:r>
              <a:rPr lang="zh-TW" altLang="en-US" sz="2000" b="1" dirty="0" smtClean="0">
                <a:latin typeface="Times New Roman" pitchFamily="18" charset="0"/>
              </a:rPr>
              <a:t>前上</a:t>
            </a:r>
            <a:r>
              <a:rPr lang="zh-TW" altLang="en-US" sz="2000" b="1" dirty="0">
                <a:latin typeface="Times New Roman" pitchFamily="18" charset="0"/>
              </a:rPr>
              <a:t>傳給助教</a:t>
            </a:r>
          </a:p>
          <a:p>
            <a:pPr marL="342900" indent="-342900" algn="l">
              <a:spcBef>
                <a:spcPct val="10000"/>
              </a:spcBef>
              <a:buClr>
                <a:schemeClr val="folHlink"/>
              </a:buClr>
              <a:buSzPct val="55000"/>
              <a:buFont typeface="Wingdings" pitchFamily="2" charset="2"/>
              <a:buNone/>
            </a:pPr>
            <a:endParaRPr lang="en-US" altLang="zh-TW" sz="2000" b="1" dirty="0">
              <a:solidFill>
                <a:schemeClr val="tx1"/>
              </a:solidFill>
              <a:latin typeface="Times New Roman" pitchFamily="18" charset="0"/>
            </a:endParaRPr>
          </a:p>
        </p:txBody>
      </p:sp>
      <p:sp>
        <p:nvSpPr>
          <p:cNvPr id="3" name="頁尾版面配置區 2"/>
          <p:cNvSpPr>
            <a:spLocks noGrp="1"/>
          </p:cNvSpPr>
          <p:nvPr>
            <p:ph type="ftr" sz="quarter" idx="10"/>
          </p:nvPr>
        </p:nvSpPr>
        <p:spPr/>
        <p:txBody>
          <a:bodyPr/>
          <a:lstStyle/>
          <a:p>
            <a:r>
              <a:rPr lang="en-US" altLang="zh-TW" smtClean="0"/>
              <a:t>Unit 6  Database Design and the E-R Model  </a:t>
            </a:r>
            <a:endParaRPr lang="en-US" altLang="zh-TW" sz="1100" dirty="0"/>
          </a:p>
        </p:txBody>
      </p:sp>
      <p:sp>
        <p:nvSpPr>
          <p:cNvPr id="4" name="投影片編號版面配置區 3"/>
          <p:cNvSpPr>
            <a:spLocks noGrp="1"/>
          </p:cNvSpPr>
          <p:nvPr>
            <p:ph type="sldNum" sz="quarter" idx="11"/>
          </p:nvPr>
        </p:nvSpPr>
        <p:spPr/>
        <p:txBody>
          <a:bodyPr/>
          <a:lstStyle/>
          <a:p>
            <a:r>
              <a:rPr lang="en-US" altLang="zh-TW" smtClean="0"/>
              <a:t>6-</a:t>
            </a:r>
            <a:fld id="{3B8DCDA2-2604-462F-AC1D-5492961C1C95}" type="slidenum">
              <a:rPr lang="en-US" altLang="zh-TW" smtClean="0"/>
              <a:pPr/>
              <a:t>9</a:t>
            </a:fld>
            <a:endParaRPr lang="en-US" altLang="zh-TW" dirty="0"/>
          </a:p>
        </p:txBody>
      </p:sp>
      <p:sp>
        <p:nvSpPr>
          <p:cNvPr id="8" name="Rectangle 2"/>
          <p:cNvSpPr>
            <a:spLocks noGrp="1" noChangeArrowheads="1"/>
          </p:cNvSpPr>
          <p:nvPr>
            <p:ph type="title"/>
          </p:nvPr>
        </p:nvSpPr>
        <p:spPr>
          <a:xfrm>
            <a:off x="776536" y="620688"/>
            <a:ext cx="8496944" cy="685800"/>
          </a:xfrm>
        </p:spPr>
        <p:txBody>
          <a:bodyPr/>
          <a:lstStyle/>
          <a:p>
            <a:pPr marL="628650" lvl="1" indent="-285750">
              <a:lnSpc>
                <a:spcPct val="80000"/>
              </a:lnSpc>
              <a:spcBef>
                <a:spcPct val="30000"/>
              </a:spcBef>
            </a:pPr>
            <a:r>
              <a:rPr lang="en-US" altLang="zh-TW" dirty="0" smtClean="0"/>
              <a:t>EX.part2.4</a:t>
            </a:r>
            <a:r>
              <a:rPr lang="en-US" altLang="zh-TW" dirty="0"/>
              <a:t>: A Comprehensive </a:t>
            </a:r>
            <a:r>
              <a:rPr lang="en-US" altLang="zh-TW" dirty="0" smtClean="0"/>
              <a:t>Report</a:t>
            </a:r>
            <a:endParaRPr lang="en-US" altLang="zh-TW" dirty="0">
              <a:solidFill>
                <a:schemeClr val="tx1"/>
              </a:solidFill>
            </a:endParaRPr>
          </a:p>
        </p:txBody>
      </p:sp>
    </p:spTree>
    <p:extLst>
      <p:ext uri="{BB962C8B-B14F-4D97-AF65-F5344CB8AC3E}">
        <p14:creationId xmlns:p14="http://schemas.microsoft.com/office/powerpoint/2010/main" val="1156392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cpcUnit 1">
  <a:themeElements>
    <a:clrScheme name="">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AAAAAA"/>
      </a:accent5>
      <a:accent6>
        <a:srgbClr val="000000"/>
      </a:accent6>
      <a:hlink>
        <a:srgbClr val="000000"/>
      </a:hlink>
      <a:folHlink>
        <a:srgbClr val="C80000"/>
      </a:folHlink>
    </a:clrScheme>
    <a:fontScheme name="cpcUnit 1">
      <a:majorFont>
        <a:latin typeface="Times New Roman"/>
        <a:ea typeface="華康行書體(P)"/>
        <a:cs typeface=""/>
      </a:majorFont>
      <a:minorFont>
        <a:latin typeface="Times New Roman"/>
        <a:ea typeface="華康行書體(P)"/>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標楷體" pitchFamily="65" charset="-120"/>
          </a:defRPr>
        </a:defPPr>
      </a:lstStyle>
    </a:spDef>
    <a:lnDef>
      <a:spPr bwMode="auto">
        <a:xfrm>
          <a:off x="0" y="0"/>
          <a:ext cx="1" cy="1"/>
        </a:xfrm>
        <a:custGeom>
          <a:avLst/>
          <a:gdLst/>
          <a:ahLst/>
          <a:cxnLst/>
          <a:rect l="0" t="0" r="0" b="0"/>
          <a:pathLst/>
        </a:cu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標楷體" pitchFamily="65" charset="-120"/>
          </a:defRPr>
        </a:defPPr>
      </a:lstStyle>
    </a:lnDef>
  </a:objectDefaults>
  <a:extraClrSchemeLst>
    <a:extraClrScheme>
      <a:clrScheme name="cpcUnit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pcUnit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pcUnit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pcUnit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pcUnit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pcUnit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pcUnit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I:\dbms(new)\cpcUnit 1.pot</Template>
  <TotalTime>2255</TotalTime>
  <Words>4978</Words>
  <Application>Microsoft Office PowerPoint</Application>
  <PresentationFormat>A4 紙張 (210x297 公釐)</PresentationFormat>
  <Paragraphs>826</Paragraphs>
  <Slides>83</Slides>
  <Notes>0</Notes>
  <HiddenSlides>0</HiddenSlides>
  <MMClips>0</MMClips>
  <ScaleCrop>false</ScaleCrop>
  <HeadingPairs>
    <vt:vector size="4" baseType="variant">
      <vt:variant>
        <vt:lpstr>佈景主題</vt:lpstr>
      </vt:variant>
      <vt:variant>
        <vt:i4>1</vt:i4>
      </vt:variant>
      <vt:variant>
        <vt:lpstr>投影片標題</vt:lpstr>
      </vt:variant>
      <vt:variant>
        <vt:i4>83</vt:i4>
      </vt:variant>
    </vt:vector>
  </HeadingPairs>
  <TitlesOfParts>
    <vt:vector size="84" baseType="lpstr">
      <vt:lpstr>cpcUnit 1</vt:lpstr>
      <vt:lpstr>PowerPoint 簡報</vt:lpstr>
      <vt:lpstr>本課程講授內容</vt:lpstr>
      <vt:lpstr>PART II: 資料庫設計 (Database Design)</vt:lpstr>
      <vt:lpstr>PowerPoint 簡報</vt:lpstr>
      <vt:lpstr>EX.part2: Term Project</vt:lpstr>
      <vt:lpstr>EX.part2.1: Problem and E-R Diagram</vt:lpstr>
      <vt:lpstr>EX.part2.2: Tables and SQL</vt:lpstr>
      <vt:lpstr>EX.part2.3: User Interface and Authorization</vt:lpstr>
      <vt:lpstr>EX.part2.4: A Comprehensive Report</vt:lpstr>
      <vt:lpstr>Outline</vt:lpstr>
      <vt:lpstr>6.1 Overview of the Design Process</vt:lpstr>
      <vt:lpstr>Database Design Process</vt:lpstr>
      <vt:lpstr>Example: Banking Database</vt:lpstr>
      <vt:lpstr>Real-world vs. E-R Model vs. Tables</vt:lpstr>
      <vt:lpstr>Logical Database Design</vt:lpstr>
      <vt:lpstr>Problem of Normalization</vt:lpstr>
      <vt:lpstr>6.2 The E-R Model</vt:lpstr>
      <vt:lpstr>The E-R Model: Introduction</vt:lpstr>
      <vt:lpstr>Example: Banking Database</vt:lpstr>
      <vt:lpstr>Example: Banking Database</vt:lpstr>
      <vt:lpstr>E-R Diagram for a Banking Enterprise</vt:lpstr>
      <vt:lpstr>PowerPoint 簡報</vt:lpstr>
      <vt:lpstr>6.2.1 Entity Sets</vt:lpstr>
      <vt:lpstr>Entity Sets: Customer and Loan, Fig. 6.1</vt:lpstr>
      <vt:lpstr>6.2.2 Relationship Sets</vt:lpstr>
      <vt:lpstr>Relationship Sets (cont.)</vt:lpstr>
      <vt:lpstr>E-R Diagram for a Banking Enterprise</vt:lpstr>
      <vt:lpstr>Relationship Set: borrower</vt:lpstr>
      <vt:lpstr>Relationship Sets (Cont.)</vt:lpstr>
      <vt:lpstr>Degree of a Relationship Set</vt:lpstr>
      <vt:lpstr>6.2.3 Attributes</vt:lpstr>
      <vt:lpstr>Composite Attributes</vt:lpstr>
      <vt:lpstr>6.3 Constraints</vt:lpstr>
      <vt:lpstr>Constraints in E-R Model</vt:lpstr>
      <vt:lpstr>6.3.1 Mapping Cardinalities</vt:lpstr>
      <vt:lpstr>Mapping Cardinalities (Cont.)</vt:lpstr>
      <vt:lpstr>Mapping Cardinalities (cont.) </vt:lpstr>
      <vt:lpstr>Mapping Cardinalities vs. Semantic Meaning</vt:lpstr>
      <vt:lpstr>6.3.2 Key Constraints</vt:lpstr>
      <vt:lpstr>Keys for Entity Sets</vt:lpstr>
      <vt:lpstr>Keys for Relationship Sets</vt:lpstr>
      <vt:lpstr>Keys for Relationship Sets (cont.) </vt:lpstr>
      <vt:lpstr>PowerPoint 簡報</vt:lpstr>
      <vt:lpstr>PowerPoint 簡報</vt:lpstr>
      <vt:lpstr>PowerPoint 簡報</vt:lpstr>
      <vt:lpstr>PowerPoint 簡報</vt:lpstr>
      <vt:lpstr>6.3.3 Participation Constraints</vt:lpstr>
      <vt:lpstr>6.4 E-R Diagrams</vt:lpstr>
      <vt:lpstr>E-R Diagrams</vt:lpstr>
      <vt:lpstr>Fig.6.10 Composite, Multivalued, and Derived Attributes </vt:lpstr>
      <vt:lpstr>E-R Diagrams: Cardinality Constraints</vt:lpstr>
      <vt:lpstr>One-To-Many Relationship</vt:lpstr>
      <vt:lpstr>Many-To-One Relationships</vt:lpstr>
      <vt:lpstr>One-To-One Relationships</vt:lpstr>
      <vt:lpstr>Many-To-Many Relationship</vt:lpstr>
      <vt:lpstr>Relationship Sets with Attributes</vt:lpstr>
      <vt:lpstr>Role Indicator</vt:lpstr>
      <vt:lpstr>Ternary Relationship in E-R Diagram</vt:lpstr>
      <vt:lpstr>Participation</vt:lpstr>
      <vt:lpstr>Cardinality Limits</vt:lpstr>
      <vt:lpstr>E-R Diagram for a Banking Enterprise</vt:lpstr>
      <vt:lpstr>6.5 E-R Design Issues</vt:lpstr>
      <vt:lpstr>E-R Design Issues</vt:lpstr>
      <vt:lpstr>6.5.1 Entity Sets vs. Attributes</vt:lpstr>
      <vt:lpstr>Entity Sets vs. Attributes (cont.) </vt:lpstr>
      <vt:lpstr>6.5.2 Placement of Relationship Attributes</vt:lpstr>
      <vt:lpstr>Placement of Relationship Attributes (cont.) </vt:lpstr>
      <vt:lpstr>6.6 Weak Entity Sets</vt:lpstr>
      <vt:lpstr>Weak Entity Sets</vt:lpstr>
      <vt:lpstr>Weak Entity Sets (cont.) </vt:lpstr>
      <vt:lpstr>E-R Diagram for a Banking Enterprise</vt:lpstr>
      <vt:lpstr>6.7 Reduction E-R Model to Relational Tables</vt:lpstr>
      <vt:lpstr>Reduction to Relational Schemas</vt:lpstr>
      <vt:lpstr>6.7.1 Strong Entity Set  Table</vt:lpstr>
      <vt:lpstr>6.7.2 Weak Entity Set  Table</vt:lpstr>
      <vt:lpstr>6.7.3 Relationship Set  Table</vt:lpstr>
      <vt:lpstr>Relationship Set  Table (cont.)</vt:lpstr>
      <vt:lpstr>Relationship Set  Table (cont.)</vt:lpstr>
      <vt:lpstr>Relationship Set  Table (cont.)</vt:lpstr>
      <vt:lpstr>6.7.4 Composite and Multivalued Attributes</vt:lpstr>
      <vt:lpstr>PART II: 資料庫設計 (Database Design)</vt:lpstr>
      <vt:lpstr>EX.part2.1: Problem and E-R Diagram</vt:lpstr>
      <vt:lpstr>PowerPoint 簡報</vt:lpstr>
    </vt:vector>
  </TitlesOfParts>
  <Company>dblab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db147</dc:creator>
  <cp:lastModifiedBy>ndh</cp:lastModifiedBy>
  <cp:revision>178</cp:revision>
  <dcterms:created xsi:type="dcterms:W3CDTF">2003-10-18T13:01:35Z</dcterms:created>
  <dcterms:modified xsi:type="dcterms:W3CDTF">2013-09-12T08:10:36Z</dcterms:modified>
</cp:coreProperties>
</file>