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21"/>
  </p:notesMasterIdLst>
  <p:sldIdLst>
    <p:sldId id="347" r:id="rId2"/>
    <p:sldId id="349" r:id="rId3"/>
    <p:sldId id="348" r:id="rId4"/>
    <p:sldId id="372" r:id="rId5"/>
    <p:sldId id="257" r:id="rId6"/>
    <p:sldId id="351" r:id="rId7"/>
    <p:sldId id="258" r:id="rId8"/>
    <p:sldId id="388" r:id="rId9"/>
    <p:sldId id="384" r:id="rId10"/>
    <p:sldId id="385" r:id="rId11"/>
    <p:sldId id="386" r:id="rId12"/>
    <p:sldId id="389" r:id="rId13"/>
    <p:sldId id="390" r:id="rId14"/>
    <p:sldId id="391" r:id="rId15"/>
    <p:sldId id="392" r:id="rId16"/>
    <p:sldId id="393" r:id="rId17"/>
    <p:sldId id="374" r:id="rId18"/>
    <p:sldId id="394" r:id="rId19"/>
    <p:sldId id="368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IFF" initials="C" lastIdx="0" clrIdx="0">
    <p:extLst>
      <p:ext uri="{19B8F6BF-5375-455C-9EA6-DF929625EA0E}">
        <p15:presenceInfo xmlns:p15="http://schemas.microsoft.com/office/powerpoint/2012/main" xmlns="" userId="CLIFF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409"/>
    <a:srgbClr val="FF8AFF"/>
    <a:srgbClr val="FFC0CB"/>
    <a:srgbClr val="E3DE00"/>
    <a:srgbClr val="6AC1CE"/>
    <a:srgbClr val="FF9933"/>
    <a:srgbClr val="FF9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4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4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1D37B3-0A91-4F84-9700-643030CBAF4A}" type="doc">
      <dgm:prSet loTypeId="urn:microsoft.com/office/officeart/2005/8/layout/b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6373DCD7-ABFC-4CDD-A815-BCB42693E628}">
      <dgm:prSet phldrT="[文字]" custT="1"/>
      <dgm:spPr/>
      <dgm:t>
        <a:bodyPr/>
        <a:lstStyle/>
        <a:p>
          <a:r>
            <a:rPr lang="zh-TW" altLang="en-US" sz="25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建立所需表格</a:t>
          </a:r>
          <a:endParaRPr lang="zh-TW" altLang="en-US" sz="2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7DC40B-5A78-4930-A3B9-9FA517B8CFE1}" type="parTrans" cxnId="{78FAF62F-3019-4B9A-A01A-9EA0C6CAA242}">
      <dgm:prSet/>
      <dgm:spPr/>
      <dgm:t>
        <a:bodyPr/>
        <a:lstStyle/>
        <a:p>
          <a:endParaRPr lang="zh-TW" altLang="en-US"/>
        </a:p>
      </dgm:t>
    </dgm:pt>
    <dgm:pt modelId="{18846096-E40A-4E12-A325-5C37C2F66D53}" type="sibTrans" cxnId="{78FAF62F-3019-4B9A-A01A-9EA0C6CAA242}">
      <dgm:prSet/>
      <dgm:spPr/>
      <dgm:t>
        <a:bodyPr/>
        <a:lstStyle/>
        <a:p>
          <a:endParaRPr lang="zh-TW" altLang="en-US"/>
        </a:p>
      </dgm:t>
    </dgm:pt>
    <dgm:pt modelId="{75BCD923-68CB-464A-BB21-E70D40EC7952}">
      <dgm:prSet phldrT="[文字]" custT="1"/>
      <dgm:spPr/>
      <dgm:t>
        <a:bodyPr/>
        <a:lstStyle/>
        <a:p>
          <a:r>
            <a:rPr lang="zh-TW" altLang="en-US" sz="2500" b="1" dirty="0" smtClean="0">
              <a:solidFill>
                <a:srgbClr val="E3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rPr>
            <a:t>線上購物系統</a:t>
          </a:r>
          <a:endParaRPr lang="zh-TW" altLang="en-US" sz="2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006F62-7AE3-489A-805A-88AA2B0D541B}" type="parTrans" cxnId="{607E1FDA-71D6-4158-92AF-41A4524FCC20}">
      <dgm:prSet/>
      <dgm:spPr/>
      <dgm:t>
        <a:bodyPr/>
        <a:lstStyle/>
        <a:p>
          <a:endParaRPr lang="zh-TW" altLang="en-US"/>
        </a:p>
      </dgm:t>
    </dgm:pt>
    <dgm:pt modelId="{512A9F9F-5305-4859-B0B6-51B4F7CF6253}" type="sibTrans" cxnId="{607E1FDA-71D6-4158-92AF-41A4524FCC20}">
      <dgm:prSet/>
      <dgm:spPr/>
      <dgm:t>
        <a:bodyPr/>
        <a:lstStyle/>
        <a:p>
          <a:endParaRPr lang="zh-TW" altLang="en-US"/>
        </a:p>
      </dgm:t>
    </dgm:pt>
    <dgm:pt modelId="{7CC227A5-A534-4FC1-B8C3-881689811B57}">
      <dgm:prSet phldrT="[文字]" custT="1"/>
      <dgm:spPr/>
      <dgm:t>
        <a:bodyPr/>
        <a:lstStyle/>
        <a:p>
          <a:r>
            <a:rPr lang="en-US" altLang="en-US" sz="25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SQL</a:t>
          </a:r>
          <a:r>
            <a:rPr lang="zh-TW" altLang="en-US" sz="25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指令練習</a:t>
          </a:r>
          <a:endParaRPr lang="zh-TW" altLang="en-US" sz="2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816598-9568-4C92-BBAE-8DEE2A732544}" type="parTrans" cxnId="{512CD780-C727-4E09-B8C5-655460095EB3}">
      <dgm:prSet/>
      <dgm:spPr/>
      <dgm:t>
        <a:bodyPr/>
        <a:lstStyle/>
        <a:p>
          <a:endParaRPr lang="zh-TW" altLang="en-US"/>
        </a:p>
      </dgm:t>
    </dgm:pt>
    <dgm:pt modelId="{8BC43FDB-58BE-41B0-9BE1-7D500E8B3F82}" type="sibTrans" cxnId="{512CD780-C727-4E09-B8C5-655460095EB3}">
      <dgm:prSet/>
      <dgm:spPr/>
      <dgm:t>
        <a:bodyPr/>
        <a:lstStyle/>
        <a:p>
          <a:endParaRPr lang="zh-TW" altLang="en-US"/>
        </a:p>
      </dgm:t>
    </dgm:pt>
    <dgm:pt modelId="{A07BC1DC-07C0-43C3-861C-08BC89E4F3D8}">
      <dgm:prSet phldrT="[文字]"/>
      <dgm:spPr/>
      <dgm:t>
        <a:bodyPr/>
        <a:lstStyle/>
        <a:p>
          <a:r>
            <a:rPr lang="zh-TW" altLang="en-US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心得感想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C6BB66-E4E3-4191-B710-D336C190B626}" type="parTrans" cxnId="{53C1A8D3-7C4F-4E16-8B01-D3A16DB58832}">
      <dgm:prSet/>
      <dgm:spPr/>
      <dgm:t>
        <a:bodyPr/>
        <a:lstStyle/>
        <a:p>
          <a:endParaRPr lang="zh-TW" altLang="en-US"/>
        </a:p>
      </dgm:t>
    </dgm:pt>
    <dgm:pt modelId="{F14A9A50-082A-45AA-B8A1-358D584294AE}" type="sibTrans" cxnId="{53C1A8D3-7C4F-4E16-8B01-D3A16DB58832}">
      <dgm:prSet/>
      <dgm:spPr/>
      <dgm:t>
        <a:bodyPr/>
        <a:lstStyle/>
        <a:p>
          <a:endParaRPr lang="zh-TW" altLang="en-US"/>
        </a:p>
      </dgm:t>
    </dgm:pt>
    <dgm:pt modelId="{34B8F5E2-EEE1-4F19-A669-D7C100390C9E}">
      <dgm:prSet phldrT="[文字]" custT="1"/>
      <dgm:spPr/>
      <dgm:t>
        <a:bodyPr/>
        <a:lstStyle/>
        <a:p>
          <a:r>
            <a:rPr lang="zh-TW" altLang="en-US" sz="2500" b="1" dirty="0" smtClean="0">
              <a:solidFill>
                <a:srgbClr val="E3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rPr>
            <a:t>情境模擬</a:t>
          </a:r>
          <a:endParaRPr lang="zh-TW" altLang="en-US" sz="2500" dirty="0"/>
        </a:p>
      </dgm:t>
    </dgm:pt>
    <dgm:pt modelId="{C1D9FAA7-9F9B-45FD-BCD3-4A410D30AEA4}" type="sibTrans" cxnId="{CE560635-D240-440D-B4D4-C10976CA2199}">
      <dgm:prSet/>
      <dgm:spPr/>
      <dgm:t>
        <a:bodyPr/>
        <a:lstStyle/>
        <a:p>
          <a:endParaRPr lang="zh-TW" altLang="en-US"/>
        </a:p>
      </dgm:t>
    </dgm:pt>
    <dgm:pt modelId="{AEA88EA8-1A12-4DF9-AAA6-482D53C55339}" type="parTrans" cxnId="{CE560635-D240-440D-B4D4-C10976CA2199}">
      <dgm:prSet/>
      <dgm:spPr/>
      <dgm:t>
        <a:bodyPr/>
        <a:lstStyle/>
        <a:p>
          <a:endParaRPr lang="zh-TW" altLang="en-US"/>
        </a:p>
      </dgm:t>
    </dgm:pt>
    <dgm:pt modelId="{C34D5CC2-A860-4BDF-8E6E-EA96477B6B87}">
      <dgm:prSet custT="1"/>
      <dgm:spPr/>
      <dgm:t>
        <a:bodyPr/>
        <a:lstStyle/>
        <a:p>
          <a:r>
            <a:rPr lang="en-US" altLang="zh-TW" sz="2500" b="1" dirty="0" smtClean="0">
              <a:solidFill>
                <a:srgbClr val="E3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rPr>
            <a:t>Aggregate Function</a:t>
          </a:r>
          <a:endParaRPr lang="zh-TW" altLang="en-US" sz="2500" b="1" dirty="0" smtClean="0">
            <a:solidFill>
              <a:srgbClr val="E3DE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</a:endParaRPr>
        </a:p>
      </dgm:t>
    </dgm:pt>
    <dgm:pt modelId="{26C47BE2-1446-45FC-BFB8-79A9A749DB14}" type="sibTrans" cxnId="{8C55320E-6A52-4147-ABDC-B0D1CFAA26B6}">
      <dgm:prSet/>
      <dgm:spPr/>
      <dgm:t>
        <a:bodyPr/>
        <a:lstStyle/>
        <a:p>
          <a:endParaRPr lang="zh-TW" altLang="en-US"/>
        </a:p>
      </dgm:t>
    </dgm:pt>
    <dgm:pt modelId="{983F4BF0-9D1B-463A-8C01-A4EEB7C7EB43}" type="parTrans" cxnId="{8C55320E-6A52-4147-ABDC-B0D1CFAA26B6}">
      <dgm:prSet/>
      <dgm:spPr/>
      <dgm:t>
        <a:bodyPr/>
        <a:lstStyle/>
        <a:p>
          <a:endParaRPr lang="zh-TW" altLang="en-US"/>
        </a:p>
      </dgm:t>
    </dgm:pt>
    <dgm:pt modelId="{D8AFE477-2409-4D34-827C-83D43FEC2636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E3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rPr>
            <a:t>表格設計心得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B2293A-5CD6-422B-9BED-64B19125CA19}" type="sibTrans" cxnId="{CB011E85-5A1F-42CD-A944-AEE1D9AEFED9}">
      <dgm:prSet/>
      <dgm:spPr/>
      <dgm:t>
        <a:bodyPr/>
        <a:lstStyle/>
        <a:p>
          <a:endParaRPr lang="zh-TW" altLang="en-US"/>
        </a:p>
      </dgm:t>
    </dgm:pt>
    <dgm:pt modelId="{FB4E30C1-C136-494F-9F52-8C5C2AAA33A0}" type="parTrans" cxnId="{CB011E85-5A1F-42CD-A944-AEE1D9AEFED9}">
      <dgm:prSet/>
      <dgm:spPr/>
      <dgm:t>
        <a:bodyPr/>
        <a:lstStyle/>
        <a:p>
          <a:endParaRPr lang="zh-TW" altLang="en-US"/>
        </a:p>
      </dgm:t>
    </dgm:pt>
    <dgm:pt modelId="{CAE55FAD-C5CE-424B-B969-8D40B5EE8306}">
      <dgm:prSet/>
      <dgm:spPr/>
      <dgm:t>
        <a:bodyPr/>
        <a:lstStyle/>
        <a:p>
          <a:r>
            <a:rPr lang="zh-TW" altLang="en-US" b="1" dirty="0" smtClean="0">
              <a:solidFill>
                <a:srgbClr val="E3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rPr>
            <a:t>情境聯想心得</a:t>
          </a:r>
        </a:p>
      </dgm:t>
    </dgm:pt>
    <dgm:pt modelId="{2C041EBE-698C-4D85-ABBA-A06049DC7C7E}" type="parTrans" cxnId="{D14566B1-0221-477A-A584-2A78558E6D41}">
      <dgm:prSet/>
      <dgm:spPr/>
      <dgm:t>
        <a:bodyPr/>
        <a:lstStyle/>
        <a:p>
          <a:endParaRPr lang="zh-TW" altLang="en-US"/>
        </a:p>
      </dgm:t>
    </dgm:pt>
    <dgm:pt modelId="{3B308017-1BBD-4413-A6DA-1FDC38C58AD8}" type="sibTrans" cxnId="{D14566B1-0221-477A-A584-2A78558E6D41}">
      <dgm:prSet/>
      <dgm:spPr/>
      <dgm:t>
        <a:bodyPr/>
        <a:lstStyle/>
        <a:p>
          <a:endParaRPr lang="zh-TW" altLang="en-US"/>
        </a:p>
      </dgm:t>
    </dgm:pt>
    <dgm:pt modelId="{CDDED69B-E46F-469D-A65F-6268671B9593}" type="pres">
      <dgm:prSet presAssocID="{6D1D37B3-0A91-4F84-9700-643030CBAF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2E52594-9C8D-457B-A8C0-4DEB5E6C0F4D}" type="pres">
      <dgm:prSet presAssocID="{6373DCD7-ABFC-4CDD-A815-BCB42693E62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7C12A6-A100-4569-83AF-7AA586F0A5C7}" type="pres">
      <dgm:prSet presAssocID="{18846096-E40A-4E12-A325-5C37C2F66D53}" presName="sibTrans" presStyleLbl="sibTrans1D1" presStyleIdx="0" presStyleCnt="2"/>
      <dgm:spPr/>
      <dgm:t>
        <a:bodyPr/>
        <a:lstStyle/>
        <a:p>
          <a:endParaRPr lang="zh-TW" altLang="en-US"/>
        </a:p>
      </dgm:t>
    </dgm:pt>
    <dgm:pt modelId="{D4D9E8B2-37A9-4237-9CB9-03BF1890B1BA}" type="pres">
      <dgm:prSet presAssocID="{18846096-E40A-4E12-A325-5C37C2F66D53}" presName="connectorText" presStyleLbl="sibTrans1D1" presStyleIdx="0" presStyleCnt="2"/>
      <dgm:spPr/>
      <dgm:t>
        <a:bodyPr/>
        <a:lstStyle/>
        <a:p>
          <a:endParaRPr lang="zh-TW" altLang="en-US"/>
        </a:p>
      </dgm:t>
    </dgm:pt>
    <dgm:pt modelId="{03FD2B1D-09BA-431A-AAD7-A3A6F5BEA8B7}" type="pres">
      <dgm:prSet presAssocID="{7CC227A5-A534-4FC1-B8C3-881689811B5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3C8E8D-F6A8-423C-B944-B6393C872D3A}" type="pres">
      <dgm:prSet presAssocID="{8BC43FDB-58BE-41B0-9BE1-7D500E8B3F82}" presName="sibTrans" presStyleLbl="sibTrans1D1" presStyleIdx="1" presStyleCnt="2"/>
      <dgm:spPr/>
      <dgm:t>
        <a:bodyPr/>
        <a:lstStyle/>
        <a:p>
          <a:endParaRPr lang="zh-TW" altLang="en-US"/>
        </a:p>
      </dgm:t>
    </dgm:pt>
    <dgm:pt modelId="{ABB41519-EACE-4E6C-949D-CFCA02C51680}" type="pres">
      <dgm:prSet presAssocID="{8BC43FDB-58BE-41B0-9BE1-7D500E8B3F82}" presName="connectorText" presStyleLbl="sibTrans1D1" presStyleIdx="1" presStyleCnt="2"/>
      <dgm:spPr/>
      <dgm:t>
        <a:bodyPr/>
        <a:lstStyle/>
        <a:p>
          <a:endParaRPr lang="zh-TW" altLang="en-US"/>
        </a:p>
      </dgm:t>
    </dgm:pt>
    <dgm:pt modelId="{5842ADFA-F522-437B-9631-2AB5C04AD3FD}" type="pres">
      <dgm:prSet presAssocID="{A07BC1DC-07C0-43C3-861C-08BC89E4F3D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7ABE058-78B4-4B65-A2EA-6739B21B87F3}" type="presOf" srcId="{8BC43FDB-58BE-41B0-9BE1-7D500E8B3F82}" destId="{ABB41519-EACE-4E6C-949D-CFCA02C51680}" srcOrd="1" destOrd="0" presId="urn:microsoft.com/office/officeart/2005/8/layout/bProcess3"/>
    <dgm:cxn modelId="{512CD780-C727-4E09-B8C5-655460095EB3}" srcId="{6D1D37B3-0A91-4F84-9700-643030CBAF4A}" destId="{7CC227A5-A534-4FC1-B8C3-881689811B57}" srcOrd="1" destOrd="0" parTransId="{55816598-9568-4C92-BBAE-8DEE2A732544}" sibTransId="{8BC43FDB-58BE-41B0-9BE1-7D500E8B3F82}"/>
    <dgm:cxn modelId="{8C55320E-6A52-4147-ABDC-B0D1CFAA26B6}" srcId="{7CC227A5-A534-4FC1-B8C3-881689811B57}" destId="{C34D5CC2-A860-4BDF-8E6E-EA96477B6B87}" srcOrd="1" destOrd="0" parTransId="{983F4BF0-9D1B-463A-8C01-A4EEB7C7EB43}" sibTransId="{26C47BE2-1446-45FC-BFB8-79A9A749DB14}"/>
    <dgm:cxn modelId="{7A33F634-FE8E-46FB-95EA-CCD04A441437}" type="presOf" srcId="{7CC227A5-A534-4FC1-B8C3-881689811B57}" destId="{03FD2B1D-09BA-431A-AAD7-A3A6F5BEA8B7}" srcOrd="0" destOrd="0" presId="urn:microsoft.com/office/officeart/2005/8/layout/bProcess3"/>
    <dgm:cxn modelId="{0DD1C825-8FDE-466B-8990-FE4C7DEA7726}" type="presOf" srcId="{A07BC1DC-07C0-43C3-861C-08BC89E4F3D8}" destId="{5842ADFA-F522-437B-9631-2AB5C04AD3FD}" srcOrd="0" destOrd="0" presId="urn:microsoft.com/office/officeart/2005/8/layout/bProcess3"/>
    <dgm:cxn modelId="{C3BCC696-D15E-420E-A42C-56265A4492F8}" type="presOf" srcId="{18846096-E40A-4E12-A325-5C37C2F66D53}" destId="{9A7C12A6-A100-4569-83AF-7AA586F0A5C7}" srcOrd="0" destOrd="0" presId="urn:microsoft.com/office/officeart/2005/8/layout/bProcess3"/>
    <dgm:cxn modelId="{63035B9D-B9CC-45D5-BEF1-48CC734C916C}" type="presOf" srcId="{6373DCD7-ABFC-4CDD-A815-BCB42693E628}" destId="{02E52594-9C8D-457B-A8C0-4DEB5E6C0F4D}" srcOrd="0" destOrd="0" presId="urn:microsoft.com/office/officeart/2005/8/layout/bProcess3"/>
    <dgm:cxn modelId="{EAC7189F-DD05-426B-9A0B-1A087FE1A676}" type="presOf" srcId="{34B8F5E2-EEE1-4F19-A669-D7C100390C9E}" destId="{03FD2B1D-09BA-431A-AAD7-A3A6F5BEA8B7}" srcOrd="0" destOrd="1" presId="urn:microsoft.com/office/officeart/2005/8/layout/bProcess3"/>
    <dgm:cxn modelId="{49136314-2E41-4F5A-93E9-7DAE6ACF6F31}" type="presOf" srcId="{C34D5CC2-A860-4BDF-8E6E-EA96477B6B87}" destId="{03FD2B1D-09BA-431A-AAD7-A3A6F5BEA8B7}" srcOrd="0" destOrd="2" presId="urn:microsoft.com/office/officeart/2005/8/layout/bProcess3"/>
    <dgm:cxn modelId="{7F1E128D-A698-44FB-81BE-DCF9FEC95FC7}" type="presOf" srcId="{75BCD923-68CB-464A-BB21-E70D40EC7952}" destId="{02E52594-9C8D-457B-A8C0-4DEB5E6C0F4D}" srcOrd="0" destOrd="1" presId="urn:microsoft.com/office/officeart/2005/8/layout/bProcess3"/>
    <dgm:cxn modelId="{78FAF62F-3019-4B9A-A01A-9EA0C6CAA242}" srcId="{6D1D37B3-0A91-4F84-9700-643030CBAF4A}" destId="{6373DCD7-ABFC-4CDD-A815-BCB42693E628}" srcOrd="0" destOrd="0" parTransId="{C17DC40B-5A78-4930-A3B9-9FA517B8CFE1}" sibTransId="{18846096-E40A-4E12-A325-5C37C2F66D53}"/>
    <dgm:cxn modelId="{1EFC1382-7487-4F03-9E72-D26D855113B5}" type="presOf" srcId="{CAE55FAD-C5CE-424B-B969-8D40B5EE8306}" destId="{5842ADFA-F522-437B-9631-2AB5C04AD3FD}" srcOrd="0" destOrd="2" presId="urn:microsoft.com/office/officeart/2005/8/layout/bProcess3"/>
    <dgm:cxn modelId="{D14566B1-0221-477A-A584-2A78558E6D41}" srcId="{A07BC1DC-07C0-43C3-861C-08BC89E4F3D8}" destId="{CAE55FAD-C5CE-424B-B969-8D40B5EE8306}" srcOrd="1" destOrd="0" parTransId="{2C041EBE-698C-4D85-ABBA-A06049DC7C7E}" sibTransId="{3B308017-1BBD-4413-A6DA-1FDC38C58AD8}"/>
    <dgm:cxn modelId="{CB011E85-5A1F-42CD-A944-AEE1D9AEFED9}" srcId="{A07BC1DC-07C0-43C3-861C-08BC89E4F3D8}" destId="{D8AFE477-2409-4D34-827C-83D43FEC2636}" srcOrd="0" destOrd="0" parTransId="{FB4E30C1-C136-494F-9F52-8C5C2AAA33A0}" sibTransId="{D0B2293A-5CD6-422B-9BED-64B19125CA19}"/>
    <dgm:cxn modelId="{F3C0D1DF-2621-4702-8A46-0E8FFFEF0D08}" type="presOf" srcId="{18846096-E40A-4E12-A325-5C37C2F66D53}" destId="{D4D9E8B2-37A9-4237-9CB9-03BF1890B1BA}" srcOrd="1" destOrd="0" presId="urn:microsoft.com/office/officeart/2005/8/layout/bProcess3"/>
    <dgm:cxn modelId="{53C1A8D3-7C4F-4E16-8B01-D3A16DB58832}" srcId="{6D1D37B3-0A91-4F84-9700-643030CBAF4A}" destId="{A07BC1DC-07C0-43C3-861C-08BC89E4F3D8}" srcOrd="2" destOrd="0" parTransId="{9EC6BB66-E4E3-4191-B710-D336C190B626}" sibTransId="{F14A9A50-082A-45AA-B8A1-358D584294AE}"/>
    <dgm:cxn modelId="{3D3B1BAE-A350-44FF-892F-BF0E47879D52}" type="presOf" srcId="{D8AFE477-2409-4D34-827C-83D43FEC2636}" destId="{5842ADFA-F522-437B-9631-2AB5C04AD3FD}" srcOrd="0" destOrd="1" presId="urn:microsoft.com/office/officeart/2005/8/layout/bProcess3"/>
    <dgm:cxn modelId="{896D09AA-4CAD-4ADC-A195-9421BD2AD0E9}" type="presOf" srcId="{6D1D37B3-0A91-4F84-9700-643030CBAF4A}" destId="{CDDED69B-E46F-469D-A65F-6268671B9593}" srcOrd="0" destOrd="0" presId="urn:microsoft.com/office/officeart/2005/8/layout/bProcess3"/>
    <dgm:cxn modelId="{CE560635-D240-440D-B4D4-C10976CA2199}" srcId="{7CC227A5-A534-4FC1-B8C3-881689811B57}" destId="{34B8F5E2-EEE1-4F19-A669-D7C100390C9E}" srcOrd="0" destOrd="0" parTransId="{AEA88EA8-1A12-4DF9-AAA6-482D53C55339}" sibTransId="{C1D9FAA7-9F9B-45FD-BCD3-4A410D30AEA4}"/>
    <dgm:cxn modelId="{82C9A45C-C95F-41BC-A533-BFA88A3D67DE}" type="presOf" srcId="{8BC43FDB-58BE-41B0-9BE1-7D500E8B3F82}" destId="{9A3C8E8D-F6A8-423C-B944-B6393C872D3A}" srcOrd="0" destOrd="0" presId="urn:microsoft.com/office/officeart/2005/8/layout/bProcess3"/>
    <dgm:cxn modelId="{607E1FDA-71D6-4158-92AF-41A4524FCC20}" srcId="{6373DCD7-ABFC-4CDD-A815-BCB42693E628}" destId="{75BCD923-68CB-464A-BB21-E70D40EC7952}" srcOrd="0" destOrd="0" parTransId="{43006F62-7AE3-489A-805A-88AA2B0D541B}" sibTransId="{512A9F9F-5305-4859-B0B6-51B4F7CF6253}"/>
    <dgm:cxn modelId="{8B7038C1-78D5-4F48-B386-B2972D73A08A}" type="presParOf" srcId="{CDDED69B-E46F-469D-A65F-6268671B9593}" destId="{02E52594-9C8D-457B-A8C0-4DEB5E6C0F4D}" srcOrd="0" destOrd="0" presId="urn:microsoft.com/office/officeart/2005/8/layout/bProcess3"/>
    <dgm:cxn modelId="{BA605582-F7BD-408A-A4A8-5D562B229BC1}" type="presParOf" srcId="{CDDED69B-E46F-469D-A65F-6268671B9593}" destId="{9A7C12A6-A100-4569-83AF-7AA586F0A5C7}" srcOrd="1" destOrd="0" presId="urn:microsoft.com/office/officeart/2005/8/layout/bProcess3"/>
    <dgm:cxn modelId="{29E9BA19-F68D-46B5-B1AD-4BB24D238196}" type="presParOf" srcId="{9A7C12A6-A100-4569-83AF-7AA586F0A5C7}" destId="{D4D9E8B2-37A9-4237-9CB9-03BF1890B1BA}" srcOrd="0" destOrd="0" presId="urn:microsoft.com/office/officeart/2005/8/layout/bProcess3"/>
    <dgm:cxn modelId="{D6AC7635-D9F9-4D25-977F-6679918738C1}" type="presParOf" srcId="{CDDED69B-E46F-469D-A65F-6268671B9593}" destId="{03FD2B1D-09BA-431A-AAD7-A3A6F5BEA8B7}" srcOrd="2" destOrd="0" presId="urn:microsoft.com/office/officeart/2005/8/layout/bProcess3"/>
    <dgm:cxn modelId="{B253E553-7D3E-4453-9FA2-B9C765B8B8AC}" type="presParOf" srcId="{CDDED69B-E46F-469D-A65F-6268671B9593}" destId="{9A3C8E8D-F6A8-423C-B944-B6393C872D3A}" srcOrd="3" destOrd="0" presId="urn:microsoft.com/office/officeart/2005/8/layout/bProcess3"/>
    <dgm:cxn modelId="{8A1B7C42-49B6-41D0-9418-0C97F505FBA6}" type="presParOf" srcId="{9A3C8E8D-F6A8-423C-B944-B6393C872D3A}" destId="{ABB41519-EACE-4E6C-949D-CFCA02C51680}" srcOrd="0" destOrd="0" presId="urn:microsoft.com/office/officeart/2005/8/layout/bProcess3"/>
    <dgm:cxn modelId="{9C189042-B691-4903-A8A0-0FD7D3E1F8C3}" type="presParOf" srcId="{CDDED69B-E46F-469D-A65F-6268671B9593}" destId="{5842ADFA-F522-437B-9631-2AB5C04AD3FD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B54275-A3F0-4502-A259-4BEC818717F6}" type="doc">
      <dgm:prSet loTypeId="urn:microsoft.com/office/officeart/2005/8/layout/default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zh-TW" altLang="en-US"/>
        </a:p>
      </dgm:t>
    </dgm:pt>
    <dgm:pt modelId="{E29E47F6-33DE-44FA-B8C6-00FFF56B9EF8}">
      <dgm:prSet phldrT="[文字]" custT="1"/>
      <dgm:spPr/>
      <dgm:t>
        <a:bodyPr/>
        <a:lstStyle/>
        <a:p>
          <a:r>
            <a:rPr lang="en-US" altLang="zh-TW" sz="1900" b="1" dirty="0" smtClean="0"/>
            <a:t>1. Customer </a:t>
          </a:r>
          <a:endParaRPr lang="zh-TW" altLang="en-US" sz="1900" b="1" dirty="0"/>
        </a:p>
      </dgm:t>
    </dgm:pt>
    <dgm:pt modelId="{FCF77968-EA6C-4939-B569-14256B1ED33A}" type="parTrans" cxnId="{2E6EFB9C-5702-4C51-B14F-088776509D29}">
      <dgm:prSet/>
      <dgm:spPr/>
      <dgm:t>
        <a:bodyPr/>
        <a:lstStyle/>
        <a:p>
          <a:endParaRPr lang="zh-TW" altLang="en-US" sz="1900" b="1"/>
        </a:p>
      </dgm:t>
    </dgm:pt>
    <dgm:pt modelId="{13CE4C0C-DF0F-4F64-82D7-AFF81C01BCDA}" type="sibTrans" cxnId="{2E6EFB9C-5702-4C51-B14F-088776509D29}">
      <dgm:prSet/>
      <dgm:spPr/>
      <dgm:t>
        <a:bodyPr/>
        <a:lstStyle/>
        <a:p>
          <a:endParaRPr lang="zh-TW" altLang="en-US" sz="1900" b="1"/>
        </a:p>
      </dgm:t>
    </dgm:pt>
    <dgm:pt modelId="{B4DB24D7-90AA-46D4-9F24-B7E25B6A19E4}">
      <dgm:prSet phldrT="[文字]" custT="1"/>
      <dgm:spPr/>
      <dgm:t>
        <a:bodyPr/>
        <a:lstStyle/>
        <a:p>
          <a:r>
            <a:rPr lang="en-US" altLang="zh-TW" sz="1900" b="1" dirty="0" smtClean="0"/>
            <a:t>3. </a:t>
          </a:r>
          <a:r>
            <a:rPr lang="en-US" altLang="zh-TW" sz="1900" b="1" dirty="0" err="1" smtClean="0"/>
            <a:t>Smart_Phone</a:t>
          </a:r>
          <a:endParaRPr lang="zh-TW" altLang="en-US" sz="1900" b="1" dirty="0"/>
        </a:p>
      </dgm:t>
    </dgm:pt>
    <dgm:pt modelId="{840F642C-9AF5-4799-B504-73F12E6E41E5}" type="parTrans" cxnId="{FC62B616-9C99-4BCD-9556-9437033F9BEB}">
      <dgm:prSet/>
      <dgm:spPr/>
      <dgm:t>
        <a:bodyPr/>
        <a:lstStyle/>
        <a:p>
          <a:endParaRPr lang="zh-TW" altLang="en-US" sz="1900" b="1"/>
        </a:p>
      </dgm:t>
    </dgm:pt>
    <dgm:pt modelId="{F998974B-5349-488F-97EB-8C78744EFD5F}" type="sibTrans" cxnId="{FC62B616-9C99-4BCD-9556-9437033F9BEB}">
      <dgm:prSet/>
      <dgm:spPr/>
      <dgm:t>
        <a:bodyPr/>
        <a:lstStyle/>
        <a:p>
          <a:endParaRPr lang="zh-TW" altLang="en-US" sz="1900" b="1"/>
        </a:p>
      </dgm:t>
    </dgm:pt>
    <dgm:pt modelId="{95698842-BB6A-4E5C-A542-801A873CA101}">
      <dgm:prSet phldrT="[文字]" custT="1"/>
      <dgm:spPr/>
      <dgm:t>
        <a:bodyPr/>
        <a:lstStyle/>
        <a:p>
          <a:r>
            <a:rPr lang="en-US" altLang="zh-TW" sz="1900" b="1" dirty="0" smtClean="0"/>
            <a:t>4. </a:t>
          </a:r>
          <a:r>
            <a:rPr lang="en-US" altLang="zh-TW" sz="1900" b="1" dirty="0" err="1" smtClean="0"/>
            <a:t>Tabelt_Computer</a:t>
          </a:r>
          <a:endParaRPr lang="zh-TW" altLang="en-US" sz="1900" b="1" dirty="0"/>
        </a:p>
      </dgm:t>
    </dgm:pt>
    <dgm:pt modelId="{C6A9BB82-C395-402A-A41D-C3E14E2C3BF3}" type="parTrans" cxnId="{4E315B27-85C7-4052-8FE0-9D3899000DC1}">
      <dgm:prSet/>
      <dgm:spPr/>
      <dgm:t>
        <a:bodyPr/>
        <a:lstStyle/>
        <a:p>
          <a:endParaRPr lang="zh-TW" altLang="en-US" sz="1900" b="1"/>
        </a:p>
      </dgm:t>
    </dgm:pt>
    <dgm:pt modelId="{5458126C-2E02-4C59-B1C9-70AF33FF1F5E}" type="sibTrans" cxnId="{4E315B27-85C7-4052-8FE0-9D3899000DC1}">
      <dgm:prSet/>
      <dgm:spPr/>
      <dgm:t>
        <a:bodyPr/>
        <a:lstStyle/>
        <a:p>
          <a:endParaRPr lang="zh-TW" altLang="en-US" sz="1900" b="1"/>
        </a:p>
      </dgm:t>
    </dgm:pt>
    <dgm:pt modelId="{A30AF416-530B-4F60-8DC2-EA99099FA658}">
      <dgm:prSet phldrT="[文字]" custT="1"/>
      <dgm:spPr/>
      <dgm:t>
        <a:bodyPr/>
        <a:lstStyle/>
        <a:p>
          <a:r>
            <a:rPr lang="en-US" altLang="zh-TW" sz="1900" b="1" smtClean="0"/>
            <a:t>2. Order_list</a:t>
          </a:r>
          <a:endParaRPr lang="zh-TW" altLang="en-US" sz="1900" b="1" dirty="0"/>
        </a:p>
      </dgm:t>
    </dgm:pt>
    <dgm:pt modelId="{B18C9C54-1703-4A0E-ABCB-362ACD810024}" type="parTrans" cxnId="{7A1B620D-2266-481D-B095-EDF9CD6B5E2E}">
      <dgm:prSet/>
      <dgm:spPr/>
      <dgm:t>
        <a:bodyPr/>
        <a:lstStyle/>
        <a:p>
          <a:endParaRPr lang="zh-TW" altLang="en-US"/>
        </a:p>
      </dgm:t>
    </dgm:pt>
    <dgm:pt modelId="{6013F780-5467-4F81-A4BD-7D659A4F5344}" type="sibTrans" cxnId="{7A1B620D-2266-481D-B095-EDF9CD6B5E2E}">
      <dgm:prSet/>
      <dgm:spPr/>
      <dgm:t>
        <a:bodyPr/>
        <a:lstStyle/>
        <a:p>
          <a:endParaRPr lang="zh-TW" altLang="en-US"/>
        </a:p>
      </dgm:t>
    </dgm:pt>
    <dgm:pt modelId="{6D7953BA-D78A-4E20-9552-4DFA00E75D4F}" type="pres">
      <dgm:prSet presAssocID="{3EB54275-A3F0-4502-A259-4BEC818717F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24D0027-6311-4D25-8869-5CE367B0F70A}" type="pres">
      <dgm:prSet presAssocID="{E29E47F6-33DE-44FA-B8C6-00FFF56B9EF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148B0C-AE27-4926-8C57-15CEC37C988E}" type="pres">
      <dgm:prSet presAssocID="{13CE4C0C-DF0F-4F64-82D7-AFF81C01BCDA}" presName="sibTrans" presStyleCnt="0"/>
      <dgm:spPr/>
    </dgm:pt>
    <dgm:pt modelId="{9189D3E9-AFA5-4BC4-9B5D-FBE4330F9FF2}" type="pres">
      <dgm:prSet presAssocID="{B4DB24D7-90AA-46D4-9F24-B7E25B6A19E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71A1D4-EF8E-4114-9C50-500566541E03}" type="pres">
      <dgm:prSet presAssocID="{F998974B-5349-488F-97EB-8C78744EFD5F}" presName="sibTrans" presStyleCnt="0"/>
      <dgm:spPr/>
    </dgm:pt>
    <dgm:pt modelId="{88096FDC-5D4A-411F-AD56-2E8C4E803C76}" type="pres">
      <dgm:prSet presAssocID="{A30AF416-530B-4F60-8DC2-EA99099FA65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8A2C31-E22E-46F2-B916-44C842F99ED4}" type="pres">
      <dgm:prSet presAssocID="{6013F780-5467-4F81-A4BD-7D659A4F5344}" presName="sibTrans" presStyleCnt="0"/>
      <dgm:spPr/>
    </dgm:pt>
    <dgm:pt modelId="{4076A1E9-35D5-4531-B2B3-1B0046147494}" type="pres">
      <dgm:prSet presAssocID="{95698842-BB6A-4E5C-A542-801A873CA10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E0D945F-A242-4773-AC8B-0D6AE164A049}" type="presOf" srcId="{3EB54275-A3F0-4502-A259-4BEC818717F6}" destId="{6D7953BA-D78A-4E20-9552-4DFA00E75D4F}" srcOrd="0" destOrd="0" presId="urn:microsoft.com/office/officeart/2005/8/layout/default"/>
    <dgm:cxn modelId="{BB63A029-03F7-461E-B161-B662D446B980}" type="presOf" srcId="{B4DB24D7-90AA-46D4-9F24-B7E25B6A19E4}" destId="{9189D3E9-AFA5-4BC4-9B5D-FBE4330F9FF2}" srcOrd="0" destOrd="0" presId="urn:microsoft.com/office/officeart/2005/8/layout/default"/>
    <dgm:cxn modelId="{52B71688-45B3-49B3-9472-C283E93679F1}" type="presOf" srcId="{A30AF416-530B-4F60-8DC2-EA99099FA658}" destId="{88096FDC-5D4A-411F-AD56-2E8C4E803C76}" srcOrd="0" destOrd="0" presId="urn:microsoft.com/office/officeart/2005/8/layout/default"/>
    <dgm:cxn modelId="{9484211F-2CBC-411F-B9D8-1189AD67E566}" type="presOf" srcId="{E29E47F6-33DE-44FA-B8C6-00FFF56B9EF8}" destId="{824D0027-6311-4D25-8869-5CE367B0F70A}" srcOrd="0" destOrd="0" presId="urn:microsoft.com/office/officeart/2005/8/layout/default"/>
    <dgm:cxn modelId="{FC62B616-9C99-4BCD-9556-9437033F9BEB}" srcId="{3EB54275-A3F0-4502-A259-4BEC818717F6}" destId="{B4DB24D7-90AA-46D4-9F24-B7E25B6A19E4}" srcOrd="1" destOrd="0" parTransId="{840F642C-9AF5-4799-B504-73F12E6E41E5}" sibTransId="{F998974B-5349-488F-97EB-8C78744EFD5F}"/>
    <dgm:cxn modelId="{2E6EFB9C-5702-4C51-B14F-088776509D29}" srcId="{3EB54275-A3F0-4502-A259-4BEC818717F6}" destId="{E29E47F6-33DE-44FA-B8C6-00FFF56B9EF8}" srcOrd="0" destOrd="0" parTransId="{FCF77968-EA6C-4939-B569-14256B1ED33A}" sibTransId="{13CE4C0C-DF0F-4F64-82D7-AFF81C01BCDA}"/>
    <dgm:cxn modelId="{F112BACC-AA53-498B-BD96-FAF207E63362}" type="presOf" srcId="{95698842-BB6A-4E5C-A542-801A873CA101}" destId="{4076A1E9-35D5-4531-B2B3-1B0046147494}" srcOrd="0" destOrd="0" presId="urn:microsoft.com/office/officeart/2005/8/layout/default"/>
    <dgm:cxn modelId="{4E315B27-85C7-4052-8FE0-9D3899000DC1}" srcId="{3EB54275-A3F0-4502-A259-4BEC818717F6}" destId="{95698842-BB6A-4E5C-A542-801A873CA101}" srcOrd="3" destOrd="0" parTransId="{C6A9BB82-C395-402A-A41D-C3E14E2C3BF3}" sibTransId="{5458126C-2E02-4C59-B1C9-70AF33FF1F5E}"/>
    <dgm:cxn modelId="{7A1B620D-2266-481D-B095-EDF9CD6B5E2E}" srcId="{3EB54275-A3F0-4502-A259-4BEC818717F6}" destId="{A30AF416-530B-4F60-8DC2-EA99099FA658}" srcOrd="2" destOrd="0" parTransId="{B18C9C54-1703-4A0E-ABCB-362ACD810024}" sibTransId="{6013F780-5467-4F81-A4BD-7D659A4F5344}"/>
    <dgm:cxn modelId="{569CC880-CE7B-40C3-B06F-3563E23EF821}" type="presParOf" srcId="{6D7953BA-D78A-4E20-9552-4DFA00E75D4F}" destId="{824D0027-6311-4D25-8869-5CE367B0F70A}" srcOrd="0" destOrd="0" presId="urn:microsoft.com/office/officeart/2005/8/layout/default"/>
    <dgm:cxn modelId="{4D1BEE3E-F243-4127-BD34-A76432D0C284}" type="presParOf" srcId="{6D7953BA-D78A-4E20-9552-4DFA00E75D4F}" destId="{E8148B0C-AE27-4926-8C57-15CEC37C988E}" srcOrd="1" destOrd="0" presId="urn:microsoft.com/office/officeart/2005/8/layout/default"/>
    <dgm:cxn modelId="{9037A5C6-78BC-4390-9C30-ACCECB3F4716}" type="presParOf" srcId="{6D7953BA-D78A-4E20-9552-4DFA00E75D4F}" destId="{9189D3E9-AFA5-4BC4-9B5D-FBE4330F9FF2}" srcOrd="2" destOrd="0" presId="urn:microsoft.com/office/officeart/2005/8/layout/default"/>
    <dgm:cxn modelId="{FFB31782-112D-4E42-9125-83235905A7ED}" type="presParOf" srcId="{6D7953BA-D78A-4E20-9552-4DFA00E75D4F}" destId="{5271A1D4-EF8E-4114-9C50-500566541E03}" srcOrd="3" destOrd="0" presId="urn:microsoft.com/office/officeart/2005/8/layout/default"/>
    <dgm:cxn modelId="{43930B35-1EBC-4898-9287-EE0B77B9E99E}" type="presParOf" srcId="{6D7953BA-D78A-4E20-9552-4DFA00E75D4F}" destId="{88096FDC-5D4A-411F-AD56-2E8C4E803C76}" srcOrd="4" destOrd="0" presId="urn:microsoft.com/office/officeart/2005/8/layout/default"/>
    <dgm:cxn modelId="{01B14A0F-EF84-412C-BF64-C32B909335E5}" type="presParOf" srcId="{6D7953BA-D78A-4E20-9552-4DFA00E75D4F}" destId="{358A2C31-E22E-46F2-B916-44C842F99ED4}" srcOrd="5" destOrd="0" presId="urn:microsoft.com/office/officeart/2005/8/layout/default"/>
    <dgm:cxn modelId="{B87075BC-2778-44AD-9C06-3202B5C8491F}" type="presParOf" srcId="{6D7953BA-D78A-4E20-9552-4DFA00E75D4F}" destId="{4076A1E9-35D5-4531-B2B3-1B004614749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C12A6-A100-4569-83AF-7AA586F0A5C7}">
      <dsp:nvSpPr>
        <dsp:cNvPr id="0" name=""/>
        <dsp:cNvSpPr/>
      </dsp:nvSpPr>
      <dsp:spPr>
        <a:xfrm>
          <a:off x="3679906" y="1359879"/>
          <a:ext cx="8157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15796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066644" y="1401367"/>
        <a:ext cx="42319" cy="8463"/>
      </dsp:txXfrm>
    </dsp:sp>
    <dsp:sp modelId="{02E52594-9C8D-457B-A8C0-4DEB5E6C0F4D}">
      <dsp:nvSpPr>
        <dsp:cNvPr id="0" name=""/>
        <dsp:cNvSpPr/>
      </dsp:nvSpPr>
      <dsp:spPr>
        <a:xfrm>
          <a:off x="1723" y="301604"/>
          <a:ext cx="3679982" cy="22079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建立所需表格</a:t>
          </a:r>
          <a:endParaRPr lang="zh-TW" alt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b="1" kern="1200" dirty="0" smtClean="0">
              <a:solidFill>
                <a:srgbClr val="E3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rPr>
            <a:t>線上購物系統</a:t>
          </a:r>
          <a:endParaRPr lang="zh-TW" alt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23" y="301604"/>
        <a:ext cx="3679982" cy="2207989"/>
      </dsp:txXfrm>
    </dsp:sp>
    <dsp:sp modelId="{9A3C8E8D-F6A8-423C-B944-B6393C872D3A}">
      <dsp:nvSpPr>
        <dsp:cNvPr id="0" name=""/>
        <dsp:cNvSpPr/>
      </dsp:nvSpPr>
      <dsp:spPr>
        <a:xfrm>
          <a:off x="1841715" y="2507794"/>
          <a:ext cx="4526378" cy="815796"/>
        </a:xfrm>
        <a:custGeom>
          <a:avLst/>
          <a:gdLst/>
          <a:ahLst/>
          <a:cxnLst/>
          <a:rect l="0" t="0" r="0" b="0"/>
          <a:pathLst>
            <a:path>
              <a:moveTo>
                <a:pt x="4526378" y="0"/>
              </a:moveTo>
              <a:lnTo>
                <a:pt x="4526378" y="424998"/>
              </a:lnTo>
              <a:lnTo>
                <a:pt x="0" y="424998"/>
              </a:lnTo>
              <a:lnTo>
                <a:pt x="0" y="815796"/>
              </a:lnTo>
            </a:path>
          </a:pathLst>
        </a:custGeom>
        <a:noFill/>
        <a:ln w="1270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989783" y="2911460"/>
        <a:ext cx="230241" cy="8463"/>
      </dsp:txXfrm>
    </dsp:sp>
    <dsp:sp modelId="{03FD2B1D-09BA-431A-AAD7-A3A6F5BEA8B7}">
      <dsp:nvSpPr>
        <dsp:cNvPr id="0" name=""/>
        <dsp:cNvSpPr/>
      </dsp:nvSpPr>
      <dsp:spPr>
        <a:xfrm>
          <a:off x="4528102" y="301604"/>
          <a:ext cx="3679982" cy="2207989"/>
        </a:xfrm>
        <a:prstGeom prst="rect">
          <a:avLst/>
        </a:prstGeom>
        <a:solidFill>
          <a:schemeClr val="accent2">
            <a:hueOff val="-1356225"/>
            <a:satOff val="-828"/>
            <a:lumOff val="32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500" b="1" kern="120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SQL</a:t>
          </a:r>
          <a:r>
            <a:rPr lang="zh-TW" altLang="en-US" sz="2500" b="1" kern="120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指令練習</a:t>
          </a:r>
          <a:endParaRPr lang="zh-TW" altLang="en-US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b="1" kern="1200" dirty="0" smtClean="0">
              <a:solidFill>
                <a:srgbClr val="E3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rPr>
            <a:t>情境模擬</a:t>
          </a:r>
          <a:endParaRPr lang="zh-TW" alt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500" b="1" kern="1200" dirty="0" smtClean="0">
              <a:solidFill>
                <a:srgbClr val="E3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rPr>
            <a:t>Aggregate Function</a:t>
          </a:r>
          <a:endParaRPr lang="zh-TW" altLang="en-US" sz="2500" b="1" kern="1200" dirty="0" smtClean="0">
            <a:solidFill>
              <a:srgbClr val="E3DE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</a:endParaRPr>
        </a:p>
      </dsp:txBody>
      <dsp:txXfrm>
        <a:off x="4528102" y="301604"/>
        <a:ext cx="3679982" cy="2207989"/>
      </dsp:txXfrm>
    </dsp:sp>
    <dsp:sp modelId="{5842ADFA-F522-437B-9631-2AB5C04AD3FD}">
      <dsp:nvSpPr>
        <dsp:cNvPr id="0" name=""/>
        <dsp:cNvSpPr/>
      </dsp:nvSpPr>
      <dsp:spPr>
        <a:xfrm>
          <a:off x="1723" y="3355990"/>
          <a:ext cx="3679982" cy="2207989"/>
        </a:xfrm>
        <a:prstGeom prst="rect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b="1" kern="120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心得感想</a:t>
          </a:r>
          <a:endParaRPr lang="zh-TW" altLang="en-US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b="1" kern="1200" dirty="0" smtClean="0">
              <a:solidFill>
                <a:srgbClr val="E3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rPr>
            <a:t>表格設計心得</a:t>
          </a:r>
          <a:endParaRPr lang="zh-TW" altLang="en-US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b="1" kern="1200" dirty="0" smtClean="0">
              <a:solidFill>
                <a:srgbClr val="E3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rPr>
            <a:t>情境聯想心得</a:t>
          </a:r>
        </a:p>
      </dsp:txBody>
      <dsp:txXfrm>
        <a:off x="1723" y="3355990"/>
        <a:ext cx="3679982" cy="22079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D0027-6311-4D25-8869-5CE367B0F70A}">
      <dsp:nvSpPr>
        <dsp:cNvPr id="0" name=""/>
        <dsp:cNvSpPr/>
      </dsp:nvSpPr>
      <dsp:spPr>
        <a:xfrm>
          <a:off x="1328505" y="2208"/>
          <a:ext cx="2426476" cy="145588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b="1" kern="1200" dirty="0" smtClean="0"/>
            <a:t>1. Customer </a:t>
          </a:r>
          <a:endParaRPr lang="zh-TW" altLang="en-US" sz="1900" b="1" kern="1200" dirty="0"/>
        </a:p>
      </dsp:txBody>
      <dsp:txXfrm>
        <a:off x="1328505" y="2208"/>
        <a:ext cx="2426476" cy="1455885"/>
      </dsp:txXfrm>
    </dsp:sp>
    <dsp:sp modelId="{9189D3E9-AFA5-4BC4-9B5D-FBE4330F9FF2}">
      <dsp:nvSpPr>
        <dsp:cNvPr id="0" name=""/>
        <dsp:cNvSpPr/>
      </dsp:nvSpPr>
      <dsp:spPr>
        <a:xfrm>
          <a:off x="3997629" y="2208"/>
          <a:ext cx="2426476" cy="145588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b="1" kern="1200" dirty="0" smtClean="0"/>
            <a:t>3. </a:t>
          </a:r>
          <a:r>
            <a:rPr lang="en-US" altLang="zh-TW" sz="1900" b="1" kern="1200" dirty="0" err="1" smtClean="0"/>
            <a:t>Smart_Phone</a:t>
          </a:r>
          <a:endParaRPr lang="zh-TW" altLang="en-US" sz="1900" b="1" kern="1200" dirty="0"/>
        </a:p>
      </dsp:txBody>
      <dsp:txXfrm>
        <a:off x="3997629" y="2208"/>
        <a:ext cx="2426476" cy="1455885"/>
      </dsp:txXfrm>
    </dsp:sp>
    <dsp:sp modelId="{88096FDC-5D4A-411F-AD56-2E8C4E803C76}">
      <dsp:nvSpPr>
        <dsp:cNvPr id="0" name=""/>
        <dsp:cNvSpPr/>
      </dsp:nvSpPr>
      <dsp:spPr>
        <a:xfrm>
          <a:off x="1328505" y="1700741"/>
          <a:ext cx="2426476" cy="145588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b="1" kern="1200" smtClean="0"/>
            <a:t>2. Order_list</a:t>
          </a:r>
          <a:endParaRPr lang="zh-TW" altLang="en-US" sz="1900" b="1" kern="1200" dirty="0"/>
        </a:p>
      </dsp:txBody>
      <dsp:txXfrm>
        <a:off x="1328505" y="1700741"/>
        <a:ext cx="2426476" cy="1455885"/>
      </dsp:txXfrm>
    </dsp:sp>
    <dsp:sp modelId="{4076A1E9-35D5-4531-B2B3-1B0046147494}">
      <dsp:nvSpPr>
        <dsp:cNvPr id="0" name=""/>
        <dsp:cNvSpPr/>
      </dsp:nvSpPr>
      <dsp:spPr>
        <a:xfrm>
          <a:off x="3997629" y="1700741"/>
          <a:ext cx="2426476" cy="145588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b="1" kern="1200" dirty="0" smtClean="0"/>
            <a:t>4. </a:t>
          </a:r>
          <a:r>
            <a:rPr lang="en-US" altLang="zh-TW" sz="1900" b="1" kern="1200" dirty="0" err="1" smtClean="0"/>
            <a:t>Tabelt_Computer</a:t>
          </a:r>
          <a:endParaRPr lang="zh-TW" altLang="en-US" sz="1900" b="1" kern="1200" dirty="0"/>
        </a:p>
      </dsp:txBody>
      <dsp:txXfrm>
        <a:off x="3997629" y="1700741"/>
        <a:ext cx="2426476" cy="1455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9A907-DAF9-405B-A5EF-DE4D7DDF1426}" type="datetimeFigureOut">
              <a:rPr lang="zh-TW" altLang="en-US" smtClean="0"/>
              <a:t>2013/6/30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E5CFC-33F7-4A01-87E4-54A1DB1A8A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284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6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6" y="4050836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9EA5-4EA0-4DE7-B3A2-2EEFDC8E53E5}" type="datetimeFigureOut">
              <a:rPr lang="zh-TW" altLang="en-US" smtClean="0"/>
              <a:t>2013/6/30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DDF7-5DA9-4275-BA9D-90E2C3DAFC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7993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9EA5-4EA0-4DE7-B3A2-2EEFDC8E53E5}" type="datetimeFigureOut">
              <a:rPr lang="zh-TW" altLang="en-US" smtClean="0"/>
              <a:t>2013/6/30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DDF7-5DA9-4275-BA9D-90E2C3DAFC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932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6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5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9EA5-4EA0-4DE7-B3A2-2EEFDC8E53E5}" type="datetimeFigureOut">
              <a:rPr lang="zh-TW" altLang="en-US" smtClean="0"/>
              <a:t>2013/6/30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DDF7-5DA9-4275-BA9D-90E2C3DAFC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2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0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3401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9EA5-4EA0-4DE7-B3A2-2EEFDC8E53E5}" type="datetimeFigureOut">
              <a:rPr lang="zh-TW" altLang="en-US" smtClean="0"/>
              <a:t>2013/6/30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DDF7-5DA9-4275-BA9D-90E2C3DAFC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266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6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9EA5-4EA0-4DE7-B3A2-2EEFDC8E53E5}" type="datetimeFigureOut">
              <a:rPr lang="zh-TW" altLang="en-US" smtClean="0"/>
              <a:t>2013/6/30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DDF7-5DA9-4275-BA9D-90E2C3DAFC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2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0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085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9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9EA5-4EA0-4DE7-B3A2-2EEFDC8E53E5}" type="datetimeFigureOut">
              <a:rPr lang="zh-TW" altLang="en-US" smtClean="0"/>
              <a:t>2013/6/30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DDF7-5DA9-4275-BA9D-90E2C3DAFC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6855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9EA5-4EA0-4DE7-B3A2-2EEFDC8E53E5}" type="datetimeFigureOut">
              <a:rPr lang="zh-TW" altLang="en-US" smtClean="0"/>
              <a:t>2013/6/30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DDF7-5DA9-4275-BA9D-90E2C3DAFC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5698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2"/>
            <a:ext cx="978812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2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9EA5-4EA0-4DE7-B3A2-2EEFDC8E53E5}" type="datetimeFigureOut">
              <a:rPr lang="zh-TW" altLang="en-US" smtClean="0"/>
              <a:t>2013/6/30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DDF7-5DA9-4275-BA9D-90E2C3DAFC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60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9EA5-4EA0-4DE7-B3A2-2EEFDC8E53E5}" type="datetimeFigureOut">
              <a:rPr lang="zh-TW" altLang="en-US" smtClean="0"/>
              <a:t>2013/6/30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DDF7-5DA9-4275-BA9D-90E2C3DAFC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143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00870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9EA5-4EA0-4DE7-B3A2-2EEFDC8E53E5}" type="datetimeFigureOut">
              <a:rPr lang="zh-TW" altLang="en-US" smtClean="0"/>
              <a:t>2013/6/30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DDF7-5DA9-4275-BA9D-90E2C3DAFC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40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9EA5-4EA0-4DE7-B3A2-2EEFDC8E53E5}" type="datetimeFigureOut">
              <a:rPr lang="zh-TW" altLang="en-US" smtClean="0"/>
              <a:t>2013/6/30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DDF7-5DA9-4275-BA9D-90E2C3DAFC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381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9EA5-4EA0-4DE7-B3A2-2EEFDC8E53E5}" type="datetimeFigureOut">
              <a:rPr lang="zh-TW" altLang="en-US" smtClean="0"/>
              <a:t>2013/6/30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DDF7-5DA9-4275-BA9D-90E2C3DAFC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308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9EA5-4EA0-4DE7-B3A2-2EEFDC8E53E5}" type="datetimeFigureOut">
              <a:rPr lang="zh-TW" altLang="en-US" smtClean="0"/>
              <a:t>2013/6/30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DDF7-5DA9-4275-BA9D-90E2C3DAFC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1468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9EA5-4EA0-4DE7-B3A2-2EEFDC8E53E5}" type="datetimeFigureOut">
              <a:rPr lang="zh-TW" altLang="en-US" smtClean="0"/>
              <a:t>2013/6/30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DDF7-5DA9-4275-BA9D-90E2C3DAFC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1487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6" y="514927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9EA5-4EA0-4DE7-B3A2-2EEFDC8E53E5}" type="datetimeFigureOut">
              <a:rPr lang="zh-TW" altLang="en-US" smtClean="0"/>
              <a:t>2013/6/30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DDF7-5DA9-4275-BA9D-90E2C3DAFC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454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9EA5-4EA0-4DE7-B3A2-2EEFDC8E53E5}" type="datetimeFigureOut">
              <a:rPr lang="zh-TW" altLang="en-US" smtClean="0"/>
              <a:t>2013/6/30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DDF7-5DA9-4275-BA9D-90E2C3DAFC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2151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6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5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B9EA5-4EA0-4DE7-B3A2-2EEFDC8E53E5}" type="datetimeFigureOut">
              <a:rPr lang="zh-TW" altLang="en-US" smtClean="0"/>
              <a:t>2013/6/30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5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7" y="6041365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5A1DDF7-5DA9-4275-BA9D-90E2C3DAFC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3807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tmp"/><Relationship Id="rId4" Type="http://schemas.openxmlformats.org/officeDocument/2006/relationships/image" Target="../media/image27.tm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資料庫管理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 </a:t>
            </a:r>
            <a:r>
              <a:rPr lang="en-US" altLang="zh-TW" sz="4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Managent</a:t>
            </a:r>
            <a:r>
              <a:rPr lang="en-US" altLang="zh-TW" sz="3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3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500" u="sng" dirty="0" smtClean="0">
                <a:solidFill>
                  <a:srgbClr val="E3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Ex.1-3 SQL</a:t>
            </a:r>
            <a:r>
              <a:rPr lang="zh-TW" altLang="en-US" sz="2500" u="sng" dirty="0" smtClean="0">
                <a:solidFill>
                  <a:srgbClr val="E3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指令練習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subTitle" idx="1"/>
          </p:nvPr>
        </p:nvSpPr>
        <p:spPr>
          <a:xfrm>
            <a:off x="1239780" y="4050836"/>
            <a:ext cx="5826719" cy="1096899"/>
          </a:xfrm>
        </p:spPr>
        <p:txBody>
          <a:bodyPr>
            <a:noAutofit/>
          </a:bodyPr>
          <a:lstStyle/>
          <a:p>
            <a:r>
              <a:rPr lang="zh-TW" altLang="en-US" sz="2400" dirty="0"/>
              <a:t>系級：物理四</a:t>
            </a:r>
            <a:endParaRPr lang="en-US" altLang="zh-TW" sz="2400" dirty="0"/>
          </a:p>
          <a:p>
            <a:r>
              <a:rPr lang="zh-TW" altLang="en-US" sz="2400" dirty="0"/>
              <a:t>學號：</a:t>
            </a:r>
            <a:r>
              <a:rPr lang="en-US" altLang="zh-TW" sz="2400" dirty="0"/>
              <a:t>49814201</a:t>
            </a:r>
          </a:p>
          <a:p>
            <a:r>
              <a:rPr lang="zh-TW" altLang="en-US" sz="2400" dirty="0"/>
              <a:t>姓名：吳嘉峰</a:t>
            </a:r>
            <a:endParaRPr lang="en-US" altLang="zh-TW" sz="2400" dirty="0"/>
          </a:p>
          <a:p>
            <a:r>
              <a:rPr lang="zh-TW" altLang="en-US" sz="2400" dirty="0"/>
              <a:t>授課老師：</a:t>
            </a:r>
            <a:r>
              <a:rPr lang="zh-TW" altLang="en-US" sz="2400" dirty="0" smtClean="0"/>
              <a:t>楊維邦 </a:t>
            </a:r>
            <a:r>
              <a:rPr lang="zh-TW" altLang="en-US" sz="2000" dirty="0" smtClean="0"/>
              <a:t>教授</a:t>
            </a:r>
            <a:endParaRPr lang="en-US" altLang="zh-TW" sz="2000" dirty="0"/>
          </a:p>
          <a:p>
            <a:r>
              <a:rPr lang="zh-TW" altLang="en-US" sz="2400" dirty="0"/>
              <a:t>日期：</a:t>
            </a:r>
            <a:r>
              <a:rPr lang="en-US" altLang="zh-TW" sz="2400" smtClean="0"/>
              <a:t>2013/04/01</a:t>
            </a:r>
            <a:endParaRPr lang="en-US" altLang="zh-TW" sz="24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11661">
            <a:off x="509736" y="3789585"/>
            <a:ext cx="3477854" cy="2536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2454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String Operation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7432" y="2613392"/>
            <a:ext cx="90891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Query</a:t>
            </a:r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：</a:t>
            </a:r>
            <a:endParaRPr lang="en-US" altLang="zh-TW" sz="5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E3DE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顯示作業系統為</a:t>
            </a:r>
            <a:r>
              <a:rPr lang="en-US" altLang="zh-TW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Android</a:t>
            </a:r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之手機</a:t>
            </a:r>
            <a:endParaRPr lang="zh-TW" altLang="en-US"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E3DE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內容版面配置區 4" descr="localhost / localhost / online_shop / smart_phone | phpMyAdmin 3.5.1 - Mozilla Firefox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5"/>
            <a:ext cx="9144000" cy="5545665"/>
          </a:xfrm>
        </p:spPr>
      </p:pic>
      <p:sp>
        <p:nvSpPr>
          <p:cNvPr id="3" name="矩形 2"/>
          <p:cNvSpPr/>
          <p:nvPr/>
        </p:nvSpPr>
        <p:spPr>
          <a:xfrm>
            <a:off x="1965278" y="2988859"/>
            <a:ext cx="3712191" cy="1637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9030" y="4478793"/>
            <a:ext cx="8985939" cy="201593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solidFill>
                  <a:srgbClr val="FF0000"/>
                </a:solidFill>
                <a:latin typeface="+mn-ea"/>
              </a:rPr>
              <a:t>指令語法：</a:t>
            </a:r>
            <a:endParaRPr lang="en-US" altLang="zh-TW" sz="25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SELECT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欄位</a:t>
            </a:r>
            <a:r>
              <a:rPr lang="zh-TW" altLang="en-US" sz="2500" b="1" dirty="0">
                <a:solidFill>
                  <a:srgbClr val="00B050"/>
                </a:solidFill>
                <a:latin typeface="+mn-ea"/>
              </a:rPr>
              <a:t>名稱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en-US" altLang="zh-TW" sz="2500" b="1" dirty="0" smtClean="0">
                <a:solidFill>
                  <a:srgbClr val="FF8AFF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FROM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資料表名稱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 </a:t>
            </a:r>
          </a:p>
          <a:p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WHERE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欄位名稱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 </a:t>
            </a:r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LIKE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“%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要查詢的字串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%”</a:t>
            </a:r>
          </a:p>
          <a:p>
            <a:r>
              <a:rPr lang="en-US" altLang="zh-TW" sz="2500" b="1" dirty="0">
                <a:solidFill>
                  <a:schemeClr val="bg1"/>
                </a:solidFill>
                <a:latin typeface="+mn-ea"/>
              </a:rPr>
              <a:t>#</a:t>
            </a:r>
            <a:r>
              <a:rPr lang="en-US" altLang="zh-TW" sz="2500" b="1" dirty="0" smtClean="0">
                <a:solidFill>
                  <a:schemeClr val="bg1"/>
                </a:solidFill>
                <a:latin typeface="+mn-ea"/>
              </a:rPr>
              <a:t> %</a:t>
            </a:r>
            <a:r>
              <a:rPr lang="zh-TW" altLang="en-US" sz="2500" b="1" dirty="0" smtClean="0">
                <a:solidFill>
                  <a:schemeClr val="bg1"/>
                </a:solidFill>
                <a:latin typeface="+mn-ea"/>
              </a:rPr>
              <a:t>代表任何</a:t>
            </a:r>
            <a:r>
              <a:rPr lang="zh-TW" altLang="en-US" sz="2500" b="1" u="sng" dirty="0" smtClean="0">
                <a:solidFill>
                  <a:schemeClr val="bg1"/>
                </a:solidFill>
                <a:latin typeface="+mn-ea"/>
              </a:rPr>
              <a:t>子字串</a:t>
            </a:r>
            <a:endParaRPr lang="en-US" altLang="zh-TW" sz="2500" b="1" u="sng" dirty="0">
              <a:solidFill>
                <a:schemeClr val="bg1"/>
              </a:solidFill>
              <a:latin typeface="+mn-ea"/>
            </a:endParaRPr>
          </a:p>
          <a:p>
            <a:r>
              <a:rPr lang="en-US" altLang="zh-TW" sz="2500" b="1" dirty="0" smtClean="0">
                <a:solidFill>
                  <a:schemeClr val="bg1"/>
                </a:solidFill>
                <a:latin typeface="+mn-ea"/>
              </a:rPr>
              <a:t>     _</a:t>
            </a:r>
            <a:r>
              <a:rPr lang="zh-TW" altLang="en-US" sz="2500" b="1" dirty="0" smtClean="0">
                <a:solidFill>
                  <a:schemeClr val="bg1"/>
                </a:solidFill>
                <a:latin typeface="+mn-ea"/>
              </a:rPr>
              <a:t>代表任何</a:t>
            </a:r>
            <a:r>
              <a:rPr lang="zh-TW" altLang="en-US" sz="2500" b="1" u="sng" dirty="0" smtClean="0">
                <a:solidFill>
                  <a:schemeClr val="bg1"/>
                </a:solidFill>
                <a:latin typeface="+mn-ea"/>
              </a:rPr>
              <a:t>字</a:t>
            </a:r>
            <a:r>
              <a:rPr lang="zh-TW" altLang="en-US" sz="2500" b="1" u="sng" dirty="0">
                <a:solidFill>
                  <a:schemeClr val="bg1"/>
                </a:solidFill>
                <a:latin typeface="+mn-ea"/>
              </a:rPr>
              <a:t>元</a:t>
            </a:r>
            <a:endParaRPr lang="en-US" altLang="zh-TW" sz="2500" b="1" u="sng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6" name="圖片 5" descr="localhost / localhost / online_shop / smart_phone | phpMyAdmin 3.5.1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" y="1312333"/>
            <a:ext cx="9144000" cy="554566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227616" y="3336966"/>
            <a:ext cx="546265" cy="19000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383955" y="3886882"/>
            <a:ext cx="34531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300" b="1" dirty="0" smtClean="0">
                <a:solidFill>
                  <a:srgbClr val="FF8409"/>
                </a:solidFill>
                <a:latin typeface="+mj-ea"/>
                <a:ea typeface="+mj-ea"/>
              </a:rPr>
              <a:t>各種</a:t>
            </a:r>
            <a:r>
              <a:rPr lang="en-US" altLang="zh-TW" sz="2300" b="1" dirty="0" smtClean="0">
                <a:solidFill>
                  <a:srgbClr val="FF8409"/>
                </a:solidFill>
                <a:latin typeface="+mj-ea"/>
                <a:ea typeface="+mj-ea"/>
              </a:rPr>
              <a:t>Android</a:t>
            </a:r>
            <a:r>
              <a:rPr lang="zh-TW" altLang="en-US" sz="2300" b="1" dirty="0" smtClean="0">
                <a:solidFill>
                  <a:srgbClr val="FF8409"/>
                </a:solidFill>
                <a:latin typeface="+mj-ea"/>
                <a:ea typeface="+mj-ea"/>
              </a:rPr>
              <a:t>版本的手機都顯示出來了</a:t>
            </a:r>
            <a:endParaRPr lang="zh-TW" altLang="en-US" sz="2300" b="1" dirty="0">
              <a:solidFill>
                <a:srgbClr val="FF8409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906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3" grpId="0" animBg="1"/>
      <p:bldP spid="7" grpId="0" animBg="1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Set Operation – Union (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聯集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7432" y="2613392"/>
            <a:ext cx="90891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Query</a:t>
            </a:r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：</a:t>
            </a:r>
            <a:endParaRPr lang="en-US" altLang="zh-TW" sz="5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E3DE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找出有販賣手機或平板的品牌</a:t>
            </a:r>
            <a:endParaRPr lang="zh-TW" altLang="en-US"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E3DE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內容版面配置區 4" descr="localhost / localhost / online_shop | phpMyAdmin 3.5.1 - Mozilla Firefox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7" y="1311348"/>
            <a:ext cx="9145627" cy="5546652"/>
          </a:xfrm>
        </p:spPr>
      </p:pic>
      <p:sp>
        <p:nvSpPr>
          <p:cNvPr id="7" name="文字方塊 6"/>
          <p:cNvSpPr txBox="1"/>
          <p:nvPr/>
        </p:nvSpPr>
        <p:spPr>
          <a:xfrm>
            <a:off x="79030" y="4680671"/>
            <a:ext cx="8985939" cy="163121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solidFill>
                  <a:srgbClr val="FF0000"/>
                </a:solidFill>
                <a:latin typeface="+mn-ea"/>
              </a:rPr>
              <a:t>指令語法：</a:t>
            </a:r>
            <a:endParaRPr lang="en-US" altLang="zh-TW" sz="25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SELECT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欄位名稱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1`</a:t>
            </a:r>
            <a:r>
              <a:rPr lang="en-US" altLang="zh-TW" sz="2500" b="1" dirty="0" smtClean="0">
                <a:solidFill>
                  <a:srgbClr val="FF8AFF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FROM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資料表名稱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1`</a:t>
            </a:r>
          </a:p>
          <a:p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UNION</a:t>
            </a:r>
          </a:p>
          <a:p>
            <a:r>
              <a:rPr lang="en-US" altLang="zh-TW" sz="2500" b="1" dirty="0">
                <a:solidFill>
                  <a:srgbClr val="7030A0"/>
                </a:solidFill>
                <a:latin typeface="+mn-ea"/>
              </a:rPr>
              <a:t>SELECT</a:t>
            </a:r>
            <a:r>
              <a:rPr lang="en-US" altLang="zh-TW" sz="2500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>
                <a:solidFill>
                  <a:srgbClr val="00B050"/>
                </a:solidFill>
                <a:latin typeface="+mn-ea"/>
              </a:rPr>
              <a:t>欄位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名稱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2`</a:t>
            </a:r>
            <a:r>
              <a:rPr lang="en-US" altLang="zh-TW" sz="2500" b="1" dirty="0" smtClean="0">
                <a:solidFill>
                  <a:srgbClr val="FF8AFF"/>
                </a:solidFill>
                <a:latin typeface="+mn-ea"/>
              </a:rPr>
              <a:t> </a:t>
            </a:r>
            <a:r>
              <a:rPr lang="en-US" altLang="zh-TW" sz="2500" b="1" dirty="0">
                <a:solidFill>
                  <a:srgbClr val="7030A0"/>
                </a:solidFill>
                <a:latin typeface="+mn-ea"/>
              </a:rPr>
              <a:t>FROM</a:t>
            </a:r>
            <a:r>
              <a:rPr lang="en-US" altLang="zh-TW" sz="2500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>
                <a:solidFill>
                  <a:srgbClr val="00B050"/>
                </a:solidFill>
                <a:latin typeface="+mn-ea"/>
              </a:rPr>
              <a:t>資料表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名稱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2`</a:t>
            </a:r>
            <a:endParaRPr lang="en-US" altLang="zh-TW" sz="2500" b="1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935678" y="2945081"/>
            <a:ext cx="2968831" cy="5700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 descr="localhost / localhost / online_shop | phpMyAdmin 3.5.1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3"/>
            <a:ext cx="9144000" cy="5545667"/>
          </a:xfrm>
          <a:prstGeom prst="rect">
            <a:avLst/>
          </a:prstGeom>
        </p:spPr>
      </p:pic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001245"/>
              </p:ext>
            </p:extLst>
          </p:nvPr>
        </p:nvGraphicFramePr>
        <p:xfrm>
          <a:off x="6006629" y="1618288"/>
          <a:ext cx="1560284" cy="493277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1560284"/>
              </a:tblGrid>
              <a:tr h="29857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Brand </a:t>
                      </a:r>
                    </a:p>
                  </a:txBody>
                  <a:tcPr marL="74643" marR="74643" marT="37322" marB="37322" anchor="ctr">
                    <a:lnL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8572">
                <a:tc>
                  <a:txBody>
                    <a:bodyPr/>
                    <a:lstStyle/>
                    <a:p>
                      <a:r>
                        <a:rPr lang="en-US" sz="2000" b="1" dirty="0"/>
                        <a:t>Apple</a:t>
                      </a:r>
                    </a:p>
                  </a:txBody>
                  <a:tcPr marL="74643" marR="74643" marT="37322" marB="37322" anchor="ctr">
                    <a:lnL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98572">
                <a:tc>
                  <a:txBody>
                    <a:bodyPr/>
                    <a:lstStyle/>
                    <a:p>
                      <a:r>
                        <a:rPr lang="en-US" sz="2000" b="1" dirty="0"/>
                        <a:t>ASUS</a:t>
                      </a:r>
                    </a:p>
                  </a:txBody>
                  <a:tcPr marL="74643" marR="74643" marT="37322" marB="37322" anchor="ctr">
                    <a:lnL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8572">
                <a:tc>
                  <a:txBody>
                    <a:bodyPr/>
                    <a:lstStyle/>
                    <a:p>
                      <a:r>
                        <a:rPr lang="en-US" sz="2000" b="1" dirty="0"/>
                        <a:t>Google</a:t>
                      </a:r>
                    </a:p>
                  </a:txBody>
                  <a:tcPr marL="74643" marR="74643" marT="37322" marB="37322" anchor="ctr">
                    <a:lnL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98572">
                <a:tc>
                  <a:txBody>
                    <a:bodyPr/>
                    <a:lstStyle/>
                    <a:p>
                      <a:r>
                        <a:rPr lang="en-US" sz="2000" b="1" dirty="0"/>
                        <a:t>HTC</a:t>
                      </a:r>
                    </a:p>
                  </a:txBody>
                  <a:tcPr marL="74643" marR="74643" marT="37322" marB="37322" anchor="ctr">
                    <a:lnL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8572">
                <a:tc>
                  <a:txBody>
                    <a:bodyPr/>
                    <a:lstStyle/>
                    <a:p>
                      <a:r>
                        <a:rPr lang="en-US" sz="2000" b="1" dirty="0"/>
                        <a:t>HUAWEI</a:t>
                      </a:r>
                    </a:p>
                  </a:txBody>
                  <a:tcPr marL="74643" marR="74643" marT="37322" marB="37322" anchor="ctr">
                    <a:lnL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98572">
                <a:tc>
                  <a:txBody>
                    <a:bodyPr/>
                    <a:lstStyle/>
                    <a:p>
                      <a:r>
                        <a:rPr lang="en-US" sz="2000" b="1" dirty="0"/>
                        <a:t>LG</a:t>
                      </a:r>
                    </a:p>
                  </a:txBody>
                  <a:tcPr marL="74643" marR="74643" marT="37322" marB="37322" anchor="ctr">
                    <a:lnL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8572">
                <a:tc>
                  <a:txBody>
                    <a:bodyPr/>
                    <a:lstStyle/>
                    <a:p>
                      <a:r>
                        <a:rPr lang="en-US" sz="2000" b="1" dirty="0"/>
                        <a:t>NOKIA</a:t>
                      </a:r>
                    </a:p>
                  </a:txBody>
                  <a:tcPr marL="74643" marR="74643" marT="37322" marB="37322" anchor="ctr">
                    <a:lnL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98572">
                <a:tc>
                  <a:txBody>
                    <a:bodyPr/>
                    <a:lstStyle/>
                    <a:p>
                      <a:r>
                        <a:rPr lang="en-US" sz="2000" b="1" dirty="0"/>
                        <a:t>SAMSUNG</a:t>
                      </a:r>
                    </a:p>
                  </a:txBody>
                  <a:tcPr marL="74643" marR="74643" marT="37322" marB="37322" anchor="ctr">
                    <a:lnL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8572">
                <a:tc>
                  <a:txBody>
                    <a:bodyPr/>
                    <a:lstStyle/>
                    <a:p>
                      <a:r>
                        <a:rPr lang="en-US" sz="2000" b="1" dirty="0"/>
                        <a:t>Sharp</a:t>
                      </a:r>
                    </a:p>
                  </a:txBody>
                  <a:tcPr marL="74643" marR="74643" marT="37322" marB="37322" anchor="ctr">
                    <a:lnL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98572">
                <a:tc>
                  <a:txBody>
                    <a:bodyPr/>
                    <a:lstStyle/>
                    <a:p>
                      <a:r>
                        <a:rPr lang="en-US" sz="2000" b="1"/>
                        <a:t>Sony</a:t>
                      </a:r>
                    </a:p>
                  </a:txBody>
                  <a:tcPr marL="74643" marR="74643" marT="37322" marB="37322" anchor="ctr">
                    <a:lnL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8572">
                <a:tc>
                  <a:txBody>
                    <a:bodyPr/>
                    <a:lstStyle/>
                    <a:p>
                      <a:r>
                        <a:rPr lang="en-US" sz="2000" b="1" dirty="0"/>
                        <a:t>Acer</a:t>
                      </a:r>
                    </a:p>
                  </a:txBody>
                  <a:tcPr marL="74643" marR="74643" marT="37322" marB="37322" anchor="ctr">
                    <a:lnL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98572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ViewSonic</a:t>
                      </a:r>
                      <a:endParaRPr lang="en-US" sz="2000" b="1" dirty="0"/>
                    </a:p>
                  </a:txBody>
                  <a:tcPr marL="74643" marR="74643" marT="37322" marB="37322" anchor="ctr">
                    <a:lnL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76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7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506968" cy="1320800"/>
          </a:xfrm>
        </p:spPr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Set Operation – Intersection (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交集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7432" y="2228672"/>
            <a:ext cx="90891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Query</a:t>
            </a:r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：</a:t>
            </a:r>
            <a:endParaRPr lang="en-US" altLang="zh-TW" sz="5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E3DE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找出有販賣手機</a:t>
            </a:r>
            <a:endParaRPr lang="en-US" altLang="zh-TW" sz="5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E3DE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也有販賣平板的品牌</a:t>
            </a:r>
            <a:endParaRPr lang="zh-TW" altLang="en-US"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E3DE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內容版面配置區 3" descr="localhost / localhost / online_shop | phpMyAdmin 3.5.1 - Mozilla Firefox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5"/>
            <a:ext cx="9144000" cy="5545665"/>
          </a:xfrm>
        </p:spPr>
      </p:pic>
      <p:sp>
        <p:nvSpPr>
          <p:cNvPr id="7" name="文字方塊 6"/>
          <p:cNvSpPr txBox="1"/>
          <p:nvPr/>
        </p:nvSpPr>
        <p:spPr>
          <a:xfrm>
            <a:off x="79030" y="4927601"/>
            <a:ext cx="8985939" cy="163121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SQL</a:t>
            </a:r>
            <a:r>
              <a:rPr lang="zh-TW" altLang="en-US" sz="2500" b="1" dirty="0" smtClean="0">
                <a:solidFill>
                  <a:srgbClr val="FF0000"/>
                </a:solidFill>
                <a:latin typeface="+mn-ea"/>
              </a:rPr>
              <a:t>指令語法：</a:t>
            </a:r>
            <a:endParaRPr lang="en-US" altLang="zh-TW" sz="25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SELECT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欄位名稱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1`</a:t>
            </a:r>
            <a:r>
              <a:rPr lang="en-US" altLang="zh-TW" sz="2500" b="1" dirty="0" smtClean="0">
                <a:solidFill>
                  <a:srgbClr val="FF8AFF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FROM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資料表名稱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1`</a:t>
            </a:r>
          </a:p>
          <a:p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INTERSECT</a:t>
            </a:r>
          </a:p>
          <a:p>
            <a:r>
              <a:rPr lang="en-US" altLang="zh-TW" sz="2500" b="1" dirty="0">
                <a:solidFill>
                  <a:srgbClr val="7030A0"/>
                </a:solidFill>
                <a:latin typeface="+mn-ea"/>
              </a:rPr>
              <a:t>SELECT</a:t>
            </a:r>
            <a:r>
              <a:rPr lang="en-US" altLang="zh-TW" sz="2500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>
                <a:solidFill>
                  <a:srgbClr val="00B050"/>
                </a:solidFill>
                <a:latin typeface="+mn-ea"/>
              </a:rPr>
              <a:t>欄位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名稱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2`</a:t>
            </a:r>
            <a:r>
              <a:rPr lang="en-US" altLang="zh-TW" sz="2500" b="1" dirty="0" smtClean="0">
                <a:solidFill>
                  <a:srgbClr val="FF8AFF"/>
                </a:solidFill>
                <a:latin typeface="+mn-ea"/>
              </a:rPr>
              <a:t> </a:t>
            </a:r>
            <a:r>
              <a:rPr lang="en-US" altLang="zh-TW" sz="2500" b="1" dirty="0">
                <a:solidFill>
                  <a:srgbClr val="7030A0"/>
                </a:solidFill>
                <a:latin typeface="+mn-ea"/>
              </a:rPr>
              <a:t>FROM</a:t>
            </a:r>
            <a:r>
              <a:rPr lang="en-US" altLang="zh-TW" sz="2500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>
                <a:solidFill>
                  <a:srgbClr val="00B050"/>
                </a:solidFill>
                <a:latin typeface="+mn-ea"/>
              </a:rPr>
              <a:t>資料表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名稱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2`</a:t>
            </a:r>
            <a:endParaRPr lang="en-US" altLang="zh-TW" sz="2500" b="1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3179" y="3574473"/>
            <a:ext cx="676894" cy="1900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613108" y="4005170"/>
            <a:ext cx="4499950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500" b="1" dirty="0">
                <a:solidFill>
                  <a:srgbClr val="FF0000"/>
                </a:solidFill>
              </a:rPr>
              <a:t>不幸</a:t>
            </a:r>
            <a:r>
              <a:rPr lang="zh-TW" altLang="en-US" sz="2500" b="1" dirty="0" smtClean="0">
                <a:solidFill>
                  <a:srgbClr val="FF0000"/>
                </a:solidFill>
              </a:rPr>
              <a:t>的是，</a:t>
            </a:r>
            <a:endParaRPr lang="en-US" altLang="zh-TW" sz="2500" b="1" dirty="0" smtClean="0">
              <a:solidFill>
                <a:srgbClr val="FF0000"/>
              </a:solidFill>
            </a:endParaRPr>
          </a:p>
          <a:p>
            <a:pPr algn="ctr"/>
            <a:r>
              <a:rPr lang="zh-TW" altLang="en-US" sz="2500" b="1" dirty="0" smtClean="0">
                <a:solidFill>
                  <a:srgbClr val="FF0000"/>
                </a:solidFill>
              </a:rPr>
              <a:t>在</a:t>
            </a:r>
            <a:r>
              <a:rPr lang="en-US" altLang="zh-TW" sz="2500" b="1" dirty="0">
                <a:solidFill>
                  <a:srgbClr val="0070C0"/>
                </a:solidFill>
              </a:rPr>
              <a:t>M</a:t>
            </a:r>
            <a:r>
              <a:rPr lang="en-US" altLang="zh-TW" sz="2500" b="1" dirty="0" smtClean="0">
                <a:solidFill>
                  <a:srgbClr val="0070C0"/>
                </a:solidFill>
              </a:rPr>
              <a:t>y</a:t>
            </a:r>
            <a:r>
              <a:rPr lang="en-US" altLang="zh-TW" sz="2500" b="1" dirty="0" smtClean="0">
                <a:solidFill>
                  <a:srgbClr val="FFC000"/>
                </a:solidFill>
              </a:rPr>
              <a:t>SQL</a:t>
            </a:r>
            <a:r>
              <a:rPr lang="zh-TW" altLang="en-US" sz="2500" b="1" dirty="0" smtClean="0">
                <a:solidFill>
                  <a:srgbClr val="FF0000"/>
                </a:solidFill>
              </a:rPr>
              <a:t>中</a:t>
            </a:r>
            <a:r>
              <a:rPr lang="zh-TW" altLang="en-US" sz="2500" b="1" u="sng" dirty="0" smtClean="0">
                <a:solidFill>
                  <a:srgbClr val="FF0000"/>
                </a:solidFill>
              </a:rPr>
              <a:t>不存在</a:t>
            </a:r>
            <a:r>
              <a:rPr lang="zh-TW" altLang="en-US" sz="2500" b="1" dirty="0" smtClean="0">
                <a:solidFill>
                  <a:srgbClr val="FF0000"/>
                </a:solidFill>
              </a:rPr>
              <a:t>交集指令！</a:t>
            </a:r>
            <a:endParaRPr lang="en-US" altLang="zh-TW" sz="2500" b="1" dirty="0" smtClean="0">
              <a:solidFill>
                <a:srgbClr val="FF0000"/>
              </a:solidFill>
            </a:endParaRPr>
          </a:p>
          <a:p>
            <a:pPr algn="ctr"/>
            <a:endParaRPr lang="zh-TW" altLang="en-US" sz="2500" b="1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9029" y="1849836"/>
            <a:ext cx="8985939" cy="470898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500" b="1" dirty="0" smtClean="0">
                <a:solidFill>
                  <a:srgbClr val="0070C0"/>
                </a:solidFill>
                <a:latin typeface="+mn-ea"/>
              </a:rPr>
              <a:t>My</a:t>
            </a:r>
            <a:r>
              <a:rPr lang="en-US" altLang="zh-TW" sz="2500" b="1" dirty="0" smtClean="0">
                <a:solidFill>
                  <a:srgbClr val="FFC000"/>
                </a:solidFill>
                <a:latin typeface="+mn-ea"/>
              </a:rPr>
              <a:t>SQL</a:t>
            </a:r>
            <a:r>
              <a:rPr lang="zh-TW" altLang="en-US" sz="2500" b="1" dirty="0" smtClean="0">
                <a:solidFill>
                  <a:srgbClr val="FF0000"/>
                </a:solidFill>
                <a:latin typeface="+mn-ea"/>
              </a:rPr>
              <a:t>指令語法</a:t>
            </a:r>
            <a:r>
              <a:rPr lang="zh-TW" altLang="en-US" sz="2500" b="1" dirty="0" smtClean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： 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(</a:t>
            </a:r>
            <a:r>
              <a:rPr lang="zh-TW" altLang="en-US" sz="2500" b="1" dirty="0" smtClean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替代語法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)</a:t>
            </a:r>
            <a:endParaRPr lang="en-US" altLang="zh-TW" sz="25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SELECT *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 </a:t>
            </a:r>
            <a:endParaRPr lang="en-US" altLang="zh-TW" sz="2500" b="1" dirty="0">
              <a:solidFill>
                <a:srgbClr val="FF8AFF"/>
              </a:solidFill>
              <a:latin typeface="+mn-ea"/>
            </a:endParaRPr>
          </a:p>
          <a:p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FROM</a:t>
            </a:r>
            <a:endParaRPr lang="en-US" altLang="zh-TW" sz="2500" b="1" dirty="0">
              <a:solidFill>
                <a:srgbClr val="FF0000"/>
              </a:solidFill>
              <a:latin typeface="+mn-ea"/>
            </a:endParaRPr>
          </a:p>
          <a:p>
            <a:r>
              <a:rPr lang="en-US" altLang="zh-TW" sz="2500" b="1" dirty="0" smtClean="0">
                <a:solidFill>
                  <a:srgbClr val="FF8AFF"/>
                </a:solidFill>
                <a:latin typeface="+mn-ea"/>
              </a:rPr>
              <a:t>(</a:t>
            </a:r>
          </a:p>
          <a:p>
            <a:r>
              <a:rPr lang="en-US" altLang="zh-TW" sz="2500" b="1" dirty="0">
                <a:solidFill>
                  <a:srgbClr val="FF0000"/>
                </a:solidFill>
                <a:latin typeface="+mn-ea"/>
              </a:rPr>
              <a:t>	</a:t>
            </a:r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SELECT </a:t>
            </a:r>
            <a:r>
              <a:rPr lang="en-US" altLang="zh-TW" sz="2500" b="1" dirty="0">
                <a:solidFill>
                  <a:srgbClr val="7030A0"/>
                </a:solidFill>
                <a:latin typeface="+mn-ea"/>
              </a:rPr>
              <a:t>DISTINCT 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欄位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1`</a:t>
            </a:r>
            <a:endParaRPr lang="en-US" altLang="zh-TW" sz="2500" b="1" dirty="0">
              <a:solidFill>
                <a:srgbClr val="00B050"/>
              </a:solidFill>
              <a:latin typeface="+mn-ea"/>
            </a:endParaRPr>
          </a:p>
          <a:p>
            <a:r>
              <a:rPr lang="en-US" altLang="zh-TW" sz="2500" b="1" dirty="0">
                <a:solidFill>
                  <a:srgbClr val="FF0000"/>
                </a:solidFill>
                <a:latin typeface="+mn-ea"/>
              </a:rPr>
              <a:t>	</a:t>
            </a:r>
            <a:r>
              <a:rPr lang="en-US" altLang="zh-TW" sz="2500" b="1" dirty="0">
                <a:solidFill>
                  <a:srgbClr val="7030A0"/>
                </a:solidFill>
                <a:latin typeface="+mn-ea"/>
              </a:rPr>
              <a:t>FROM</a:t>
            </a:r>
            <a:r>
              <a:rPr lang="en-US" altLang="zh-TW" sz="2500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表格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1`</a:t>
            </a:r>
            <a:endParaRPr lang="en-US" altLang="zh-TW" sz="2500" b="1" dirty="0">
              <a:solidFill>
                <a:srgbClr val="00B050"/>
              </a:solidFill>
              <a:latin typeface="+mn-ea"/>
            </a:endParaRPr>
          </a:p>
          <a:p>
            <a:r>
              <a:rPr lang="en-US" altLang="zh-TW" sz="2500" b="1" dirty="0">
                <a:solidFill>
                  <a:srgbClr val="FF0000"/>
                </a:solidFill>
                <a:latin typeface="+mn-ea"/>
              </a:rPr>
              <a:t>	</a:t>
            </a:r>
            <a:r>
              <a:rPr lang="en-US" altLang="zh-TW" sz="2500" b="1" dirty="0">
                <a:solidFill>
                  <a:srgbClr val="7030A0"/>
                </a:solidFill>
                <a:latin typeface="+mn-ea"/>
              </a:rPr>
              <a:t>UNION </a:t>
            </a:r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ALL </a:t>
            </a:r>
            <a:r>
              <a:rPr lang="en-US" altLang="zh-TW" sz="2500" b="1" dirty="0" smtClean="0">
                <a:solidFill>
                  <a:schemeClr val="bg1"/>
                </a:solidFill>
                <a:latin typeface="+mn-ea"/>
              </a:rPr>
              <a:t>#</a:t>
            </a:r>
            <a:r>
              <a:rPr lang="zh-TW" altLang="en-US" sz="2500" b="1" dirty="0" smtClean="0">
                <a:solidFill>
                  <a:schemeClr val="bg1"/>
                </a:solidFill>
                <a:latin typeface="+mn-ea"/>
              </a:rPr>
              <a:t>欄位</a:t>
            </a:r>
            <a:r>
              <a:rPr lang="en-US" altLang="zh-TW" sz="2500" b="1" dirty="0" smtClean="0">
                <a:solidFill>
                  <a:schemeClr val="bg1"/>
                </a:solidFill>
                <a:latin typeface="+mn-ea"/>
              </a:rPr>
              <a:t>1</a:t>
            </a:r>
            <a:r>
              <a:rPr lang="zh-TW" altLang="en-US" sz="2500" b="1" dirty="0" smtClean="0">
                <a:solidFill>
                  <a:schemeClr val="bg1"/>
                </a:solidFill>
                <a:latin typeface="+mn-ea"/>
              </a:rPr>
              <a:t>和欄位</a:t>
            </a:r>
            <a:r>
              <a:rPr lang="en-US" altLang="zh-TW" sz="2500" b="1" dirty="0" smtClean="0">
                <a:solidFill>
                  <a:schemeClr val="bg1"/>
                </a:solidFill>
                <a:latin typeface="+mn-ea"/>
              </a:rPr>
              <a:t>2</a:t>
            </a:r>
            <a:r>
              <a:rPr lang="zh-TW" altLang="en-US" sz="2500" b="1" dirty="0" smtClean="0">
                <a:solidFill>
                  <a:schemeClr val="bg1"/>
                </a:solidFill>
                <a:latin typeface="+mn-ea"/>
              </a:rPr>
              <a:t>中相同的資料不會被彙整</a:t>
            </a:r>
            <a:endParaRPr lang="en-US" altLang="zh-TW" sz="2500" b="1" dirty="0">
              <a:solidFill>
                <a:schemeClr val="bg1"/>
              </a:solidFill>
              <a:latin typeface="+mn-ea"/>
            </a:endParaRPr>
          </a:p>
          <a:p>
            <a:r>
              <a:rPr lang="en-US" altLang="zh-TW" sz="2500" b="1" dirty="0">
                <a:solidFill>
                  <a:srgbClr val="FF0000"/>
                </a:solidFill>
                <a:latin typeface="+mn-ea"/>
              </a:rPr>
              <a:t>	</a:t>
            </a:r>
            <a:r>
              <a:rPr lang="en-US" altLang="zh-TW" sz="2500" b="1" dirty="0">
                <a:solidFill>
                  <a:srgbClr val="7030A0"/>
                </a:solidFill>
                <a:latin typeface="+mn-ea"/>
              </a:rPr>
              <a:t>SELECT DISTINCT 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欄位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2`</a:t>
            </a:r>
            <a:endParaRPr lang="en-US" altLang="zh-TW" sz="2500" b="1" dirty="0">
              <a:solidFill>
                <a:srgbClr val="00B050"/>
              </a:solidFill>
              <a:latin typeface="+mn-ea"/>
            </a:endParaRPr>
          </a:p>
          <a:p>
            <a:r>
              <a:rPr lang="en-US" altLang="zh-TW" sz="2500" b="1" dirty="0">
                <a:solidFill>
                  <a:srgbClr val="FF0000"/>
                </a:solidFill>
                <a:latin typeface="+mn-ea"/>
              </a:rPr>
              <a:t>	</a:t>
            </a:r>
            <a:r>
              <a:rPr lang="en-US" altLang="zh-TW" sz="2500" b="1" dirty="0">
                <a:solidFill>
                  <a:srgbClr val="7030A0"/>
                </a:solidFill>
                <a:latin typeface="+mn-ea"/>
              </a:rPr>
              <a:t>FROM</a:t>
            </a:r>
            <a:r>
              <a:rPr lang="en-US" altLang="zh-TW" sz="2500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表格</a:t>
            </a:r>
            <a:r>
              <a:rPr lang="en-US" altLang="zh-TW" sz="2500" b="1" dirty="0">
                <a:solidFill>
                  <a:srgbClr val="00B050"/>
                </a:solidFill>
                <a:latin typeface="+mn-ea"/>
              </a:rPr>
              <a:t>2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</a:p>
          <a:p>
            <a:r>
              <a:rPr lang="en-US" altLang="zh-TW" sz="2500" b="1" dirty="0">
                <a:solidFill>
                  <a:srgbClr val="FF8AFF"/>
                </a:solidFill>
                <a:latin typeface="+mn-ea"/>
              </a:rPr>
              <a:t>)</a:t>
            </a:r>
            <a:r>
              <a:rPr lang="en-US" altLang="zh-TW" sz="2500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>
                <a:solidFill>
                  <a:srgbClr val="7030A0"/>
                </a:solidFill>
                <a:latin typeface="+mn-ea"/>
              </a:rPr>
              <a:t>AS</a:t>
            </a:r>
            <a:r>
              <a:rPr lang="en-US" altLang="zh-TW" sz="2500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>
                <a:solidFill>
                  <a:schemeClr val="bg1"/>
                </a:solidFill>
                <a:latin typeface="+mn-ea"/>
              </a:rPr>
              <a:t>TEMP</a:t>
            </a:r>
            <a:endParaRPr lang="en-US" altLang="zh-TW" sz="25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altLang="zh-TW" sz="2500" b="1" dirty="0">
                <a:solidFill>
                  <a:srgbClr val="7030A0"/>
                </a:solidFill>
                <a:latin typeface="+mn-ea"/>
              </a:rPr>
              <a:t>GROUP BY </a:t>
            </a:r>
            <a:r>
              <a:rPr lang="en-US" altLang="zh-TW" sz="2500" b="1" dirty="0" err="1" smtClean="0">
                <a:solidFill>
                  <a:schemeClr val="bg1"/>
                </a:solidFill>
                <a:latin typeface="+mn-ea"/>
              </a:rPr>
              <a:t>TEMP.Brand</a:t>
            </a:r>
            <a:r>
              <a:rPr lang="en-US" altLang="zh-TW" sz="2500" b="1" dirty="0" smtClean="0">
                <a:solidFill>
                  <a:schemeClr val="bg1"/>
                </a:solidFill>
                <a:latin typeface="+mn-ea"/>
              </a:rPr>
              <a:t> #</a:t>
            </a:r>
            <a:r>
              <a:rPr lang="zh-TW" altLang="en-US" sz="2500" b="1" dirty="0" smtClean="0">
                <a:solidFill>
                  <a:schemeClr val="bg1"/>
                </a:solidFill>
                <a:latin typeface="+mn-ea"/>
              </a:rPr>
              <a:t>依照</a:t>
            </a:r>
            <a:r>
              <a:rPr lang="en-US" altLang="zh-TW" sz="2500" b="1" dirty="0" smtClean="0">
                <a:solidFill>
                  <a:schemeClr val="bg1"/>
                </a:solidFill>
                <a:latin typeface="+mn-ea"/>
              </a:rPr>
              <a:t>Brand</a:t>
            </a:r>
            <a:r>
              <a:rPr lang="zh-TW" altLang="en-US" sz="2500" b="1" dirty="0" smtClean="0">
                <a:solidFill>
                  <a:schemeClr val="bg1"/>
                </a:solidFill>
                <a:latin typeface="+mn-ea"/>
              </a:rPr>
              <a:t>欄位的名稱來做顯示</a:t>
            </a:r>
            <a:endParaRPr lang="en-US" altLang="zh-TW" sz="2500" b="1" dirty="0">
              <a:solidFill>
                <a:schemeClr val="bg1"/>
              </a:solidFill>
              <a:latin typeface="+mn-ea"/>
            </a:endParaRPr>
          </a:p>
          <a:p>
            <a:r>
              <a:rPr lang="en-US" altLang="zh-TW" sz="2500" b="1" dirty="0">
                <a:solidFill>
                  <a:srgbClr val="7030A0"/>
                </a:solidFill>
                <a:latin typeface="+mn-ea"/>
              </a:rPr>
              <a:t>HAVING</a:t>
            </a:r>
            <a:r>
              <a:rPr lang="en-US" altLang="zh-TW" sz="2500" b="1" dirty="0">
                <a:solidFill>
                  <a:srgbClr val="00B050"/>
                </a:solidFill>
                <a:latin typeface="+mn-ea"/>
              </a:rPr>
              <a:t> </a:t>
            </a:r>
            <a:r>
              <a:rPr lang="en-US" altLang="zh-TW" sz="2500" b="1" dirty="0">
                <a:solidFill>
                  <a:srgbClr val="FF0000"/>
                </a:solidFill>
                <a:latin typeface="+mn-ea"/>
              </a:rPr>
              <a:t>COUNT</a:t>
            </a:r>
            <a:r>
              <a:rPr lang="en-US" altLang="zh-TW" sz="2500" b="1" dirty="0">
                <a:solidFill>
                  <a:srgbClr val="FF8AFF"/>
                </a:solidFill>
                <a:latin typeface="+mn-ea"/>
              </a:rPr>
              <a:t>( * ) = 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2 </a:t>
            </a:r>
            <a:r>
              <a:rPr lang="en-US" altLang="zh-TW" sz="2500" b="1" dirty="0" smtClean="0">
                <a:solidFill>
                  <a:schemeClr val="bg1"/>
                </a:solidFill>
                <a:latin typeface="+mn-ea"/>
              </a:rPr>
              <a:t>#</a:t>
            </a:r>
            <a:r>
              <a:rPr lang="zh-TW" altLang="en-US" sz="2500" b="1" dirty="0" smtClean="0">
                <a:solidFill>
                  <a:schemeClr val="bg1"/>
                </a:solidFill>
                <a:latin typeface="+mn-ea"/>
              </a:rPr>
              <a:t>顯示出現兩次的欄位</a:t>
            </a:r>
            <a:endParaRPr lang="en-US" altLang="zh-TW" sz="25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0" name="圖片 9" descr="localhost / localhost / online_shop | phpMyAdmin 3.5.1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3"/>
            <a:ext cx="9144000" cy="5545667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1674419" y="2933206"/>
            <a:ext cx="2363191" cy="19249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 descr="localhost / localhost / online_shop | phpMyAdmin 3.5.1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312333"/>
            <a:ext cx="9144000" cy="554566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826327" y="5058888"/>
            <a:ext cx="534389" cy="7302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948729"/>
              </p:ext>
            </p:extLst>
          </p:nvPr>
        </p:nvGraphicFramePr>
        <p:xfrm>
          <a:off x="6279087" y="4642369"/>
          <a:ext cx="1560284" cy="151777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1560284"/>
              </a:tblGrid>
              <a:tr h="29857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Brand </a:t>
                      </a:r>
                    </a:p>
                  </a:txBody>
                  <a:tcPr marL="74643" marR="74643" marT="37322" marB="37322" anchor="ctr">
                    <a:lnL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8572">
                <a:tc>
                  <a:txBody>
                    <a:bodyPr/>
                    <a:lstStyle/>
                    <a:p>
                      <a:r>
                        <a:rPr lang="en-US" sz="2000" b="1" dirty="0"/>
                        <a:t>Apple</a:t>
                      </a:r>
                    </a:p>
                  </a:txBody>
                  <a:tcPr marL="74643" marR="74643" marT="37322" marB="37322" anchor="ctr">
                    <a:lnL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98572">
                <a:tc>
                  <a:txBody>
                    <a:bodyPr/>
                    <a:lstStyle/>
                    <a:p>
                      <a:r>
                        <a:rPr lang="en-US" sz="2000" b="1" dirty="0"/>
                        <a:t>ASUS</a:t>
                      </a:r>
                    </a:p>
                  </a:txBody>
                  <a:tcPr marL="74643" marR="74643" marT="37322" marB="37322" anchor="ctr">
                    <a:lnL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8572">
                <a:tc>
                  <a:txBody>
                    <a:bodyPr/>
                    <a:lstStyle/>
                    <a:p>
                      <a:r>
                        <a:rPr lang="en-US" sz="2000" b="1" dirty="0"/>
                        <a:t>SAMSUNG</a:t>
                      </a:r>
                    </a:p>
                  </a:txBody>
                  <a:tcPr marL="74643" marR="74643" marT="37322" marB="37322" anchor="ctr">
                    <a:lnL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66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7" grpId="0" animBg="1"/>
      <p:bldP spid="8" grpId="0" animBg="1"/>
      <p:bldP spid="9" grpId="0"/>
      <p:bldP spid="13" grpId="0" animBg="1"/>
      <p:bldP spid="6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534400" cy="1320800"/>
          </a:xfrm>
        </p:spPr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Set Operation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– Complement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差集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7432" y="2228672"/>
            <a:ext cx="90891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Query</a:t>
            </a:r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：</a:t>
            </a:r>
            <a:endParaRPr lang="en-US" altLang="zh-TW" sz="5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E3DE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找出只有販賣平板</a:t>
            </a:r>
            <a:endParaRPr lang="en-US" altLang="zh-TW" sz="5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E3DE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但沒有販賣手機的品牌</a:t>
            </a:r>
            <a:endParaRPr lang="zh-TW" altLang="en-US"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E3DE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內容版面配置區 3" descr="localhost / localhost / online_shop | phpMyAdmin 3.5.1 - Mozilla Firefox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76" y="1303373"/>
            <a:ext cx="9158776" cy="5554627"/>
          </a:xfrm>
        </p:spPr>
      </p:pic>
      <p:sp>
        <p:nvSpPr>
          <p:cNvPr id="7" name="文字方塊 6"/>
          <p:cNvSpPr txBox="1"/>
          <p:nvPr/>
        </p:nvSpPr>
        <p:spPr>
          <a:xfrm>
            <a:off x="79030" y="4680671"/>
            <a:ext cx="8985939" cy="163121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SQL</a:t>
            </a:r>
            <a:r>
              <a:rPr lang="zh-TW" altLang="en-US" sz="2500" b="1" dirty="0" smtClean="0">
                <a:solidFill>
                  <a:srgbClr val="FF0000"/>
                </a:solidFill>
                <a:latin typeface="+mn-ea"/>
              </a:rPr>
              <a:t>指令語法：</a:t>
            </a:r>
            <a:endParaRPr lang="en-US" altLang="zh-TW" sz="25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SELECT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欄位名稱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1`</a:t>
            </a:r>
            <a:r>
              <a:rPr lang="en-US" altLang="zh-TW" sz="2500" b="1" dirty="0" smtClean="0">
                <a:solidFill>
                  <a:srgbClr val="FF8AFF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FROM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資料表名稱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1`</a:t>
            </a:r>
          </a:p>
          <a:p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EXCEPT</a:t>
            </a:r>
          </a:p>
          <a:p>
            <a:r>
              <a:rPr lang="en-US" altLang="zh-TW" sz="2500" b="1" dirty="0">
                <a:solidFill>
                  <a:srgbClr val="7030A0"/>
                </a:solidFill>
                <a:latin typeface="+mn-ea"/>
              </a:rPr>
              <a:t>SELECT</a:t>
            </a:r>
            <a:r>
              <a:rPr lang="en-US" altLang="zh-TW" sz="2500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>
                <a:solidFill>
                  <a:srgbClr val="00B050"/>
                </a:solidFill>
                <a:latin typeface="+mn-ea"/>
              </a:rPr>
              <a:t>欄位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名稱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2`</a:t>
            </a:r>
            <a:r>
              <a:rPr lang="en-US" altLang="zh-TW" sz="2500" b="1" dirty="0" smtClean="0">
                <a:solidFill>
                  <a:srgbClr val="FF8AFF"/>
                </a:solidFill>
                <a:latin typeface="+mn-ea"/>
              </a:rPr>
              <a:t> </a:t>
            </a:r>
            <a:r>
              <a:rPr lang="en-US" altLang="zh-TW" sz="2500" b="1" dirty="0">
                <a:solidFill>
                  <a:srgbClr val="7030A0"/>
                </a:solidFill>
                <a:latin typeface="+mn-ea"/>
              </a:rPr>
              <a:t>FROM</a:t>
            </a:r>
            <a:r>
              <a:rPr lang="en-US" altLang="zh-TW" sz="2500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>
                <a:solidFill>
                  <a:srgbClr val="00B050"/>
                </a:solidFill>
                <a:latin typeface="+mn-ea"/>
              </a:rPr>
              <a:t>資料表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名稱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2`</a:t>
            </a:r>
            <a:endParaRPr lang="en-US" altLang="zh-TW" sz="2500" b="1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47552" y="3621974"/>
            <a:ext cx="498765" cy="1603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2196934" y="4040612"/>
            <a:ext cx="534864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500" b="1" dirty="0" smtClean="0">
                <a:solidFill>
                  <a:srgbClr val="FF0000"/>
                </a:solidFill>
              </a:rPr>
              <a:t>在</a:t>
            </a:r>
            <a:r>
              <a:rPr lang="en-US" altLang="zh-TW" sz="2500" b="1" dirty="0">
                <a:solidFill>
                  <a:srgbClr val="0070C0"/>
                </a:solidFill>
              </a:rPr>
              <a:t>M</a:t>
            </a:r>
            <a:r>
              <a:rPr lang="en-US" altLang="zh-TW" sz="2500" b="1" dirty="0" smtClean="0">
                <a:solidFill>
                  <a:srgbClr val="0070C0"/>
                </a:solidFill>
              </a:rPr>
              <a:t>y</a:t>
            </a:r>
            <a:r>
              <a:rPr lang="en-US" altLang="zh-TW" sz="2500" b="1" dirty="0" smtClean="0">
                <a:solidFill>
                  <a:srgbClr val="FFC000"/>
                </a:solidFill>
              </a:rPr>
              <a:t>SQL</a:t>
            </a:r>
            <a:r>
              <a:rPr lang="zh-TW" altLang="en-US" sz="2500" b="1" dirty="0" smtClean="0">
                <a:solidFill>
                  <a:srgbClr val="FF0000"/>
                </a:solidFill>
              </a:rPr>
              <a:t>中亦</a:t>
            </a:r>
            <a:r>
              <a:rPr lang="zh-TW" altLang="en-US" sz="2500" b="1" u="sng" dirty="0" smtClean="0">
                <a:solidFill>
                  <a:srgbClr val="FF0000"/>
                </a:solidFill>
              </a:rPr>
              <a:t>不存在</a:t>
            </a:r>
            <a:r>
              <a:rPr lang="en-US" altLang="zh-TW" sz="2500" b="1" dirty="0" smtClean="0">
                <a:solidFill>
                  <a:srgbClr val="FF0000"/>
                </a:solidFill>
              </a:rPr>
              <a:t>EXCEPT</a:t>
            </a:r>
            <a:r>
              <a:rPr lang="zh-TW" altLang="en-US" sz="2500" b="1" dirty="0" smtClean="0">
                <a:solidFill>
                  <a:srgbClr val="FF0000"/>
                </a:solidFill>
              </a:rPr>
              <a:t>指令！</a:t>
            </a:r>
            <a:endParaRPr lang="en-US" altLang="zh-TW" sz="2500" b="1" dirty="0" smtClean="0">
              <a:solidFill>
                <a:srgbClr val="FF0000"/>
              </a:solidFill>
            </a:endParaRPr>
          </a:p>
          <a:p>
            <a:pPr algn="ctr"/>
            <a:endParaRPr lang="zh-TW" altLang="en-US" sz="2500" b="1" dirty="0">
              <a:solidFill>
                <a:srgbClr val="FF0000"/>
              </a:solidFill>
            </a:endParaRPr>
          </a:p>
        </p:txBody>
      </p:sp>
      <p:pic>
        <p:nvPicPr>
          <p:cNvPr id="3" name="圖片 2" descr="localhost / localhost / online_shop / tablet_computer | phpMyAdmin 3.5.1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" y="1303373"/>
            <a:ext cx="9144000" cy="5545667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79030" y="4680671"/>
            <a:ext cx="8985939" cy="163121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500" b="1" dirty="0" smtClean="0">
                <a:solidFill>
                  <a:srgbClr val="0070C0"/>
                </a:solidFill>
                <a:latin typeface="+mn-ea"/>
              </a:rPr>
              <a:t>My</a:t>
            </a:r>
            <a:r>
              <a:rPr lang="en-US" altLang="zh-TW" sz="2500" b="1" dirty="0" smtClean="0">
                <a:solidFill>
                  <a:srgbClr val="FFC000"/>
                </a:solidFill>
                <a:latin typeface="+mn-ea"/>
              </a:rPr>
              <a:t>SQL</a:t>
            </a:r>
            <a:r>
              <a:rPr lang="zh-TW" altLang="en-US" sz="2500" b="1" dirty="0" smtClean="0">
                <a:solidFill>
                  <a:srgbClr val="FF0000"/>
                </a:solidFill>
                <a:latin typeface="+mn-ea"/>
              </a:rPr>
              <a:t>指令語法： 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zh-TW" altLang="en-US" sz="2500" b="1" dirty="0" smtClean="0">
                <a:solidFill>
                  <a:srgbClr val="FF0000"/>
                </a:solidFill>
                <a:latin typeface="+mn-ea"/>
              </a:rPr>
              <a:t>替代語法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)</a:t>
            </a:r>
          </a:p>
          <a:p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SELECT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欄位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1`</a:t>
            </a:r>
            <a:r>
              <a:rPr lang="en-US" altLang="zh-TW" sz="2500" b="1" dirty="0" smtClean="0">
                <a:solidFill>
                  <a:srgbClr val="FF8AFF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FROM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資料表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1`</a:t>
            </a:r>
          </a:p>
          <a:p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LEFT JOIN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>
                <a:solidFill>
                  <a:srgbClr val="00B050"/>
                </a:solidFill>
                <a:latin typeface="+mn-ea"/>
              </a:rPr>
              <a:t>資料表名稱</a:t>
            </a:r>
            <a:r>
              <a:rPr lang="en-US" altLang="zh-TW" sz="2500" b="1" dirty="0">
                <a:solidFill>
                  <a:srgbClr val="00B050"/>
                </a:solidFill>
                <a:latin typeface="+mn-ea"/>
              </a:rPr>
              <a:t>2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 </a:t>
            </a:r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ON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 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資料表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1</a:t>
            </a:r>
            <a:r>
              <a:rPr lang="en-US" altLang="zh-TW" sz="2500" b="1" dirty="0" smtClean="0">
                <a:solidFill>
                  <a:srgbClr val="FF8AFF"/>
                </a:solidFill>
                <a:latin typeface="+mn-ea"/>
              </a:rPr>
              <a:t>.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欄位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1 </a:t>
            </a:r>
            <a:r>
              <a:rPr lang="en-US" altLang="zh-TW" sz="2500" b="1" dirty="0" smtClean="0">
                <a:solidFill>
                  <a:srgbClr val="FF8AFF"/>
                </a:solidFill>
                <a:latin typeface="+mn-ea"/>
              </a:rPr>
              <a:t>=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 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資料表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2</a:t>
            </a:r>
            <a:r>
              <a:rPr lang="en-US" altLang="zh-TW" sz="2500" b="1" dirty="0" smtClean="0">
                <a:solidFill>
                  <a:srgbClr val="FF8AFF"/>
                </a:solidFill>
                <a:latin typeface="+mn-ea"/>
              </a:rPr>
              <a:t>.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欄位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2</a:t>
            </a:r>
            <a:endParaRPr lang="en-US" altLang="zh-TW" sz="2500" b="1" dirty="0">
              <a:solidFill>
                <a:srgbClr val="00B050"/>
              </a:solidFill>
              <a:latin typeface="+mn-ea"/>
            </a:endParaRPr>
          </a:p>
          <a:p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WHERE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 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資料</a:t>
            </a:r>
            <a:r>
              <a:rPr lang="zh-TW" altLang="en-US" sz="2500" b="1" dirty="0">
                <a:solidFill>
                  <a:srgbClr val="00B050"/>
                </a:solidFill>
                <a:latin typeface="+mn-ea"/>
              </a:rPr>
              <a:t>表</a:t>
            </a:r>
            <a:r>
              <a:rPr lang="en-US" altLang="zh-TW" sz="2500" b="1" dirty="0">
                <a:solidFill>
                  <a:srgbClr val="00B050"/>
                </a:solidFill>
                <a:latin typeface="+mn-ea"/>
              </a:rPr>
              <a:t>2</a:t>
            </a:r>
            <a:r>
              <a:rPr lang="en-US" altLang="zh-TW" sz="2500" b="1" dirty="0">
                <a:solidFill>
                  <a:srgbClr val="FF8AFF"/>
                </a:solidFill>
                <a:latin typeface="+mn-ea"/>
              </a:rPr>
              <a:t>.</a:t>
            </a:r>
            <a:r>
              <a:rPr lang="zh-TW" altLang="en-US" sz="2500" b="1" dirty="0">
                <a:solidFill>
                  <a:srgbClr val="00B050"/>
                </a:solidFill>
                <a:latin typeface="+mn-ea"/>
              </a:rPr>
              <a:t>欄位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2 </a:t>
            </a:r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IS NULL</a:t>
            </a:r>
            <a:endParaRPr lang="en-US" altLang="zh-TW" sz="2500" b="1" dirty="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907969" y="2917357"/>
            <a:ext cx="4528457" cy="8174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 descr="localhost / localhost / online_shop / tablet_computer | phpMyAdmin 3.5.1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3"/>
            <a:ext cx="9144000" cy="554566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826327" y="4890512"/>
            <a:ext cx="510639" cy="536512"/>
          </a:xfrm>
          <a:prstGeom prst="rect">
            <a:avLst/>
          </a:prstGeom>
          <a:noFill/>
          <a:ln w="38100">
            <a:solidFill>
              <a:srgbClr val="FF84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011494"/>
              </p:ext>
            </p:extLst>
          </p:nvPr>
        </p:nvGraphicFramePr>
        <p:xfrm>
          <a:off x="5985295" y="4591498"/>
          <a:ext cx="1560284" cy="113833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1560284"/>
              </a:tblGrid>
              <a:tr h="29857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Brand </a:t>
                      </a:r>
                    </a:p>
                  </a:txBody>
                  <a:tcPr marL="74643" marR="74643" marT="37322" marB="37322" anchor="ctr">
                    <a:lnL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8572">
                <a:tc>
                  <a:txBody>
                    <a:bodyPr/>
                    <a:lstStyle/>
                    <a:p>
                      <a:r>
                        <a:rPr lang="en-US" sz="2000" b="1" dirty="0"/>
                        <a:t>Acer</a:t>
                      </a:r>
                    </a:p>
                  </a:txBody>
                  <a:tcPr marL="74643" marR="74643" marT="37322" marB="37322" anchor="ctr">
                    <a:lnL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98572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ViewSonic</a:t>
                      </a:r>
                      <a:endParaRPr lang="en-US" sz="2000" b="1" dirty="0"/>
                    </a:p>
                  </a:txBody>
                  <a:tcPr marL="74643" marR="74643" marT="37322" marB="37322" anchor="ctr">
                    <a:lnL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8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504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7" grpId="0" animBg="1"/>
      <p:bldP spid="8" grpId="0" animBg="1"/>
      <p:bldP spid="13" grpId="0"/>
      <p:bldP spid="14" grpId="0" animBg="1"/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534400" cy="1320800"/>
          </a:xfrm>
        </p:spPr>
        <p:txBody>
          <a:bodyPr/>
          <a:lstStyle/>
          <a:p>
            <a:r>
              <a:rPr lang="en-US" altLang="zh-TW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Aggreate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Functions – Average Value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7432" y="2613392"/>
            <a:ext cx="90891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Query</a:t>
            </a:r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：</a:t>
            </a:r>
            <a:endParaRPr lang="en-US" altLang="zh-TW" sz="5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E3DE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找出所販售手機的平均價格</a:t>
            </a:r>
            <a:endParaRPr lang="zh-TW" altLang="en-US"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E3DE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1" name="圖片 10" descr="localhost / localhost / online_shop / smart_phone | phpMyAdmin 3.5.1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3"/>
            <a:ext cx="9144000" cy="5545667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79030" y="5545667"/>
            <a:ext cx="8985939" cy="86177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solidFill>
                  <a:srgbClr val="FF0000"/>
                </a:solidFill>
                <a:latin typeface="+mn-ea"/>
              </a:rPr>
              <a:t>指令語法：</a:t>
            </a:r>
            <a:endParaRPr lang="en-US" altLang="zh-TW" sz="25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AVG</a:t>
            </a:r>
            <a:r>
              <a:rPr lang="en-US" altLang="zh-TW" sz="2500" b="1" dirty="0" smtClean="0">
                <a:solidFill>
                  <a:srgbClr val="FF8AFF"/>
                </a:solidFill>
                <a:latin typeface="+mn-ea"/>
              </a:rPr>
              <a:t>(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欄位名稱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en-US" altLang="zh-TW" sz="2500" b="1" dirty="0" smtClean="0">
                <a:solidFill>
                  <a:srgbClr val="FF8AFF"/>
                </a:solidFill>
                <a:latin typeface="+mn-ea"/>
              </a:rPr>
              <a:t>)</a:t>
            </a:r>
            <a:endParaRPr lang="en-US" altLang="zh-TW" sz="2500" b="1" dirty="0">
              <a:solidFill>
                <a:srgbClr val="FF8AFF"/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555668" y="3218213"/>
            <a:ext cx="2006929" cy="3681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1470561" y="4493169"/>
            <a:ext cx="738249" cy="3681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2259751" y="4468400"/>
            <a:ext cx="2839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  <a:latin typeface="+mj-lt"/>
              </a:rPr>
              <a:t>平均</a:t>
            </a:r>
            <a:r>
              <a:rPr lang="zh-TW" altLang="en-US" sz="2000" b="1" dirty="0" smtClean="0">
                <a:solidFill>
                  <a:srgbClr val="FF0000"/>
                </a:solidFill>
                <a:latin typeface="+mj-lt"/>
              </a:rPr>
              <a:t>價格</a:t>
            </a:r>
            <a:r>
              <a:rPr lang="en-US" altLang="zh-TW" sz="2000" b="1" dirty="0" smtClean="0">
                <a:solidFill>
                  <a:srgbClr val="FF0000"/>
                </a:solidFill>
                <a:latin typeface="+mj-lt"/>
              </a:rPr>
              <a:t>=14597.6923</a:t>
            </a:r>
            <a:endParaRPr lang="zh-TW" altLang="en-US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993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 animBg="1"/>
      <p:bldP spid="17" grpId="0" animBg="1"/>
      <p:bldP spid="20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534400" cy="1320800"/>
          </a:xfrm>
        </p:spPr>
        <p:txBody>
          <a:bodyPr/>
          <a:lstStyle/>
          <a:p>
            <a:r>
              <a:rPr lang="en-US" altLang="zh-TW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Aggreate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Functions – 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最大最小值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7432" y="2613392"/>
            <a:ext cx="90891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Query</a:t>
            </a:r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：</a:t>
            </a:r>
            <a:endParaRPr lang="en-US" altLang="zh-TW" sz="5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E3DE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找出最貴和最便宜的手機</a:t>
            </a:r>
            <a:endParaRPr lang="zh-TW" altLang="en-US"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E3DE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9030" y="5117071"/>
            <a:ext cx="8985939" cy="124649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solidFill>
                  <a:srgbClr val="FF0000"/>
                </a:solidFill>
                <a:latin typeface="+mn-ea"/>
              </a:rPr>
              <a:t>指令語法：</a:t>
            </a:r>
            <a:endParaRPr lang="en-US" altLang="zh-TW" sz="25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MIN</a:t>
            </a:r>
            <a:r>
              <a:rPr lang="en-US" altLang="zh-TW" sz="2500" b="1" dirty="0" smtClean="0">
                <a:solidFill>
                  <a:srgbClr val="FF8AFF"/>
                </a:solidFill>
                <a:latin typeface="+mn-ea"/>
              </a:rPr>
              <a:t>(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欄位名稱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en-US" altLang="zh-TW" sz="2500" b="1" dirty="0" smtClean="0">
                <a:solidFill>
                  <a:srgbClr val="FF8AFF"/>
                </a:solidFill>
                <a:latin typeface="+mn-ea"/>
              </a:rPr>
              <a:t>)</a:t>
            </a:r>
          </a:p>
          <a:p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MAX</a:t>
            </a:r>
            <a:r>
              <a:rPr lang="en-US" altLang="zh-TW" sz="2500" b="1" dirty="0" smtClean="0">
                <a:solidFill>
                  <a:srgbClr val="FF8AFF"/>
                </a:solidFill>
                <a:latin typeface="+mn-ea"/>
              </a:rPr>
              <a:t>(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>
                <a:solidFill>
                  <a:srgbClr val="00B050"/>
                </a:solidFill>
                <a:latin typeface="+mn-ea"/>
              </a:rPr>
              <a:t>欄位名稱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en-US" altLang="zh-TW" sz="2500" b="1" dirty="0" smtClean="0">
                <a:solidFill>
                  <a:srgbClr val="FF8AFF"/>
                </a:solidFill>
                <a:latin typeface="+mn-ea"/>
              </a:rPr>
              <a:t>)</a:t>
            </a:r>
            <a:endParaRPr lang="en-US" altLang="zh-TW" sz="2500" b="1" dirty="0">
              <a:solidFill>
                <a:srgbClr val="FF8AFF"/>
              </a:solidFill>
              <a:latin typeface="+mn-ea"/>
            </a:endParaRPr>
          </a:p>
        </p:txBody>
      </p:sp>
      <p:pic>
        <p:nvPicPr>
          <p:cNvPr id="3" name="圖片 2" descr="localhost / localhost / online_shop / smart_phone | phpMyAdmin 3.5.1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3"/>
            <a:ext cx="9144000" cy="5545667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555668" y="3218213"/>
            <a:ext cx="2588820" cy="10263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2826328" y="5105196"/>
            <a:ext cx="985652" cy="3419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5046123" y="4947341"/>
            <a:ext cx="28637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  <a:latin typeface="+mj-lt"/>
              </a:rPr>
              <a:t>最</a:t>
            </a:r>
            <a:r>
              <a:rPr lang="zh-TW" altLang="en-US" sz="2000" b="1" dirty="0" smtClean="0">
                <a:solidFill>
                  <a:srgbClr val="FF0000"/>
                </a:solidFill>
                <a:latin typeface="+mj-lt"/>
              </a:rPr>
              <a:t>高價手機：</a:t>
            </a:r>
            <a:r>
              <a:rPr lang="en-US" altLang="zh-TW" sz="2000" b="1" dirty="0" smtClean="0">
                <a:solidFill>
                  <a:srgbClr val="FF0000"/>
                </a:solidFill>
                <a:latin typeface="+mj-lt"/>
              </a:rPr>
              <a:t>HTC ONE</a:t>
            </a:r>
          </a:p>
          <a:p>
            <a:pPr algn="ctr"/>
            <a:r>
              <a:rPr lang="zh-TW" altLang="en-US" sz="2000" b="1" dirty="0" smtClean="0">
                <a:solidFill>
                  <a:srgbClr val="FF0000"/>
                </a:solidFill>
                <a:latin typeface="+mj-lt"/>
              </a:rPr>
              <a:t>價格：</a:t>
            </a:r>
            <a:r>
              <a:rPr lang="en-US" altLang="zh-TW" sz="2000" b="1" dirty="0" smtClean="0">
                <a:solidFill>
                  <a:srgbClr val="FF0000"/>
                </a:solidFill>
                <a:latin typeface="+mj-lt"/>
              </a:rPr>
              <a:t>22030</a:t>
            </a:r>
            <a:endParaRPr lang="zh-TW" altLang="en-US" sz="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圖片 3" descr="localhost / localhost / online_shop / smart_phone | phpMyAdmin 3.5.1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0"/>
            <a:ext cx="9144000" cy="5545667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1561764" y="3199925"/>
            <a:ext cx="2588820" cy="10263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2844615" y="5074716"/>
            <a:ext cx="1052707" cy="3419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4656560" y="4922249"/>
            <a:ext cx="3642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j-lt"/>
              </a:rPr>
              <a:t>最</a:t>
            </a:r>
            <a:r>
              <a:rPr lang="zh-TW" altLang="en-US" sz="2000" b="1" dirty="0">
                <a:solidFill>
                  <a:srgbClr val="FF0000"/>
                </a:solidFill>
                <a:latin typeface="+mj-lt"/>
              </a:rPr>
              <a:t>低</a:t>
            </a:r>
            <a:r>
              <a:rPr lang="zh-TW" altLang="en-US" sz="2000" b="1" dirty="0" smtClean="0">
                <a:solidFill>
                  <a:srgbClr val="FF0000"/>
                </a:solidFill>
                <a:latin typeface="+mj-lt"/>
              </a:rPr>
              <a:t>價手機：</a:t>
            </a:r>
            <a:r>
              <a:rPr lang="en-US" altLang="zh-TW" sz="2000" b="1" dirty="0" smtClean="0">
                <a:solidFill>
                  <a:srgbClr val="FF0000"/>
                </a:solidFill>
                <a:latin typeface="+mj-lt"/>
              </a:rPr>
              <a:t>HUAWEI U8520</a:t>
            </a:r>
          </a:p>
          <a:p>
            <a:pPr algn="ctr"/>
            <a:r>
              <a:rPr lang="zh-TW" altLang="en-US" sz="2000" b="1" dirty="0" smtClean="0">
                <a:solidFill>
                  <a:srgbClr val="FF0000"/>
                </a:solidFill>
                <a:latin typeface="+mj-lt"/>
              </a:rPr>
              <a:t>價格：</a:t>
            </a:r>
            <a:r>
              <a:rPr lang="en-US" altLang="zh-TW" sz="2000" b="1" dirty="0" smtClean="0">
                <a:solidFill>
                  <a:srgbClr val="FF0000"/>
                </a:solidFill>
                <a:latin typeface="+mj-lt"/>
              </a:rPr>
              <a:t>5150</a:t>
            </a:r>
            <a:endParaRPr lang="zh-TW" altLang="en-US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600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 animBg="1"/>
      <p:bldP spid="17" grpId="0" animBg="1"/>
      <p:bldP spid="20" grpId="0" animBg="1"/>
      <p:bldP spid="18" grpId="0"/>
      <p:bldP spid="25" grpId="0" animBg="1"/>
      <p:bldP spid="26" grpId="0" animBg="1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534400" cy="1320800"/>
          </a:xfrm>
        </p:spPr>
        <p:txBody>
          <a:bodyPr/>
          <a:lstStyle/>
          <a:p>
            <a:r>
              <a:rPr lang="en-US" altLang="zh-TW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Aggreate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Functions – sum of value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7432" y="2613392"/>
            <a:ext cx="90891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Query</a:t>
            </a:r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：</a:t>
            </a:r>
            <a:endParaRPr lang="en-US" altLang="zh-TW" sz="5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E3DE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找出目前訂單的總銷售額</a:t>
            </a:r>
            <a:endParaRPr lang="zh-TW" altLang="en-US"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E3DE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圖片 4" descr="localhost / localhost / online_shop | phpMyAdmin 3.5.1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3"/>
            <a:ext cx="9144000" cy="554566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021164" y="4835723"/>
            <a:ext cx="371127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500" b="1" dirty="0" smtClean="0">
                <a:solidFill>
                  <a:srgbClr val="FF0000"/>
                </a:solidFill>
              </a:rPr>
              <a:t>先顯示出目前訂單的狀況</a:t>
            </a:r>
            <a:endParaRPr lang="zh-TW" altLang="en-US" sz="2500" b="1" dirty="0">
              <a:solidFill>
                <a:srgbClr val="FF0000"/>
              </a:solidFill>
            </a:endParaRPr>
          </a:p>
        </p:txBody>
      </p:sp>
      <p:pic>
        <p:nvPicPr>
          <p:cNvPr id="7" name="圖片 6" descr="localhost / localhost / online_shop | phpMyAdmin 3.5.1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" y="1312332"/>
            <a:ext cx="9144000" cy="554566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448790" y="5117071"/>
            <a:ext cx="2493818" cy="1236228"/>
          </a:xfrm>
          <a:prstGeom prst="rect">
            <a:avLst/>
          </a:prstGeom>
          <a:noFill/>
          <a:ln w="38100">
            <a:solidFill>
              <a:srgbClr val="FF84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79030" y="2211748"/>
            <a:ext cx="8985939" cy="86177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solidFill>
                  <a:srgbClr val="FF0000"/>
                </a:solidFill>
                <a:latin typeface="+mn-ea"/>
              </a:rPr>
              <a:t>指令語法：</a:t>
            </a:r>
            <a:endParaRPr lang="en-US" altLang="zh-TW" sz="25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SUM</a:t>
            </a:r>
            <a:r>
              <a:rPr lang="en-US" altLang="zh-TW" sz="2500" b="1" dirty="0" smtClean="0">
                <a:solidFill>
                  <a:srgbClr val="FF8AFF"/>
                </a:solidFill>
                <a:latin typeface="+mn-ea"/>
              </a:rPr>
              <a:t>(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欄位名稱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en-US" altLang="zh-TW" sz="2500" b="1" dirty="0" smtClean="0">
                <a:solidFill>
                  <a:srgbClr val="FF8AFF"/>
                </a:solidFill>
                <a:latin typeface="+mn-ea"/>
              </a:rPr>
              <a:t>)</a:t>
            </a:r>
          </a:p>
        </p:txBody>
      </p:sp>
      <p:pic>
        <p:nvPicPr>
          <p:cNvPr id="9" name="圖片 8" descr="localhost / localhost / online_shop | phpMyAdmin 3.5.1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12333"/>
            <a:ext cx="9144000" cy="5545667"/>
          </a:xfrm>
          <a:prstGeom prst="rect">
            <a:avLst/>
          </a:prstGeom>
        </p:spPr>
      </p:pic>
      <p:pic>
        <p:nvPicPr>
          <p:cNvPr id="10" name="圖片 9" descr="localhost / localhost / online_shop | phpMyAdmin 3.5.1 - Mozilla Firefox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" y="1312331"/>
            <a:ext cx="9144000" cy="554566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448790" y="5117069"/>
            <a:ext cx="522514" cy="428708"/>
          </a:xfrm>
          <a:prstGeom prst="rect">
            <a:avLst/>
          </a:prstGeom>
          <a:noFill/>
          <a:ln w="38100">
            <a:solidFill>
              <a:srgbClr val="FF84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3255773" y="5088072"/>
            <a:ext cx="26324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500" dirty="0" smtClean="0">
                <a:solidFill>
                  <a:srgbClr val="FF0000"/>
                </a:solidFill>
              </a:rPr>
              <a:t>總銷售額</a:t>
            </a:r>
            <a:r>
              <a:rPr lang="en-US" altLang="zh-TW" sz="2500" dirty="0" smtClean="0">
                <a:solidFill>
                  <a:srgbClr val="FF0000"/>
                </a:solidFill>
              </a:rPr>
              <a:t>=76210</a:t>
            </a:r>
            <a:endParaRPr lang="zh-TW" altLang="en-US"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1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6" grpId="0"/>
      <p:bldP spid="8" grpId="0" animBg="1"/>
      <p:bldP spid="16" grpId="0" animBg="1"/>
      <p:bldP spid="11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心得感想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456535" y="4050836"/>
            <a:ext cx="3500780" cy="1096899"/>
          </a:xfrm>
        </p:spPr>
        <p:txBody>
          <a:bodyPr>
            <a:normAutofit lnSpcReduction="10000"/>
          </a:bodyPr>
          <a:lstStyle/>
          <a:p>
            <a:r>
              <a:rPr lang="zh-TW" altLang="en-US" sz="3000" b="1" dirty="0" smtClean="0">
                <a:solidFill>
                  <a:srgbClr val="E3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表格設計</a:t>
            </a:r>
            <a:r>
              <a:rPr lang="en-US" altLang="zh-TW" sz="3000" b="1" dirty="0" smtClean="0">
                <a:solidFill>
                  <a:srgbClr val="E3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&amp;</a:t>
            </a:r>
          </a:p>
          <a:p>
            <a:r>
              <a:rPr lang="zh-TW" altLang="en-US" sz="3000" b="1" dirty="0" smtClean="0">
                <a:solidFill>
                  <a:srgbClr val="E3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情境聯想心得</a:t>
            </a:r>
            <a:endParaRPr lang="zh-TW" altLang="en-US" sz="3000" b="1" dirty="0">
              <a:solidFill>
                <a:srgbClr val="E3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3170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心得感想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235034"/>
            <a:ext cx="6347714" cy="5522026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000" dirty="0" smtClean="0">
                <a:latin typeface="+mj-lt"/>
              </a:rPr>
              <a:t>這次練習，我覺得最困難的地方在於要設想一個情境問題，並用指定的語法解決，因為要假設問題，就必須先假設系統已經設計完畢，不過其實我們還沒學過如何分割表格，所以在假設表格時就花了不少功夫，接著還要設計出一些問題可以用到我們所教得語法，最後還要完美的解決它！</a:t>
            </a:r>
            <a:endParaRPr lang="en-US" altLang="zh-TW" sz="2000" dirty="0" smtClean="0">
              <a:latin typeface="+mj-lt"/>
            </a:endParaRPr>
          </a:p>
          <a:p>
            <a:r>
              <a:rPr lang="zh-TW" altLang="en-US" sz="2000" dirty="0" smtClean="0">
                <a:latin typeface="+mj-lt"/>
              </a:rPr>
              <a:t>在解決問題的過程中，我發現：表格設計的好壞真的很重要！因為設計差的表格，你要讀娶得時候也會需要用到非常複雜語法，增加程式設計師的困擾，我這次就被我自己設計的訂單表格給逼瘋了！</a:t>
            </a:r>
            <a:endParaRPr lang="en-US" altLang="zh-TW" sz="2000" dirty="0" smtClean="0">
              <a:latin typeface="+mj-lt"/>
            </a:endParaRPr>
          </a:p>
          <a:p>
            <a:r>
              <a:rPr lang="zh-TW" altLang="en-US" sz="2000" dirty="0" smtClean="0">
                <a:latin typeface="+mj-lt"/>
              </a:rPr>
              <a:t>接著，第二大困境，</a:t>
            </a:r>
            <a:r>
              <a:rPr lang="en-US" altLang="zh-TW" sz="2000" dirty="0" smtClean="0">
                <a:latin typeface="+mj-lt"/>
              </a:rPr>
              <a:t>MySQL</a:t>
            </a:r>
            <a:r>
              <a:rPr lang="zh-TW" altLang="en-US" sz="2000" dirty="0" smtClean="0">
                <a:latin typeface="+mj-lt"/>
              </a:rPr>
              <a:t>居然沒有提供交集與差集的語法！這時候我們只能土法煉鋼，用既有的語法組合來達到目的，設計的過程中，便以經使用到了</a:t>
            </a:r>
            <a:r>
              <a:rPr lang="en-US" altLang="zh-TW" sz="2000" dirty="0" smtClean="0">
                <a:latin typeface="+mj-lt"/>
              </a:rPr>
              <a:t>COUNT, GROUP BY, HAVING</a:t>
            </a:r>
            <a:r>
              <a:rPr lang="zh-TW" altLang="en-US" sz="2000" dirty="0" smtClean="0">
                <a:latin typeface="+mj-lt"/>
              </a:rPr>
              <a:t>等</a:t>
            </a:r>
            <a:r>
              <a:rPr lang="en-US" altLang="zh-TW" sz="2000" dirty="0" smtClean="0">
                <a:latin typeface="+mj-lt"/>
              </a:rPr>
              <a:t>aggregate function</a:t>
            </a:r>
            <a:r>
              <a:rPr lang="zh-TW" altLang="en-US" sz="2000" dirty="0" smtClean="0">
                <a:latin typeface="+mj-lt"/>
              </a:rPr>
              <a:t>。</a:t>
            </a:r>
            <a:endParaRPr lang="en-US" altLang="zh-TW" sz="2000" dirty="0" smtClean="0">
              <a:latin typeface="+mj-lt"/>
            </a:endParaRPr>
          </a:p>
          <a:p>
            <a:r>
              <a:rPr lang="zh-TW" altLang="en-US" sz="2000" dirty="0" smtClean="0">
                <a:latin typeface="+mj-lt"/>
              </a:rPr>
              <a:t>最後，本來想設計出可以計算每個顧客所消費的總金額，不過因為表格設計不良，所以只好改計算訂單的總銷售額，相信等我們學會表格設計的方法後，一定可以更容易的完成這</a:t>
            </a:r>
            <a:r>
              <a:rPr lang="zh-TW" altLang="en-US" sz="2000" dirty="0">
                <a:latin typeface="+mj-lt"/>
              </a:rPr>
              <a:t>個</a:t>
            </a:r>
            <a:r>
              <a:rPr lang="zh-TW" altLang="en-US" sz="2000" dirty="0" smtClean="0">
                <a:latin typeface="+mj-lt"/>
              </a:rPr>
              <a:t>目標。</a:t>
            </a:r>
            <a:endParaRPr lang="en-US" altLang="zh-TW" sz="2000" dirty="0" smtClean="0">
              <a:latin typeface="+mj-lt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435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 End.</a:t>
            </a:r>
            <a:endParaRPr lang="zh-TW" alt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3000" b="1" dirty="0" smtClean="0">
                <a:solidFill>
                  <a:srgbClr val="E3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Thank you!</a:t>
            </a:r>
            <a:endParaRPr lang="zh-TW" altLang="en-US" sz="3000" b="1" dirty="0">
              <a:solidFill>
                <a:srgbClr val="E3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00517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目錄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302088859"/>
              </p:ext>
            </p:extLst>
          </p:nvPr>
        </p:nvGraphicFramePr>
        <p:xfrm>
          <a:off x="467096" y="992414"/>
          <a:ext cx="8209809" cy="5865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149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建立</a:t>
            </a:r>
            <a:r>
              <a:rPr lang="zh-TW" alt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所需表格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000" b="1" dirty="0" smtClean="0">
                <a:solidFill>
                  <a:srgbClr val="E3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線上購物系統</a:t>
            </a:r>
            <a:endParaRPr lang="zh-TW" altLang="en-US" sz="3000" b="1" dirty="0">
              <a:solidFill>
                <a:srgbClr val="E3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1845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建立線上購物系統用表格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826972113"/>
              </p:ext>
            </p:extLst>
          </p:nvPr>
        </p:nvGraphicFramePr>
        <p:xfrm>
          <a:off x="762000" y="1255815"/>
          <a:ext cx="7752611" cy="3158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663873" y="4552694"/>
            <a:ext cx="4708232" cy="224676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</a:rPr>
              <a:t>指令格式：</a:t>
            </a:r>
          </a:p>
          <a:p>
            <a:r>
              <a:rPr lang="en-US" altLang="zh-TW" sz="2000" b="1" dirty="0" smtClean="0">
                <a:solidFill>
                  <a:srgbClr val="7030A0"/>
                </a:solidFill>
              </a:rPr>
              <a:t>CREATE TABLE 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表格名稱</a:t>
            </a:r>
            <a:endParaRPr lang="en-US" altLang="zh-TW" sz="2000" b="1" dirty="0" smtClean="0">
              <a:solidFill>
                <a:schemeClr val="bg1"/>
              </a:solidFill>
            </a:endParaRPr>
          </a:p>
          <a:p>
            <a:r>
              <a:rPr lang="en-US" altLang="zh-TW" sz="2000" b="1" dirty="0" smtClean="0">
                <a:solidFill>
                  <a:srgbClr val="FF8AFF"/>
                </a:solidFill>
              </a:rPr>
              <a:t>(</a:t>
            </a:r>
          </a:p>
          <a:p>
            <a:r>
              <a:rPr lang="en-US" altLang="zh-TW" sz="2000" b="1" dirty="0" smtClean="0">
                <a:solidFill>
                  <a:schemeClr val="bg1"/>
                </a:solidFill>
              </a:rPr>
              <a:t>	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欄位名稱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1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 </a:t>
            </a:r>
            <a:r>
              <a:rPr lang="zh-TW" altLang="en-US" sz="2000" b="1" dirty="0" smtClean="0">
                <a:solidFill>
                  <a:srgbClr val="7030A0"/>
                </a:solidFill>
              </a:rPr>
              <a:t>資料型別</a:t>
            </a:r>
            <a:r>
              <a:rPr lang="en-US" altLang="zh-TW" sz="2000" b="1" dirty="0" smtClean="0">
                <a:solidFill>
                  <a:srgbClr val="FF8AFF"/>
                </a:solidFill>
              </a:rPr>
              <a:t>(</a:t>
            </a:r>
            <a:r>
              <a:rPr lang="zh-TW" altLang="en-US" sz="2000" b="1" dirty="0" smtClean="0">
                <a:solidFill>
                  <a:srgbClr val="6AC1CE"/>
                </a:solidFill>
              </a:rPr>
              <a:t>資料長度</a:t>
            </a:r>
            <a:r>
              <a:rPr lang="en-US" altLang="zh-TW" sz="2000" b="1" dirty="0" smtClean="0">
                <a:solidFill>
                  <a:srgbClr val="FF8AFF"/>
                </a:solidFill>
              </a:rPr>
              <a:t>)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altLang="zh-TW" sz="2000" b="1" dirty="0" smtClean="0">
                <a:solidFill>
                  <a:schemeClr val="bg1"/>
                </a:solidFill>
              </a:rPr>
              <a:t>	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欄位名稱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2 </a:t>
            </a:r>
            <a:r>
              <a:rPr lang="zh-TW" altLang="en-US" sz="2000" b="1" dirty="0" smtClean="0">
                <a:solidFill>
                  <a:srgbClr val="7030A0"/>
                </a:solidFill>
              </a:rPr>
              <a:t>資料型別</a:t>
            </a:r>
            <a:r>
              <a:rPr lang="en-US" altLang="zh-TW" sz="2000" b="1" dirty="0" smtClean="0">
                <a:solidFill>
                  <a:srgbClr val="FF8AFF"/>
                </a:solidFill>
              </a:rPr>
              <a:t>(</a:t>
            </a:r>
            <a:r>
              <a:rPr lang="zh-TW" altLang="en-US" sz="2000" b="1" dirty="0" smtClean="0">
                <a:solidFill>
                  <a:srgbClr val="6AC1CE"/>
                </a:solidFill>
              </a:rPr>
              <a:t>資料長度</a:t>
            </a:r>
            <a:r>
              <a:rPr lang="en-US" altLang="zh-TW" sz="2000" b="1" dirty="0" smtClean="0">
                <a:solidFill>
                  <a:srgbClr val="FF8AFF"/>
                </a:solidFill>
              </a:rPr>
              <a:t>)</a:t>
            </a:r>
          </a:p>
          <a:p>
            <a:r>
              <a:rPr lang="en-US" altLang="zh-TW" sz="2000" b="1" dirty="0" smtClean="0">
                <a:solidFill>
                  <a:schemeClr val="bg1"/>
                </a:solidFill>
              </a:rPr>
              <a:t>	</a:t>
            </a:r>
            <a:r>
              <a:rPr lang="en-US" altLang="zh-TW" sz="2000" b="1" dirty="0" smtClean="0">
                <a:solidFill>
                  <a:srgbClr val="7030A0"/>
                </a:solidFill>
              </a:rPr>
              <a:t>PRIMARY KEY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(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欄位名稱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altLang="zh-TW" sz="2000" b="1" dirty="0" smtClean="0">
                <a:solidFill>
                  <a:srgbClr val="FF8AFF"/>
                </a:solidFill>
              </a:rPr>
              <a:t>)</a:t>
            </a:r>
            <a:endParaRPr lang="zh-TW" altLang="en-US" sz="2000" b="1" dirty="0">
              <a:solidFill>
                <a:srgbClr val="FF8AFF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71895" y="5168246"/>
            <a:ext cx="274947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chemeClr val="tx1"/>
                </a:solidFill>
              </a:rPr>
              <a:t>設為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PRIMARY KEY</a:t>
            </a:r>
          </a:p>
          <a:p>
            <a:r>
              <a:rPr lang="zh-TW" altLang="en-US" sz="2000" b="1" dirty="0" smtClean="0">
                <a:solidFill>
                  <a:schemeClr val="tx1"/>
                </a:solidFill>
              </a:rPr>
              <a:t>表示該欄位不得為空值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r>
              <a:rPr lang="zh-TW" altLang="en-US" sz="2000" b="1" dirty="0" smtClean="0">
                <a:solidFill>
                  <a:schemeClr val="tx1"/>
                </a:solidFill>
              </a:rPr>
              <a:t>且為唯一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663872" y="4552694"/>
            <a:ext cx="4850739" cy="2246769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>
            <a:prstDash val="sys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TW" altLang="en-US" sz="2000" b="1" dirty="0" smtClean="0">
              <a:solidFill>
                <a:srgbClr val="FF0000"/>
              </a:solidFill>
            </a:endParaRPr>
          </a:p>
          <a:p>
            <a:r>
              <a:rPr lang="en-US" altLang="zh-TW" sz="2000" b="1" dirty="0">
                <a:solidFill>
                  <a:srgbClr val="7030A0"/>
                </a:solidFill>
              </a:rPr>
              <a:t>CREATE TABLE 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Customer</a:t>
            </a:r>
            <a:endParaRPr lang="en-US" altLang="zh-TW" sz="2000" b="1" dirty="0">
              <a:solidFill>
                <a:schemeClr val="bg1"/>
              </a:solidFill>
            </a:endParaRPr>
          </a:p>
          <a:p>
            <a:r>
              <a:rPr lang="en-US" altLang="zh-TW" sz="2000" b="1" dirty="0">
                <a:solidFill>
                  <a:srgbClr val="FF8AFF"/>
                </a:solidFill>
              </a:rPr>
              <a:t>(</a:t>
            </a:r>
          </a:p>
          <a:p>
            <a:r>
              <a:rPr lang="en-US" altLang="zh-TW" sz="2000" b="1" dirty="0">
                <a:solidFill>
                  <a:schemeClr val="bg1"/>
                </a:solidFill>
              </a:rPr>
              <a:t>	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Name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TW" sz="2000" b="1" dirty="0">
                <a:solidFill>
                  <a:srgbClr val="7030A0"/>
                </a:solidFill>
              </a:rPr>
              <a:t>char(</a:t>
            </a:r>
            <a:r>
              <a:rPr lang="en-US" altLang="zh-TW" sz="2000" b="1" dirty="0">
                <a:solidFill>
                  <a:srgbClr val="FF8AFF"/>
                </a:solidFill>
              </a:rPr>
              <a:t>(</a:t>
            </a:r>
            <a:r>
              <a:rPr lang="en-US" altLang="zh-TW" sz="2000" b="1" dirty="0">
                <a:solidFill>
                  <a:srgbClr val="6AC1CE"/>
                </a:solidFill>
              </a:rPr>
              <a:t>16</a:t>
            </a:r>
            <a:r>
              <a:rPr lang="en-US" altLang="zh-TW" sz="2000" b="1" dirty="0">
                <a:solidFill>
                  <a:srgbClr val="FF8AFF"/>
                </a:solidFill>
              </a:rPr>
              <a:t>)</a:t>
            </a:r>
            <a:r>
              <a:rPr lang="en-US" altLang="zh-TW" sz="2000" b="1" dirty="0">
                <a:solidFill>
                  <a:schemeClr val="bg1"/>
                </a:solidFill>
              </a:rPr>
              <a:t>, </a:t>
            </a:r>
          </a:p>
          <a:p>
            <a:r>
              <a:rPr lang="en-US" altLang="zh-TW" sz="2000" b="1" dirty="0">
                <a:solidFill>
                  <a:schemeClr val="bg1"/>
                </a:solidFill>
              </a:rPr>
              <a:t>	</a:t>
            </a:r>
            <a:r>
              <a:rPr lang="en-US" altLang="zh-TW" sz="2000" b="1" dirty="0" err="1" smtClean="0">
                <a:solidFill>
                  <a:schemeClr val="bg1"/>
                </a:solidFill>
              </a:rPr>
              <a:t>Order_Number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 </a:t>
            </a:r>
            <a:r>
              <a:rPr lang="en-US" altLang="zh-TW" sz="2000" b="1" dirty="0" smtClean="0">
                <a:solidFill>
                  <a:srgbClr val="7030A0"/>
                </a:solidFill>
              </a:rPr>
              <a:t>char</a:t>
            </a:r>
            <a:r>
              <a:rPr lang="en-US" altLang="zh-TW" sz="2000" b="1" dirty="0" smtClean="0">
                <a:solidFill>
                  <a:srgbClr val="FF8AFF"/>
                </a:solidFill>
              </a:rPr>
              <a:t>(</a:t>
            </a:r>
            <a:r>
              <a:rPr lang="en-US" altLang="zh-TW" sz="2000" b="1" dirty="0">
                <a:solidFill>
                  <a:srgbClr val="6AC1CE"/>
                </a:solidFill>
              </a:rPr>
              <a:t>8</a:t>
            </a:r>
            <a:r>
              <a:rPr lang="en-US" altLang="zh-TW" sz="2000" b="1" dirty="0" smtClean="0">
                <a:solidFill>
                  <a:srgbClr val="FF8AFF"/>
                </a:solidFill>
              </a:rPr>
              <a:t>)</a:t>
            </a:r>
            <a:endParaRPr lang="en-US" altLang="zh-TW" sz="2000" b="1" dirty="0">
              <a:solidFill>
                <a:srgbClr val="FF8AFF"/>
              </a:solidFill>
            </a:endParaRPr>
          </a:p>
          <a:p>
            <a:r>
              <a:rPr lang="en-US" altLang="zh-TW" sz="2000" b="1" dirty="0">
                <a:solidFill>
                  <a:schemeClr val="bg1"/>
                </a:solidFill>
              </a:rPr>
              <a:t>	</a:t>
            </a:r>
            <a:r>
              <a:rPr lang="en-US" altLang="zh-TW" sz="2000" b="1" dirty="0">
                <a:solidFill>
                  <a:srgbClr val="7030A0"/>
                </a:solidFill>
              </a:rPr>
              <a:t>PRIMARY </a:t>
            </a:r>
            <a:r>
              <a:rPr lang="en-US" altLang="zh-TW" sz="2000" b="1" dirty="0" smtClean="0">
                <a:solidFill>
                  <a:srgbClr val="7030A0"/>
                </a:solidFill>
              </a:rPr>
              <a:t>KEY</a:t>
            </a:r>
            <a:r>
              <a:rPr lang="en-US" altLang="zh-TW" sz="2000" b="1" dirty="0" smtClean="0">
                <a:solidFill>
                  <a:srgbClr val="FF8AFF"/>
                </a:solidFill>
              </a:rPr>
              <a:t>(</a:t>
            </a:r>
            <a:r>
              <a:rPr lang="en-US" altLang="zh-TW" sz="2000" b="1" dirty="0" err="1" smtClean="0">
                <a:solidFill>
                  <a:schemeClr val="bg1"/>
                </a:solidFill>
              </a:rPr>
              <a:t>Order_Number</a:t>
            </a:r>
            <a:r>
              <a:rPr lang="en-US" altLang="zh-TW" sz="2000" b="1" dirty="0" smtClean="0">
                <a:solidFill>
                  <a:srgbClr val="FF8AFF"/>
                </a:solidFill>
              </a:rPr>
              <a:t>)</a:t>
            </a:r>
            <a:endParaRPr lang="en-US" altLang="zh-TW" sz="2000" b="1" dirty="0">
              <a:solidFill>
                <a:srgbClr val="FF8AFF"/>
              </a:solidFill>
            </a:endParaRPr>
          </a:p>
          <a:p>
            <a:r>
              <a:rPr lang="en-US" altLang="zh-TW" sz="2000" b="1" dirty="0">
                <a:solidFill>
                  <a:srgbClr val="FF8AFF"/>
                </a:solidFill>
              </a:rPr>
              <a:t>)</a:t>
            </a:r>
            <a:endParaRPr lang="zh-TW" altLang="en-US" sz="2000" b="1" dirty="0">
              <a:solidFill>
                <a:srgbClr val="FF8AFF"/>
              </a:solidFill>
            </a:endParaRPr>
          </a:p>
        </p:txBody>
      </p:sp>
      <p:cxnSp>
        <p:nvCxnSpPr>
          <p:cNvPr id="7" name="直線單箭頭接點 6"/>
          <p:cNvCxnSpPr>
            <a:stCxn id="6" idx="3"/>
          </p:cNvCxnSpPr>
          <p:nvPr/>
        </p:nvCxnSpPr>
        <p:spPr>
          <a:xfrm>
            <a:off x="3521366" y="5676078"/>
            <a:ext cx="1062509" cy="5940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0" y="2684452"/>
            <a:ext cx="3562194" cy="369332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7030A0"/>
                </a:solidFill>
              </a:rPr>
              <a:t>PRIMARY KEY</a:t>
            </a:r>
            <a:r>
              <a:rPr lang="en-US" altLang="zh-TW" b="1" dirty="0">
                <a:solidFill>
                  <a:srgbClr val="FF8AFF"/>
                </a:solidFill>
              </a:rPr>
              <a:t>(</a:t>
            </a:r>
            <a:r>
              <a:rPr lang="en-US" altLang="zh-TW" b="1" dirty="0" err="1">
                <a:solidFill>
                  <a:schemeClr val="bg1"/>
                </a:solidFill>
              </a:rPr>
              <a:t>Order_Number</a:t>
            </a:r>
            <a:r>
              <a:rPr lang="en-US" altLang="zh-TW" b="1" dirty="0">
                <a:solidFill>
                  <a:srgbClr val="FF8AFF"/>
                </a:solidFill>
              </a:rPr>
              <a:t>)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581806" y="2684452"/>
            <a:ext cx="3562194" cy="369332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rgbClr val="FF8409"/>
            </a:solidFill>
          </a:ln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7030A0"/>
                </a:solidFill>
              </a:rPr>
              <a:t>PRIMARY KEY</a:t>
            </a:r>
            <a:r>
              <a:rPr lang="en-US" altLang="zh-TW" b="1" dirty="0">
                <a:solidFill>
                  <a:srgbClr val="FF8AFF"/>
                </a:solidFill>
              </a:rPr>
              <a:t>(</a:t>
            </a:r>
            <a:r>
              <a:rPr lang="en-US" altLang="zh-TW" b="1" dirty="0" err="1">
                <a:solidFill>
                  <a:schemeClr val="bg1"/>
                </a:solidFill>
              </a:rPr>
              <a:t>Order_Number</a:t>
            </a:r>
            <a:r>
              <a:rPr lang="en-US" altLang="zh-TW" b="1" dirty="0">
                <a:solidFill>
                  <a:srgbClr val="FF8AFF"/>
                </a:solidFill>
              </a:rPr>
              <a:t>)</a:t>
            </a:r>
            <a:endParaRPr lang="zh-TW" altLang="en-US" dirty="0"/>
          </a:p>
        </p:txBody>
      </p:sp>
      <p:cxnSp>
        <p:nvCxnSpPr>
          <p:cNvPr id="14" name="直線單箭頭接點 13"/>
          <p:cNvCxnSpPr/>
          <p:nvPr/>
        </p:nvCxnSpPr>
        <p:spPr>
          <a:xfrm flipV="1">
            <a:off x="1060704" y="2048256"/>
            <a:ext cx="1085926" cy="61181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1060704" y="3078168"/>
            <a:ext cx="1085926" cy="70108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H="1" flipV="1">
            <a:off x="7193280" y="1974039"/>
            <a:ext cx="1321332" cy="698221"/>
          </a:xfrm>
          <a:prstGeom prst="straightConnector1">
            <a:avLst/>
          </a:prstGeom>
          <a:ln w="38100">
            <a:solidFill>
              <a:srgbClr val="FF84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H="1">
            <a:off x="7193280" y="3053784"/>
            <a:ext cx="1321332" cy="725473"/>
          </a:xfrm>
          <a:prstGeom prst="straightConnector1">
            <a:avLst/>
          </a:prstGeom>
          <a:ln w="38100">
            <a:solidFill>
              <a:srgbClr val="FF84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17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 animBg="1"/>
      <p:bldP spid="6" grpId="0" animBg="1"/>
      <p:bldP spid="8" grpId="0" animBg="1"/>
      <p:bldP spid="3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檢視表格並輸入資料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4" name="內容版面配置區 3" descr="localhost / localhost / online_shop / customer | phpMyAdmin 3.5.1 - Mozilla Firefox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5"/>
            <a:ext cx="9144000" cy="5545665"/>
          </a:xfrm>
        </p:spPr>
      </p:pic>
      <p:sp>
        <p:nvSpPr>
          <p:cNvPr id="6" name="圓角矩形 5"/>
          <p:cNvSpPr/>
          <p:nvPr/>
        </p:nvSpPr>
        <p:spPr>
          <a:xfrm>
            <a:off x="1484416" y="4738255"/>
            <a:ext cx="2446316" cy="131816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localhost / localhost / online_shop / order_list | phpMyAdmin 3.5.1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5"/>
            <a:ext cx="9144000" cy="5545667"/>
          </a:xfrm>
          <a:prstGeom prst="rect">
            <a:avLst/>
          </a:prstGeom>
        </p:spPr>
      </p:pic>
      <p:pic>
        <p:nvPicPr>
          <p:cNvPr id="14" name="圖片 13" descr="localhost / localhost / online_shop / smart_phone | phpMyAdmin 3.5.1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5"/>
            <a:ext cx="9144000" cy="5545667"/>
          </a:xfrm>
          <a:prstGeom prst="rect">
            <a:avLst/>
          </a:prstGeom>
        </p:spPr>
      </p:pic>
      <p:pic>
        <p:nvPicPr>
          <p:cNvPr id="15" name="圖片 14" descr="localhost / localhost / online_shop / tablet_computer | phpMyAdmin 3.5.1 - Mozilla Firefox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5"/>
            <a:ext cx="9144000" cy="5545667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106878" y="3206338"/>
            <a:ext cx="985652" cy="6531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400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SQL</a:t>
            </a:r>
            <a:r>
              <a:rPr lang="zh-TW" alt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指令</a:t>
            </a:r>
            <a:r>
              <a:rPr lang="zh-TW" alt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練習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456535" y="4050836"/>
            <a:ext cx="3500780" cy="1096899"/>
          </a:xfrm>
        </p:spPr>
        <p:txBody>
          <a:bodyPr>
            <a:normAutofit/>
          </a:bodyPr>
          <a:lstStyle/>
          <a:p>
            <a:r>
              <a:rPr lang="zh-TW" altLang="en-US" sz="3000" b="1" dirty="0" smtClean="0">
                <a:solidFill>
                  <a:srgbClr val="E3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情境模擬</a:t>
            </a:r>
            <a:endParaRPr lang="zh-TW" altLang="en-US" sz="3000" b="1" dirty="0">
              <a:solidFill>
                <a:srgbClr val="E3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6813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The Rename Operation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7432" y="1907709"/>
            <a:ext cx="90891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Query</a:t>
            </a:r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：</a:t>
            </a:r>
            <a:endParaRPr lang="en-US" altLang="zh-TW" sz="5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E3DE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以中文顯示欄位名稱</a:t>
            </a:r>
            <a:endParaRPr lang="zh-TW" altLang="en-US"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E3DE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7432" y="4157423"/>
            <a:ext cx="90891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用途</a:t>
            </a:r>
            <a:r>
              <a:rPr lang="zh-TW" altLang="en-US" sz="5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：</a:t>
            </a:r>
            <a:endParaRPr lang="en-US" altLang="zh-TW" sz="5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E3DE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建置多語言網站時可使用</a:t>
            </a:r>
            <a:endParaRPr lang="zh-TW" altLang="en-US"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E3DE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3" name="內容版面配置區 12" descr="localhost / localhost / online_shop / tablet_computer | phpMyAdmin 3.5.1 - Mozilla Firefox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5"/>
            <a:ext cx="9144000" cy="5545665"/>
          </a:xfrm>
        </p:spPr>
      </p:pic>
      <p:sp>
        <p:nvSpPr>
          <p:cNvPr id="7" name="文字方塊 6"/>
          <p:cNvSpPr txBox="1"/>
          <p:nvPr/>
        </p:nvSpPr>
        <p:spPr>
          <a:xfrm>
            <a:off x="79031" y="4158160"/>
            <a:ext cx="8985939" cy="86177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solidFill>
                  <a:srgbClr val="FF0000"/>
                </a:solidFill>
                <a:latin typeface="+mn-ea"/>
              </a:rPr>
              <a:t>指令語法：</a:t>
            </a:r>
            <a:endParaRPr lang="en-US" altLang="zh-TW" sz="25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SELECT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欄位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1`</a:t>
            </a:r>
            <a:r>
              <a:rPr lang="en-US" altLang="zh-TW" sz="2500" b="1" dirty="0">
                <a:solidFill>
                  <a:srgbClr val="FF8AFF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as</a:t>
            </a:r>
            <a:r>
              <a:rPr lang="en-US" altLang="zh-TW" sz="2500" b="1" dirty="0" smtClean="0">
                <a:solidFill>
                  <a:srgbClr val="FF8AFF"/>
                </a:solidFill>
                <a:latin typeface="+mn-ea"/>
              </a:rPr>
              <a:t> </a:t>
            </a:r>
            <a:r>
              <a:rPr lang="zh-TW" altLang="en-US" sz="2500" b="1" dirty="0" smtClean="0">
                <a:solidFill>
                  <a:srgbClr val="002060"/>
                </a:solidFill>
                <a:latin typeface="+mn-ea"/>
              </a:rPr>
              <a:t>新名稱</a:t>
            </a:r>
            <a:r>
              <a:rPr lang="en-US" altLang="zh-TW" sz="2500" b="1" dirty="0" smtClean="0">
                <a:solidFill>
                  <a:srgbClr val="002060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FROM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資料表名稱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 </a:t>
            </a:r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WHERE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zh-TW" altLang="en-US" sz="2500" b="1" dirty="0" smtClean="0">
                <a:solidFill>
                  <a:srgbClr val="FF0000"/>
                </a:solidFill>
                <a:latin typeface="+mn-ea"/>
              </a:rPr>
              <a:t>敘述式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 </a:t>
            </a:r>
            <a:endParaRPr lang="zh-TW" altLang="en-US" sz="25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947553" y="2945081"/>
            <a:ext cx="4583876" cy="42751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 descr="localhost / localhost / online_shop / tablet_computer | phpMyAdmin 3.5.1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3"/>
            <a:ext cx="9144000" cy="5545667"/>
          </a:xfrm>
          <a:prstGeom prst="rect">
            <a:avLst/>
          </a:prstGeom>
        </p:spPr>
      </p:pic>
      <p:pic>
        <p:nvPicPr>
          <p:cNvPr id="15" name="圖片 14" descr="localhost / localhost / online_shop / tablet_computer | phpMyAdmin 3.5.1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8" t="62455" r="39152" b="17416"/>
          <a:stretch/>
        </p:blipFill>
        <p:spPr>
          <a:xfrm>
            <a:off x="1840674" y="3859888"/>
            <a:ext cx="5486717" cy="1507198"/>
          </a:xfrm>
          <a:prstGeom prst="rect">
            <a:avLst/>
          </a:prstGeom>
          <a:ln w="38100">
            <a:solidFill>
              <a:srgbClr val="00B0F0"/>
            </a:solidFill>
            <a:prstDash val="lgDash"/>
          </a:ln>
        </p:spPr>
      </p:pic>
      <p:sp>
        <p:nvSpPr>
          <p:cNvPr id="16" name="圓角矩形 15"/>
          <p:cNvSpPr/>
          <p:nvPr/>
        </p:nvSpPr>
        <p:spPr>
          <a:xfrm>
            <a:off x="3669475" y="3871026"/>
            <a:ext cx="3657916" cy="2378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1520042" y="3241964"/>
            <a:ext cx="3728852" cy="4289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192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3" grpId="0"/>
      <p:bldP spid="7" grpId="0" animBg="1"/>
      <p:bldP spid="8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192488" cy="1320800"/>
          </a:xfrm>
        </p:spPr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Ordering the Display of Tuples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7432" y="2613392"/>
            <a:ext cx="90891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Query</a:t>
            </a:r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：</a:t>
            </a:r>
            <a:endParaRPr lang="en-US" altLang="zh-TW" sz="5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E3DE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將手機依照售價遞增排序</a:t>
            </a:r>
            <a:endParaRPr lang="zh-TW" altLang="en-US"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E3DE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內容版面配置區 2" descr="localhost / localhost / online_shop / smart_phone | phpMyAdmin 3.5.1 - Mozilla Firefox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5"/>
            <a:ext cx="9144000" cy="5545665"/>
          </a:xfrm>
        </p:spPr>
      </p:pic>
      <p:sp>
        <p:nvSpPr>
          <p:cNvPr id="7" name="文字方塊 6"/>
          <p:cNvSpPr txBox="1"/>
          <p:nvPr/>
        </p:nvSpPr>
        <p:spPr>
          <a:xfrm>
            <a:off x="79030" y="4927601"/>
            <a:ext cx="8985939" cy="124649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solidFill>
                  <a:srgbClr val="FF0000"/>
                </a:solidFill>
                <a:latin typeface="+mn-ea"/>
              </a:rPr>
              <a:t>指令語法：</a:t>
            </a:r>
            <a:endParaRPr lang="en-US" altLang="zh-TW" sz="25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SELECT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欄位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en-US" altLang="zh-TW" sz="2500" b="1" dirty="0" smtClean="0">
                <a:solidFill>
                  <a:srgbClr val="002060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FROM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資料表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 </a:t>
            </a:r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ORDER BY 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要排序的欄位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en-US" altLang="zh-TW" sz="2500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DESC </a:t>
            </a:r>
            <a:r>
              <a:rPr lang="en-US" altLang="zh-TW" sz="2500" b="1" dirty="0" smtClean="0">
                <a:solidFill>
                  <a:schemeClr val="bg1"/>
                </a:solidFill>
                <a:latin typeface="+mn-ea"/>
              </a:rPr>
              <a:t>#</a:t>
            </a:r>
            <a:r>
              <a:rPr lang="zh-TW" altLang="en-US" sz="2500" b="1" dirty="0" smtClean="0">
                <a:solidFill>
                  <a:schemeClr val="bg1"/>
                </a:solidFill>
                <a:latin typeface="+mn-ea"/>
              </a:rPr>
              <a:t>遞減排序</a:t>
            </a:r>
            <a:endParaRPr lang="zh-TW" altLang="en-US" sz="25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1911927" y="2992582"/>
            <a:ext cx="3467595" cy="191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 descr="localhost / localhost / online_shop / smart_phone | phpMyAdmin 3.5.1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" y="1312335"/>
            <a:ext cx="9144000" cy="554566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023263" y="3360718"/>
            <a:ext cx="498764" cy="27075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730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7" grpId="0" animBg="1"/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Tuple Variables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7432" y="2228672"/>
            <a:ext cx="90891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Query</a:t>
            </a:r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：</a:t>
            </a:r>
            <a:endParaRPr lang="en-US" altLang="zh-TW" sz="5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E3DE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排除網站</a:t>
            </a:r>
            <a:r>
              <a:rPr lang="zh-TW" altLang="en-US" sz="5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中售價最高的</a:t>
            </a:r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手機</a:t>
            </a:r>
            <a:endParaRPr lang="en-US" altLang="zh-TW" sz="5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E3DE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zh-TW" altLang="en-US" sz="5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並</a:t>
            </a:r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顯示</a:t>
            </a:r>
            <a:r>
              <a:rPr lang="zh-TW" altLang="en-US" sz="5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其他</a:t>
            </a:r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手機</a:t>
            </a:r>
            <a:endParaRPr lang="zh-TW" altLang="en-US"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E3DE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內容版面配置區 4" descr="localhost / localhost / online_shop / smart_phone | phpMyAdmin 3.5.1 - Mozilla Firefox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1564"/>
            <a:ext cx="9145271" cy="5546436"/>
          </a:xfrm>
        </p:spPr>
      </p:pic>
      <p:sp>
        <p:nvSpPr>
          <p:cNvPr id="3" name="圓角矩形 2"/>
          <p:cNvSpPr/>
          <p:nvPr/>
        </p:nvSpPr>
        <p:spPr>
          <a:xfrm>
            <a:off x="1965278" y="2961564"/>
            <a:ext cx="3521122" cy="8871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9030" y="4713845"/>
            <a:ext cx="8985939" cy="201593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solidFill>
                  <a:srgbClr val="FF0000"/>
                </a:solidFill>
                <a:latin typeface="+mn-ea"/>
              </a:rPr>
              <a:t>指令語法：</a:t>
            </a:r>
            <a:endParaRPr lang="en-US" altLang="zh-TW" sz="25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SELECT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欄位名稱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en-US" altLang="zh-TW" sz="2500" b="1" dirty="0" smtClean="0">
                <a:solidFill>
                  <a:srgbClr val="002060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FROM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資料表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1`, </a:t>
            </a:r>
            <a:r>
              <a:rPr lang="en-US" altLang="zh-TW" sz="2500" b="1" dirty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>
                <a:solidFill>
                  <a:srgbClr val="00B050"/>
                </a:solidFill>
                <a:latin typeface="+mn-ea"/>
              </a:rPr>
              <a:t>資料表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1` </a:t>
            </a:r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as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 </a:t>
            </a:r>
            <a:r>
              <a:rPr lang="zh-TW" altLang="en-US" sz="2500" b="1" dirty="0">
                <a:solidFill>
                  <a:schemeClr val="bg1"/>
                </a:solidFill>
                <a:latin typeface="+mn-ea"/>
              </a:rPr>
              <a:t>表格變數</a:t>
            </a:r>
            <a:r>
              <a:rPr lang="zh-TW" altLang="en-US" sz="2500" b="1" dirty="0" smtClean="0">
                <a:solidFill>
                  <a:schemeClr val="bg1"/>
                </a:solidFill>
                <a:latin typeface="+mn-ea"/>
              </a:rPr>
              <a:t>名稱 </a:t>
            </a:r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WHERE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zh-TW" altLang="en-US" sz="2500" b="1" dirty="0" smtClean="0">
                <a:solidFill>
                  <a:srgbClr val="FF0000"/>
                </a:solidFill>
                <a:latin typeface="+mn-ea"/>
              </a:rPr>
              <a:t>敘述式</a:t>
            </a:r>
            <a:endParaRPr lang="en-US" altLang="zh-TW" sz="2500" b="1" dirty="0">
              <a:solidFill>
                <a:srgbClr val="FF0000"/>
              </a:solidFill>
              <a:latin typeface="+mn-ea"/>
            </a:endParaRPr>
          </a:p>
          <a:p>
            <a:r>
              <a:rPr lang="en-US" altLang="zh-TW" sz="2500" b="1" i="1" dirty="0" smtClean="0">
                <a:solidFill>
                  <a:schemeClr val="bg1"/>
                </a:solidFill>
                <a:latin typeface="+mn-ea"/>
              </a:rPr>
              <a:t># </a:t>
            </a:r>
            <a:r>
              <a:rPr lang="zh-TW" altLang="en-US" sz="2500" b="1" i="1" dirty="0" smtClean="0">
                <a:solidFill>
                  <a:schemeClr val="bg1"/>
                </a:solidFill>
                <a:latin typeface="+mn-ea"/>
              </a:rPr>
              <a:t>由敘述式決定要顯示的東西，重點在於可以利用</a:t>
            </a:r>
            <a:r>
              <a:rPr lang="en-US" altLang="zh-TW" sz="2500" b="1" i="1" dirty="0" smtClean="0">
                <a:solidFill>
                  <a:schemeClr val="bg1"/>
                </a:solidFill>
                <a:latin typeface="+mn-ea"/>
              </a:rPr>
              <a:t>Tuple </a:t>
            </a:r>
            <a:r>
              <a:rPr lang="en-US" altLang="zh-TW" sz="2500" b="1" i="1" dirty="0" err="1" smtClean="0">
                <a:solidFill>
                  <a:schemeClr val="bg1"/>
                </a:solidFill>
                <a:latin typeface="+mn-ea"/>
              </a:rPr>
              <a:t>Varibles</a:t>
            </a:r>
            <a:r>
              <a:rPr lang="zh-TW" altLang="en-US" sz="2500" b="1" i="1" dirty="0" smtClean="0">
                <a:solidFill>
                  <a:schemeClr val="bg1"/>
                </a:solidFill>
                <a:latin typeface="+mn-ea"/>
              </a:rPr>
              <a:t>來比較相同表格內的欄位</a:t>
            </a:r>
            <a:endParaRPr lang="zh-TW" altLang="en-US" sz="2500" b="1" i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6" name="圖片 5" descr="localhost / localhost / online_shop / smart_phone | phpMyAdmin 3.5.1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3"/>
            <a:ext cx="9144000" cy="554566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496292" y="3170712"/>
            <a:ext cx="3265714" cy="24938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776986" y="4217565"/>
            <a:ext cx="4346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n-ea"/>
              </a:rPr>
              <a:t>價格</a:t>
            </a:r>
            <a:r>
              <a:rPr lang="en-US" altLang="zh-TW" sz="2000" b="1" dirty="0" smtClean="0">
                <a:solidFill>
                  <a:srgbClr val="FF0000"/>
                </a:solidFill>
                <a:latin typeface="+mn-ea"/>
              </a:rPr>
              <a:t>22030</a:t>
            </a:r>
            <a:r>
              <a:rPr lang="zh-TW" altLang="en-US" sz="2000" b="1" dirty="0" smtClean="0">
                <a:solidFill>
                  <a:srgbClr val="FF0000"/>
                </a:solidFill>
                <a:latin typeface="+mn-ea"/>
              </a:rPr>
              <a:t>的</a:t>
            </a:r>
            <a:r>
              <a:rPr lang="en-US" altLang="zh-TW" sz="2000" b="1" dirty="0" smtClean="0">
                <a:solidFill>
                  <a:srgbClr val="FF0000"/>
                </a:solidFill>
                <a:latin typeface="+mn-ea"/>
              </a:rPr>
              <a:t>HTC One</a:t>
            </a:r>
            <a:r>
              <a:rPr lang="zh-TW" altLang="en-US" sz="2000" b="1" dirty="0" smtClean="0">
                <a:solidFill>
                  <a:srgbClr val="FF0000"/>
                </a:solidFill>
                <a:latin typeface="+mn-ea"/>
              </a:rPr>
              <a:t>沒有被顯示！</a:t>
            </a:r>
            <a:endParaRPr lang="en-US" altLang="zh-TW" sz="2000" b="1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2000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3" grpId="0" animBg="1"/>
      <p:bldP spid="7" grpId="0" animBg="1"/>
      <p:bldP spid="10" grpId="0" animBg="1"/>
      <p:bldP spid="12" grpId="0"/>
    </p:bld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微軟正黑體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4072</TotalTime>
  <Words>934</Words>
  <Application>Microsoft Office PowerPoint</Application>
  <PresentationFormat>如螢幕大小 (4:3)</PresentationFormat>
  <Paragraphs>168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多面向</vt:lpstr>
      <vt:lpstr>資料庫管理 Database Managent Ex.1-3 SQL指令練習 </vt:lpstr>
      <vt:lpstr>目錄</vt:lpstr>
      <vt:lpstr>建立所需表格</vt:lpstr>
      <vt:lpstr>建立線上購物系統用表格</vt:lpstr>
      <vt:lpstr>檢視表格並輸入資料</vt:lpstr>
      <vt:lpstr>SQL指令練習</vt:lpstr>
      <vt:lpstr>The Rename Operation</vt:lpstr>
      <vt:lpstr>Ordering the Display of Tuples</vt:lpstr>
      <vt:lpstr>Tuple Variables</vt:lpstr>
      <vt:lpstr>String Operation</vt:lpstr>
      <vt:lpstr>Set Operation – Union (聯集)</vt:lpstr>
      <vt:lpstr>Set Operation – Intersection (交集)</vt:lpstr>
      <vt:lpstr>Set Operation – Complement (差集)</vt:lpstr>
      <vt:lpstr>Aggreate Functions – Average Value</vt:lpstr>
      <vt:lpstr>Aggreate Functions – 最大最小值</vt:lpstr>
      <vt:lpstr>Aggreate Functions – sum of value</vt:lpstr>
      <vt:lpstr>心得感想</vt:lpstr>
      <vt:lpstr>心得感想</vt:lpstr>
      <vt:lpstr>The End.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CLIFF</dc:creator>
  <cp:lastModifiedBy>ndh</cp:lastModifiedBy>
  <cp:revision>499</cp:revision>
  <dcterms:created xsi:type="dcterms:W3CDTF">2013-03-08T17:30:31Z</dcterms:created>
  <dcterms:modified xsi:type="dcterms:W3CDTF">2013-06-30T11:51:10Z</dcterms:modified>
</cp:coreProperties>
</file>